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</p:sldMasterIdLst>
  <p:notesMasterIdLst>
    <p:notesMasterId r:id="rId30"/>
  </p:notesMasterIdLst>
  <p:sldIdLst>
    <p:sldId id="256" r:id="rId2"/>
    <p:sldId id="262" r:id="rId3"/>
    <p:sldId id="264" r:id="rId4"/>
    <p:sldId id="265" r:id="rId5"/>
    <p:sldId id="266" r:id="rId6"/>
    <p:sldId id="267" r:id="rId7"/>
    <p:sldId id="280" r:id="rId8"/>
    <p:sldId id="285" r:id="rId9"/>
    <p:sldId id="281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284" r:id="rId26"/>
    <p:sldId id="271" r:id="rId27"/>
    <p:sldId id="272" r:id="rId28"/>
    <p:sldId id="273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52"/>
    <a:srgbClr val="385723"/>
    <a:srgbClr val="116BA0"/>
    <a:srgbClr val="5CB8CD"/>
    <a:srgbClr val="152D39"/>
    <a:srgbClr val="2391CF"/>
    <a:srgbClr val="BB0D48"/>
    <a:srgbClr val="FB8A52"/>
    <a:srgbClr val="FFD966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3636" autoAdjust="0"/>
  </p:normalViewPr>
  <p:slideViewPr>
    <p:cSldViewPr>
      <p:cViewPr varScale="1">
        <p:scale>
          <a:sx n="84" d="100"/>
          <a:sy n="84" d="100"/>
        </p:scale>
        <p:origin x="6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FBB7D-2375-48D4-B98B-4014F1BF4F61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BF7EC9-9564-4CF7-80A9-D374D0C1B86E}">
      <dgm:prSet phldrT="[Text]" custT="1"/>
      <dgm:spPr/>
      <dgm:t>
        <a:bodyPr/>
        <a:lstStyle/>
        <a:p>
          <a:r>
            <a:rPr lang="ar-SY" sz="1700" b="1" dirty="0" smtClean="0"/>
            <a:t>عملية</a:t>
          </a:r>
          <a:endParaRPr lang="en-US" sz="1700" b="1" dirty="0"/>
        </a:p>
      </dgm:t>
    </dgm:pt>
    <dgm:pt modelId="{3E31001B-D607-4809-A36A-454111D5EBA7}" type="parTrans" cxnId="{8E79CDBE-12C2-413E-A198-5C9377622B16}">
      <dgm:prSet/>
      <dgm:spPr/>
      <dgm:t>
        <a:bodyPr/>
        <a:lstStyle/>
        <a:p>
          <a:endParaRPr lang="en-US" sz="1700" b="1"/>
        </a:p>
      </dgm:t>
    </dgm:pt>
    <dgm:pt modelId="{69E76FA3-34CB-49E6-945D-E09320FB3950}" type="sibTrans" cxnId="{8E79CDBE-12C2-413E-A198-5C9377622B16}">
      <dgm:prSet/>
      <dgm:spPr/>
      <dgm:t>
        <a:bodyPr/>
        <a:lstStyle/>
        <a:p>
          <a:endParaRPr lang="en-US" sz="1700" b="1"/>
        </a:p>
      </dgm:t>
    </dgm:pt>
    <dgm:pt modelId="{7F046F85-6D31-418B-86DE-6DC602BD64C4}">
      <dgm:prSet phldrT="[Text]" custT="1"/>
      <dgm:spPr/>
      <dgm:t>
        <a:bodyPr/>
        <a:lstStyle/>
        <a:p>
          <a:r>
            <a:rPr lang="ar-SY" sz="1700" b="1" dirty="0" smtClean="0"/>
            <a:t>تغيير</a:t>
          </a:r>
          <a:endParaRPr lang="en-US" sz="1700" b="1" dirty="0"/>
        </a:p>
      </dgm:t>
    </dgm:pt>
    <dgm:pt modelId="{6DAD460B-FFD2-4533-A9D3-B323A35EBEEC}" type="parTrans" cxnId="{992D68DA-1DE8-4EC1-8F6B-A2D246A50473}">
      <dgm:prSet/>
      <dgm:spPr/>
      <dgm:t>
        <a:bodyPr/>
        <a:lstStyle/>
        <a:p>
          <a:endParaRPr lang="en-US" sz="1700" b="1"/>
        </a:p>
      </dgm:t>
    </dgm:pt>
    <dgm:pt modelId="{857F0E6F-1C96-44D2-B4FD-94021E659475}" type="sibTrans" cxnId="{992D68DA-1DE8-4EC1-8F6B-A2D246A50473}">
      <dgm:prSet/>
      <dgm:spPr/>
      <dgm:t>
        <a:bodyPr/>
        <a:lstStyle/>
        <a:p>
          <a:endParaRPr lang="en-US" sz="1700" b="1"/>
        </a:p>
      </dgm:t>
    </dgm:pt>
    <dgm:pt modelId="{DA72B6B4-FD4B-415A-9C64-71143E4AECB9}">
      <dgm:prSet phldrT="[Text]" custT="1"/>
      <dgm:spPr/>
      <dgm:t>
        <a:bodyPr/>
        <a:lstStyle/>
        <a:p>
          <a:r>
            <a:rPr lang="ar-SY" sz="1700" b="1" dirty="0" smtClean="0"/>
            <a:t>مخططة</a:t>
          </a:r>
          <a:endParaRPr lang="en-US" sz="1700" b="1" dirty="0"/>
        </a:p>
      </dgm:t>
    </dgm:pt>
    <dgm:pt modelId="{D6B0AF4A-0892-46AF-9B3F-8E660E744C58}" type="parTrans" cxnId="{3803B772-93BD-4880-A211-EA8BB290B65D}">
      <dgm:prSet/>
      <dgm:spPr/>
      <dgm:t>
        <a:bodyPr/>
        <a:lstStyle/>
        <a:p>
          <a:endParaRPr lang="en-US" sz="1700" b="1"/>
        </a:p>
      </dgm:t>
    </dgm:pt>
    <dgm:pt modelId="{6C0E181E-B19F-4445-ADE4-7E712813527B}" type="sibTrans" cxnId="{3803B772-93BD-4880-A211-EA8BB290B65D}">
      <dgm:prSet/>
      <dgm:spPr/>
      <dgm:t>
        <a:bodyPr/>
        <a:lstStyle/>
        <a:p>
          <a:endParaRPr lang="en-US" sz="1700" b="1"/>
        </a:p>
      </dgm:t>
    </dgm:pt>
    <dgm:pt modelId="{B0EF96BE-EB5D-4BD0-BC73-1A87B191CBC0}">
      <dgm:prSet phldrT="[Text]" custT="1"/>
      <dgm:spPr/>
      <dgm:t>
        <a:bodyPr/>
        <a:lstStyle/>
        <a:p>
          <a:r>
            <a:rPr lang="ar-SY" sz="1700" b="1" dirty="0" smtClean="0"/>
            <a:t>مشاركة مجتمعية</a:t>
          </a:r>
          <a:endParaRPr lang="en-US" sz="1700" b="1" dirty="0"/>
        </a:p>
      </dgm:t>
    </dgm:pt>
    <dgm:pt modelId="{2038A53B-CF25-4171-AFC3-0663F92A00DD}" type="parTrans" cxnId="{55E67E6B-32BE-4CF7-A538-5EDF99986600}">
      <dgm:prSet/>
      <dgm:spPr/>
      <dgm:t>
        <a:bodyPr/>
        <a:lstStyle/>
        <a:p>
          <a:endParaRPr lang="en-US" sz="1700" b="1"/>
        </a:p>
      </dgm:t>
    </dgm:pt>
    <dgm:pt modelId="{67D2A3D8-9592-442F-9239-AEFC46FC7712}" type="sibTrans" cxnId="{55E67E6B-32BE-4CF7-A538-5EDF99986600}">
      <dgm:prSet/>
      <dgm:spPr/>
      <dgm:t>
        <a:bodyPr/>
        <a:lstStyle/>
        <a:p>
          <a:endParaRPr lang="en-US" sz="1700" b="1"/>
        </a:p>
      </dgm:t>
    </dgm:pt>
    <dgm:pt modelId="{D78E3D73-C6EC-4CC1-B9CE-3C2FFF75EEE5}">
      <dgm:prSet phldrT="[Text]" custT="1"/>
      <dgm:spPr/>
      <dgm:t>
        <a:bodyPr/>
        <a:lstStyle/>
        <a:p>
          <a:r>
            <a:rPr lang="ar-SY" sz="1700" b="1" dirty="0" smtClean="0"/>
            <a:t>تكاملية</a:t>
          </a:r>
          <a:endParaRPr lang="en-US" sz="1700" b="1" dirty="0"/>
        </a:p>
      </dgm:t>
    </dgm:pt>
    <dgm:pt modelId="{0E708503-91ED-445D-B137-A0FB50A8F0A3}" type="parTrans" cxnId="{F6402D08-49A7-4E40-9C56-8230DB0BE253}">
      <dgm:prSet/>
      <dgm:spPr/>
      <dgm:t>
        <a:bodyPr/>
        <a:lstStyle/>
        <a:p>
          <a:endParaRPr lang="en-US" sz="1700" b="1"/>
        </a:p>
      </dgm:t>
    </dgm:pt>
    <dgm:pt modelId="{1389C51D-676D-436F-A29C-4BE61E129A85}" type="sibTrans" cxnId="{F6402D08-49A7-4E40-9C56-8230DB0BE253}">
      <dgm:prSet/>
      <dgm:spPr/>
      <dgm:t>
        <a:bodyPr/>
        <a:lstStyle/>
        <a:p>
          <a:endParaRPr lang="en-US" sz="1700" b="1"/>
        </a:p>
      </dgm:t>
    </dgm:pt>
    <dgm:pt modelId="{A617E872-6CC7-49A2-8EF6-5B85074F3062}">
      <dgm:prSet custT="1"/>
      <dgm:spPr/>
      <dgm:t>
        <a:bodyPr/>
        <a:lstStyle/>
        <a:p>
          <a:r>
            <a:rPr lang="ar-SY" sz="1700" b="1" dirty="0" smtClean="0"/>
            <a:t>شاملة</a:t>
          </a:r>
          <a:endParaRPr lang="en-US" sz="1700" b="1" dirty="0"/>
        </a:p>
      </dgm:t>
    </dgm:pt>
    <dgm:pt modelId="{759705C2-2474-467F-A8E7-7084497F3CA7}" type="parTrans" cxnId="{F57BA093-7FB6-40B4-A322-AC3A8E6EC288}">
      <dgm:prSet/>
      <dgm:spPr/>
      <dgm:t>
        <a:bodyPr/>
        <a:lstStyle/>
        <a:p>
          <a:endParaRPr lang="en-US" sz="1700" b="1"/>
        </a:p>
      </dgm:t>
    </dgm:pt>
    <dgm:pt modelId="{E211C81E-6286-4165-86E6-465E817786A4}" type="sibTrans" cxnId="{F57BA093-7FB6-40B4-A322-AC3A8E6EC288}">
      <dgm:prSet/>
      <dgm:spPr/>
      <dgm:t>
        <a:bodyPr/>
        <a:lstStyle/>
        <a:p>
          <a:endParaRPr lang="en-US" sz="1700" b="1"/>
        </a:p>
      </dgm:t>
    </dgm:pt>
    <dgm:pt modelId="{91018B7C-BBD5-47D3-AA33-082B26F451FB}">
      <dgm:prSet custT="1"/>
      <dgm:spPr/>
      <dgm:t>
        <a:bodyPr/>
        <a:lstStyle/>
        <a:p>
          <a:r>
            <a:rPr lang="ar-SY" sz="1700" b="1" dirty="0" smtClean="0"/>
            <a:t>منفتحة </a:t>
          </a:r>
          <a:r>
            <a:rPr lang="ar-SY" sz="1700" b="1" dirty="0" err="1" smtClean="0"/>
            <a:t>وتشبيكية</a:t>
          </a:r>
          <a:endParaRPr lang="en-US" sz="1700" b="1" dirty="0"/>
        </a:p>
      </dgm:t>
    </dgm:pt>
    <dgm:pt modelId="{5EF78B7E-B813-447B-A8A4-470B7C8D8E86}" type="parTrans" cxnId="{6A5EC951-5572-4544-8C86-0097F2C936D3}">
      <dgm:prSet/>
      <dgm:spPr/>
      <dgm:t>
        <a:bodyPr/>
        <a:lstStyle/>
        <a:p>
          <a:endParaRPr lang="en-US" sz="1700" b="1"/>
        </a:p>
      </dgm:t>
    </dgm:pt>
    <dgm:pt modelId="{D17B6ECE-4B6D-4FDD-BD5A-EDFB3DEB8369}" type="sibTrans" cxnId="{6A5EC951-5572-4544-8C86-0097F2C936D3}">
      <dgm:prSet/>
      <dgm:spPr/>
      <dgm:t>
        <a:bodyPr/>
        <a:lstStyle/>
        <a:p>
          <a:endParaRPr lang="en-US" sz="1700" b="1"/>
        </a:p>
      </dgm:t>
    </dgm:pt>
    <dgm:pt modelId="{1A4A14B0-8288-45DC-8B06-9467DD0C820B}" type="pres">
      <dgm:prSet presAssocID="{742FBB7D-2375-48D4-B98B-4014F1BF4F6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CA20E9-24E1-4497-8020-61CAA476458B}" type="pres">
      <dgm:prSet presAssocID="{EEBF7EC9-9564-4CF7-80A9-D374D0C1B86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C73A0-7257-486B-A772-17B63F84FCB9}" type="pres">
      <dgm:prSet presAssocID="{EEBF7EC9-9564-4CF7-80A9-D374D0C1B86E}" presName="spNode" presStyleCnt="0"/>
      <dgm:spPr/>
    </dgm:pt>
    <dgm:pt modelId="{CA4A901C-9145-418B-8D3E-B7C613E09E9F}" type="pres">
      <dgm:prSet presAssocID="{69E76FA3-34CB-49E6-945D-E09320FB3950}" presName="sibTrans" presStyleLbl="sibTrans1D1" presStyleIdx="0" presStyleCnt="7"/>
      <dgm:spPr/>
      <dgm:t>
        <a:bodyPr/>
        <a:lstStyle/>
        <a:p>
          <a:endParaRPr lang="en-US"/>
        </a:p>
      </dgm:t>
    </dgm:pt>
    <dgm:pt modelId="{B20CDD5D-7360-49D4-B589-FC8617D4BD3E}" type="pres">
      <dgm:prSet presAssocID="{7F046F85-6D31-418B-86DE-6DC602BD64C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9031A8-7B6F-4F2F-BA2D-8DE3732D2A0F}" type="pres">
      <dgm:prSet presAssocID="{7F046F85-6D31-418B-86DE-6DC602BD64C4}" presName="spNode" presStyleCnt="0"/>
      <dgm:spPr/>
    </dgm:pt>
    <dgm:pt modelId="{678541D8-91FA-4424-95A8-B4A25D09FE57}" type="pres">
      <dgm:prSet presAssocID="{857F0E6F-1C96-44D2-B4FD-94021E659475}" presName="sibTrans" presStyleLbl="sibTrans1D1" presStyleIdx="1" presStyleCnt="7"/>
      <dgm:spPr/>
      <dgm:t>
        <a:bodyPr/>
        <a:lstStyle/>
        <a:p>
          <a:endParaRPr lang="en-US"/>
        </a:p>
      </dgm:t>
    </dgm:pt>
    <dgm:pt modelId="{5BDA4CB2-D69E-4023-8980-1421699221DF}" type="pres">
      <dgm:prSet presAssocID="{DA72B6B4-FD4B-415A-9C64-71143E4AECB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D31BEB-CCE6-4446-99BD-56E1CC4AE93E}" type="pres">
      <dgm:prSet presAssocID="{DA72B6B4-FD4B-415A-9C64-71143E4AECB9}" presName="spNode" presStyleCnt="0"/>
      <dgm:spPr/>
    </dgm:pt>
    <dgm:pt modelId="{812E22B8-E337-4BFE-8131-27E47F814E64}" type="pres">
      <dgm:prSet presAssocID="{6C0E181E-B19F-4445-ADE4-7E712813527B}" presName="sibTrans" presStyleLbl="sibTrans1D1" presStyleIdx="2" presStyleCnt="7"/>
      <dgm:spPr/>
      <dgm:t>
        <a:bodyPr/>
        <a:lstStyle/>
        <a:p>
          <a:endParaRPr lang="en-US"/>
        </a:p>
      </dgm:t>
    </dgm:pt>
    <dgm:pt modelId="{B94A00B8-BEA2-48E2-A130-A0D0D17598D2}" type="pres">
      <dgm:prSet presAssocID="{B0EF96BE-EB5D-4BD0-BC73-1A87B191CBC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DA8A2-C5C3-4C77-BCA4-A8FE98B4D57B}" type="pres">
      <dgm:prSet presAssocID="{B0EF96BE-EB5D-4BD0-BC73-1A87B191CBC0}" presName="spNode" presStyleCnt="0"/>
      <dgm:spPr/>
    </dgm:pt>
    <dgm:pt modelId="{6680A4CD-2CA5-4791-8AE1-D13622809766}" type="pres">
      <dgm:prSet presAssocID="{67D2A3D8-9592-442F-9239-AEFC46FC7712}" presName="sibTrans" presStyleLbl="sibTrans1D1" presStyleIdx="3" presStyleCnt="7"/>
      <dgm:spPr/>
      <dgm:t>
        <a:bodyPr/>
        <a:lstStyle/>
        <a:p>
          <a:endParaRPr lang="en-US"/>
        </a:p>
      </dgm:t>
    </dgm:pt>
    <dgm:pt modelId="{624A24B9-2302-475F-B542-B8DC90C1CCB5}" type="pres">
      <dgm:prSet presAssocID="{D78E3D73-C6EC-4CC1-B9CE-3C2FFF75EEE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76E3BD-8949-40FA-9BBF-82110B52AEBC}" type="pres">
      <dgm:prSet presAssocID="{D78E3D73-C6EC-4CC1-B9CE-3C2FFF75EEE5}" presName="spNode" presStyleCnt="0"/>
      <dgm:spPr/>
    </dgm:pt>
    <dgm:pt modelId="{AE659002-9A34-4914-B602-30833A0E387A}" type="pres">
      <dgm:prSet presAssocID="{1389C51D-676D-436F-A29C-4BE61E129A85}" presName="sibTrans" presStyleLbl="sibTrans1D1" presStyleIdx="4" presStyleCnt="7"/>
      <dgm:spPr/>
      <dgm:t>
        <a:bodyPr/>
        <a:lstStyle/>
        <a:p>
          <a:endParaRPr lang="en-US"/>
        </a:p>
      </dgm:t>
    </dgm:pt>
    <dgm:pt modelId="{54BB5918-DA93-48DB-8FE1-CD52DB103F41}" type="pres">
      <dgm:prSet presAssocID="{A617E872-6CC7-49A2-8EF6-5B85074F306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EBBEE-BB42-4EEB-A9ED-EAB8FC816C33}" type="pres">
      <dgm:prSet presAssocID="{A617E872-6CC7-49A2-8EF6-5B85074F3062}" presName="spNode" presStyleCnt="0"/>
      <dgm:spPr/>
    </dgm:pt>
    <dgm:pt modelId="{5FFC5B8B-724E-45DD-94F4-0DF3D8F105F8}" type="pres">
      <dgm:prSet presAssocID="{E211C81E-6286-4165-86E6-465E817786A4}" presName="sibTrans" presStyleLbl="sibTrans1D1" presStyleIdx="5" presStyleCnt="7"/>
      <dgm:spPr/>
      <dgm:t>
        <a:bodyPr/>
        <a:lstStyle/>
        <a:p>
          <a:endParaRPr lang="en-US"/>
        </a:p>
      </dgm:t>
    </dgm:pt>
    <dgm:pt modelId="{2BAEB22E-17F0-496A-9621-8B443CDD1566}" type="pres">
      <dgm:prSet presAssocID="{91018B7C-BBD5-47D3-AA33-082B26F451F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FEB72D-067B-46DB-BBED-6B736A734BF2}" type="pres">
      <dgm:prSet presAssocID="{91018B7C-BBD5-47D3-AA33-082B26F451FB}" presName="spNode" presStyleCnt="0"/>
      <dgm:spPr/>
    </dgm:pt>
    <dgm:pt modelId="{89D4A782-9FC4-4801-8CFA-3C985357FBA7}" type="pres">
      <dgm:prSet presAssocID="{D17B6ECE-4B6D-4FDD-BD5A-EDFB3DEB8369}" presName="sibTrans" presStyleLbl="sibTrans1D1" presStyleIdx="6" presStyleCnt="7"/>
      <dgm:spPr/>
      <dgm:t>
        <a:bodyPr/>
        <a:lstStyle/>
        <a:p>
          <a:endParaRPr lang="en-US"/>
        </a:p>
      </dgm:t>
    </dgm:pt>
  </dgm:ptLst>
  <dgm:cxnLst>
    <dgm:cxn modelId="{9782D0E3-53F3-49A0-AD43-330C0FB5BD5D}" type="presOf" srcId="{D78E3D73-C6EC-4CC1-B9CE-3C2FFF75EEE5}" destId="{624A24B9-2302-475F-B542-B8DC90C1CCB5}" srcOrd="0" destOrd="0" presId="urn:microsoft.com/office/officeart/2005/8/layout/cycle6"/>
    <dgm:cxn modelId="{F6402D08-49A7-4E40-9C56-8230DB0BE253}" srcId="{742FBB7D-2375-48D4-B98B-4014F1BF4F61}" destId="{D78E3D73-C6EC-4CC1-B9CE-3C2FFF75EEE5}" srcOrd="4" destOrd="0" parTransId="{0E708503-91ED-445D-B137-A0FB50A8F0A3}" sibTransId="{1389C51D-676D-436F-A29C-4BE61E129A85}"/>
    <dgm:cxn modelId="{63F185AD-1588-48AE-9604-CA7A5203256E}" type="presOf" srcId="{E211C81E-6286-4165-86E6-465E817786A4}" destId="{5FFC5B8B-724E-45DD-94F4-0DF3D8F105F8}" srcOrd="0" destOrd="0" presId="urn:microsoft.com/office/officeart/2005/8/layout/cycle6"/>
    <dgm:cxn modelId="{F2D8F0D2-CF3A-45B9-BA03-072B69A439F2}" type="presOf" srcId="{67D2A3D8-9592-442F-9239-AEFC46FC7712}" destId="{6680A4CD-2CA5-4791-8AE1-D13622809766}" srcOrd="0" destOrd="0" presId="urn:microsoft.com/office/officeart/2005/8/layout/cycle6"/>
    <dgm:cxn modelId="{39282C16-DB7D-4753-BDF2-DDAE6E02CF7B}" type="presOf" srcId="{6C0E181E-B19F-4445-ADE4-7E712813527B}" destId="{812E22B8-E337-4BFE-8131-27E47F814E64}" srcOrd="0" destOrd="0" presId="urn:microsoft.com/office/officeart/2005/8/layout/cycle6"/>
    <dgm:cxn modelId="{E567F522-91F9-4266-ADB2-C1D8E488CAEE}" type="presOf" srcId="{91018B7C-BBD5-47D3-AA33-082B26F451FB}" destId="{2BAEB22E-17F0-496A-9621-8B443CDD1566}" srcOrd="0" destOrd="0" presId="urn:microsoft.com/office/officeart/2005/8/layout/cycle6"/>
    <dgm:cxn modelId="{3803B772-93BD-4880-A211-EA8BB290B65D}" srcId="{742FBB7D-2375-48D4-B98B-4014F1BF4F61}" destId="{DA72B6B4-FD4B-415A-9C64-71143E4AECB9}" srcOrd="2" destOrd="0" parTransId="{D6B0AF4A-0892-46AF-9B3F-8E660E744C58}" sibTransId="{6C0E181E-B19F-4445-ADE4-7E712813527B}"/>
    <dgm:cxn modelId="{F57BA093-7FB6-40B4-A322-AC3A8E6EC288}" srcId="{742FBB7D-2375-48D4-B98B-4014F1BF4F61}" destId="{A617E872-6CC7-49A2-8EF6-5B85074F3062}" srcOrd="5" destOrd="0" parTransId="{759705C2-2474-467F-A8E7-7084497F3CA7}" sibTransId="{E211C81E-6286-4165-86E6-465E817786A4}"/>
    <dgm:cxn modelId="{F2AF3F99-BC87-46EA-A194-2FED1D007A28}" type="presOf" srcId="{857F0E6F-1C96-44D2-B4FD-94021E659475}" destId="{678541D8-91FA-4424-95A8-B4A25D09FE57}" srcOrd="0" destOrd="0" presId="urn:microsoft.com/office/officeart/2005/8/layout/cycle6"/>
    <dgm:cxn modelId="{6A5EC951-5572-4544-8C86-0097F2C936D3}" srcId="{742FBB7D-2375-48D4-B98B-4014F1BF4F61}" destId="{91018B7C-BBD5-47D3-AA33-082B26F451FB}" srcOrd="6" destOrd="0" parTransId="{5EF78B7E-B813-447B-A8A4-470B7C8D8E86}" sibTransId="{D17B6ECE-4B6D-4FDD-BD5A-EDFB3DEB8369}"/>
    <dgm:cxn modelId="{C23046C1-92B0-444E-BAF2-66BE74326C5F}" type="presOf" srcId="{D17B6ECE-4B6D-4FDD-BD5A-EDFB3DEB8369}" destId="{89D4A782-9FC4-4801-8CFA-3C985357FBA7}" srcOrd="0" destOrd="0" presId="urn:microsoft.com/office/officeart/2005/8/layout/cycle6"/>
    <dgm:cxn modelId="{860FE964-5816-46EB-B39B-B00E9199FCE5}" type="presOf" srcId="{EEBF7EC9-9564-4CF7-80A9-D374D0C1B86E}" destId="{EECA20E9-24E1-4497-8020-61CAA476458B}" srcOrd="0" destOrd="0" presId="urn:microsoft.com/office/officeart/2005/8/layout/cycle6"/>
    <dgm:cxn modelId="{71A2C824-9DCD-46A0-BB8F-A5D67A8A0976}" type="presOf" srcId="{A617E872-6CC7-49A2-8EF6-5B85074F3062}" destId="{54BB5918-DA93-48DB-8FE1-CD52DB103F41}" srcOrd="0" destOrd="0" presId="urn:microsoft.com/office/officeart/2005/8/layout/cycle6"/>
    <dgm:cxn modelId="{316CD4C8-FB48-459E-B116-EFE6F6FA9F9C}" type="presOf" srcId="{1389C51D-676D-436F-A29C-4BE61E129A85}" destId="{AE659002-9A34-4914-B602-30833A0E387A}" srcOrd="0" destOrd="0" presId="urn:microsoft.com/office/officeart/2005/8/layout/cycle6"/>
    <dgm:cxn modelId="{2F50E20D-66C6-4E75-80C9-AFCB3E0C296C}" type="presOf" srcId="{7F046F85-6D31-418B-86DE-6DC602BD64C4}" destId="{B20CDD5D-7360-49D4-B589-FC8617D4BD3E}" srcOrd="0" destOrd="0" presId="urn:microsoft.com/office/officeart/2005/8/layout/cycle6"/>
    <dgm:cxn modelId="{CF7A70C5-2CD7-4907-9816-D82EA222A1AC}" type="presOf" srcId="{69E76FA3-34CB-49E6-945D-E09320FB3950}" destId="{CA4A901C-9145-418B-8D3E-B7C613E09E9F}" srcOrd="0" destOrd="0" presId="urn:microsoft.com/office/officeart/2005/8/layout/cycle6"/>
    <dgm:cxn modelId="{C76506F3-3B8D-41F8-B629-95B4061F13D0}" type="presOf" srcId="{B0EF96BE-EB5D-4BD0-BC73-1A87B191CBC0}" destId="{B94A00B8-BEA2-48E2-A130-A0D0D17598D2}" srcOrd="0" destOrd="0" presId="urn:microsoft.com/office/officeart/2005/8/layout/cycle6"/>
    <dgm:cxn modelId="{20FFADE5-5B8F-4052-B45B-6822A611C30B}" type="presOf" srcId="{DA72B6B4-FD4B-415A-9C64-71143E4AECB9}" destId="{5BDA4CB2-D69E-4023-8980-1421699221DF}" srcOrd="0" destOrd="0" presId="urn:microsoft.com/office/officeart/2005/8/layout/cycle6"/>
    <dgm:cxn modelId="{8E79CDBE-12C2-413E-A198-5C9377622B16}" srcId="{742FBB7D-2375-48D4-B98B-4014F1BF4F61}" destId="{EEBF7EC9-9564-4CF7-80A9-D374D0C1B86E}" srcOrd="0" destOrd="0" parTransId="{3E31001B-D607-4809-A36A-454111D5EBA7}" sibTransId="{69E76FA3-34CB-49E6-945D-E09320FB3950}"/>
    <dgm:cxn modelId="{992D68DA-1DE8-4EC1-8F6B-A2D246A50473}" srcId="{742FBB7D-2375-48D4-B98B-4014F1BF4F61}" destId="{7F046F85-6D31-418B-86DE-6DC602BD64C4}" srcOrd="1" destOrd="0" parTransId="{6DAD460B-FFD2-4533-A9D3-B323A35EBEEC}" sibTransId="{857F0E6F-1C96-44D2-B4FD-94021E659475}"/>
    <dgm:cxn modelId="{55E67E6B-32BE-4CF7-A538-5EDF99986600}" srcId="{742FBB7D-2375-48D4-B98B-4014F1BF4F61}" destId="{B0EF96BE-EB5D-4BD0-BC73-1A87B191CBC0}" srcOrd="3" destOrd="0" parTransId="{2038A53B-CF25-4171-AFC3-0663F92A00DD}" sibTransId="{67D2A3D8-9592-442F-9239-AEFC46FC7712}"/>
    <dgm:cxn modelId="{27E4F740-4C27-4495-BE3A-70545A6F2E15}" type="presOf" srcId="{742FBB7D-2375-48D4-B98B-4014F1BF4F61}" destId="{1A4A14B0-8288-45DC-8B06-9467DD0C820B}" srcOrd="0" destOrd="0" presId="urn:microsoft.com/office/officeart/2005/8/layout/cycle6"/>
    <dgm:cxn modelId="{E6249745-D31B-477B-BAC1-DDC27E6D3CB2}" type="presParOf" srcId="{1A4A14B0-8288-45DC-8B06-9467DD0C820B}" destId="{EECA20E9-24E1-4497-8020-61CAA476458B}" srcOrd="0" destOrd="0" presId="urn:microsoft.com/office/officeart/2005/8/layout/cycle6"/>
    <dgm:cxn modelId="{2E9A50D8-CE91-442D-BAD2-7F62836ABB02}" type="presParOf" srcId="{1A4A14B0-8288-45DC-8B06-9467DD0C820B}" destId="{D1FC73A0-7257-486B-A772-17B63F84FCB9}" srcOrd="1" destOrd="0" presId="urn:microsoft.com/office/officeart/2005/8/layout/cycle6"/>
    <dgm:cxn modelId="{9DFCCDC5-6F9A-48D4-8115-71DED20FEA23}" type="presParOf" srcId="{1A4A14B0-8288-45DC-8B06-9467DD0C820B}" destId="{CA4A901C-9145-418B-8D3E-B7C613E09E9F}" srcOrd="2" destOrd="0" presId="urn:microsoft.com/office/officeart/2005/8/layout/cycle6"/>
    <dgm:cxn modelId="{FC35844E-D8A9-4F79-ABE7-0DB0F17FD36B}" type="presParOf" srcId="{1A4A14B0-8288-45DC-8B06-9467DD0C820B}" destId="{B20CDD5D-7360-49D4-B589-FC8617D4BD3E}" srcOrd="3" destOrd="0" presId="urn:microsoft.com/office/officeart/2005/8/layout/cycle6"/>
    <dgm:cxn modelId="{65D6DABE-E3DA-4DFA-9559-EBC0DA6B4CC7}" type="presParOf" srcId="{1A4A14B0-8288-45DC-8B06-9467DD0C820B}" destId="{249031A8-7B6F-4F2F-BA2D-8DE3732D2A0F}" srcOrd="4" destOrd="0" presId="urn:microsoft.com/office/officeart/2005/8/layout/cycle6"/>
    <dgm:cxn modelId="{F40F0B22-B068-4657-B5F7-F2C783052876}" type="presParOf" srcId="{1A4A14B0-8288-45DC-8B06-9467DD0C820B}" destId="{678541D8-91FA-4424-95A8-B4A25D09FE57}" srcOrd="5" destOrd="0" presId="urn:microsoft.com/office/officeart/2005/8/layout/cycle6"/>
    <dgm:cxn modelId="{E67196B5-20DD-47C0-9787-9A97C5783DBA}" type="presParOf" srcId="{1A4A14B0-8288-45DC-8B06-9467DD0C820B}" destId="{5BDA4CB2-D69E-4023-8980-1421699221DF}" srcOrd="6" destOrd="0" presId="urn:microsoft.com/office/officeart/2005/8/layout/cycle6"/>
    <dgm:cxn modelId="{5951B064-310F-42DA-A6EE-5C008B5102F0}" type="presParOf" srcId="{1A4A14B0-8288-45DC-8B06-9467DD0C820B}" destId="{16D31BEB-CCE6-4446-99BD-56E1CC4AE93E}" srcOrd="7" destOrd="0" presId="urn:microsoft.com/office/officeart/2005/8/layout/cycle6"/>
    <dgm:cxn modelId="{6C42D387-F539-4E4B-85AB-86D3A0DA4431}" type="presParOf" srcId="{1A4A14B0-8288-45DC-8B06-9467DD0C820B}" destId="{812E22B8-E337-4BFE-8131-27E47F814E64}" srcOrd="8" destOrd="0" presId="urn:microsoft.com/office/officeart/2005/8/layout/cycle6"/>
    <dgm:cxn modelId="{F764F74E-2D45-4765-B6CD-697D2061D9C7}" type="presParOf" srcId="{1A4A14B0-8288-45DC-8B06-9467DD0C820B}" destId="{B94A00B8-BEA2-48E2-A130-A0D0D17598D2}" srcOrd="9" destOrd="0" presId="urn:microsoft.com/office/officeart/2005/8/layout/cycle6"/>
    <dgm:cxn modelId="{AE71979E-05B4-4FB2-80A9-92ED46047816}" type="presParOf" srcId="{1A4A14B0-8288-45DC-8B06-9467DD0C820B}" destId="{C3FDA8A2-C5C3-4C77-BCA4-A8FE98B4D57B}" srcOrd="10" destOrd="0" presId="urn:microsoft.com/office/officeart/2005/8/layout/cycle6"/>
    <dgm:cxn modelId="{E19CFC59-2165-4EC0-9B48-42CCF31B647B}" type="presParOf" srcId="{1A4A14B0-8288-45DC-8B06-9467DD0C820B}" destId="{6680A4CD-2CA5-4791-8AE1-D13622809766}" srcOrd="11" destOrd="0" presId="urn:microsoft.com/office/officeart/2005/8/layout/cycle6"/>
    <dgm:cxn modelId="{9536EB83-B64B-427F-B81C-EFC630F021C0}" type="presParOf" srcId="{1A4A14B0-8288-45DC-8B06-9467DD0C820B}" destId="{624A24B9-2302-475F-B542-B8DC90C1CCB5}" srcOrd="12" destOrd="0" presId="urn:microsoft.com/office/officeart/2005/8/layout/cycle6"/>
    <dgm:cxn modelId="{5BD5057B-D853-4780-A2AF-C78403871D2E}" type="presParOf" srcId="{1A4A14B0-8288-45DC-8B06-9467DD0C820B}" destId="{0376E3BD-8949-40FA-9BBF-82110B52AEBC}" srcOrd="13" destOrd="0" presId="urn:microsoft.com/office/officeart/2005/8/layout/cycle6"/>
    <dgm:cxn modelId="{8CCA3265-72DE-44BF-9C76-A7F2527859F5}" type="presParOf" srcId="{1A4A14B0-8288-45DC-8B06-9467DD0C820B}" destId="{AE659002-9A34-4914-B602-30833A0E387A}" srcOrd="14" destOrd="0" presId="urn:microsoft.com/office/officeart/2005/8/layout/cycle6"/>
    <dgm:cxn modelId="{560EF76F-2FEC-4630-81B9-4676FFCA01C0}" type="presParOf" srcId="{1A4A14B0-8288-45DC-8B06-9467DD0C820B}" destId="{54BB5918-DA93-48DB-8FE1-CD52DB103F41}" srcOrd="15" destOrd="0" presId="urn:microsoft.com/office/officeart/2005/8/layout/cycle6"/>
    <dgm:cxn modelId="{3654EC5D-B724-4DAE-A571-560284DD3483}" type="presParOf" srcId="{1A4A14B0-8288-45DC-8B06-9467DD0C820B}" destId="{932EBBEE-BB42-4EEB-A9ED-EAB8FC816C33}" srcOrd="16" destOrd="0" presId="urn:microsoft.com/office/officeart/2005/8/layout/cycle6"/>
    <dgm:cxn modelId="{2C47C352-1C59-45B9-82E2-98C62B5873A6}" type="presParOf" srcId="{1A4A14B0-8288-45DC-8B06-9467DD0C820B}" destId="{5FFC5B8B-724E-45DD-94F4-0DF3D8F105F8}" srcOrd="17" destOrd="0" presId="urn:microsoft.com/office/officeart/2005/8/layout/cycle6"/>
    <dgm:cxn modelId="{485F0EF7-4DA4-43E6-8683-79E0E4935CF8}" type="presParOf" srcId="{1A4A14B0-8288-45DC-8B06-9467DD0C820B}" destId="{2BAEB22E-17F0-496A-9621-8B443CDD1566}" srcOrd="18" destOrd="0" presId="urn:microsoft.com/office/officeart/2005/8/layout/cycle6"/>
    <dgm:cxn modelId="{A4B88B64-0A0B-48C1-B233-4AD2614FCF59}" type="presParOf" srcId="{1A4A14B0-8288-45DC-8B06-9467DD0C820B}" destId="{15FEB72D-067B-46DB-BBED-6B736A734BF2}" srcOrd="19" destOrd="0" presId="urn:microsoft.com/office/officeart/2005/8/layout/cycle6"/>
    <dgm:cxn modelId="{AF0C472D-3DF3-4245-9E97-B5D869CFB70B}" type="presParOf" srcId="{1A4A14B0-8288-45DC-8B06-9467DD0C820B}" destId="{89D4A782-9FC4-4801-8CFA-3C985357FBA7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B70CE7-7924-49EF-84DC-9EE8256F3B21}" type="doc">
      <dgm:prSet loTypeId="urn:microsoft.com/office/officeart/2005/8/layout/cycle8" loCatId="cycle" qsTypeId="urn:microsoft.com/office/officeart/2005/8/quickstyle/simple5" qsCatId="simple" csTypeId="urn:microsoft.com/office/officeart/2005/8/colors/colorful1" csCatId="colorful" phldr="1"/>
      <dgm:spPr/>
    </dgm:pt>
    <dgm:pt modelId="{0DDE172C-EA97-423A-8625-FB2F9B81C12F}">
      <dgm:prSet phldrT="[Text]" custT="1"/>
      <dgm:spPr/>
      <dgm:t>
        <a:bodyPr/>
        <a:lstStyle/>
        <a:p>
          <a:pPr rtl="1"/>
          <a:r>
            <a:rPr lang="ar-LB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اقتصادياً</a:t>
          </a:r>
          <a:endParaRPr lang="ar-LB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F805E2-CC66-41AF-8626-A26CD34CD311}" type="parTrans" cxnId="{263FF39D-FF12-4330-AB25-AE638A47332D}">
      <dgm:prSet/>
      <dgm:spPr/>
      <dgm:t>
        <a:bodyPr/>
        <a:lstStyle/>
        <a:p>
          <a:pPr rtl="1"/>
          <a:endParaRPr lang="ar-LB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1B4E6-28F3-49E5-812F-F8BDDF3960B3}" type="sibTrans" cxnId="{263FF39D-FF12-4330-AB25-AE638A47332D}">
      <dgm:prSet/>
      <dgm:spPr/>
      <dgm:t>
        <a:bodyPr/>
        <a:lstStyle/>
        <a:p>
          <a:pPr rtl="1"/>
          <a:endParaRPr lang="ar-LB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65E9F5-A651-424C-A7CC-648EAE379486}">
      <dgm:prSet phldrT="[Text]" custT="1"/>
      <dgm:spPr/>
      <dgm:t>
        <a:bodyPr/>
        <a:lstStyle/>
        <a:p>
          <a:pPr rtl="1"/>
          <a:r>
            <a:rPr lang="ar-LB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اجتماعياً</a:t>
          </a:r>
          <a:endParaRPr lang="ar-LB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64DB76-8CF0-4A2E-9CC5-3449BDDCC1DC}" type="parTrans" cxnId="{34CB3555-8FC4-45D0-A2E9-837562E89E58}">
      <dgm:prSet/>
      <dgm:spPr/>
      <dgm:t>
        <a:bodyPr/>
        <a:lstStyle/>
        <a:p>
          <a:pPr rtl="1"/>
          <a:endParaRPr lang="ar-LB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A21E94-87C2-47F5-A454-89130F51CCA0}" type="sibTrans" cxnId="{34CB3555-8FC4-45D0-A2E9-837562E89E58}">
      <dgm:prSet/>
      <dgm:spPr/>
      <dgm:t>
        <a:bodyPr/>
        <a:lstStyle/>
        <a:p>
          <a:pPr rtl="1"/>
          <a:endParaRPr lang="ar-LB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F23E6-1EF8-4392-A808-50289B93D54A}">
      <dgm:prSet phldrT="[Text]" custT="1"/>
      <dgm:spPr/>
      <dgm:t>
        <a:bodyPr/>
        <a:lstStyle/>
        <a:p>
          <a:pPr rtl="1"/>
          <a:r>
            <a:rPr lang="ar-LB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سياسياً</a:t>
          </a:r>
          <a:endParaRPr lang="ar-LB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635CF6-C9C9-4ED3-996E-6B7B42E0F730}" type="parTrans" cxnId="{A2FFAFB7-2262-454A-B2C9-E7F6C51C8F79}">
      <dgm:prSet/>
      <dgm:spPr/>
      <dgm:t>
        <a:bodyPr/>
        <a:lstStyle/>
        <a:p>
          <a:pPr rtl="1"/>
          <a:endParaRPr lang="ar-LB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CE6026-21AC-4253-94E8-C3724CBC5084}" type="sibTrans" cxnId="{A2FFAFB7-2262-454A-B2C9-E7F6C51C8F79}">
      <dgm:prSet/>
      <dgm:spPr/>
      <dgm:t>
        <a:bodyPr/>
        <a:lstStyle/>
        <a:p>
          <a:pPr rtl="1"/>
          <a:endParaRPr lang="ar-LB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6C2482-D1B5-46BB-9FFF-F8D393CEC47B}" type="pres">
      <dgm:prSet presAssocID="{3EB70CE7-7924-49EF-84DC-9EE8256F3B21}" presName="compositeShape" presStyleCnt="0">
        <dgm:presLayoutVars>
          <dgm:chMax val="7"/>
          <dgm:dir/>
          <dgm:resizeHandles val="exact"/>
        </dgm:presLayoutVars>
      </dgm:prSet>
      <dgm:spPr/>
    </dgm:pt>
    <dgm:pt modelId="{9209E9B4-FFA6-4D46-80F0-627BE25CFAF1}" type="pres">
      <dgm:prSet presAssocID="{3EB70CE7-7924-49EF-84DC-9EE8256F3B21}" presName="wedge1" presStyleLbl="node1" presStyleIdx="0" presStyleCnt="3"/>
      <dgm:spPr/>
      <dgm:t>
        <a:bodyPr/>
        <a:lstStyle/>
        <a:p>
          <a:pPr rtl="1"/>
          <a:endParaRPr lang="ar-LB"/>
        </a:p>
      </dgm:t>
    </dgm:pt>
    <dgm:pt modelId="{235A0FF1-F504-4324-A07C-F5899A4A1F71}" type="pres">
      <dgm:prSet presAssocID="{3EB70CE7-7924-49EF-84DC-9EE8256F3B21}" presName="dummy1a" presStyleCnt="0"/>
      <dgm:spPr/>
    </dgm:pt>
    <dgm:pt modelId="{21E56A97-7CB1-4C0F-A73A-ACF3374747BC}" type="pres">
      <dgm:prSet presAssocID="{3EB70CE7-7924-49EF-84DC-9EE8256F3B21}" presName="dummy1b" presStyleCnt="0"/>
      <dgm:spPr/>
    </dgm:pt>
    <dgm:pt modelId="{E2A43B5F-3F7C-424D-9FFA-A77CC2846FA3}" type="pres">
      <dgm:prSet presAssocID="{3EB70CE7-7924-49EF-84DC-9EE8256F3B2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LB"/>
        </a:p>
      </dgm:t>
    </dgm:pt>
    <dgm:pt modelId="{6EE7A188-B610-4CF9-BBA1-8B95548092E5}" type="pres">
      <dgm:prSet presAssocID="{3EB70CE7-7924-49EF-84DC-9EE8256F3B21}" presName="wedge2" presStyleLbl="node1" presStyleIdx="1" presStyleCnt="3"/>
      <dgm:spPr/>
      <dgm:t>
        <a:bodyPr/>
        <a:lstStyle/>
        <a:p>
          <a:pPr rtl="1"/>
          <a:endParaRPr lang="ar-LB"/>
        </a:p>
      </dgm:t>
    </dgm:pt>
    <dgm:pt modelId="{F6D3D7B9-44A1-4B3A-8904-5D5D87DA5D43}" type="pres">
      <dgm:prSet presAssocID="{3EB70CE7-7924-49EF-84DC-9EE8256F3B21}" presName="dummy2a" presStyleCnt="0"/>
      <dgm:spPr/>
    </dgm:pt>
    <dgm:pt modelId="{6D4BE460-D5BE-400F-A0FE-D11A2CF3E93F}" type="pres">
      <dgm:prSet presAssocID="{3EB70CE7-7924-49EF-84DC-9EE8256F3B21}" presName="dummy2b" presStyleCnt="0"/>
      <dgm:spPr/>
    </dgm:pt>
    <dgm:pt modelId="{615CE8B2-0794-45C1-BFEF-F996055B3295}" type="pres">
      <dgm:prSet presAssocID="{3EB70CE7-7924-49EF-84DC-9EE8256F3B2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LB"/>
        </a:p>
      </dgm:t>
    </dgm:pt>
    <dgm:pt modelId="{7ECB48AB-DFBF-483A-91C4-63D1B47A31CA}" type="pres">
      <dgm:prSet presAssocID="{3EB70CE7-7924-49EF-84DC-9EE8256F3B21}" presName="wedge3" presStyleLbl="node1" presStyleIdx="2" presStyleCnt="3"/>
      <dgm:spPr/>
      <dgm:t>
        <a:bodyPr/>
        <a:lstStyle/>
        <a:p>
          <a:pPr rtl="1"/>
          <a:endParaRPr lang="ar-LB"/>
        </a:p>
      </dgm:t>
    </dgm:pt>
    <dgm:pt modelId="{90F721DD-A21F-4FC2-A862-99DC1F1F32FA}" type="pres">
      <dgm:prSet presAssocID="{3EB70CE7-7924-49EF-84DC-9EE8256F3B21}" presName="dummy3a" presStyleCnt="0"/>
      <dgm:spPr/>
    </dgm:pt>
    <dgm:pt modelId="{4EFF6A78-5260-4CA9-93F3-5F03B4B38107}" type="pres">
      <dgm:prSet presAssocID="{3EB70CE7-7924-49EF-84DC-9EE8256F3B21}" presName="dummy3b" presStyleCnt="0"/>
      <dgm:spPr/>
    </dgm:pt>
    <dgm:pt modelId="{90D83D67-E014-41C9-83A0-9DF21066CC6D}" type="pres">
      <dgm:prSet presAssocID="{3EB70CE7-7924-49EF-84DC-9EE8256F3B2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LB"/>
        </a:p>
      </dgm:t>
    </dgm:pt>
    <dgm:pt modelId="{87F06B19-0EC7-4AE5-8F6F-88387E36AEA8}" type="pres">
      <dgm:prSet presAssocID="{7FE1B4E6-28F3-49E5-812F-F8BDDF3960B3}" presName="arrowWedge1" presStyleLbl="fgSibTrans2D1" presStyleIdx="0" presStyleCnt="3"/>
      <dgm:spPr/>
    </dgm:pt>
    <dgm:pt modelId="{B6409597-1AD4-42AC-B131-EDCB1DE26C70}" type="pres">
      <dgm:prSet presAssocID="{D8A21E94-87C2-47F5-A454-89130F51CCA0}" presName="arrowWedge2" presStyleLbl="fgSibTrans2D1" presStyleIdx="1" presStyleCnt="3"/>
      <dgm:spPr/>
    </dgm:pt>
    <dgm:pt modelId="{6AE44D81-F91C-4341-BAF1-17A51AE2AC04}" type="pres">
      <dgm:prSet presAssocID="{73CE6026-21AC-4253-94E8-C3724CBC5084}" presName="arrowWedge3" presStyleLbl="fgSibTrans2D1" presStyleIdx="2" presStyleCnt="3"/>
      <dgm:spPr/>
    </dgm:pt>
  </dgm:ptLst>
  <dgm:cxnLst>
    <dgm:cxn modelId="{3524DC78-EF84-41E8-928B-5FD7D6670BC8}" type="presOf" srcId="{814F23E6-1EF8-4392-A808-50289B93D54A}" destId="{90D83D67-E014-41C9-83A0-9DF21066CC6D}" srcOrd="1" destOrd="0" presId="urn:microsoft.com/office/officeart/2005/8/layout/cycle8"/>
    <dgm:cxn modelId="{4548C4E7-0228-4B96-81FD-040A921CECDE}" type="presOf" srcId="{3EB70CE7-7924-49EF-84DC-9EE8256F3B21}" destId="{5B6C2482-D1B5-46BB-9FFF-F8D393CEC47B}" srcOrd="0" destOrd="0" presId="urn:microsoft.com/office/officeart/2005/8/layout/cycle8"/>
    <dgm:cxn modelId="{263FF39D-FF12-4330-AB25-AE638A47332D}" srcId="{3EB70CE7-7924-49EF-84DC-9EE8256F3B21}" destId="{0DDE172C-EA97-423A-8625-FB2F9B81C12F}" srcOrd="0" destOrd="0" parTransId="{1DF805E2-CC66-41AF-8626-A26CD34CD311}" sibTransId="{7FE1B4E6-28F3-49E5-812F-F8BDDF3960B3}"/>
    <dgm:cxn modelId="{59D5A8D8-7AFF-47F3-8732-74F34A7AF733}" type="presOf" srcId="{3565E9F5-A651-424C-A7CC-648EAE379486}" destId="{615CE8B2-0794-45C1-BFEF-F996055B3295}" srcOrd="1" destOrd="0" presId="urn:microsoft.com/office/officeart/2005/8/layout/cycle8"/>
    <dgm:cxn modelId="{C7778EDB-2665-4605-B5A4-0E0003570877}" type="presOf" srcId="{0DDE172C-EA97-423A-8625-FB2F9B81C12F}" destId="{E2A43B5F-3F7C-424D-9FFA-A77CC2846FA3}" srcOrd="1" destOrd="0" presId="urn:microsoft.com/office/officeart/2005/8/layout/cycle8"/>
    <dgm:cxn modelId="{BC90EFE2-0D97-4E46-847D-52817A8A1FD2}" type="presOf" srcId="{0DDE172C-EA97-423A-8625-FB2F9B81C12F}" destId="{9209E9B4-FFA6-4D46-80F0-627BE25CFAF1}" srcOrd="0" destOrd="0" presId="urn:microsoft.com/office/officeart/2005/8/layout/cycle8"/>
    <dgm:cxn modelId="{C85176FC-F8A6-4A80-8739-2E304516052B}" type="presOf" srcId="{814F23E6-1EF8-4392-A808-50289B93D54A}" destId="{7ECB48AB-DFBF-483A-91C4-63D1B47A31CA}" srcOrd="0" destOrd="0" presId="urn:microsoft.com/office/officeart/2005/8/layout/cycle8"/>
    <dgm:cxn modelId="{A2FFAFB7-2262-454A-B2C9-E7F6C51C8F79}" srcId="{3EB70CE7-7924-49EF-84DC-9EE8256F3B21}" destId="{814F23E6-1EF8-4392-A808-50289B93D54A}" srcOrd="2" destOrd="0" parTransId="{B7635CF6-C9C9-4ED3-996E-6B7B42E0F730}" sibTransId="{73CE6026-21AC-4253-94E8-C3724CBC5084}"/>
    <dgm:cxn modelId="{EE824B91-170C-46AE-B359-6464D8C15C3E}" type="presOf" srcId="{3565E9F5-A651-424C-A7CC-648EAE379486}" destId="{6EE7A188-B610-4CF9-BBA1-8B95548092E5}" srcOrd="0" destOrd="0" presId="urn:microsoft.com/office/officeart/2005/8/layout/cycle8"/>
    <dgm:cxn modelId="{34CB3555-8FC4-45D0-A2E9-837562E89E58}" srcId="{3EB70CE7-7924-49EF-84DC-9EE8256F3B21}" destId="{3565E9F5-A651-424C-A7CC-648EAE379486}" srcOrd="1" destOrd="0" parTransId="{3564DB76-8CF0-4A2E-9CC5-3449BDDCC1DC}" sibTransId="{D8A21E94-87C2-47F5-A454-89130F51CCA0}"/>
    <dgm:cxn modelId="{3CD70993-6A7B-4EDB-B85F-CA954EECA791}" type="presParOf" srcId="{5B6C2482-D1B5-46BB-9FFF-F8D393CEC47B}" destId="{9209E9B4-FFA6-4D46-80F0-627BE25CFAF1}" srcOrd="0" destOrd="0" presId="urn:microsoft.com/office/officeart/2005/8/layout/cycle8"/>
    <dgm:cxn modelId="{460DB20C-4D3E-49A3-8506-DB72478FDCBB}" type="presParOf" srcId="{5B6C2482-D1B5-46BB-9FFF-F8D393CEC47B}" destId="{235A0FF1-F504-4324-A07C-F5899A4A1F71}" srcOrd="1" destOrd="0" presId="urn:microsoft.com/office/officeart/2005/8/layout/cycle8"/>
    <dgm:cxn modelId="{B17672D9-1CB0-4D3C-9432-38ED062C8F7E}" type="presParOf" srcId="{5B6C2482-D1B5-46BB-9FFF-F8D393CEC47B}" destId="{21E56A97-7CB1-4C0F-A73A-ACF3374747BC}" srcOrd="2" destOrd="0" presId="urn:microsoft.com/office/officeart/2005/8/layout/cycle8"/>
    <dgm:cxn modelId="{C14D606B-FE62-4AEB-991A-9E1B8ECAE7B4}" type="presParOf" srcId="{5B6C2482-D1B5-46BB-9FFF-F8D393CEC47B}" destId="{E2A43B5F-3F7C-424D-9FFA-A77CC2846FA3}" srcOrd="3" destOrd="0" presId="urn:microsoft.com/office/officeart/2005/8/layout/cycle8"/>
    <dgm:cxn modelId="{695D9701-530B-4E70-B106-2B8599ABFFB2}" type="presParOf" srcId="{5B6C2482-D1B5-46BB-9FFF-F8D393CEC47B}" destId="{6EE7A188-B610-4CF9-BBA1-8B95548092E5}" srcOrd="4" destOrd="0" presId="urn:microsoft.com/office/officeart/2005/8/layout/cycle8"/>
    <dgm:cxn modelId="{6D0C36A3-1F2F-4A31-AFFD-A4F10DD78083}" type="presParOf" srcId="{5B6C2482-D1B5-46BB-9FFF-F8D393CEC47B}" destId="{F6D3D7B9-44A1-4B3A-8904-5D5D87DA5D43}" srcOrd="5" destOrd="0" presId="urn:microsoft.com/office/officeart/2005/8/layout/cycle8"/>
    <dgm:cxn modelId="{B0965695-95C7-4737-8BAC-ED69474A940C}" type="presParOf" srcId="{5B6C2482-D1B5-46BB-9FFF-F8D393CEC47B}" destId="{6D4BE460-D5BE-400F-A0FE-D11A2CF3E93F}" srcOrd="6" destOrd="0" presId="urn:microsoft.com/office/officeart/2005/8/layout/cycle8"/>
    <dgm:cxn modelId="{CD8A8FC8-6B8A-405B-B7F9-0EAE1F121D22}" type="presParOf" srcId="{5B6C2482-D1B5-46BB-9FFF-F8D393CEC47B}" destId="{615CE8B2-0794-45C1-BFEF-F996055B3295}" srcOrd="7" destOrd="0" presId="urn:microsoft.com/office/officeart/2005/8/layout/cycle8"/>
    <dgm:cxn modelId="{4D10AFA8-FE95-4D37-9F65-CE4D56439F94}" type="presParOf" srcId="{5B6C2482-D1B5-46BB-9FFF-F8D393CEC47B}" destId="{7ECB48AB-DFBF-483A-91C4-63D1B47A31CA}" srcOrd="8" destOrd="0" presId="urn:microsoft.com/office/officeart/2005/8/layout/cycle8"/>
    <dgm:cxn modelId="{9351679C-B889-4A6B-8AE2-0476BC12F371}" type="presParOf" srcId="{5B6C2482-D1B5-46BB-9FFF-F8D393CEC47B}" destId="{90F721DD-A21F-4FC2-A862-99DC1F1F32FA}" srcOrd="9" destOrd="0" presId="urn:microsoft.com/office/officeart/2005/8/layout/cycle8"/>
    <dgm:cxn modelId="{D1232305-3AE5-476A-BB5F-231010E66DD1}" type="presParOf" srcId="{5B6C2482-D1B5-46BB-9FFF-F8D393CEC47B}" destId="{4EFF6A78-5260-4CA9-93F3-5F03B4B38107}" srcOrd="10" destOrd="0" presId="urn:microsoft.com/office/officeart/2005/8/layout/cycle8"/>
    <dgm:cxn modelId="{A2EEA041-BDE0-40D9-B2B9-8B1D62E9C678}" type="presParOf" srcId="{5B6C2482-D1B5-46BB-9FFF-F8D393CEC47B}" destId="{90D83D67-E014-41C9-83A0-9DF21066CC6D}" srcOrd="11" destOrd="0" presId="urn:microsoft.com/office/officeart/2005/8/layout/cycle8"/>
    <dgm:cxn modelId="{5C118EC6-E555-49A2-A402-2AA5DDB08417}" type="presParOf" srcId="{5B6C2482-D1B5-46BB-9FFF-F8D393CEC47B}" destId="{87F06B19-0EC7-4AE5-8F6F-88387E36AEA8}" srcOrd="12" destOrd="0" presId="urn:microsoft.com/office/officeart/2005/8/layout/cycle8"/>
    <dgm:cxn modelId="{DBFF19A4-D1E2-42BB-80EA-30BC9CBAE4F9}" type="presParOf" srcId="{5B6C2482-D1B5-46BB-9FFF-F8D393CEC47B}" destId="{B6409597-1AD4-42AC-B131-EDCB1DE26C70}" srcOrd="13" destOrd="0" presId="urn:microsoft.com/office/officeart/2005/8/layout/cycle8"/>
    <dgm:cxn modelId="{B9421E90-32CA-4ABE-BF32-5CE90F18DD37}" type="presParOf" srcId="{5B6C2482-D1B5-46BB-9FFF-F8D393CEC47B}" destId="{6AE44D81-F91C-4341-BAF1-17A51AE2AC0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A20E9-24E1-4497-8020-61CAA476458B}">
      <dsp:nvSpPr>
        <dsp:cNvPr id="0" name=""/>
        <dsp:cNvSpPr/>
      </dsp:nvSpPr>
      <dsp:spPr>
        <a:xfrm>
          <a:off x="3461810" y="1354"/>
          <a:ext cx="1169744" cy="76033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1700" b="1" kern="1200" dirty="0" smtClean="0"/>
            <a:t>عملية</a:t>
          </a:r>
          <a:endParaRPr lang="en-US" sz="1700" b="1" kern="1200" dirty="0"/>
        </a:p>
      </dsp:txBody>
      <dsp:txXfrm>
        <a:off x="3498926" y="38470"/>
        <a:ext cx="1095512" cy="686101"/>
      </dsp:txXfrm>
    </dsp:sp>
    <dsp:sp modelId="{CA4A901C-9145-418B-8D3E-B7C613E09E9F}">
      <dsp:nvSpPr>
        <dsp:cNvPr id="0" name=""/>
        <dsp:cNvSpPr/>
      </dsp:nvSpPr>
      <dsp:spPr>
        <a:xfrm>
          <a:off x="1877516" y="381521"/>
          <a:ext cx="4338331" cy="4338331"/>
        </a:xfrm>
        <a:custGeom>
          <a:avLst/>
          <a:gdLst/>
          <a:ahLst/>
          <a:cxnLst/>
          <a:rect l="0" t="0" r="0" b="0"/>
          <a:pathLst>
            <a:path>
              <a:moveTo>
                <a:pt x="2761771" y="82518"/>
              </a:moveTo>
              <a:arcTo wR="2169165" hR="2169165" stAng="17151269" swAng="1255347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CDD5D-7360-49D4-B589-FC8617D4BD3E}">
      <dsp:nvSpPr>
        <dsp:cNvPr id="0" name=""/>
        <dsp:cNvSpPr/>
      </dsp:nvSpPr>
      <dsp:spPr>
        <a:xfrm>
          <a:off x="5157732" y="818067"/>
          <a:ext cx="1169744" cy="760333"/>
        </a:xfrm>
        <a:prstGeom prst="round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1700" b="1" kern="1200" dirty="0" smtClean="0"/>
            <a:t>تغيير</a:t>
          </a:r>
          <a:endParaRPr lang="en-US" sz="1700" b="1" kern="1200" dirty="0"/>
        </a:p>
      </dsp:txBody>
      <dsp:txXfrm>
        <a:off x="5194848" y="855183"/>
        <a:ext cx="1095512" cy="686101"/>
      </dsp:txXfrm>
    </dsp:sp>
    <dsp:sp modelId="{678541D8-91FA-4424-95A8-B4A25D09FE57}">
      <dsp:nvSpPr>
        <dsp:cNvPr id="0" name=""/>
        <dsp:cNvSpPr/>
      </dsp:nvSpPr>
      <dsp:spPr>
        <a:xfrm>
          <a:off x="1877516" y="381521"/>
          <a:ext cx="4338331" cy="4338331"/>
        </a:xfrm>
        <a:custGeom>
          <a:avLst/>
          <a:gdLst/>
          <a:ahLst/>
          <a:cxnLst/>
          <a:rect l="0" t="0" r="0" b="0"/>
          <a:pathLst>
            <a:path>
              <a:moveTo>
                <a:pt x="4113121" y="1206713"/>
              </a:moveTo>
              <a:arcTo wR="2169165" hR="2169165" stAng="20019600" swAng="1725522"/>
            </a:path>
          </a:pathLst>
        </a:custGeom>
        <a:noFill/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A4CB2-D69E-4023-8980-1421699221DF}">
      <dsp:nvSpPr>
        <dsp:cNvPr id="0" name=""/>
        <dsp:cNvSpPr/>
      </dsp:nvSpPr>
      <dsp:spPr>
        <a:xfrm>
          <a:off x="5576590" y="2653205"/>
          <a:ext cx="1169744" cy="760333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1700" b="1" kern="1200" dirty="0" smtClean="0"/>
            <a:t>مخططة</a:t>
          </a:r>
          <a:endParaRPr lang="en-US" sz="1700" b="1" kern="1200" dirty="0"/>
        </a:p>
      </dsp:txBody>
      <dsp:txXfrm>
        <a:off x="5613706" y="2690321"/>
        <a:ext cx="1095512" cy="686101"/>
      </dsp:txXfrm>
    </dsp:sp>
    <dsp:sp modelId="{812E22B8-E337-4BFE-8131-27E47F814E64}">
      <dsp:nvSpPr>
        <dsp:cNvPr id="0" name=""/>
        <dsp:cNvSpPr/>
      </dsp:nvSpPr>
      <dsp:spPr>
        <a:xfrm>
          <a:off x="1877516" y="381521"/>
          <a:ext cx="4338331" cy="4338331"/>
        </a:xfrm>
        <a:custGeom>
          <a:avLst/>
          <a:gdLst/>
          <a:ahLst/>
          <a:cxnLst/>
          <a:rect l="0" t="0" r="0" b="0"/>
          <a:pathLst>
            <a:path>
              <a:moveTo>
                <a:pt x="4155863" y="3039976"/>
              </a:moveTo>
              <a:arcTo wR="2169165" hR="2169165" stAng="1420129" swAng="1357785"/>
            </a:path>
          </a:pathLst>
        </a:custGeom>
        <a:noFill/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A00B8-BEA2-48E2-A130-A0D0D17598D2}">
      <dsp:nvSpPr>
        <dsp:cNvPr id="0" name=""/>
        <dsp:cNvSpPr/>
      </dsp:nvSpPr>
      <dsp:spPr>
        <a:xfrm>
          <a:off x="4402976" y="4124871"/>
          <a:ext cx="1169744" cy="760333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1700" b="1" kern="1200" dirty="0" smtClean="0"/>
            <a:t>مشاركة مجتمعية</a:t>
          </a:r>
          <a:endParaRPr lang="en-US" sz="1700" b="1" kern="1200" dirty="0"/>
        </a:p>
      </dsp:txBody>
      <dsp:txXfrm>
        <a:off x="4440092" y="4161987"/>
        <a:ext cx="1095512" cy="686101"/>
      </dsp:txXfrm>
    </dsp:sp>
    <dsp:sp modelId="{6680A4CD-2CA5-4791-8AE1-D13622809766}">
      <dsp:nvSpPr>
        <dsp:cNvPr id="0" name=""/>
        <dsp:cNvSpPr/>
      </dsp:nvSpPr>
      <dsp:spPr>
        <a:xfrm>
          <a:off x="1877516" y="381521"/>
          <a:ext cx="4338331" cy="4338331"/>
        </a:xfrm>
        <a:custGeom>
          <a:avLst/>
          <a:gdLst/>
          <a:ahLst/>
          <a:cxnLst/>
          <a:rect l="0" t="0" r="0" b="0"/>
          <a:pathLst>
            <a:path>
              <a:moveTo>
                <a:pt x="2518428" y="4310029"/>
              </a:moveTo>
              <a:arcTo wR="2169165" hR="2169165" stAng="4844060" swAng="1111880"/>
            </a:path>
          </a:pathLst>
        </a:custGeom>
        <a:noFill/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A24B9-2302-475F-B542-B8DC90C1CCB5}">
      <dsp:nvSpPr>
        <dsp:cNvPr id="0" name=""/>
        <dsp:cNvSpPr/>
      </dsp:nvSpPr>
      <dsp:spPr>
        <a:xfrm>
          <a:off x="2520644" y="4124871"/>
          <a:ext cx="1169744" cy="760333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1700" b="1" kern="1200" dirty="0" smtClean="0"/>
            <a:t>تكاملية</a:t>
          </a:r>
          <a:endParaRPr lang="en-US" sz="1700" b="1" kern="1200" dirty="0"/>
        </a:p>
      </dsp:txBody>
      <dsp:txXfrm>
        <a:off x="2557760" y="4161987"/>
        <a:ext cx="1095512" cy="686101"/>
      </dsp:txXfrm>
    </dsp:sp>
    <dsp:sp modelId="{AE659002-9A34-4914-B602-30833A0E387A}">
      <dsp:nvSpPr>
        <dsp:cNvPr id="0" name=""/>
        <dsp:cNvSpPr/>
      </dsp:nvSpPr>
      <dsp:spPr>
        <a:xfrm>
          <a:off x="1877516" y="381521"/>
          <a:ext cx="4338331" cy="4338331"/>
        </a:xfrm>
        <a:custGeom>
          <a:avLst/>
          <a:gdLst/>
          <a:ahLst/>
          <a:cxnLst/>
          <a:rect l="0" t="0" r="0" b="0"/>
          <a:pathLst>
            <a:path>
              <a:moveTo>
                <a:pt x="670488" y="3737363"/>
              </a:moveTo>
              <a:arcTo wR="2169165" hR="2169165" stAng="8022086" swAng="1357785"/>
            </a:path>
          </a:pathLst>
        </a:custGeom>
        <a:noFill/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B5918-DA93-48DB-8FE1-CD52DB103F41}">
      <dsp:nvSpPr>
        <dsp:cNvPr id="0" name=""/>
        <dsp:cNvSpPr/>
      </dsp:nvSpPr>
      <dsp:spPr>
        <a:xfrm>
          <a:off x="1347030" y="2653205"/>
          <a:ext cx="1169744" cy="760333"/>
        </a:xfrm>
        <a:prstGeom prst="round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1700" b="1" kern="1200" dirty="0" smtClean="0"/>
            <a:t>شاملة</a:t>
          </a:r>
          <a:endParaRPr lang="en-US" sz="1700" b="1" kern="1200" dirty="0"/>
        </a:p>
      </dsp:txBody>
      <dsp:txXfrm>
        <a:off x="1384146" y="2690321"/>
        <a:ext cx="1095512" cy="686101"/>
      </dsp:txXfrm>
    </dsp:sp>
    <dsp:sp modelId="{5FFC5B8B-724E-45DD-94F4-0DF3D8F105F8}">
      <dsp:nvSpPr>
        <dsp:cNvPr id="0" name=""/>
        <dsp:cNvSpPr/>
      </dsp:nvSpPr>
      <dsp:spPr>
        <a:xfrm>
          <a:off x="1877516" y="381521"/>
          <a:ext cx="4338331" cy="4338331"/>
        </a:xfrm>
        <a:custGeom>
          <a:avLst/>
          <a:gdLst/>
          <a:ahLst/>
          <a:cxnLst/>
          <a:rect l="0" t="0" r="0" b="0"/>
          <a:pathLst>
            <a:path>
              <a:moveTo>
                <a:pt x="1932" y="2260708"/>
              </a:moveTo>
              <a:arcTo wR="2169165" hR="2169165" stAng="10654878" swAng="1725522"/>
            </a:path>
          </a:pathLst>
        </a:custGeom>
        <a:noFill/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AEB22E-17F0-496A-9621-8B443CDD1566}">
      <dsp:nvSpPr>
        <dsp:cNvPr id="0" name=""/>
        <dsp:cNvSpPr/>
      </dsp:nvSpPr>
      <dsp:spPr>
        <a:xfrm>
          <a:off x="1765888" y="818067"/>
          <a:ext cx="1169744" cy="760333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1700" b="1" kern="1200" dirty="0" smtClean="0"/>
            <a:t>منفتحة </a:t>
          </a:r>
          <a:r>
            <a:rPr lang="ar-SY" sz="1700" b="1" kern="1200" dirty="0" err="1" smtClean="0"/>
            <a:t>وتشبيكية</a:t>
          </a:r>
          <a:endParaRPr lang="en-US" sz="1700" b="1" kern="1200" dirty="0"/>
        </a:p>
      </dsp:txBody>
      <dsp:txXfrm>
        <a:off x="1803004" y="855183"/>
        <a:ext cx="1095512" cy="686101"/>
      </dsp:txXfrm>
    </dsp:sp>
    <dsp:sp modelId="{89D4A782-9FC4-4801-8CFA-3C985357FBA7}">
      <dsp:nvSpPr>
        <dsp:cNvPr id="0" name=""/>
        <dsp:cNvSpPr/>
      </dsp:nvSpPr>
      <dsp:spPr>
        <a:xfrm>
          <a:off x="1877516" y="381521"/>
          <a:ext cx="4338331" cy="4338331"/>
        </a:xfrm>
        <a:custGeom>
          <a:avLst/>
          <a:gdLst/>
          <a:ahLst/>
          <a:cxnLst/>
          <a:rect l="0" t="0" r="0" b="0"/>
          <a:pathLst>
            <a:path>
              <a:moveTo>
                <a:pt x="870483" y="431723"/>
              </a:moveTo>
              <a:arcTo wR="2169165" hR="2169165" stAng="13993384" swAng="1255347"/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9E9B4-FFA6-4D46-80F0-627BE25CFAF1}">
      <dsp:nvSpPr>
        <dsp:cNvPr id="0" name=""/>
        <dsp:cNvSpPr/>
      </dsp:nvSpPr>
      <dsp:spPr>
        <a:xfrm>
          <a:off x="1255697" y="239364"/>
          <a:ext cx="3093321" cy="3093321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اقتصادياً</a:t>
          </a:r>
          <a:endParaRPr lang="ar-LB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5952" y="894853"/>
        <a:ext cx="1104757" cy="920631"/>
      </dsp:txXfrm>
    </dsp:sp>
    <dsp:sp modelId="{6EE7A188-B610-4CF9-BBA1-8B95548092E5}">
      <dsp:nvSpPr>
        <dsp:cNvPr id="0" name=""/>
        <dsp:cNvSpPr/>
      </dsp:nvSpPr>
      <dsp:spPr>
        <a:xfrm>
          <a:off x="1191990" y="349839"/>
          <a:ext cx="3093321" cy="3093321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اجتماعياً</a:t>
          </a:r>
          <a:endParaRPr lang="ar-LB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8495" y="2356816"/>
        <a:ext cx="1657136" cy="810155"/>
      </dsp:txXfrm>
    </dsp:sp>
    <dsp:sp modelId="{7ECB48AB-DFBF-483A-91C4-63D1B47A31CA}">
      <dsp:nvSpPr>
        <dsp:cNvPr id="0" name=""/>
        <dsp:cNvSpPr/>
      </dsp:nvSpPr>
      <dsp:spPr>
        <a:xfrm>
          <a:off x="1128282" y="239364"/>
          <a:ext cx="3093321" cy="3093321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سياسياً</a:t>
          </a:r>
          <a:endParaRPr lang="ar-LB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6592" y="894853"/>
        <a:ext cx="1104757" cy="920631"/>
      </dsp:txXfrm>
    </dsp:sp>
    <dsp:sp modelId="{87F06B19-0EC7-4AE5-8F6F-88387E36AEA8}">
      <dsp:nvSpPr>
        <dsp:cNvPr id="0" name=""/>
        <dsp:cNvSpPr/>
      </dsp:nvSpPr>
      <dsp:spPr>
        <a:xfrm>
          <a:off x="1064461" y="47872"/>
          <a:ext cx="3476304" cy="347630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409597-1AD4-42AC-B131-EDCB1DE26C70}">
      <dsp:nvSpPr>
        <dsp:cNvPr id="0" name=""/>
        <dsp:cNvSpPr/>
      </dsp:nvSpPr>
      <dsp:spPr>
        <a:xfrm>
          <a:off x="1000498" y="158153"/>
          <a:ext cx="3476304" cy="347630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E44D81-F91C-4341-BAF1-17A51AE2AC04}">
      <dsp:nvSpPr>
        <dsp:cNvPr id="0" name=""/>
        <dsp:cNvSpPr/>
      </dsp:nvSpPr>
      <dsp:spPr>
        <a:xfrm>
          <a:off x="936535" y="47872"/>
          <a:ext cx="3476304" cy="347630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5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11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58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38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2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71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26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6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0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=""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34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314" y="3793390"/>
            <a:ext cx="8231372" cy="763525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4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2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7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2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5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5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242563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4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266590" y="3182570"/>
            <a:ext cx="4580555" cy="1374775"/>
          </a:xfrm>
        </p:spPr>
        <p:txBody>
          <a:bodyPr>
            <a:normAutofit/>
          </a:bodyPr>
          <a:lstStyle/>
          <a:p>
            <a:r>
              <a:rPr lang="ar-SY" sz="4000" b="1" dirty="0" smtClean="0">
                <a:solidFill>
                  <a:srgbClr val="FFFF00"/>
                </a:solidFill>
              </a:rPr>
              <a:t>تنمية المجتمع المحلي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950" y="281175"/>
            <a:ext cx="5928515" cy="465446"/>
          </a:xfrm>
        </p:spPr>
        <p:txBody>
          <a:bodyPr>
            <a:normAutofit fontScale="90000"/>
          </a:bodyPr>
          <a:lstStyle/>
          <a:p>
            <a:pPr algn="r"/>
            <a:r>
              <a:rPr lang="ar-LB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المشاركة المجتمعية في عملية التنمية المحلية</a:t>
            </a:r>
            <a:endParaRPr lang="ar-LB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2" y="1044700"/>
            <a:ext cx="3054100" cy="4013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" y="21102"/>
            <a:ext cx="1222551" cy="759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3308" y="731448"/>
            <a:ext cx="5374431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LB" sz="2400" dirty="0" smtClean="0"/>
              <a:t>من الأبعاد الرئيسية للتنمية بالمشاركة اعتماد التغيير والتطوير في اسلوب تشخيص احتياجات المجتمع المحلي ومشكلاته وإمكانياته، وفق منهج للتدخل </a:t>
            </a:r>
            <a:br>
              <a:rPr lang="ar-LB" sz="2400" dirty="0" smtClean="0"/>
            </a:br>
            <a:r>
              <a:rPr lang="ar-LB" sz="2400" b="1" dirty="0" smtClean="0"/>
              <a:t>من الأسفل إلى الأعلى</a:t>
            </a:r>
            <a:r>
              <a:rPr lang="ar-LB" sz="2400" dirty="0" smtClean="0"/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LB" sz="2400" dirty="0" smtClean="0"/>
              <a:t>وهو منهج لا يتيح فرص المشاركة في عملية التنمية فحسب، بل يمكّن القدرات المؤسسية والفردية لتعزيز هذه المشاركة وتفعيل أداء المؤسسات لوظائفها الاجتماعية.  </a:t>
            </a:r>
            <a:endParaRPr lang="ar-LB" dirty="0" smtClean="0"/>
          </a:p>
        </p:txBody>
      </p:sp>
    </p:spTree>
    <p:extLst>
      <p:ext uri="{BB962C8B-B14F-4D97-AF65-F5344CB8AC3E}">
        <p14:creationId xmlns:p14="http://schemas.microsoft.com/office/powerpoint/2010/main" val="92026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9492"/>
            <a:ext cx="6858000" cy="459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72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" y="639096"/>
            <a:ext cx="6851813" cy="420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34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7474"/>
            <a:ext cx="6858000" cy="4853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61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71" y="195486"/>
            <a:ext cx="6851813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149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-40943"/>
            <a:ext cx="6830378" cy="3638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17744"/>
            <a:ext cx="6851813" cy="26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9492"/>
            <a:ext cx="6858000" cy="459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48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9492"/>
            <a:ext cx="6858000" cy="469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36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91" y="357504"/>
            <a:ext cx="6858000" cy="448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747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39" y="249492"/>
            <a:ext cx="6837523" cy="464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355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5686" y="214800"/>
            <a:ext cx="24432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المجتمع المحلي</a:t>
            </a:r>
            <a:endParaRPr lang="en-US" sz="3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923952" y="2724455"/>
            <a:ext cx="3189372" cy="1556902"/>
            <a:chOff x="3200593" y="2105753"/>
            <a:chExt cx="3189372" cy="1556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064" y="2105753"/>
              <a:ext cx="1381858" cy="138185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705" y="2212181"/>
              <a:ext cx="1381858" cy="138185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943" y="2137913"/>
              <a:ext cx="1381858" cy="138185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107" y="2209355"/>
              <a:ext cx="1381858" cy="13818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593" y="2216937"/>
              <a:ext cx="1381858" cy="138185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950" y="2280797"/>
              <a:ext cx="1381858" cy="138185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297" y="2127075"/>
              <a:ext cx="1381858" cy="1381858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1687074" y="2020751"/>
            <a:ext cx="6299964" cy="2939983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47885" y="2811345"/>
            <a:ext cx="18437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Y" sz="3000" b="1" dirty="0" smtClean="0">
                <a:solidFill>
                  <a:srgbClr val="1D3A00"/>
                </a:solidFill>
              </a:rPr>
              <a:t>بيئة جغرافية </a:t>
            </a:r>
          </a:p>
          <a:p>
            <a:pPr algn="ctr" rtl="1"/>
            <a:r>
              <a:rPr lang="ar-SY" sz="3000" b="1" dirty="0" smtClean="0">
                <a:solidFill>
                  <a:srgbClr val="1D3A00"/>
                </a:solidFill>
              </a:rPr>
              <a:t>محددة</a:t>
            </a:r>
            <a:endParaRPr lang="en-US" sz="3000" b="1" dirty="0">
              <a:solidFill>
                <a:srgbClr val="1D3A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7006" y="2282002"/>
            <a:ext cx="36295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Y" sz="3000" b="1" dirty="0" smtClean="0">
                <a:solidFill>
                  <a:srgbClr val="FF0000"/>
                </a:solidFill>
              </a:rPr>
              <a:t>علاقات اجتماعية واقتصادية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72986" y="3041704"/>
            <a:ext cx="17203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rgbClr val="003296"/>
                </a:solidFill>
              </a:rPr>
              <a:t>يتشاركون</a:t>
            </a:r>
          </a:p>
          <a:p>
            <a:pPr algn="ctr" rtl="1"/>
            <a:r>
              <a:rPr lang="ar-SY" sz="2500" b="1" dirty="0" smtClean="0">
                <a:solidFill>
                  <a:srgbClr val="003296"/>
                </a:solidFill>
              </a:rPr>
              <a:t> أسلوب معيشة</a:t>
            </a:r>
            <a:endParaRPr lang="en-US" sz="2500" b="1" dirty="0">
              <a:solidFill>
                <a:srgbClr val="00329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2464" y="4158229"/>
            <a:ext cx="250902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rgbClr val="FE9202"/>
                </a:solidFill>
              </a:rPr>
              <a:t>القيم والعادات والتقاليد</a:t>
            </a:r>
          </a:p>
          <a:p>
            <a:pPr algn="ctr" rtl="1"/>
            <a:r>
              <a:rPr lang="ar-SY" sz="2500" b="1" dirty="0" smtClean="0">
                <a:solidFill>
                  <a:srgbClr val="FE9202"/>
                </a:solidFill>
              </a:rPr>
              <a:t>والثقافة</a:t>
            </a:r>
            <a:endParaRPr lang="en-US" sz="2500" b="1" dirty="0">
              <a:solidFill>
                <a:srgbClr val="FE920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253" y="1630192"/>
            <a:ext cx="2319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SY" sz="3000" b="1" dirty="0" smtClean="0">
                <a:solidFill>
                  <a:schemeClr val="accent4">
                    <a:lumMod val="75000"/>
                  </a:schemeClr>
                </a:solidFill>
              </a:rPr>
              <a:t>شكل ومعنى </a:t>
            </a:r>
          </a:p>
          <a:p>
            <a:pPr algn="ctr" rtl="1"/>
            <a:r>
              <a:rPr lang="ar-SY" sz="3000" b="1" dirty="0" smtClean="0">
                <a:solidFill>
                  <a:schemeClr val="accent4">
                    <a:lumMod val="75000"/>
                  </a:schemeClr>
                </a:solidFill>
              </a:rPr>
              <a:t>بنيتهم الاجتماعية</a:t>
            </a:r>
            <a:endParaRPr lang="en-US" sz="3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200" y="4367954"/>
            <a:ext cx="2375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SY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الهوية الاجتماعية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02184" y="2745777"/>
            <a:ext cx="1" cy="1611339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own Arrow 17"/>
          <p:cNvSpPr/>
          <p:nvPr/>
        </p:nvSpPr>
        <p:spPr>
          <a:xfrm rot="2869684">
            <a:off x="7039401" y="1403877"/>
            <a:ext cx="360938" cy="990335"/>
          </a:xfrm>
          <a:prstGeom prst="downArrow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793640" y="622063"/>
            <a:ext cx="326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3000" b="1" dirty="0" smtClean="0">
                <a:solidFill>
                  <a:schemeClr val="accent2">
                    <a:lumMod val="75000"/>
                  </a:schemeClr>
                </a:solidFill>
              </a:rPr>
              <a:t>متغيرات</a:t>
            </a:r>
          </a:p>
          <a:p>
            <a:pPr algn="ctr" rtl="1"/>
            <a:r>
              <a:rPr lang="ar-SY" b="1" dirty="0" smtClean="0">
                <a:solidFill>
                  <a:schemeClr val="accent2">
                    <a:lumMod val="75000"/>
                  </a:schemeClr>
                </a:solidFill>
              </a:rPr>
              <a:t>اجتماعية – اقتصادية – سياسية - ثقافية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46377" y="1832968"/>
            <a:ext cx="7232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2200" b="1" dirty="0" smtClean="0">
                <a:solidFill>
                  <a:srgbClr val="C55A11"/>
                </a:solidFill>
              </a:rPr>
              <a:t>مؤثرة</a:t>
            </a:r>
            <a:endParaRPr lang="en-US" sz="2200" b="1" dirty="0">
              <a:solidFill>
                <a:srgbClr val="C55A1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24055" y="2899499"/>
            <a:ext cx="1410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SY" sz="3000" b="1" dirty="0" smtClean="0">
                <a:solidFill>
                  <a:srgbClr val="FFD966"/>
                </a:solidFill>
              </a:rPr>
              <a:t>أفعالهم</a:t>
            </a:r>
          </a:p>
          <a:p>
            <a:pPr algn="ctr" rtl="1"/>
            <a:r>
              <a:rPr lang="ar-SY" sz="3000" b="1" dirty="0" smtClean="0">
                <a:solidFill>
                  <a:srgbClr val="FFD966"/>
                </a:solidFill>
              </a:rPr>
              <a:t> وسلوكهم</a:t>
            </a:r>
            <a:endParaRPr lang="en-US" sz="3000" b="1" dirty="0">
              <a:solidFill>
                <a:srgbClr val="FFD966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" y="21103"/>
            <a:ext cx="1326957" cy="8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3498"/>
            <a:ext cx="6858000" cy="459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97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9492"/>
            <a:ext cx="6858000" cy="464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08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84" y="0"/>
            <a:ext cx="6858000" cy="2427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76" y="2139702"/>
            <a:ext cx="6858000" cy="29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6" y="249492"/>
            <a:ext cx="6844668" cy="469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95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1410869" y="803660"/>
            <a:ext cx="6224301" cy="25622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405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cs typeface="Bold Italic Art" pitchFamily="2" charset="-78"/>
              </a:rPr>
              <a:t>طرطوس </a:t>
            </a:r>
          </a:p>
          <a:p>
            <a:pPr algn="ctr"/>
            <a:endParaRPr lang="ar-SA" sz="405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Bold Italic Art" pitchFamily="2" charset="-78"/>
            </a:endParaRPr>
          </a:p>
          <a:p>
            <a:pPr algn="ctr"/>
            <a:r>
              <a:rPr lang="ar-SA" sz="405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cs typeface="Bold Italic Art" pitchFamily="2" charset="-78"/>
              </a:rPr>
              <a:t/>
            </a:r>
            <a:br>
              <a:rPr lang="ar-SA" sz="405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cs typeface="Bold Italic Art" pitchFamily="2" charset="-78"/>
              </a:rPr>
            </a:br>
            <a:r>
              <a:rPr lang="ar-SA" sz="405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cs typeface="Bold Italic Art" pitchFamily="2" charset="-78"/>
              </a:rPr>
              <a:t>لؤلؤة المتوسط </a:t>
            </a:r>
            <a:r>
              <a:rPr lang="ar-SA" sz="4050" b="1" cap="all" dirty="0" err="1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cs typeface="Bold Italic Art" pitchFamily="2" charset="-78"/>
              </a:rPr>
              <a:t>و</a:t>
            </a:r>
            <a:r>
              <a:rPr lang="ar-SA" sz="405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cs typeface="Bold Italic Art" pitchFamily="2" charset="-78"/>
              </a:rPr>
              <a:t> بوابة سورية</a:t>
            </a:r>
            <a:endParaRPr lang="ar-SA" sz="4050" b="1" cap="all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24" y="-128550"/>
            <a:ext cx="6979791" cy="5475312"/>
          </a:xfrm>
          <a:prstGeom prst="rect">
            <a:avLst/>
          </a:prstGeom>
        </p:spPr>
      </p:pic>
      <p:sp>
        <p:nvSpPr>
          <p:cNvPr id="4" name="عنوان 25"/>
          <p:cNvSpPr txBox="1">
            <a:spLocks/>
          </p:cNvSpPr>
          <p:nvPr/>
        </p:nvSpPr>
        <p:spPr bwMode="gray">
          <a:xfrm>
            <a:off x="4139952" y="681540"/>
            <a:ext cx="334837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LB" sz="6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شكراً لكم</a:t>
            </a:r>
            <a:endParaRPr lang="ar-SA" sz="6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12829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" y="-1551285"/>
            <a:ext cx="9144000" cy="6370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375" y="2709331"/>
            <a:ext cx="35122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“ </a:t>
            </a:r>
            <a:r>
              <a:rPr lang="ar-LB" sz="2400" b="1" dirty="0" smtClean="0">
                <a:solidFill>
                  <a:srgbClr val="C00000"/>
                </a:solidFill>
              </a:rPr>
              <a:t>الفجوة التنموية في منطقتك</a:t>
            </a:r>
            <a:r>
              <a:rPr lang="en-US" sz="2400" b="1" dirty="0" smtClean="0">
                <a:solidFill>
                  <a:srgbClr val="C00000"/>
                </a:solidFill>
              </a:rPr>
              <a:t> ” </a:t>
            </a:r>
            <a:endParaRPr lang="ar-LB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" y="-128932"/>
            <a:ext cx="1765670" cy="109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99533" y="1808225"/>
            <a:ext cx="1319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تنمية الاجتماعية 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3885" y="3335275"/>
            <a:ext cx="1319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تنمية اقتصادية 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4130" y="3280917"/>
            <a:ext cx="1319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تنمية سياسية 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46484" y="1350110"/>
            <a:ext cx="646843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</a:rPr>
              <a:t>ضعف النظم والقدرات المؤسسية والفردية.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</a:rPr>
              <a:t>صعوبة التكيف مع ضرورات التغيير والتحديث.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</a:rPr>
              <a:t>تدني مستوى التعليم والمعرفة ونقص المهارات والكفاءات.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</a:rPr>
              <a:t>ضعف شبكات الأمان الاجتماعي.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</a:rPr>
              <a:t>تزايد معدلات التهميش.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</a:rPr>
              <a:t>تفاقم الفقر </a:t>
            </a:r>
            <a:r>
              <a:rPr lang="ar-SY" sz="2500" b="1" dirty="0" err="1" smtClean="0">
                <a:solidFill>
                  <a:schemeClr val="tx2">
                    <a:lumMod val="50000"/>
                  </a:schemeClr>
                </a:solidFill>
              </a:rPr>
              <a:t>واللامساواة</a:t>
            </a:r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</a:rPr>
              <a:t>تدني مكانة المرأة.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</a:rPr>
              <a:t>ضعف خدمات الرعاية الصحية.</a:t>
            </a:r>
            <a:endParaRPr lang="en-US" sz="25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9785" y="448834"/>
            <a:ext cx="705513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مشكلات نمطية متعلقة بجانب التنمية الاجتماعية</a:t>
            </a:r>
            <a:endParaRPr lang="en-US" sz="3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0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99533" y="1808225"/>
            <a:ext cx="1319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تنمية الاجتماعية 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3885" y="3335275"/>
            <a:ext cx="1319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تنمية اقتصادية 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4130" y="3280917"/>
            <a:ext cx="1319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تنمية سياسية 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4130" y="1295758"/>
            <a:ext cx="581922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ضعف النظم والقدرات المؤسسية والفردية.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ضعف وسائل الإنتاج وأساليبه.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ضعف مصادر الدخل والاستخدام.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شح الاستثمارات المحلية.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ارتفاع معدلات البطالة.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ضعف الصناعات الصغيرة والحرف اليدوية.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حجم محدود لأسواق تصريف المنتجات.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ضعف شبكة الطرق والمواصلات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نقص إمدادات مياه الشرب وشبكات الري والصرف الصحي.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نقص وارتفاع كلفة الطاقة للإنارة والتدفئة والتشغيل.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5195" y="512007"/>
            <a:ext cx="700865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مشكلات نمطية متعلقة بجانب التنمية الاقتصادية</a:t>
            </a:r>
            <a:endParaRPr lang="en-US" sz="35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2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99533" y="1808225"/>
            <a:ext cx="1319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تنمية الاجتماعية 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3885" y="3335275"/>
            <a:ext cx="1319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تنمية اقتصادية 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4130" y="3280917"/>
            <a:ext cx="1319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تنمية سياسية 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75" y="1469670"/>
            <a:ext cx="753603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accent6">
                    <a:lumMod val="75000"/>
                  </a:schemeClr>
                </a:solidFill>
              </a:rPr>
              <a:t>ضعف النظم والقدرات المؤسسية والفردية.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accent6">
                    <a:lumMod val="75000"/>
                  </a:schemeClr>
                </a:solidFill>
              </a:rPr>
              <a:t>غياب وضعف النظم والممارسات الديموقراطية.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accent6">
                    <a:lumMod val="75000"/>
                  </a:schemeClr>
                </a:solidFill>
              </a:rPr>
              <a:t>مركزية اتخاذ القرار من أعلى إلى أسفل.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accent6">
                    <a:lumMod val="75000"/>
                  </a:schemeClr>
                </a:solidFill>
              </a:rPr>
              <a:t>بيروقراطية الأطر والأساليب في الإدارة العامة أو الخدمة المدنية.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accent6">
                    <a:lumMod val="75000"/>
                  </a:schemeClr>
                </a:solidFill>
              </a:rPr>
              <a:t>ضعف آليات التنسيق والمشاركة والاهتمام بالشأن العام.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Y" sz="2500" b="1" dirty="0" smtClean="0">
                <a:solidFill>
                  <a:schemeClr val="accent6">
                    <a:lumMod val="75000"/>
                  </a:schemeClr>
                </a:solidFill>
              </a:rPr>
              <a:t>هيمنة العلاقات العشائرية والقبلية وما تستتبعه من محسوبية ومحاباة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413" y="573599"/>
            <a:ext cx="677621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3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مشكلات نمطية متعلقة بجانب التنمية السياسية</a:t>
            </a:r>
            <a:endParaRPr lang="en-US" sz="3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521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4375" y="0"/>
            <a:ext cx="7092317" cy="5015030"/>
            <a:chOff x="-526002" y="988777"/>
            <a:chExt cx="6531378" cy="4476484"/>
          </a:xfrm>
        </p:grpSpPr>
        <p:sp>
          <p:nvSpPr>
            <p:cNvPr id="33" name="Freeform 32"/>
            <p:cNvSpPr/>
            <p:nvPr/>
          </p:nvSpPr>
          <p:spPr>
            <a:xfrm>
              <a:off x="2434050" y="2591707"/>
              <a:ext cx="1374503" cy="1374503"/>
            </a:xfrm>
            <a:custGeom>
              <a:avLst/>
              <a:gdLst>
                <a:gd name="connsiteX0" fmla="*/ 0 w 1374503"/>
                <a:gd name="connsiteY0" fmla="*/ 687252 h 1374503"/>
                <a:gd name="connsiteX1" fmla="*/ 687252 w 1374503"/>
                <a:gd name="connsiteY1" fmla="*/ 0 h 1374503"/>
                <a:gd name="connsiteX2" fmla="*/ 1374504 w 1374503"/>
                <a:gd name="connsiteY2" fmla="*/ 687252 h 1374503"/>
                <a:gd name="connsiteX3" fmla="*/ 687252 w 1374503"/>
                <a:gd name="connsiteY3" fmla="*/ 1374504 h 1374503"/>
                <a:gd name="connsiteX4" fmla="*/ 0 w 1374503"/>
                <a:gd name="connsiteY4" fmla="*/ 687252 h 137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4503" h="1374503">
                  <a:moveTo>
                    <a:pt x="0" y="687252"/>
                  </a:moveTo>
                  <a:cubicBezTo>
                    <a:pt x="0" y="307693"/>
                    <a:pt x="307693" y="0"/>
                    <a:pt x="687252" y="0"/>
                  </a:cubicBezTo>
                  <a:cubicBezTo>
                    <a:pt x="1066811" y="0"/>
                    <a:pt x="1374504" y="307693"/>
                    <a:pt x="1374504" y="687252"/>
                  </a:cubicBezTo>
                  <a:cubicBezTo>
                    <a:pt x="1374504" y="1066811"/>
                    <a:pt x="1066811" y="1374504"/>
                    <a:pt x="687252" y="1374504"/>
                  </a:cubicBezTo>
                  <a:cubicBezTo>
                    <a:pt x="307693" y="1374504"/>
                    <a:pt x="0" y="1066811"/>
                    <a:pt x="0" y="687252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261" tIns="215261" rIns="215261" bIns="215261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2200" kern="1200" dirty="0" smtClean="0"/>
                <a:t>مكونات المجتمع المحلي</a:t>
              </a:r>
              <a:endParaRPr lang="en-US" sz="2200" kern="1200" dirty="0"/>
            </a:p>
          </p:txBody>
        </p:sp>
        <p:sp>
          <p:nvSpPr>
            <p:cNvPr id="34" name="Freeform 33"/>
            <p:cNvSpPr/>
            <p:nvPr/>
          </p:nvSpPr>
          <p:spPr>
            <a:xfrm rot="16200000">
              <a:off x="2976635" y="2431483"/>
              <a:ext cx="289333" cy="31113"/>
            </a:xfrm>
            <a:custGeom>
              <a:avLst/>
              <a:gdLst>
                <a:gd name="connsiteX0" fmla="*/ 0 w 289333"/>
                <a:gd name="connsiteY0" fmla="*/ 15556 h 31113"/>
                <a:gd name="connsiteX1" fmla="*/ 289333 w 289333"/>
                <a:gd name="connsiteY1" fmla="*/ 15556 h 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333" h="31113">
                  <a:moveTo>
                    <a:pt x="0" y="15556"/>
                  </a:moveTo>
                  <a:lnTo>
                    <a:pt x="289333" y="15556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133" tIns="8324" rIns="150134" bIns="8323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2632989" y="1325747"/>
              <a:ext cx="976626" cy="976626"/>
            </a:xfrm>
            <a:custGeom>
              <a:avLst/>
              <a:gdLst>
                <a:gd name="connsiteX0" fmla="*/ 0 w 976626"/>
                <a:gd name="connsiteY0" fmla="*/ 488313 h 976626"/>
                <a:gd name="connsiteX1" fmla="*/ 488313 w 976626"/>
                <a:gd name="connsiteY1" fmla="*/ 0 h 976626"/>
                <a:gd name="connsiteX2" fmla="*/ 976626 w 976626"/>
                <a:gd name="connsiteY2" fmla="*/ 488313 h 976626"/>
                <a:gd name="connsiteX3" fmla="*/ 488313 w 976626"/>
                <a:gd name="connsiteY3" fmla="*/ 976626 h 976626"/>
                <a:gd name="connsiteX4" fmla="*/ 0 w 976626"/>
                <a:gd name="connsiteY4" fmla="*/ 488313 h 97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626" h="976626">
                  <a:moveTo>
                    <a:pt x="0" y="488313"/>
                  </a:moveTo>
                  <a:cubicBezTo>
                    <a:pt x="0" y="218625"/>
                    <a:pt x="218625" y="0"/>
                    <a:pt x="488313" y="0"/>
                  </a:cubicBezTo>
                  <a:cubicBezTo>
                    <a:pt x="758001" y="0"/>
                    <a:pt x="976626" y="218625"/>
                    <a:pt x="976626" y="488313"/>
                  </a:cubicBezTo>
                  <a:cubicBezTo>
                    <a:pt x="976626" y="758001"/>
                    <a:pt x="758001" y="976626"/>
                    <a:pt x="488313" y="976626"/>
                  </a:cubicBezTo>
                  <a:cubicBezTo>
                    <a:pt x="218625" y="976626"/>
                    <a:pt x="0" y="758001"/>
                    <a:pt x="0" y="488313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184" tIns="153184" rIns="153184" bIns="15318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1600" kern="1200" dirty="0" smtClean="0"/>
                <a:t>السكان</a:t>
              </a:r>
              <a:endParaRPr lang="en-US" sz="1600" kern="1200" dirty="0"/>
            </a:p>
          </p:txBody>
        </p:sp>
        <p:sp>
          <p:nvSpPr>
            <p:cNvPr id="36" name="Freeform 35"/>
            <p:cNvSpPr/>
            <p:nvPr/>
          </p:nvSpPr>
          <p:spPr>
            <a:xfrm rot="19285714">
              <a:off x="3627055" y="2744709"/>
              <a:ext cx="289333" cy="31113"/>
            </a:xfrm>
            <a:custGeom>
              <a:avLst/>
              <a:gdLst>
                <a:gd name="connsiteX0" fmla="*/ 0 w 289333"/>
                <a:gd name="connsiteY0" fmla="*/ 15556 h 31113"/>
                <a:gd name="connsiteX1" fmla="*/ 289333 w 289333"/>
                <a:gd name="connsiteY1" fmla="*/ 15556 h 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333" h="31113">
                  <a:moveTo>
                    <a:pt x="0" y="15556"/>
                  </a:moveTo>
                  <a:lnTo>
                    <a:pt x="289333" y="15556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133" tIns="8323" rIns="150133" bIns="8323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778293" y="1877296"/>
              <a:ext cx="976626" cy="976626"/>
            </a:xfrm>
            <a:custGeom>
              <a:avLst/>
              <a:gdLst>
                <a:gd name="connsiteX0" fmla="*/ 0 w 976626"/>
                <a:gd name="connsiteY0" fmla="*/ 488313 h 976626"/>
                <a:gd name="connsiteX1" fmla="*/ 488313 w 976626"/>
                <a:gd name="connsiteY1" fmla="*/ 0 h 976626"/>
                <a:gd name="connsiteX2" fmla="*/ 976626 w 976626"/>
                <a:gd name="connsiteY2" fmla="*/ 488313 h 976626"/>
                <a:gd name="connsiteX3" fmla="*/ 488313 w 976626"/>
                <a:gd name="connsiteY3" fmla="*/ 976626 h 976626"/>
                <a:gd name="connsiteX4" fmla="*/ 0 w 976626"/>
                <a:gd name="connsiteY4" fmla="*/ 488313 h 97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626" h="976626">
                  <a:moveTo>
                    <a:pt x="0" y="488313"/>
                  </a:moveTo>
                  <a:cubicBezTo>
                    <a:pt x="0" y="218625"/>
                    <a:pt x="218625" y="0"/>
                    <a:pt x="488313" y="0"/>
                  </a:cubicBezTo>
                  <a:cubicBezTo>
                    <a:pt x="758001" y="0"/>
                    <a:pt x="976626" y="218625"/>
                    <a:pt x="976626" y="488313"/>
                  </a:cubicBezTo>
                  <a:cubicBezTo>
                    <a:pt x="976626" y="758001"/>
                    <a:pt x="758001" y="976626"/>
                    <a:pt x="488313" y="976626"/>
                  </a:cubicBezTo>
                  <a:cubicBezTo>
                    <a:pt x="218625" y="976626"/>
                    <a:pt x="0" y="758001"/>
                    <a:pt x="0" y="488313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184" tIns="153184" rIns="153184" bIns="15318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1600" kern="1200" dirty="0" smtClean="0"/>
                <a:t>المكان</a:t>
              </a:r>
              <a:endParaRPr lang="en-US" sz="1600" kern="1200" dirty="0"/>
            </a:p>
          </p:txBody>
        </p:sp>
        <p:sp>
          <p:nvSpPr>
            <p:cNvPr id="38" name="Freeform 37"/>
            <p:cNvSpPr/>
            <p:nvPr/>
          </p:nvSpPr>
          <p:spPr>
            <a:xfrm rot="771429">
              <a:off x="3787696" y="3448521"/>
              <a:ext cx="289333" cy="31113"/>
            </a:xfrm>
            <a:custGeom>
              <a:avLst/>
              <a:gdLst>
                <a:gd name="connsiteX0" fmla="*/ 0 w 289333"/>
                <a:gd name="connsiteY0" fmla="*/ 15556 h 31113"/>
                <a:gd name="connsiteX1" fmla="*/ 289333 w 289333"/>
                <a:gd name="connsiteY1" fmla="*/ 15556 h 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333" h="31113">
                  <a:moveTo>
                    <a:pt x="0" y="15556"/>
                  </a:moveTo>
                  <a:lnTo>
                    <a:pt x="289333" y="15556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133" tIns="8323" rIns="150134" bIns="8323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061159" y="3116616"/>
              <a:ext cx="976626" cy="976626"/>
            </a:xfrm>
            <a:custGeom>
              <a:avLst/>
              <a:gdLst>
                <a:gd name="connsiteX0" fmla="*/ 0 w 976626"/>
                <a:gd name="connsiteY0" fmla="*/ 488313 h 976626"/>
                <a:gd name="connsiteX1" fmla="*/ 488313 w 976626"/>
                <a:gd name="connsiteY1" fmla="*/ 0 h 976626"/>
                <a:gd name="connsiteX2" fmla="*/ 976626 w 976626"/>
                <a:gd name="connsiteY2" fmla="*/ 488313 h 976626"/>
                <a:gd name="connsiteX3" fmla="*/ 488313 w 976626"/>
                <a:gd name="connsiteY3" fmla="*/ 976626 h 976626"/>
                <a:gd name="connsiteX4" fmla="*/ 0 w 976626"/>
                <a:gd name="connsiteY4" fmla="*/ 488313 h 97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626" h="976626">
                  <a:moveTo>
                    <a:pt x="0" y="488313"/>
                  </a:moveTo>
                  <a:cubicBezTo>
                    <a:pt x="0" y="218625"/>
                    <a:pt x="218625" y="0"/>
                    <a:pt x="488313" y="0"/>
                  </a:cubicBezTo>
                  <a:cubicBezTo>
                    <a:pt x="758001" y="0"/>
                    <a:pt x="976626" y="218625"/>
                    <a:pt x="976626" y="488313"/>
                  </a:cubicBezTo>
                  <a:cubicBezTo>
                    <a:pt x="976626" y="758001"/>
                    <a:pt x="758001" y="976626"/>
                    <a:pt x="488313" y="976626"/>
                  </a:cubicBezTo>
                  <a:cubicBezTo>
                    <a:pt x="218625" y="976626"/>
                    <a:pt x="0" y="758001"/>
                    <a:pt x="0" y="488313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184" tIns="153184" rIns="153184" bIns="15318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1600" kern="1200" dirty="0" smtClean="0"/>
                <a:t>المؤسسات</a:t>
              </a:r>
              <a:endParaRPr lang="en-US" sz="1600" kern="1200" dirty="0"/>
            </a:p>
          </p:txBody>
        </p:sp>
        <p:sp>
          <p:nvSpPr>
            <p:cNvPr id="40" name="Freeform 39"/>
            <p:cNvSpPr/>
            <p:nvPr/>
          </p:nvSpPr>
          <p:spPr>
            <a:xfrm rot="3857143">
              <a:off x="3337591" y="4012934"/>
              <a:ext cx="289333" cy="31113"/>
            </a:xfrm>
            <a:custGeom>
              <a:avLst/>
              <a:gdLst>
                <a:gd name="connsiteX0" fmla="*/ 0 w 289333"/>
                <a:gd name="connsiteY0" fmla="*/ 15556 h 31113"/>
                <a:gd name="connsiteX1" fmla="*/ 289333 w 289333"/>
                <a:gd name="connsiteY1" fmla="*/ 15556 h 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333" h="31113">
                  <a:moveTo>
                    <a:pt x="0" y="15556"/>
                  </a:moveTo>
                  <a:lnTo>
                    <a:pt x="289333" y="15556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134" tIns="8322" rIns="150132" bIns="8324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3268585" y="4110473"/>
              <a:ext cx="976626" cy="976626"/>
            </a:xfrm>
            <a:custGeom>
              <a:avLst/>
              <a:gdLst>
                <a:gd name="connsiteX0" fmla="*/ 0 w 976626"/>
                <a:gd name="connsiteY0" fmla="*/ 488313 h 976626"/>
                <a:gd name="connsiteX1" fmla="*/ 488313 w 976626"/>
                <a:gd name="connsiteY1" fmla="*/ 0 h 976626"/>
                <a:gd name="connsiteX2" fmla="*/ 976626 w 976626"/>
                <a:gd name="connsiteY2" fmla="*/ 488313 h 976626"/>
                <a:gd name="connsiteX3" fmla="*/ 488313 w 976626"/>
                <a:gd name="connsiteY3" fmla="*/ 976626 h 976626"/>
                <a:gd name="connsiteX4" fmla="*/ 0 w 976626"/>
                <a:gd name="connsiteY4" fmla="*/ 488313 h 97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626" h="976626">
                  <a:moveTo>
                    <a:pt x="0" y="488313"/>
                  </a:moveTo>
                  <a:cubicBezTo>
                    <a:pt x="0" y="218625"/>
                    <a:pt x="218625" y="0"/>
                    <a:pt x="488313" y="0"/>
                  </a:cubicBezTo>
                  <a:cubicBezTo>
                    <a:pt x="758001" y="0"/>
                    <a:pt x="976626" y="218625"/>
                    <a:pt x="976626" y="488313"/>
                  </a:cubicBezTo>
                  <a:cubicBezTo>
                    <a:pt x="976626" y="758001"/>
                    <a:pt x="758001" y="976626"/>
                    <a:pt x="488313" y="976626"/>
                  </a:cubicBezTo>
                  <a:cubicBezTo>
                    <a:pt x="218625" y="976626"/>
                    <a:pt x="0" y="758001"/>
                    <a:pt x="0" y="488313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184" tIns="153184" rIns="153184" bIns="15318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kern="1200" dirty="0" smtClean="0"/>
                <a:t>النظم والقيم</a:t>
              </a:r>
              <a:endParaRPr lang="en-US" kern="1200" dirty="0"/>
            </a:p>
          </p:txBody>
        </p:sp>
        <p:sp>
          <p:nvSpPr>
            <p:cNvPr id="42" name="Freeform 41"/>
            <p:cNvSpPr/>
            <p:nvPr/>
          </p:nvSpPr>
          <p:spPr>
            <a:xfrm rot="17742857">
              <a:off x="2615679" y="4012933"/>
              <a:ext cx="289334" cy="31114"/>
            </a:xfrm>
            <a:custGeom>
              <a:avLst/>
              <a:gdLst>
                <a:gd name="connsiteX0" fmla="*/ 0 w 289333"/>
                <a:gd name="connsiteY0" fmla="*/ 15556 h 31113"/>
                <a:gd name="connsiteX1" fmla="*/ 289333 w 289333"/>
                <a:gd name="connsiteY1" fmla="*/ 15556 h 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333" h="31113">
                  <a:moveTo>
                    <a:pt x="289333" y="15557"/>
                  </a:moveTo>
                  <a:lnTo>
                    <a:pt x="0" y="15557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133" tIns="8324" rIns="150134" bIns="8323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997393" y="4110473"/>
              <a:ext cx="976626" cy="976626"/>
            </a:xfrm>
            <a:custGeom>
              <a:avLst/>
              <a:gdLst>
                <a:gd name="connsiteX0" fmla="*/ 0 w 976626"/>
                <a:gd name="connsiteY0" fmla="*/ 488313 h 976626"/>
                <a:gd name="connsiteX1" fmla="*/ 488313 w 976626"/>
                <a:gd name="connsiteY1" fmla="*/ 0 h 976626"/>
                <a:gd name="connsiteX2" fmla="*/ 976626 w 976626"/>
                <a:gd name="connsiteY2" fmla="*/ 488313 h 976626"/>
                <a:gd name="connsiteX3" fmla="*/ 488313 w 976626"/>
                <a:gd name="connsiteY3" fmla="*/ 976626 h 976626"/>
                <a:gd name="connsiteX4" fmla="*/ 0 w 976626"/>
                <a:gd name="connsiteY4" fmla="*/ 488313 h 97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626" h="976626">
                  <a:moveTo>
                    <a:pt x="0" y="488313"/>
                  </a:moveTo>
                  <a:cubicBezTo>
                    <a:pt x="0" y="218625"/>
                    <a:pt x="218625" y="0"/>
                    <a:pt x="488313" y="0"/>
                  </a:cubicBezTo>
                  <a:cubicBezTo>
                    <a:pt x="758001" y="0"/>
                    <a:pt x="976626" y="218625"/>
                    <a:pt x="976626" y="488313"/>
                  </a:cubicBezTo>
                  <a:cubicBezTo>
                    <a:pt x="976626" y="758001"/>
                    <a:pt x="758001" y="976626"/>
                    <a:pt x="488313" y="976626"/>
                  </a:cubicBezTo>
                  <a:cubicBezTo>
                    <a:pt x="218625" y="976626"/>
                    <a:pt x="0" y="758001"/>
                    <a:pt x="0" y="488313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184" tIns="153184" rIns="153184" bIns="15318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1600" kern="1200" dirty="0" smtClean="0"/>
                <a:t>الآليات</a:t>
              </a:r>
              <a:endParaRPr lang="en-US" sz="1600" kern="1200" dirty="0"/>
            </a:p>
          </p:txBody>
        </p:sp>
        <p:sp>
          <p:nvSpPr>
            <p:cNvPr id="44" name="Freeform 43"/>
            <p:cNvSpPr/>
            <p:nvPr/>
          </p:nvSpPr>
          <p:spPr>
            <a:xfrm rot="20828571">
              <a:off x="2165575" y="3448520"/>
              <a:ext cx="289333" cy="31114"/>
            </a:xfrm>
            <a:custGeom>
              <a:avLst/>
              <a:gdLst>
                <a:gd name="connsiteX0" fmla="*/ 0 w 289333"/>
                <a:gd name="connsiteY0" fmla="*/ 15556 h 31113"/>
                <a:gd name="connsiteX1" fmla="*/ 289333 w 289333"/>
                <a:gd name="connsiteY1" fmla="*/ 15556 h 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333" h="31113">
                  <a:moveTo>
                    <a:pt x="289333" y="15557"/>
                  </a:moveTo>
                  <a:lnTo>
                    <a:pt x="0" y="15557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133" tIns="8324" rIns="150134" bIns="8323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1204819" y="3116616"/>
              <a:ext cx="976626" cy="976626"/>
            </a:xfrm>
            <a:custGeom>
              <a:avLst/>
              <a:gdLst>
                <a:gd name="connsiteX0" fmla="*/ 0 w 976626"/>
                <a:gd name="connsiteY0" fmla="*/ 488313 h 976626"/>
                <a:gd name="connsiteX1" fmla="*/ 488313 w 976626"/>
                <a:gd name="connsiteY1" fmla="*/ 0 h 976626"/>
                <a:gd name="connsiteX2" fmla="*/ 976626 w 976626"/>
                <a:gd name="connsiteY2" fmla="*/ 488313 h 976626"/>
                <a:gd name="connsiteX3" fmla="*/ 488313 w 976626"/>
                <a:gd name="connsiteY3" fmla="*/ 976626 h 976626"/>
                <a:gd name="connsiteX4" fmla="*/ 0 w 976626"/>
                <a:gd name="connsiteY4" fmla="*/ 488313 h 97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626" h="976626">
                  <a:moveTo>
                    <a:pt x="0" y="488313"/>
                  </a:moveTo>
                  <a:cubicBezTo>
                    <a:pt x="0" y="218625"/>
                    <a:pt x="218625" y="0"/>
                    <a:pt x="488313" y="0"/>
                  </a:cubicBezTo>
                  <a:cubicBezTo>
                    <a:pt x="758001" y="0"/>
                    <a:pt x="976626" y="218625"/>
                    <a:pt x="976626" y="488313"/>
                  </a:cubicBezTo>
                  <a:cubicBezTo>
                    <a:pt x="976626" y="758001"/>
                    <a:pt x="758001" y="976626"/>
                    <a:pt x="488313" y="976626"/>
                  </a:cubicBezTo>
                  <a:cubicBezTo>
                    <a:pt x="218625" y="976626"/>
                    <a:pt x="0" y="758001"/>
                    <a:pt x="0" y="488313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184" tIns="153184" rIns="153184" bIns="15318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1600" kern="1200" dirty="0" smtClean="0"/>
                <a:t>البنية الاجتماعية</a:t>
              </a:r>
              <a:endParaRPr lang="en-US" sz="1600" kern="1200" dirty="0"/>
            </a:p>
          </p:txBody>
        </p:sp>
        <p:sp>
          <p:nvSpPr>
            <p:cNvPr id="46" name="Freeform 45"/>
            <p:cNvSpPr/>
            <p:nvPr/>
          </p:nvSpPr>
          <p:spPr>
            <a:xfrm rot="2314286">
              <a:off x="2326215" y="2744708"/>
              <a:ext cx="289333" cy="31114"/>
            </a:xfrm>
            <a:custGeom>
              <a:avLst/>
              <a:gdLst>
                <a:gd name="connsiteX0" fmla="*/ 0 w 289333"/>
                <a:gd name="connsiteY0" fmla="*/ 15556 h 31113"/>
                <a:gd name="connsiteX1" fmla="*/ 289333 w 289333"/>
                <a:gd name="connsiteY1" fmla="*/ 15556 h 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333" h="31113">
                  <a:moveTo>
                    <a:pt x="289333" y="15557"/>
                  </a:moveTo>
                  <a:lnTo>
                    <a:pt x="0" y="15557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133" tIns="8323" rIns="150133" bIns="8324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1487685" y="1877296"/>
              <a:ext cx="976626" cy="976626"/>
            </a:xfrm>
            <a:custGeom>
              <a:avLst/>
              <a:gdLst>
                <a:gd name="connsiteX0" fmla="*/ 0 w 976626"/>
                <a:gd name="connsiteY0" fmla="*/ 488313 h 976626"/>
                <a:gd name="connsiteX1" fmla="*/ 488313 w 976626"/>
                <a:gd name="connsiteY1" fmla="*/ 0 h 976626"/>
                <a:gd name="connsiteX2" fmla="*/ 976626 w 976626"/>
                <a:gd name="connsiteY2" fmla="*/ 488313 h 976626"/>
                <a:gd name="connsiteX3" fmla="*/ 488313 w 976626"/>
                <a:gd name="connsiteY3" fmla="*/ 976626 h 976626"/>
                <a:gd name="connsiteX4" fmla="*/ 0 w 976626"/>
                <a:gd name="connsiteY4" fmla="*/ 488313 h 97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626" h="976626">
                  <a:moveTo>
                    <a:pt x="0" y="488313"/>
                  </a:moveTo>
                  <a:cubicBezTo>
                    <a:pt x="0" y="218625"/>
                    <a:pt x="218625" y="0"/>
                    <a:pt x="488313" y="0"/>
                  </a:cubicBezTo>
                  <a:cubicBezTo>
                    <a:pt x="758001" y="0"/>
                    <a:pt x="976626" y="218625"/>
                    <a:pt x="976626" y="488313"/>
                  </a:cubicBezTo>
                  <a:cubicBezTo>
                    <a:pt x="976626" y="758001"/>
                    <a:pt x="758001" y="976626"/>
                    <a:pt x="488313" y="976626"/>
                  </a:cubicBezTo>
                  <a:cubicBezTo>
                    <a:pt x="218625" y="976626"/>
                    <a:pt x="0" y="758001"/>
                    <a:pt x="0" y="488313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184" tIns="153184" rIns="153184" bIns="15318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1600" kern="1200" dirty="0" smtClean="0"/>
                <a:t>التفاعل الاجتماعي</a:t>
              </a:r>
              <a:endParaRPr lang="en-US" sz="1600" kern="12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176" y="1849423"/>
              <a:ext cx="1219200" cy="1219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539" y="3406894"/>
              <a:ext cx="703579" cy="703579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3533865" y="988777"/>
              <a:ext cx="1221054" cy="804722"/>
              <a:chOff x="3655770" y="1044701"/>
              <a:chExt cx="1221054" cy="80472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5770" y="1044701"/>
                <a:ext cx="804722" cy="804722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2102" y="1044701"/>
                <a:ext cx="804722" cy="804722"/>
              </a:xfrm>
              <a:prstGeom prst="rect">
                <a:avLst/>
              </a:prstGeom>
            </p:spPr>
          </p:pic>
        </p:grp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3"/>
            <a:stretch/>
          </p:blipFill>
          <p:spPr>
            <a:xfrm>
              <a:off x="-21792" y="4436074"/>
              <a:ext cx="1948533" cy="102918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6002" y="2226004"/>
              <a:ext cx="1638010" cy="106852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237" y="4556049"/>
              <a:ext cx="769807" cy="55329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211" y="4617108"/>
              <a:ext cx="667118" cy="66711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" y="21102"/>
            <a:ext cx="1222551" cy="7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7391674" y="2467820"/>
            <a:ext cx="1608771" cy="867455"/>
          </a:xfrm>
          <a:custGeom>
            <a:avLst/>
            <a:gdLst>
              <a:gd name="connsiteX0" fmla="*/ 0 w 1608771"/>
              <a:gd name="connsiteY0" fmla="*/ 0 h 867455"/>
              <a:gd name="connsiteX1" fmla="*/ 1175044 w 1608771"/>
              <a:gd name="connsiteY1" fmla="*/ 0 h 867455"/>
              <a:gd name="connsiteX2" fmla="*/ 1608771 w 1608771"/>
              <a:gd name="connsiteY2" fmla="*/ 433728 h 867455"/>
              <a:gd name="connsiteX3" fmla="*/ 1175044 w 1608771"/>
              <a:gd name="connsiteY3" fmla="*/ 867455 h 867455"/>
              <a:gd name="connsiteX4" fmla="*/ 0 w 1608771"/>
              <a:gd name="connsiteY4" fmla="*/ 867455 h 867455"/>
              <a:gd name="connsiteX5" fmla="*/ 433728 w 1608771"/>
              <a:gd name="connsiteY5" fmla="*/ 433728 h 867455"/>
              <a:gd name="connsiteX6" fmla="*/ 0 w 1608771"/>
              <a:gd name="connsiteY6" fmla="*/ 0 h 86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8771" h="867455">
                <a:moveTo>
                  <a:pt x="1608771" y="867454"/>
                </a:moveTo>
                <a:lnTo>
                  <a:pt x="433727" y="867454"/>
                </a:lnTo>
                <a:lnTo>
                  <a:pt x="0" y="433727"/>
                </a:lnTo>
                <a:lnTo>
                  <a:pt x="433727" y="1"/>
                </a:lnTo>
                <a:lnTo>
                  <a:pt x="1608771" y="1"/>
                </a:lnTo>
                <a:lnTo>
                  <a:pt x="1175043" y="433727"/>
                </a:lnTo>
                <a:lnTo>
                  <a:pt x="1608771" y="8674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9064" tIns="25337" rIns="509738" bIns="25337" numCol="1" spcCol="1270" anchor="ctr" anchorCtr="0">
            <a:noAutofit/>
          </a:bodyPr>
          <a:lstStyle/>
          <a:p>
            <a:pPr lvl="0" algn="ctr" defTabSz="8445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Y" sz="1900" b="1" kern="1200" dirty="0" smtClean="0"/>
              <a:t>معرفة تكوين المجتمع</a:t>
            </a:r>
            <a:endParaRPr lang="en-US" sz="1900" b="1" kern="1200" dirty="0"/>
          </a:p>
        </p:txBody>
      </p:sp>
      <p:sp>
        <p:nvSpPr>
          <p:cNvPr id="8" name="Freeform 7"/>
          <p:cNvSpPr/>
          <p:nvPr/>
        </p:nvSpPr>
        <p:spPr>
          <a:xfrm>
            <a:off x="5943780" y="2467820"/>
            <a:ext cx="1608771" cy="867455"/>
          </a:xfrm>
          <a:custGeom>
            <a:avLst/>
            <a:gdLst>
              <a:gd name="connsiteX0" fmla="*/ 0 w 1608771"/>
              <a:gd name="connsiteY0" fmla="*/ 0 h 867455"/>
              <a:gd name="connsiteX1" fmla="*/ 1175044 w 1608771"/>
              <a:gd name="connsiteY1" fmla="*/ 0 h 867455"/>
              <a:gd name="connsiteX2" fmla="*/ 1608771 w 1608771"/>
              <a:gd name="connsiteY2" fmla="*/ 433728 h 867455"/>
              <a:gd name="connsiteX3" fmla="*/ 1175044 w 1608771"/>
              <a:gd name="connsiteY3" fmla="*/ 867455 h 867455"/>
              <a:gd name="connsiteX4" fmla="*/ 0 w 1608771"/>
              <a:gd name="connsiteY4" fmla="*/ 867455 h 867455"/>
              <a:gd name="connsiteX5" fmla="*/ 433728 w 1608771"/>
              <a:gd name="connsiteY5" fmla="*/ 433728 h 867455"/>
              <a:gd name="connsiteX6" fmla="*/ 0 w 1608771"/>
              <a:gd name="connsiteY6" fmla="*/ 0 h 86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8771" h="867455">
                <a:moveTo>
                  <a:pt x="1608771" y="867454"/>
                </a:moveTo>
                <a:lnTo>
                  <a:pt x="433727" y="867454"/>
                </a:lnTo>
                <a:lnTo>
                  <a:pt x="0" y="433727"/>
                </a:lnTo>
                <a:lnTo>
                  <a:pt x="433727" y="1"/>
                </a:lnTo>
                <a:lnTo>
                  <a:pt x="1608771" y="1"/>
                </a:lnTo>
                <a:lnTo>
                  <a:pt x="1175043" y="433727"/>
                </a:lnTo>
                <a:lnTo>
                  <a:pt x="1608771" y="8674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2396" tIns="18669" rIns="489735" bIns="18669" numCol="1" spcCol="1270" anchor="ctr" anchorCtr="0">
            <a:noAutofit/>
          </a:bodyPr>
          <a:lstStyle/>
          <a:p>
            <a:pPr algn="ct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Y" sz="1400" b="1" dirty="0"/>
              <a:t>رصد المشكلات والإمكانيات </a:t>
            </a:r>
            <a:r>
              <a:rPr lang="ar-SY" sz="1400" b="1" dirty="0" smtClean="0"/>
              <a:t>والفرص</a:t>
            </a:r>
            <a:endParaRPr lang="en-US" sz="1400" b="1" dirty="0"/>
          </a:p>
        </p:txBody>
      </p:sp>
      <p:sp>
        <p:nvSpPr>
          <p:cNvPr id="9" name="Freeform 8"/>
          <p:cNvSpPr/>
          <p:nvPr/>
        </p:nvSpPr>
        <p:spPr>
          <a:xfrm>
            <a:off x="4495886" y="2467819"/>
            <a:ext cx="1608771" cy="867456"/>
          </a:xfrm>
          <a:custGeom>
            <a:avLst/>
            <a:gdLst>
              <a:gd name="connsiteX0" fmla="*/ 0 w 1608771"/>
              <a:gd name="connsiteY0" fmla="*/ 0 h 867455"/>
              <a:gd name="connsiteX1" fmla="*/ 1175044 w 1608771"/>
              <a:gd name="connsiteY1" fmla="*/ 0 h 867455"/>
              <a:gd name="connsiteX2" fmla="*/ 1608771 w 1608771"/>
              <a:gd name="connsiteY2" fmla="*/ 433728 h 867455"/>
              <a:gd name="connsiteX3" fmla="*/ 1175044 w 1608771"/>
              <a:gd name="connsiteY3" fmla="*/ 867455 h 867455"/>
              <a:gd name="connsiteX4" fmla="*/ 0 w 1608771"/>
              <a:gd name="connsiteY4" fmla="*/ 867455 h 867455"/>
              <a:gd name="connsiteX5" fmla="*/ 433728 w 1608771"/>
              <a:gd name="connsiteY5" fmla="*/ 433728 h 867455"/>
              <a:gd name="connsiteX6" fmla="*/ 0 w 1608771"/>
              <a:gd name="connsiteY6" fmla="*/ 0 h 86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8771" h="867455">
                <a:moveTo>
                  <a:pt x="1608771" y="867454"/>
                </a:moveTo>
                <a:lnTo>
                  <a:pt x="433727" y="867454"/>
                </a:lnTo>
                <a:lnTo>
                  <a:pt x="0" y="433727"/>
                </a:lnTo>
                <a:lnTo>
                  <a:pt x="433727" y="1"/>
                </a:lnTo>
                <a:lnTo>
                  <a:pt x="1608771" y="1"/>
                </a:lnTo>
                <a:lnTo>
                  <a:pt x="1175043" y="433727"/>
                </a:lnTo>
                <a:lnTo>
                  <a:pt x="1608771" y="8674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2396" tIns="18670" rIns="489735" bIns="18669" numCol="1" spcCol="1270" anchor="ctr" anchorCtr="0">
            <a:noAutofit/>
          </a:bodyPr>
          <a:lstStyle/>
          <a:p>
            <a:pPr algn="ctr" defTabSz="622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Y" sz="1400" b="1" dirty="0"/>
              <a:t>تمكين المؤسسات والجماعات </a:t>
            </a:r>
            <a:r>
              <a:rPr lang="ar-SY" sz="1400" b="1" dirty="0" smtClean="0"/>
              <a:t>والأفراد</a:t>
            </a:r>
            <a:endParaRPr lang="en-US" sz="1400" b="1" dirty="0"/>
          </a:p>
        </p:txBody>
      </p:sp>
      <p:sp>
        <p:nvSpPr>
          <p:cNvPr id="10" name="Freeform 9"/>
          <p:cNvSpPr/>
          <p:nvPr/>
        </p:nvSpPr>
        <p:spPr>
          <a:xfrm>
            <a:off x="3047992" y="2467819"/>
            <a:ext cx="1608771" cy="867456"/>
          </a:xfrm>
          <a:custGeom>
            <a:avLst/>
            <a:gdLst>
              <a:gd name="connsiteX0" fmla="*/ 0 w 1608771"/>
              <a:gd name="connsiteY0" fmla="*/ 0 h 867455"/>
              <a:gd name="connsiteX1" fmla="*/ 1175044 w 1608771"/>
              <a:gd name="connsiteY1" fmla="*/ 0 h 867455"/>
              <a:gd name="connsiteX2" fmla="*/ 1608771 w 1608771"/>
              <a:gd name="connsiteY2" fmla="*/ 433728 h 867455"/>
              <a:gd name="connsiteX3" fmla="*/ 1175044 w 1608771"/>
              <a:gd name="connsiteY3" fmla="*/ 867455 h 867455"/>
              <a:gd name="connsiteX4" fmla="*/ 0 w 1608771"/>
              <a:gd name="connsiteY4" fmla="*/ 867455 h 867455"/>
              <a:gd name="connsiteX5" fmla="*/ 433728 w 1608771"/>
              <a:gd name="connsiteY5" fmla="*/ 433728 h 867455"/>
              <a:gd name="connsiteX6" fmla="*/ 0 w 1608771"/>
              <a:gd name="connsiteY6" fmla="*/ 0 h 86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8771" h="867455">
                <a:moveTo>
                  <a:pt x="1608771" y="867454"/>
                </a:moveTo>
                <a:lnTo>
                  <a:pt x="433727" y="867454"/>
                </a:lnTo>
                <a:lnTo>
                  <a:pt x="0" y="433727"/>
                </a:lnTo>
                <a:lnTo>
                  <a:pt x="433727" y="1"/>
                </a:lnTo>
                <a:lnTo>
                  <a:pt x="1608771" y="1"/>
                </a:lnTo>
                <a:lnTo>
                  <a:pt x="1175043" y="433727"/>
                </a:lnTo>
                <a:lnTo>
                  <a:pt x="1608771" y="8674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730" tIns="20004" rIns="493736" bIns="20003" numCol="1" spcCol="1270" anchor="ctr" anchorCtr="0">
            <a:noAutofit/>
          </a:bodyPr>
          <a:lstStyle/>
          <a:p>
            <a:pPr lvl="0" algn="ctr" defTabSz="6667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Y" sz="1500" b="1" kern="1200" dirty="0" smtClean="0"/>
              <a:t>صياغة البرامج والأهداف</a:t>
            </a:r>
            <a:endParaRPr lang="en-US" sz="1500" b="1" kern="1200" dirty="0"/>
          </a:p>
        </p:txBody>
      </p:sp>
      <p:sp>
        <p:nvSpPr>
          <p:cNvPr id="11" name="Freeform 10"/>
          <p:cNvSpPr/>
          <p:nvPr/>
        </p:nvSpPr>
        <p:spPr>
          <a:xfrm>
            <a:off x="1600098" y="2467819"/>
            <a:ext cx="1608772" cy="867456"/>
          </a:xfrm>
          <a:custGeom>
            <a:avLst/>
            <a:gdLst>
              <a:gd name="connsiteX0" fmla="*/ 0 w 1608771"/>
              <a:gd name="connsiteY0" fmla="*/ 0 h 867455"/>
              <a:gd name="connsiteX1" fmla="*/ 1175044 w 1608771"/>
              <a:gd name="connsiteY1" fmla="*/ 0 h 867455"/>
              <a:gd name="connsiteX2" fmla="*/ 1608771 w 1608771"/>
              <a:gd name="connsiteY2" fmla="*/ 433728 h 867455"/>
              <a:gd name="connsiteX3" fmla="*/ 1175044 w 1608771"/>
              <a:gd name="connsiteY3" fmla="*/ 867455 h 867455"/>
              <a:gd name="connsiteX4" fmla="*/ 0 w 1608771"/>
              <a:gd name="connsiteY4" fmla="*/ 867455 h 867455"/>
              <a:gd name="connsiteX5" fmla="*/ 433728 w 1608771"/>
              <a:gd name="connsiteY5" fmla="*/ 433728 h 867455"/>
              <a:gd name="connsiteX6" fmla="*/ 0 w 1608771"/>
              <a:gd name="connsiteY6" fmla="*/ 0 h 86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8771" h="867455">
                <a:moveTo>
                  <a:pt x="1608771" y="867454"/>
                </a:moveTo>
                <a:lnTo>
                  <a:pt x="433727" y="867454"/>
                </a:lnTo>
                <a:lnTo>
                  <a:pt x="0" y="433727"/>
                </a:lnTo>
                <a:lnTo>
                  <a:pt x="433727" y="1"/>
                </a:lnTo>
                <a:lnTo>
                  <a:pt x="1608771" y="1"/>
                </a:lnTo>
                <a:lnTo>
                  <a:pt x="1175043" y="433727"/>
                </a:lnTo>
                <a:lnTo>
                  <a:pt x="1608771" y="8674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730" tIns="20004" rIns="493737" bIns="20003" numCol="1" spcCol="1270" anchor="ctr" anchorCtr="0">
            <a:noAutofit/>
          </a:bodyPr>
          <a:lstStyle/>
          <a:p>
            <a:pPr lvl="0" algn="ctr" defTabSz="6667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Y" sz="1500" b="1" kern="1200" dirty="0" smtClean="0"/>
              <a:t>تنفيذ البرامج والأهداف</a:t>
            </a:r>
            <a:endParaRPr lang="en-US" sz="1500" b="1" kern="1200" dirty="0"/>
          </a:p>
        </p:txBody>
      </p:sp>
      <p:sp>
        <p:nvSpPr>
          <p:cNvPr id="12" name="Freeform 11"/>
          <p:cNvSpPr/>
          <p:nvPr/>
        </p:nvSpPr>
        <p:spPr>
          <a:xfrm>
            <a:off x="152203" y="2467820"/>
            <a:ext cx="1608772" cy="867455"/>
          </a:xfrm>
          <a:custGeom>
            <a:avLst/>
            <a:gdLst>
              <a:gd name="connsiteX0" fmla="*/ 0 w 1608771"/>
              <a:gd name="connsiteY0" fmla="*/ 0 h 867455"/>
              <a:gd name="connsiteX1" fmla="*/ 1175044 w 1608771"/>
              <a:gd name="connsiteY1" fmla="*/ 0 h 867455"/>
              <a:gd name="connsiteX2" fmla="*/ 1608771 w 1608771"/>
              <a:gd name="connsiteY2" fmla="*/ 433728 h 867455"/>
              <a:gd name="connsiteX3" fmla="*/ 1175044 w 1608771"/>
              <a:gd name="connsiteY3" fmla="*/ 867455 h 867455"/>
              <a:gd name="connsiteX4" fmla="*/ 0 w 1608771"/>
              <a:gd name="connsiteY4" fmla="*/ 867455 h 867455"/>
              <a:gd name="connsiteX5" fmla="*/ 433728 w 1608771"/>
              <a:gd name="connsiteY5" fmla="*/ 433728 h 867455"/>
              <a:gd name="connsiteX6" fmla="*/ 0 w 1608771"/>
              <a:gd name="connsiteY6" fmla="*/ 0 h 86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8771" h="867455">
                <a:moveTo>
                  <a:pt x="1608771" y="867454"/>
                </a:moveTo>
                <a:lnTo>
                  <a:pt x="433727" y="867454"/>
                </a:lnTo>
                <a:lnTo>
                  <a:pt x="0" y="433727"/>
                </a:lnTo>
                <a:lnTo>
                  <a:pt x="433727" y="1"/>
                </a:lnTo>
                <a:lnTo>
                  <a:pt x="1608771" y="1"/>
                </a:lnTo>
                <a:lnTo>
                  <a:pt x="1175043" y="433727"/>
                </a:lnTo>
                <a:lnTo>
                  <a:pt x="1608771" y="8674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731" tIns="20003" rIns="493736" bIns="20003" numCol="1" spcCol="1270" anchor="ctr" anchorCtr="0">
            <a:noAutofit/>
          </a:bodyPr>
          <a:lstStyle/>
          <a:p>
            <a:pPr lvl="0" algn="ctr" defTabSz="6667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Y" sz="1500" b="1" kern="1200" dirty="0" smtClean="0"/>
              <a:t>التغيير الكمي والنوعي</a:t>
            </a:r>
            <a:endParaRPr lang="en-US" sz="1500" b="1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475735" y="321756"/>
            <a:ext cx="432842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Y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مفهوم تنمية المجتمع المحلي</a:t>
            </a:r>
            <a:endParaRPr lang="en-US" sz="3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2343" y="3389174"/>
            <a:ext cx="15408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SY" b="1" dirty="0" smtClean="0">
                <a:solidFill>
                  <a:schemeClr val="accent2">
                    <a:lumMod val="50000"/>
                  </a:schemeClr>
                </a:solidFill>
              </a:rPr>
              <a:t>أنماط الوعي</a:t>
            </a:r>
          </a:p>
          <a:p>
            <a:pPr algn="ctr" rtl="1"/>
            <a:r>
              <a:rPr lang="ar-SY" b="1" dirty="0" smtClean="0">
                <a:solidFill>
                  <a:schemeClr val="accent2">
                    <a:lumMod val="50000"/>
                  </a:schemeClr>
                </a:solidFill>
              </a:rPr>
              <a:t>مستويات المعرفة</a:t>
            </a:r>
          </a:p>
          <a:p>
            <a:pPr algn="ctr" rtl="1"/>
            <a:r>
              <a:rPr lang="ar-SY" b="1" dirty="0" smtClean="0">
                <a:solidFill>
                  <a:schemeClr val="accent2">
                    <a:lumMod val="50000"/>
                  </a:schemeClr>
                </a:solidFill>
              </a:rPr>
              <a:t>السلوك والمهارات</a:t>
            </a:r>
          </a:p>
          <a:p>
            <a:pPr algn="ctr" rtl="1"/>
            <a:r>
              <a:rPr lang="ar-SY" b="1" dirty="0" smtClean="0">
                <a:solidFill>
                  <a:schemeClr val="accent2">
                    <a:lumMod val="50000"/>
                  </a:schemeClr>
                </a:solidFill>
              </a:rPr>
              <a:t>أساليب العيش</a:t>
            </a:r>
          </a:p>
          <a:p>
            <a:pPr algn="ctr" rtl="1"/>
            <a:r>
              <a:rPr lang="ar-SY" b="1" dirty="0" smtClean="0">
                <a:solidFill>
                  <a:schemeClr val="accent2">
                    <a:lumMod val="50000"/>
                  </a:schemeClr>
                </a:solidFill>
              </a:rPr>
              <a:t>إنتاجهم وقدرتهم </a:t>
            </a:r>
          </a:p>
          <a:p>
            <a:pPr algn="ctr" rtl="1"/>
            <a:r>
              <a:rPr lang="ar-SY" b="1" dirty="0" smtClean="0">
                <a:solidFill>
                  <a:schemeClr val="accent2">
                    <a:lumMod val="50000"/>
                  </a:schemeClr>
                </a:solidFill>
              </a:rPr>
              <a:t>على التطوير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7460" y="3489810"/>
            <a:ext cx="175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 smtClean="0">
                <a:solidFill>
                  <a:srgbClr val="FFC000"/>
                </a:solidFill>
              </a:rPr>
              <a:t>تطوير قدراتهم</a:t>
            </a:r>
          </a:p>
          <a:p>
            <a:pPr algn="ctr" rtl="1"/>
            <a:r>
              <a:rPr lang="ar-SY" b="1" dirty="0" smtClean="0">
                <a:solidFill>
                  <a:srgbClr val="FFC000"/>
                </a:solidFill>
              </a:rPr>
              <a:t>توظيف إمكانياتهم لمواجهة </a:t>
            </a:r>
            <a:r>
              <a:rPr lang="ar-LB" b="1" dirty="0" smtClean="0">
                <a:solidFill>
                  <a:srgbClr val="FFC000"/>
                </a:solidFill>
              </a:rPr>
              <a:t>مشكلاتهم </a:t>
            </a:r>
            <a:r>
              <a:rPr lang="ar-SY" b="1" dirty="0" smtClean="0">
                <a:solidFill>
                  <a:srgbClr val="FFC000"/>
                </a:solidFill>
              </a:rPr>
              <a:t>واحتياجاتهم</a:t>
            </a:r>
          </a:p>
          <a:p>
            <a:pPr algn="ctr" rtl="1"/>
            <a:r>
              <a:rPr lang="ar-SY" b="1" dirty="0" smtClean="0">
                <a:solidFill>
                  <a:srgbClr val="FFC000"/>
                </a:solidFill>
              </a:rPr>
              <a:t>(تدخل مخطط)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72284" y="3797909"/>
            <a:ext cx="17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 smtClean="0">
                <a:solidFill>
                  <a:srgbClr val="FE9202"/>
                </a:solidFill>
              </a:rPr>
              <a:t>نهج تشاركي ديمقراطي</a:t>
            </a:r>
            <a:endParaRPr lang="en-US" b="1" dirty="0">
              <a:solidFill>
                <a:srgbClr val="FE9202"/>
              </a:solidFill>
            </a:endParaRPr>
          </a:p>
        </p:txBody>
      </p:sp>
      <p:sp>
        <p:nvSpPr>
          <p:cNvPr id="52" name="Right Bracket 51"/>
          <p:cNvSpPr/>
          <p:nvPr/>
        </p:nvSpPr>
        <p:spPr>
          <a:xfrm rot="5400000">
            <a:off x="3024111" y="2879928"/>
            <a:ext cx="275764" cy="1372515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6653" y="3566185"/>
            <a:ext cx="1779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b="1" dirty="0" smtClean="0">
                <a:solidFill>
                  <a:schemeClr val="accent2"/>
                </a:solidFill>
              </a:rPr>
              <a:t>تقدم منشود اقتصادي واجتماعي وسياسي وثقافي في حياة الأفراد والجماعات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14913" y="1494055"/>
            <a:ext cx="2761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3000" b="1" dirty="0" smtClean="0">
                <a:solidFill>
                  <a:srgbClr val="FE9202"/>
                </a:solidFill>
              </a:rPr>
              <a:t>(عملية مستدامة)</a:t>
            </a:r>
            <a:endParaRPr lang="en-US" sz="3000" b="1" dirty="0">
              <a:solidFill>
                <a:srgbClr val="FE920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879" y="1977295"/>
            <a:ext cx="1779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200" b="1" dirty="0" smtClean="0">
                <a:solidFill>
                  <a:schemeClr val="accent2"/>
                </a:solidFill>
              </a:rPr>
              <a:t>إيجابي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65195" y="2093734"/>
            <a:ext cx="6678159" cy="215444"/>
            <a:chOff x="1517900" y="2192738"/>
            <a:chExt cx="6678159" cy="215444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1517900" y="2192738"/>
              <a:ext cx="0" cy="215444"/>
            </a:xfrm>
            <a:prstGeom prst="line">
              <a:avLst/>
            </a:prstGeom>
            <a:ln w="38100">
              <a:solidFill>
                <a:srgbClr val="FE9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517900" y="2192738"/>
              <a:ext cx="6678159" cy="0"/>
            </a:xfrm>
            <a:prstGeom prst="line">
              <a:avLst/>
            </a:prstGeom>
            <a:ln w="38100">
              <a:solidFill>
                <a:srgbClr val="FE9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8196059" y="2192738"/>
              <a:ext cx="0" cy="215444"/>
            </a:xfrm>
            <a:prstGeom prst="straightConnector1">
              <a:avLst/>
            </a:prstGeom>
            <a:ln w="38100">
              <a:solidFill>
                <a:srgbClr val="FE920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" y="21102"/>
            <a:ext cx="1222551" cy="7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Elbow Connector 22"/>
          <p:cNvCxnSpPr/>
          <p:nvPr/>
        </p:nvCxnSpPr>
        <p:spPr>
          <a:xfrm rot="16200000" flipV="1">
            <a:off x="1580167" y="1410107"/>
            <a:ext cx="2266672" cy="357483"/>
          </a:xfrm>
          <a:prstGeom prst="bentConnector3">
            <a:avLst>
              <a:gd name="adj1" fmla="val -426"/>
            </a:avLst>
          </a:prstGeom>
          <a:ln w="38100">
            <a:solidFill>
              <a:srgbClr val="BB0D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25" y="739458"/>
            <a:ext cx="3965456" cy="3965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7855" y="2433342"/>
            <a:ext cx="18854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عناصر تنمية</a:t>
            </a:r>
          </a:p>
          <a:p>
            <a:pPr algn="ctr" rtl="1"/>
            <a:r>
              <a:rPr lang="ar-SY" sz="2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المجتمع المحلي</a:t>
            </a:r>
            <a:endParaRPr lang="en-US" sz="2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29343" y="2295537"/>
            <a:ext cx="1679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الهدف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0063" y="998823"/>
            <a:ext cx="1924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000" b="1" dirty="0" smtClean="0">
                <a:solidFill>
                  <a:schemeClr val="bg1"/>
                </a:solidFill>
              </a:rPr>
              <a:t>المشكلات </a:t>
            </a:r>
          </a:p>
          <a:p>
            <a:pPr algn="ctr" rtl="1"/>
            <a:r>
              <a:rPr lang="ar-SY" sz="2000" b="1" dirty="0" smtClean="0">
                <a:solidFill>
                  <a:schemeClr val="bg1"/>
                </a:solidFill>
              </a:rPr>
              <a:t>الإمكانيات والفرص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83402" y="3848675"/>
            <a:ext cx="1679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500" b="1" dirty="0" smtClean="0">
                <a:solidFill>
                  <a:schemeClr val="bg1"/>
                </a:solidFill>
              </a:rPr>
              <a:t>التهيئة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7973" y="2485388"/>
            <a:ext cx="1679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200" b="1" dirty="0" smtClean="0">
                <a:solidFill>
                  <a:schemeClr val="bg1"/>
                </a:solidFill>
              </a:rPr>
              <a:t>مشاركة</a:t>
            </a:r>
          </a:p>
          <a:p>
            <a:pPr algn="ctr" rtl="1"/>
            <a:r>
              <a:rPr lang="ar-SY" sz="2200" b="1" dirty="0" smtClean="0">
                <a:solidFill>
                  <a:schemeClr val="bg1"/>
                </a:solidFill>
              </a:rPr>
              <a:t>المجتمع</a:t>
            </a:r>
            <a:endParaRPr lang="en-US" sz="2200" b="1" dirty="0">
              <a:solidFill>
                <a:schemeClr val="bg1"/>
              </a:solidFill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5400000" flipH="1" flipV="1">
            <a:off x="5553273" y="-407216"/>
            <a:ext cx="343391" cy="2255031"/>
          </a:xfrm>
          <a:prstGeom prst="bentConnector2">
            <a:avLst/>
          </a:prstGeom>
          <a:ln w="38100">
            <a:solidFill>
              <a:srgbClr val="152D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16200000" flipH="1">
            <a:off x="5716370" y="3317582"/>
            <a:ext cx="1817743" cy="441562"/>
          </a:xfrm>
          <a:prstGeom prst="bentConnector3">
            <a:avLst>
              <a:gd name="adj1" fmla="val 1792"/>
            </a:avLst>
          </a:prstGeom>
          <a:ln w="38100">
            <a:solidFill>
              <a:srgbClr val="5CB8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5400000">
            <a:off x="3208029" y="3477607"/>
            <a:ext cx="310116" cy="2468733"/>
          </a:xfrm>
          <a:prstGeom prst="bentConnector2">
            <a:avLst/>
          </a:prstGeom>
          <a:ln w="38100">
            <a:solidFill>
              <a:srgbClr val="FB8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359650" y="575017"/>
            <a:ext cx="2784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2000" b="1" dirty="0" smtClean="0">
                <a:solidFill>
                  <a:srgbClr val="152D39"/>
                </a:solidFill>
              </a:rPr>
              <a:t>تحديد المشكلات والطاقات والموارد البشرية والمادية والفرص المتاحة</a:t>
            </a:r>
            <a:endParaRPr lang="en-US" sz="2000" b="1" dirty="0">
              <a:solidFill>
                <a:srgbClr val="152D3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62663" y="3400201"/>
            <a:ext cx="2172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SY" sz="2000" b="1" dirty="0" smtClean="0">
                <a:solidFill>
                  <a:srgbClr val="5CB8CD"/>
                </a:solidFill>
              </a:rPr>
              <a:t>هو التقدم الاجتماعي</a:t>
            </a:r>
          </a:p>
          <a:p>
            <a:pPr algn="ctr" rtl="1"/>
            <a:r>
              <a:rPr lang="ar-SY" sz="2000" b="1" dirty="0" smtClean="0">
                <a:solidFill>
                  <a:srgbClr val="5CB8CD"/>
                </a:solidFill>
              </a:rPr>
              <a:t> والاقتصادي والسياسي </a:t>
            </a:r>
          </a:p>
          <a:p>
            <a:pPr algn="ctr" rtl="1"/>
            <a:r>
              <a:rPr lang="ar-SY" sz="2000" b="1" dirty="0" smtClean="0">
                <a:solidFill>
                  <a:srgbClr val="5CB8CD"/>
                </a:solidFill>
              </a:rPr>
              <a:t>والثقافي</a:t>
            </a:r>
            <a:endParaRPr lang="en-US" sz="2000" b="1" dirty="0">
              <a:solidFill>
                <a:srgbClr val="5CB8C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96" y="3462534"/>
            <a:ext cx="268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SY" sz="2000" b="1" dirty="0" smtClean="0">
                <a:solidFill>
                  <a:srgbClr val="FB8A52"/>
                </a:solidFill>
              </a:rPr>
              <a:t>عبر التعرف إلى تكوين المجتمع وثقافته التنموية وقدرة المؤسسات والجماعات والأفراد على القيام بوظائفهم</a:t>
            </a:r>
            <a:endParaRPr lang="en-US" sz="2000" b="1" dirty="0">
              <a:solidFill>
                <a:srgbClr val="FB8A5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2914" y="275170"/>
            <a:ext cx="2529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SY" sz="2000" b="1" dirty="0" smtClean="0">
                <a:solidFill>
                  <a:srgbClr val="BB0D48"/>
                </a:solidFill>
              </a:rPr>
              <a:t>مشاركة مؤسساته وجماعاته وأفراده في تصميم وتنفيذ البرامج والمشاريع ومتابعتها وتقويمها</a:t>
            </a:r>
            <a:endParaRPr lang="en-US" sz="2000" b="1" dirty="0">
              <a:solidFill>
                <a:srgbClr val="BB0D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3555" y="128470"/>
            <a:ext cx="8093365" cy="4886560"/>
            <a:chOff x="1365195" y="795692"/>
            <a:chExt cx="5802790" cy="38685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540" y="1202905"/>
              <a:ext cx="3054100" cy="3054100"/>
            </a:xfrm>
            <a:prstGeom prst="rect">
              <a:avLst/>
            </a:prstGeom>
          </p:spPr>
        </p:pic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1147143080"/>
                </p:ext>
              </p:extLst>
            </p:nvPr>
          </p:nvGraphicFramePr>
          <p:xfrm>
            <a:off x="1365195" y="795692"/>
            <a:ext cx="5802790" cy="38685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6480804" y="1350110"/>
            <a:ext cx="24432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SY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سمات تنمية</a:t>
            </a:r>
          </a:p>
          <a:p>
            <a:pPr algn="ctr" rtl="1"/>
            <a:r>
              <a:rPr lang="ar-SY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المجتمع المحلي</a:t>
            </a:r>
            <a:endParaRPr lang="en-US" sz="3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" y="21102"/>
            <a:ext cx="1222551" cy="7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" y="21102"/>
            <a:ext cx="1765670" cy="1097279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78075183"/>
              </p:ext>
            </p:extLst>
          </p:nvPr>
        </p:nvGraphicFramePr>
        <p:xfrm>
          <a:off x="2240508" y="818867"/>
          <a:ext cx="5477302" cy="3682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69994" y="170997"/>
            <a:ext cx="5210219" cy="8540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49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أبعاد التنمية المحلية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2251" y="4084093"/>
            <a:ext cx="356206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LB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بناء وتطوير القدرات المؤسسية والفردية.</a:t>
            </a:r>
          </a:p>
          <a:p>
            <a:pPr algn="r" rtl="1"/>
            <a:r>
              <a:rPr lang="ar-LB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تطوير خدمات التعليم والمعرفة والمهارات.</a:t>
            </a:r>
          </a:p>
          <a:p>
            <a:pPr algn="r" rtl="1"/>
            <a:r>
              <a:rPr lang="ar-LB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دعم شبكات الأمان الاجتماعي.</a:t>
            </a:r>
          </a:p>
          <a:p>
            <a:pPr algn="r" rtl="1"/>
            <a:r>
              <a:rPr lang="ar-LB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تعزيز الاندماج الاجتماعي وخاصة </a:t>
            </a:r>
            <a:r>
              <a:rPr lang="ar-LB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للفئات المهمشة</a:t>
            </a:r>
            <a:r>
              <a:rPr lang="ar-LB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7826" y="4150921"/>
            <a:ext cx="3031509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LB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تعزيز </a:t>
            </a:r>
            <a:r>
              <a:rPr lang="ar-LB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المشاركة الشعبية في التنمية</a:t>
            </a:r>
            <a:r>
              <a:rPr lang="ar-LB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rtl="1"/>
            <a:r>
              <a:rPr lang="ar-LB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مكافحة الفقر وإتاحة الفرص المتساوية.</a:t>
            </a:r>
          </a:p>
          <a:p>
            <a:pPr algn="r" rtl="1"/>
            <a:r>
              <a:rPr lang="ar-LB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الارتقاء بمكانة المرأة.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9050" y="891995"/>
            <a:ext cx="2974335" cy="20659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بناء وتطوير القدرات المؤسسية والفردية.</a:t>
            </a:r>
          </a:p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دعم الصناعات الصغيرة</a:t>
            </a:r>
            <a:r>
              <a:rPr lang="ar-LB" sz="142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تشجيع الحرف اليدوية.</a:t>
            </a:r>
          </a:p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تنويع وزيادة متوسط الدخل الفردي والأسري.</a:t>
            </a:r>
          </a:p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تطوير البنى التحتية.</a:t>
            </a:r>
          </a:p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تفعيل البدائل التنموية وتنويعها.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645" y="1237388"/>
            <a:ext cx="3128530" cy="2394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بناء وتطوير القدرات المؤسسية والفردية.</a:t>
            </a:r>
          </a:p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دعم النظم والثقافة والممارسات الديمقراطية</a:t>
            </a:r>
            <a:r>
              <a:rPr lang="ar-LB" sz="1425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تعزيز آليات التعاون والتنسيق والمشاركة.</a:t>
            </a:r>
          </a:p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تعزيز فرص الحوار ودعم مرتكزات </a:t>
            </a:r>
            <a:r>
              <a:rPr lang="ar-LB" sz="142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الاستقرار السياسي.</a:t>
            </a:r>
          </a:p>
          <a:p>
            <a:pPr algn="just" rtl="1">
              <a:lnSpc>
                <a:spcPct val="150000"/>
              </a:lnSpc>
            </a:pPr>
            <a:r>
              <a:rPr lang="ar-LB" sz="1425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تفعيل معايير الكفاءة والنزاهة والشفافية </a:t>
            </a:r>
            <a:r>
              <a:rPr lang="ar-LB" sz="142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والرقابة والمساءلة في أداء الإدارة العامة</a:t>
            </a:r>
            <a:r>
              <a:rPr lang="ar-LB" sz="1425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86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950" y="281175"/>
            <a:ext cx="5928515" cy="465446"/>
          </a:xfrm>
        </p:spPr>
        <p:txBody>
          <a:bodyPr>
            <a:normAutofit fontScale="90000"/>
          </a:bodyPr>
          <a:lstStyle/>
          <a:p>
            <a:pPr algn="r"/>
            <a:r>
              <a:rPr lang="ar-LB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المشاركة المجتمعية في عملية التنمية المحلية</a:t>
            </a:r>
            <a:endParaRPr lang="ar-LB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" y="21102"/>
            <a:ext cx="1222551" cy="759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9383" y="731448"/>
            <a:ext cx="5745896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L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المشاركة مسؤولية عامة / فعل جماعي موجه</a:t>
            </a: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LB" sz="2400" dirty="0" smtClean="0"/>
              <a:t>هي منهج في التفكير والسلوك والمسؤولية عن الشأن العام في المجتمع، تتيح لكل مؤسسة أو جماعة أو فرد الفرص المتساوية في صنع القرارات التي تؤثر عليهم.</a:t>
            </a:r>
          </a:p>
          <a:p>
            <a:pPr marL="285750" indent="-28575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LB" sz="2400" dirty="0" smtClean="0"/>
              <a:t> إن تعبئة المجتمع المحلي وتحفيز جماعاته وأفراده للمشاركة في تحديد احتياجاتهم والمشاركة في التخطيط وتنفيذ عملية التنمية </a:t>
            </a:r>
            <a:r>
              <a:rPr lang="ar-L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ليست من المسائل التلقائية</a:t>
            </a:r>
            <a:br>
              <a:rPr lang="ar-L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LB" sz="2400" dirty="0" smtClean="0"/>
              <a:t>بل ترتبط بالقدرات والظروف التمكينية للمشاركة.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0" y="1231132"/>
            <a:ext cx="2975913" cy="3575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548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4" y="21102"/>
            <a:ext cx="1765670" cy="1097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768" y="136500"/>
            <a:ext cx="981881" cy="981881"/>
          </a:xfrm>
          <a:prstGeom prst="rect">
            <a:avLst/>
          </a:prstGeom>
        </p:spPr>
      </p:pic>
      <p:pic>
        <p:nvPicPr>
          <p:cNvPr id="4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92" y="0"/>
            <a:ext cx="92606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6C527EE-35C1-44B1-B8F7-EFA65F83A116}">
  <we:reference id="wa104380169" version="1.1.0.0" store="en-US" storeType="OMEX"/>
  <we:alternateReferences>
    <we:reference id="WA104380169" version="1.1.0.0" store="WA10438016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54A3ADD-68B5-4C08-B6DF-65477C6FB785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583</Words>
  <Application>Microsoft Office PowerPoint</Application>
  <PresentationFormat>On-screen Show (16:9)</PresentationFormat>
  <Paragraphs>146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Bold Italic Art</vt:lpstr>
      <vt:lpstr>Calibri</vt:lpstr>
      <vt:lpstr>Calibri Light</vt:lpstr>
      <vt:lpstr>Times New Roman</vt:lpstr>
      <vt:lpstr>Wingdings</vt:lpstr>
      <vt:lpstr>Office Theme</vt:lpstr>
      <vt:lpstr>تنمية المجتمع المحلي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المشاركة المجتمعية في عملية التنمية المحلية</vt:lpstr>
      <vt:lpstr>PowerPoint Presentation</vt:lpstr>
      <vt:lpstr>المشاركة المجتمعية في عملية التنمية المحلية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2018-10-10T08:03:07Z</dcterms:modified>
</cp:coreProperties>
</file>