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1"/>
  </p:notesMasterIdLst>
  <p:sldIdLst>
    <p:sldId id="301" r:id="rId2"/>
    <p:sldId id="258" r:id="rId3"/>
    <p:sldId id="259" r:id="rId4"/>
    <p:sldId id="260" r:id="rId5"/>
    <p:sldId id="261" r:id="rId6"/>
    <p:sldId id="262" r:id="rId7"/>
    <p:sldId id="263" r:id="rId8"/>
    <p:sldId id="264" r:id="rId9"/>
    <p:sldId id="265" r:id="rId10"/>
    <p:sldId id="266" r:id="rId11"/>
    <p:sldId id="267" r:id="rId12"/>
    <p:sldId id="269" r:id="rId13"/>
    <p:sldId id="348" r:id="rId14"/>
    <p:sldId id="350" r:id="rId15"/>
    <p:sldId id="351" r:id="rId16"/>
    <p:sldId id="34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2" r:id="rId48"/>
    <p:sldId id="303" r:id="rId49"/>
    <p:sldId id="306" r:id="rId50"/>
    <p:sldId id="307" r:id="rId51"/>
    <p:sldId id="308" r:id="rId52"/>
    <p:sldId id="352" r:id="rId53"/>
    <p:sldId id="309" r:id="rId54"/>
    <p:sldId id="310" r:id="rId55"/>
    <p:sldId id="312" r:id="rId56"/>
    <p:sldId id="313" r:id="rId57"/>
    <p:sldId id="315" r:id="rId58"/>
    <p:sldId id="316" r:id="rId59"/>
    <p:sldId id="317" r:id="rId60"/>
    <p:sldId id="318" r:id="rId61"/>
    <p:sldId id="319" r:id="rId62"/>
    <p:sldId id="320" r:id="rId63"/>
    <p:sldId id="321" r:id="rId64"/>
    <p:sldId id="322" r:id="rId65"/>
    <p:sldId id="323" r:id="rId66"/>
    <p:sldId id="324" r:id="rId67"/>
    <p:sldId id="325" r:id="rId68"/>
    <p:sldId id="326" r:id="rId69"/>
    <p:sldId id="327" r:id="rId70"/>
    <p:sldId id="328" r:id="rId71"/>
    <p:sldId id="329" r:id="rId72"/>
    <p:sldId id="330" r:id="rId73"/>
    <p:sldId id="331" r:id="rId74"/>
    <p:sldId id="332" r:id="rId75"/>
    <p:sldId id="333" r:id="rId76"/>
    <p:sldId id="334" r:id="rId77"/>
    <p:sldId id="335" r:id="rId78"/>
    <p:sldId id="336" r:id="rId79"/>
    <p:sldId id="337" r:id="rId80"/>
    <p:sldId id="338" r:id="rId81"/>
    <p:sldId id="339" r:id="rId82"/>
    <p:sldId id="340" r:id="rId83"/>
    <p:sldId id="341" r:id="rId84"/>
    <p:sldId id="342" r:id="rId85"/>
    <p:sldId id="343" r:id="rId86"/>
    <p:sldId id="344" r:id="rId87"/>
    <p:sldId id="345" r:id="rId88"/>
    <p:sldId id="346" r:id="rId89"/>
    <p:sldId id="347" r:id="rId9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tableStyles" Target="tableStyle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1ACB79-7A0B-4A59-8491-7A51F5605F81}" type="doc">
      <dgm:prSet loTypeId="urn:microsoft.com/office/officeart/2005/8/layout/hierarchy1" loCatId="hierarchy" qsTypeId="urn:microsoft.com/office/officeart/2005/8/quickstyle/3d1" qsCatId="3D" csTypeId="urn:microsoft.com/office/officeart/2005/8/colors/colorful3" csCatId="colorful" phldr="1"/>
      <dgm:spPr/>
      <dgm:t>
        <a:bodyPr/>
        <a:lstStyle/>
        <a:p>
          <a:endParaRPr lang="en-US"/>
        </a:p>
      </dgm:t>
    </dgm:pt>
    <dgm:pt modelId="{4734FB02-1559-4E72-BB89-FFC45373D973}">
      <dgm:prSet phldrT="[Text]" custT="1"/>
      <dgm:spPr>
        <a:xfrm>
          <a:off x="3141366" y="368945"/>
          <a:ext cx="504806" cy="320552"/>
        </a:xfrm>
      </dgm:spPr>
      <dgm:t>
        <a:bodyPr/>
        <a:lstStyle/>
        <a:p>
          <a:r>
            <a:rPr lang="en-US" sz="1400" b="1" dirty="0" smtClean="0">
              <a:latin typeface="Calibri"/>
              <a:ea typeface="+mn-ea"/>
              <a:cs typeface="+mn-cs"/>
            </a:rPr>
            <a:t>$ 2290</a:t>
          </a:r>
          <a:endParaRPr lang="en-US" sz="1400" b="1" dirty="0">
            <a:latin typeface="Calibri"/>
            <a:ea typeface="+mn-ea"/>
            <a:cs typeface="+mn-cs"/>
          </a:endParaRPr>
        </a:p>
      </dgm:t>
    </dgm:pt>
    <dgm:pt modelId="{1A11F95F-2188-4375-8A59-86BE47B6C872}" type="parTrans" cxnId="{01E5351D-2EBD-4F9A-94F6-BB18357E653B}">
      <dgm:prSet/>
      <dgm:spPr/>
      <dgm:t>
        <a:bodyPr/>
        <a:lstStyle/>
        <a:p>
          <a:endParaRPr lang="en-US" sz="1400" b="1"/>
        </a:p>
      </dgm:t>
    </dgm:pt>
    <dgm:pt modelId="{5018385C-8728-4781-9937-5121599E8283}" type="sibTrans" cxnId="{01E5351D-2EBD-4F9A-94F6-BB18357E653B}">
      <dgm:prSet/>
      <dgm:spPr/>
      <dgm:t>
        <a:bodyPr/>
        <a:lstStyle/>
        <a:p>
          <a:endParaRPr lang="en-US" sz="1400" b="1"/>
        </a:p>
      </dgm:t>
    </dgm:pt>
    <dgm:pt modelId="{AB95DCAE-BEA4-4A92-8D0A-5048AD3951FB}">
      <dgm:prSet phldrT="[Text]" custT="1"/>
      <dgm:spPr>
        <a:xfrm>
          <a:off x="3141366" y="836312"/>
          <a:ext cx="504806" cy="320552"/>
        </a:xfrm>
      </dgm:spPr>
      <dgm:t>
        <a:bodyPr/>
        <a:lstStyle/>
        <a:p>
          <a:r>
            <a:rPr lang="en-US" sz="1400" b="1" dirty="0" smtClean="0">
              <a:latin typeface="Calibri"/>
              <a:ea typeface="+mn-ea"/>
              <a:cs typeface="+mn-cs"/>
            </a:rPr>
            <a:t>$ 90</a:t>
          </a:r>
          <a:endParaRPr lang="en-US" sz="1400" b="1" dirty="0">
            <a:latin typeface="Calibri"/>
            <a:ea typeface="+mn-ea"/>
            <a:cs typeface="+mn-cs"/>
          </a:endParaRPr>
        </a:p>
      </dgm:t>
    </dgm:pt>
    <dgm:pt modelId="{D30E4CAF-7E0C-4D3F-9B4D-5F32DF65706F}" type="parTrans" cxnId="{1C8F0DAD-E269-4D2F-94DA-959DF0937A9D}">
      <dgm:prSet/>
      <dgm:spPr>
        <a:xfrm>
          <a:off x="3291959" y="636212"/>
          <a:ext cx="91440" cy="146814"/>
        </a:xfrm>
      </dgm:spPr>
      <dgm:t>
        <a:bodyPr/>
        <a:lstStyle/>
        <a:p>
          <a:endParaRPr lang="en-US" sz="1400" b="1" dirty="0"/>
        </a:p>
      </dgm:t>
    </dgm:pt>
    <dgm:pt modelId="{320079CE-56B8-4B74-984B-1C21FDC142EB}" type="sibTrans" cxnId="{1C8F0DAD-E269-4D2F-94DA-959DF0937A9D}">
      <dgm:prSet/>
      <dgm:spPr/>
      <dgm:t>
        <a:bodyPr/>
        <a:lstStyle/>
        <a:p>
          <a:endParaRPr lang="en-US" sz="1400" b="1"/>
        </a:p>
      </dgm:t>
    </dgm:pt>
    <dgm:pt modelId="{DCC6B9C6-23C4-44E5-9F9C-4524C05D1500}">
      <dgm:prSet phldrT="[Text]" custT="1"/>
      <dgm:spPr>
        <a:xfrm>
          <a:off x="3141366" y="1303679"/>
          <a:ext cx="504806" cy="320552"/>
        </a:xfrm>
      </dgm:spPr>
      <dgm:t>
        <a:bodyPr/>
        <a:lstStyle/>
        <a:p>
          <a:r>
            <a:rPr lang="en-US" sz="1400" b="1" dirty="0" smtClean="0">
              <a:latin typeface="Calibri"/>
              <a:ea typeface="+mn-ea"/>
              <a:cs typeface="+mn-cs"/>
            </a:rPr>
            <a:t>$ 2200</a:t>
          </a:r>
          <a:endParaRPr lang="en-US" sz="1400" b="1" dirty="0">
            <a:latin typeface="Calibri"/>
            <a:ea typeface="+mn-ea"/>
            <a:cs typeface="+mn-cs"/>
          </a:endParaRPr>
        </a:p>
      </dgm:t>
    </dgm:pt>
    <dgm:pt modelId="{5F13FD96-E647-47FE-AABD-DD6021306166}" type="parTrans" cxnId="{3830BDFE-D84D-4DDC-95C5-895E22D6BFB6}">
      <dgm:prSet/>
      <dgm:spPr>
        <a:xfrm>
          <a:off x="3291959" y="1103579"/>
          <a:ext cx="91440" cy="146814"/>
        </a:xfrm>
      </dgm:spPr>
      <dgm:t>
        <a:bodyPr/>
        <a:lstStyle/>
        <a:p>
          <a:endParaRPr lang="en-US" sz="1400" b="1" dirty="0"/>
        </a:p>
      </dgm:t>
    </dgm:pt>
    <dgm:pt modelId="{FC2EA8A4-CDAF-4B09-BAA5-87661CCD48CF}" type="sibTrans" cxnId="{3830BDFE-D84D-4DDC-95C5-895E22D6BFB6}">
      <dgm:prSet/>
      <dgm:spPr/>
      <dgm:t>
        <a:bodyPr/>
        <a:lstStyle/>
        <a:p>
          <a:endParaRPr lang="en-US" sz="1400" b="1"/>
        </a:p>
      </dgm:t>
    </dgm:pt>
    <dgm:pt modelId="{8D0E3081-1FCB-4865-BE5C-EB4DA177FD27}">
      <dgm:prSet custT="1"/>
      <dgm:spPr>
        <a:xfrm>
          <a:off x="3141366" y="1771045"/>
          <a:ext cx="504806" cy="320552"/>
        </a:xfrm>
      </dgm:spPr>
      <dgm:t>
        <a:bodyPr/>
        <a:lstStyle/>
        <a:p>
          <a:r>
            <a:rPr lang="en-US" sz="1400" b="1" dirty="0" smtClean="0">
              <a:latin typeface="Calibri"/>
              <a:ea typeface="+mn-ea"/>
              <a:cs typeface="+mn-cs"/>
            </a:rPr>
            <a:t>$ 180</a:t>
          </a:r>
          <a:endParaRPr lang="en-US" sz="1400" b="1" dirty="0">
            <a:latin typeface="Calibri"/>
            <a:ea typeface="+mn-ea"/>
            <a:cs typeface="+mn-cs"/>
          </a:endParaRPr>
        </a:p>
      </dgm:t>
    </dgm:pt>
    <dgm:pt modelId="{7CC69934-1D4A-4F6D-B9D4-BA456AF51859}" type="parTrans" cxnId="{59D1C1B1-4BC8-4BDA-A509-1B01F0DFFF97}">
      <dgm:prSet/>
      <dgm:spPr>
        <a:xfrm>
          <a:off x="3291959" y="1570946"/>
          <a:ext cx="91440" cy="146814"/>
        </a:xfrm>
      </dgm:spPr>
      <dgm:t>
        <a:bodyPr/>
        <a:lstStyle/>
        <a:p>
          <a:endParaRPr lang="en-US" sz="1400" b="1" dirty="0"/>
        </a:p>
      </dgm:t>
    </dgm:pt>
    <dgm:pt modelId="{B0BADB43-9235-48FC-8315-4C9ACF7886EB}" type="sibTrans" cxnId="{59D1C1B1-4BC8-4BDA-A509-1B01F0DFFF97}">
      <dgm:prSet/>
      <dgm:spPr/>
      <dgm:t>
        <a:bodyPr/>
        <a:lstStyle/>
        <a:p>
          <a:endParaRPr lang="en-US" sz="1400" b="1"/>
        </a:p>
      </dgm:t>
    </dgm:pt>
    <dgm:pt modelId="{51373F55-003A-4700-A241-84CA0C4B90CF}">
      <dgm:prSet custT="1"/>
      <dgm:spPr>
        <a:xfrm>
          <a:off x="3141366" y="2238412"/>
          <a:ext cx="504806" cy="320552"/>
        </a:xfrm>
      </dgm:spPr>
      <dgm:t>
        <a:bodyPr/>
        <a:lstStyle/>
        <a:p>
          <a:r>
            <a:rPr lang="en-US" sz="1400" b="1" dirty="0" smtClean="0">
              <a:latin typeface="Calibri"/>
              <a:ea typeface="+mn-ea"/>
              <a:cs typeface="+mn-cs"/>
            </a:rPr>
            <a:t>$ 2120</a:t>
          </a:r>
          <a:endParaRPr lang="en-US" sz="1400" b="1" dirty="0">
            <a:latin typeface="Calibri"/>
            <a:ea typeface="+mn-ea"/>
            <a:cs typeface="+mn-cs"/>
          </a:endParaRPr>
        </a:p>
      </dgm:t>
    </dgm:pt>
    <dgm:pt modelId="{3FD048E1-901E-4ABF-88A9-E304CCC1F514}" type="parTrans" cxnId="{FB5045A8-A0BD-4E1F-829D-F57EB192C1E7}">
      <dgm:prSet/>
      <dgm:spPr>
        <a:xfrm>
          <a:off x="3291959" y="2038312"/>
          <a:ext cx="91440" cy="146814"/>
        </a:xfrm>
      </dgm:spPr>
      <dgm:t>
        <a:bodyPr/>
        <a:lstStyle/>
        <a:p>
          <a:endParaRPr lang="en-US" sz="1400" b="1" dirty="0"/>
        </a:p>
      </dgm:t>
    </dgm:pt>
    <dgm:pt modelId="{F5235125-2279-4E82-9A15-BAF03905E529}" type="sibTrans" cxnId="{FB5045A8-A0BD-4E1F-829D-F57EB192C1E7}">
      <dgm:prSet/>
      <dgm:spPr/>
      <dgm:t>
        <a:bodyPr/>
        <a:lstStyle/>
        <a:p>
          <a:endParaRPr lang="en-US" sz="1400" b="1"/>
        </a:p>
      </dgm:t>
    </dgm:pt>
    <dgm:pt modelId="{10AC2520-FDD7-4AEC-AC70-98FBD5349DCE}">
      <dgm:prSet custT="1"/>
      <dgm:spPr>
        <a:xfrm>
          <a:off x="2215888" y="2705778"/>
          <a:ext cx="504806" cy="320552"/>
        </a:xfrm>
      </dgm:spPr>
      <dgm:t>
        <a:bodyPr/>
        <a:lstStyle/>
        <a:p>
          <a:r>
            <a:rPr lang="en-US" sz="1400" b="1" dirty="0" smtClean="0">
              <a:latin typeface="Calibri"/>
              <a:ea typeface="+mn-ea"/>
              <a:cs typeface="+mn-cs"/>
            </a:rPr>
            <a:t>CA 1 </a:t>
          </a:r>
        </a:p>
        <a:p>
          <a:r>
            <a:rPr lang="en-US" sz="1400" b="1" dirty="0" smtClean="0">
              <a:latin typeface="Calibri"/>
              <a:ea typeface="+mn-ea"/>
              <a:cs typeface="+mn-cs"/>
            </a:rPr>
            <a:t>$ 920 </a:t>
          </a:r>
          <a:endParaRPr lang="en-US" sz="1400" b="1" dirty="0">
            <a:latin typeface="Calibri"/>
            <a:ea typeface="+mn-ea"/>
            <a:cs typeface="+mn-cs"/>
          </a:endParaRPr>
        </a:p>
      </dgm:t>
    </dgm:pt>
    <dgm:pt modelId="{2A50E3FB-00B8-4C4E-BF59-520C14DB8064}" type="parTrans" cxnId="{1E2C7973-64CE-475E-8C60-AD0DD86BA51F}">
      <dgm:prSet/>
      <dgm:spPr>
        <a:xfrm>
          <a:off x="2412201" y="2505679"/>
          <a:ext cx="925478" cy="146814"/>
        </a:xfrm>
      </dgm:spPr>
      <dgm:t>
        <a:bodyPr/>
        <a:lstStyle/>
        <a:p>
          <a:endParaRPr lang="en-US" sz="1400" b="1" dirty="0"/>
        </a:p>
      </dgm:t>
    </dgm:pt>
    <dgm:pt modelId="{3555750A-1411-4827-A50C-29E4B5B6F1FB}" type="sibTrans" cxnId="{1E2C7973-64CE-475E-8C60-AD0DD86BA51F}">
      <dgm:prSet/>
      <dgm:spPr/>
      <dgm:t>
        <a:bodyPr/>
        <a:lstStyle/>
        <a:p>
          <a:endParaRPr lang="en-US" sz="1400" b="1"/>
        </a:p>
      </dgm:t>
    </dgm:pt>
    <dgm:pt modelId="{022DB27B-9B61-4EDB-B2B2-1A8CC1A815F2}">
      <dgm:prSet custT="1"/>
      <dgm:spPr>
        <a:xfrm>
          <a:off x="981916" y="3173145"/>
          <a:ext cx="504806" cy="320552"/>
        </a:xfrm>
      </dgm:spPr>
      <dgm:t>
        <a:bodyPr/>
        <a:lstStyle/>
        <a:p>
          <a:r>
            <a:rPr lang="en-US" sz="1400" b="1" dirty="0" smtClean="0">
              <a:latin typeface="Calibri"/>
              <a:ea typeface="+mn-ea"/>
              <a:cs typeface="+mn-cs"/>
            </a:rPr>
            <a:t>WP 1</a:t>
          </a:r>
        </a:p>
        <a:p>
          <a:r>
            <a:rPr lang="en-US" sz="1400" b="1" dirty="0" smtClean="0">
              <a:latin typeface="Calibri"/>
              <a:ea typeface="+mn-ea"/>
              <a:cs typeface="+mn-cs"/>
            </a:rPr>
            <a:t>$ 270 </a:t>
          </a:r>
          <a:endParaRPr lang="en-US" sz="1400" b="1" dirty="0">
            <a:latin typeface="Calibri"/>
            <a:ea typeface="+mn-ea"/>
            <a:cs typeface="+mn-cs"/>
          </a:endParaRPr>
        </a:p>
      </dgm:t>
    </dgm:pt>
    <dgm:pt modelId="{A2E063BE-4EA6-4D46-9152-F0ACB7C8BF59}" type="parTrans" cxnId="{2D3CDA07-E523-4431-82B4-0CAE477C8CD9}">
      <dgm:prSet/>
      <dgm:spPr>
        <a:xfrm>
          <a:off x="1178230" y="2973045"/>
          <a:ext cx="1233971" cy="146814"/>
        </a:xfrm>
      </dgm:spPr>
      <dgm:t>
        <a:bodyPr/>
        <a:lstStyle/>
        <a:p>
          <a:endParaRPr lang="en-US" sz="1400" b="1" dirty="0"/>
        </a:p>
      </dgm:t>
    </dgm:pt>
    <dgm:pt modelId="{A975185B-E50D-4BEF-9BA2-5CBCB1F298A5}" type="sibTrans" cxnId="{2D3CDA07-E523-4431-82B4-0CAE477C8CD9}">
      <dgm:prSet/>
      <dgm:spPr/>
      <dgm:t>
        <a:bodyPr/>
        <a:lstStyle/>
        <a:p>
          <a:endParaRPr lang="en-US" sz="1400" b="1"/>
        </a:p>
      </dgm:t>
    </dgm:pt>
    <dgm:pt modelId="{3F3A15A0-5D1B-4BB1-A2C0-D7B06031B42C}">
      <dgm:prSet custT="1"/>
      <dgm:spPr>
        <a:xfrm>
          <a:off x="705928" y="3656764"/>
          <a:ext cx="504806" cy="320552"/>
        </a:xfrm>
      </dgm:spPr>
      <dgm:t>
        <a:bodyPr/>
        <a:lstStyle/>
        <a:p>
          <a:r>
            <a:rPr lang="en-US" sz="1400" b="1" dirty="0" smtClean="0">
              <a:latin typeface="Calibri"/>
              <a:ea typeface="+mn-ea"/>
              <a:cs typeface="+mn-cs"/>
            </a:rPr>
            <a:t>A 2</a:t>
          </a:r>
        </a:p>
        <a:p>
          <a:r>
            <a:rPr lang="en-US" sz="1400" b="1" dirty="0" smtClean="0">
              <a:latin typeface="Calibri"/>
              <a:ea typeface="+mn-ea"/>
              <a:cs typeface="+mn-cs"/>
            </a:rPr>
            <a:t>$ 75</a:t>
          </a:r>
          <a:endParaRPr lang="en-US" sz="1400" b="1" dirty="0">
            <a:latin typeface="Calibri"/>
            <a:ea typeface="+mn-ea"/>
            <a:cs typeface="+mn-cs"/>
          </a:endParaRPr>
        </a:p>
      </dgm:t>
    </dgm:pt>
    <dgm:pt modelId="{1965E11D-5E7A-428B-800F-BEF03AF574C4}" type="parTrans" cxnId="{9B967167-CF4D-428D-A621-EEC9FC7028DB}">
      <dgm:prSet/>
      <dgm:spPr>
        <a:xfrm>
          <a:off x="902242" y="3440412"/>
          <a:ext cx="275988" cy="163066"/>
        </a:xfrm>
      </dgm:spPr>
      <dgm:t>
        <a:bodyPr/>
        <a:lstStyle/>
        <a:p>
          <a:endParaRPr lang="en-US" sz="1400" b="1" dirty="0"/>
        </a:p>
      </dgm:t>
    </dgm:pt>
    <dgm:pt modelId="{59363362-4D49-4A26-A5A1-AF53127F0CDC}" type="sibTrans" cxnId="{9B967167-CF4D-428D-A621-EEC9FC7028DB}">
      <dgm:prSet/>
      <dgm:spPr/>
      <dgm:t>
        <a:bodyPr/>
        <a:lstStyle/>
        <a:p>
          <a:endParaRPr lang="en-US" sz="1400" b="1"/>
        </a:p>
      </dgm:t>
    </dgm:pt>
    <dgm:pt modelId="{1E628684-FD2E-4724-B2AD-21F756E9788A}">
      <dgm:prSet custT="1"/>
      <dgm:spPr>
        <a:xfrm>
          <a:off x="56438" y="3640512"/>
          <a:ext cx="504806" cy="320552"/>
        </a:xfrm>
      </dgm:spPr>
      <dgm:t>
        <a:bodyPr/>
        <a:lstStyle/>
        <a:p>
          <a:r>
            <a:rPr lang="en-US" sz="1400" b="1" dirty="0" smtClean="0">
              <a:latin typeface="Calibri"/>
              <a:ea typeface="+mn-ea"/>
              <a:cs typeface="+mn-cs"/>
            </a:rPr>
            <a:t>A 1</a:t>
          </a:r>
        </a:p>
        <a:p>
          <a:r>
            <a:rPr lang="en-US" sz="1400" b="1" dirty="0" smtClean="0">
              <a:latin typeface="Calibri"/>
              <a:ea typeface="+mn-ea"/>
              <a:cs typeface="+mn-cs"/>
            </a:rPr>
            <a:t>$ 25</a:t>
          </a:r>
          <a:endParaRPr lang="en-US" sz="1400" b="1" dirty="0">
            <a:latin typeface="Calibri"/>
            <a:ea typeface="+mn-ea"/>
            <a:cs typeface="+mn-cs"/>
          </a:endParaRPr>
        </a:p>
      </dgm:t>
    </dgm:pt>
    <dgm:pt modelId="{3DCD0629-3FAA-437B-AEC7-B4D2E337D820}" type="parTrans" cxnId="{29C8DD55-7EAC-48B0-A045-BAB054656F5F}">
      <dgm:prSet/>
      <dgm:spPr>
        <a:xfrm>
          <a:off x="252752" y="3440412"/>
          <a:ext cx="925478" cy="146814"/>
        </a:xfrm>
      </dgm:spPr>
      <dgm:t>
        <a:bodyPr/>
        <a:lstStyle/>
        <a:p>
          <a:endParaRPr lang="en-US" sz="1400" b="1" dirty="0"/>
        </a:p>
      </dgm:t>
    </dgm:pt>
    <dgm:pt modelId="{55D138DE-C7CA-4A9E-8A5A-CA8C7D4F8778}" type="sibTrans" cxnId="{29C8DD55-7EAC-48B0-A045-BAB054656F5F}">
      <dgm:prSet/>
      <dgm:spPr/>
      <dgm:t>
        <a:bodyPr/>
        <a:lstStyle/>
        <a:p>
          <a:endParaRPr lang="en-US" sz="1400" b="1"/>
        </a:p>
      </dgm:t>
    </dgm:pt>
    <dgm:pt modelId="{D65F4DE6-E5E0-4F0B-BF7E-B913DBC83102}">
      <dgm:prSet custT="1"/>
      <dgm:spPr>
        <a:xfrm>
          <a:off x="1290409" y="3640512"/>
          <a:ext cx="504806" cy="320552"/>
        </a:xfrm>
      </dgm:spPr>
      <dgm:t>
        <a:bodyPr/>
        <a:lstStyle/>
        <a:p>
          <a:r>
            <a:rPr lang="en-US" sz="1400" b="1" dirty="0" smtClean="0">
              <a:latin typeface="Calibri"/>
              <a:ea typeface="+mn-ea"/>
              <a:cs typeface="+mn-cs"/>
            </a:rPr>
            <a:t>A 3</a:t>
          </a:r>
        </a:p>
        <a:p>
          <a:r>
            <a:rPr lang="en-US" sz="1400" b="1" dirty="0" smtClean="0">
              <a:latin typeface="Calibri"/>
              <a:ea typeface="+mn-ea"/>
              <a:cs typeface="+mn-cs"/>
            </a:rPr>
            <a:t>$ 110</a:t>
          </a:r>
          <a:endParaRPr lang="en-US" sz="1400" b="1" dirty="0">
            <a:latin typeface="Calibri"/>
            <a:ea typeface="+mn-ea"/>
            <a:cs typeface="+mn-cs"/>
          </a:endParaRPr>
        </a:p>
      </dgm:t>
    </dgm:pt>
    <dgm:pt modelId="{8EA99948-D62F-427F-AD47-250FFCBF70E5}" type="parTrans" cxnId="{757D23FE-8A2F-4C5A-AE78-B8684F56F160}">
      <dgm:prSet/>
      <dgm:spPr>
        <a:xfrm>
          <a:off x="1178230" y="3440412"/>
          <a:ext cx="308492" cy="146814"/>
        </a:xfrm>
      </dgm:spPr>
      <dgm:t>
        <a:bodyPr/>
        <a:lstStyle/>
        <a:p>
          <a:endParaRPr lang="en-US" sz="1400" b="1" dirty="0"/>
        </a:p>
      </dgm:t>
    </dgm:pt>
    <dgm:pt modelId="{9AE09271-861D-46EE-8B0B-D90C1E6FD9FB}" type="sibTrans" cxnId="{757D23FE-8A2F-4C5A-AE78-B8684F56F160}">
      <dgm:prSet/>
      <dgm:spPr/>
      <dgm:t>
        <a:bodyPr/>
        <a:lstStyle/>
        <a:p>
          <a:endParaRPr lang="en-US" sz="1400" b="1"/>
        </a:p>
      </dgm:t>
    </dgm:pt>
    <dgm:pt modelId="{11315CEC-0448-442D-890D-F7AE91FC5D5A}">
      <dgm:prSet custT="1"/>
      <dgm:spPr>
        <a:xfrm>
          <a:off x="1907395" y="3640512"/>
          <a:ext cx="504806" cy="320552"/>
        </a:xfrm>
      </dgm:spPr>
      <dgm:t>
        <a:bodyPr/>
        <a:lstStyle/>
        <a:p>
          <a:r>
            <a:rPr lang="en-US" sz="1400" b="1" dirty="0" smtClean="0">
              <a:latin typeface="Calibri"/>
              <a:ea typeface="+mn-ea"/>
              <a:cs typeface="+mn-cs"/>
            </a:rPr>
            <a:t>A 4</a:t>
          </a:r>
        </a:p>
        <a:p>
          <a:r>
            <a:rPr lang="en-US" sz="1400" b="1" dirty="0" smtClean="0">
              <a:latin typeface="Calibri"/>
              <a:ea typeface="+mn-ea"/>
              <a:cs typeface="+mn-cs"/>
            </a:rPr>
            <a:t>$ 60</a:t>
          </a:r>
          <a:endParaRPr lang="en-US" sz="1400" b="1" dirty="0">
            <a:latin typeface="Calibri"/>
            <a:ea typeface="+mn-ea"/>
            <a:cs typeface="+mn-cs"/>
          </a:endParaRPr>
        </a:p>
      </dgm:t>
    </dgm:pt>
    <dgm:pt modelId="{69897DEB-6A69-49BE-8E77-8A79AAF1B447}" type="parTrans" cxnId="{579EA338-D7B4-4791-A079-C34B015125F1}">
      <dgm:prSet/>
      <dgm:spPr>
        <a:xfrm>
          <a:off x="1178230" y="3440412"/>
          <a:ext cx="925478" cy="146814"/>
        </a:xfrm>
      </dgm:spPr>
      <dgm:t>
        <a:bodyPr/>
        <a:lstStyle/>
        <a:p>
          <a:endParaRPr lang="en-US" sz="1400" b="1" dirty="0"/>
        </a:p>
      </dgm:t>
    </dgm:pt>
    <dgm:pt modelId="{053EFCDC-BF66-432A-A30B-F76D5A097403}" type="sibTrans" cxnId="{579EA338-D7B4-4791-A079-C34B015125F1}">
      <dgm:prSet/>
      <dgm:spPr/>
      <dgm:t>
        <a:bodyPr/>
        <a:lstStyle/>
        <a:p>
          <a:endParaRPr lang="en-US" sz="1400" b="1"/>
        </a:p>
      </dgm:t>
    </dgm:pt>
    <dgm:pt modelId="{0ADE14B2-F1C6-4FB6-BA82-9048558298E1}">
      <dgm:prSet custT="1"/>
      <dgm:spPr>
        <a:xfrm>
          <a:off x="2832873" y="3165019"/>
          <a:ext cx="504806" cy="320552"/>
        </a:xfrm>
      </dgm:spPr>
      <dgm:t>
        <a:bodyPr/>
        <a:lstStyle/>
        <a:p>
          <a:r>
            <a:rPr lang="en-US" sz="1400" b="1" dirty="0" smtClean="0">
              <a:latin typeface="Calibri"/>
              <a:ea typeface="+mn-ea"/>
              <a:cs typeface="+mn-cs"/>
            </a:rPr>
            <a:t>WP 2</a:t>
          </a:r>
        </a:p>
        <a:p>
          <a:r>
            <a:rPr lang="en-US" sz="1400" b="1" dirty="0" smtClean="0">
              <a:latin typeface="Calibri"/>
              <a:ea typeface="+mn-ea"/>
              <a:cs typeface="+mn-cs"/>
            </a:rPr>
            <a:t>$ 250</a:t>
          </a:r>
          <a:endParaRPr lang="en-US" sz="1400" b="1" dirty="0">
            <a:latin typeface="Calibri"/>
            <a:ea typeface="+mn-ea"/>
            <a:cs typeface="+mn-cs"/>
          </a:endParaRPr>
        </a:p>
      </dgm:t>
    </dgm:pt>
    <dgm:pt modelId="{889E3A96-1D5B-4E4C-81EF-9EC5D7E52ADC}" type="parTrans" cxnId="{D9D98982-8D0E-483B-A850-C2A06943C93A}">
      <dgm:prSet/>
      <dgm:spPr>
        <a:xfrm>
          <a:off x="2412201" y="2973045"/>
          <a:ext cx="616985" cy="138688"/>
        </a:xfrm>
      </dgm:spPr>
      <dgm:t>
        <a:bodyPr/>
        <a:lstStyle/>
        <a:p>
          <a:endParaRPr lang="en-US" sz="1400" b="1" dirty="0"/>
        </a:p>
      </dgm:t>
    </dgm:pt>
    <dgm:pt modelId="{10B729FF-73D4-4AA5-BAFC-AC553703B6DC}" type="sibTrans" cxnId="{D9D98982-8D0E-483B-A850-C2A06943C93A}">
      <dgm:prSet/>
      <dgm:spPr/>
      <dgm:t>
        <a:bodyPr/>
        <a:lstStyle/>
        <a:p>
          <a:endParaRPr lang="en-US" sz="1400" b="1"/>
        </a:p>
      </dgm:t>
    </dgm:pt>
    <dgm:pt modelId="{550C8FF6-D705-40EE-BB49-29F214CCFD86}">
      <dgm:prSet custT="1"/>
      <dgm:spPr>
        <a:xfrm>
          <a:off x="2524380" y="3640512"/>
          <a:ext cx="504806" cy="320552"/>
        </a:xfrm>
      </dgm:spPr>
      <dgm:t>
        <a:bodyPr/>
        <a:lstStyle/>
        <a:p>
          <a:r>
            <a:rPr lang="en-US" sz="1400" b="1" dirty="0" smtClean="0">
              <a:latin typeface="Calibri"/>
              <a:ea typeface="+mn-ea"/>
              <a:cs typeface="+mn-cs"/>
            </a:rPr>
            <a:t>A 5</a:t>
          </a:r>
        </a:p>
        <a:p>
          <a:r>
            <a:rPr lang="en-US" sz="1400" b="1" dirty="0" smtClean="0">
              <a:latin typeface="Calibri"/>
              <a:ea typeface="+mn-ea"/>
              <a:cs typeface="+mn-cs"/>
            </a:rPr>
            <a:t>$ 120</a:t>
          </a:r>
          <a:endParaRPr lang="en-US" sz="1400" b="1" dirty="0">
            <a:latin typeface="Calibri"/>
            <a:ea typeface="+mn-ea"/>
            <a:cs typeface="+mn-cs"/>
          </a:endParaRPr>
        </a:p>
      </dgm:t>
    </dgm:pt>
    <dgm:pt modelId="{8A7F468F-D3CA-41BF-9876-E9763E2FC9BD}" type="parTrans" cxnId="{A68DA10F-3BDC-4D74-85F4-92883C73A43C}">
      <dgm:prSet/>
      <dgm:spPr>
        <a:xfrm>
          <a:off x="2720694" y="3432286"/>
          <a:ext cx="308492" cy="154940"/>
        </a:xfrm>
      </dgm:spPr>
      <dgm:t>
        <a:bodyPr/>
        <a:lstStyle/>
        <a:p>
          <a:endParaRPr lang="en-US" sz="1400" b="1" dirty="0"/>
        </a:p>
      </dgm:t>
    </dgm:pt>
    <dgm:pt modelId="{973FC0A5-516F-4DBB-877F-05C1F23770C9}" type="sibTrans" cxnId="{A68DA10F-3BDC-4D74-85F4-92883C73A43C}">
      <dgm:prSet/>
      <dgm:spPr/>
      <dgm:t>
        <a:bodyPr/>
        <a:lstStyle/>
        <a:p>
          <a:endParaRPr lang="en-US" sz="1400" b="1"/>
        </a:p>
      </dgm:t>
    </dgm:pt>
    <dgm:pt modelId="{DE51318A-47B1-4A52-8308-B36893E9C104}">
      <dgm:prSet custT="1"/>
      <dgm:spPr>
        <a:xfrm>
          <a:off x="3449859" y="3173145"/>
          <a:ext cx="504806" cy="320552"/>
        </a:xfrm>
      </dgm:spPr>
      <dgm:t>
        <a:bodyPr/>
        <a:lstStyle/>
        <a:p>
          <a:r>
            <a:rPr lang="en-US" sz="1400" b="1" dirty="0" smtClean="0">
              <a:latin typeface="Calibri"/>
              <a:ea typeface="+mn-ea"/>
              <a:cs typeface="+mn-cs"/>
            </a:rPr>
            <a:t>WP 3</a:t>
          </a:r>
        </a:p>
        <a:p>
          <a:r>
            <a:rPr lang="en-US" sz="1400" b="1" dirty="0" smtClean="0">
              <a:latin typeface="Calibri"/>
              <a:ea typeface="+mn-ea"/>
              <a:cs typeface="+mn-cs"/>
            </a:rPr>
            <a:t>$ 400</a:t>
          </a:r>
          <a:endParaRPr lang="en-US" sz="1400" b="1" dirty="0">
            <a:latin typeface="Calibri"/>
            <a:ea typeface="+mn-ea"/>
            <a:cs typeface="+mn-cs"/>
          </a:endParaRPr>
        </a:p>
      </dgm:t>
    </dgm:pt>
    <dgm:pt modelId="{90F0E7AB-4758-4D88-A86F-2585A27B1207}" type="parTrans" cxnId="{686938D5-C0E2-44F7-9E15-771076D3590A}">
      <dgm:prSet/>
      <dgm:spPr>
        <a:xfrm>
          <a:off x="2412201" y="2973045"/>
          <a:ext cx="1233971" cy="146814"/>
        </a:xfrm>
      </dgm:spPr>
      <dgm:t>
        <a:bodyPr/>
        <a:lstStyle/>
        <a:p>
          <a:endParaRPr lang="en-US" sz="1400" b="1" dirty="0"/>
        </a:p>
      </dgm:t>
    </dgm:pt>
    <dgm:pt modelId="{EC602512-FE52-48FA-A354-B979266C4DCF}" type="sibTrans" cxnId="{686938D5-C0E2-44F7-9E15-771076D3590A}">
      <dgm:prSet/>
      <dgm:spPr/>
      <dgm:t>
        <a:bodyPr/>
        <a:lstStyle/>
        <a:p>
          <a:endParaRPr lang="en-US" sz="1400" b="1"/>
        </a:p>
      </dgm:t>
    </dgm:pt>
    <dgm:pt modelId="{A709E134-CC06-4C44-BBD9-B51D26A0E37D}">
      <dgm:prSet custT="1"/>
      <dgm:spPr>
        <a:xfrm>
          <a:off x="4066844" y="2705778"/>
          <a:ext cx="504806" cy="320552"/>
        </a:xfrm>
      </dgm:spPr>
      <dgm:t>
        <a:bodyPr/>
        <a:lstStyle/>
        <a:p>
          <a:r>
            <a:rPr lang="en-US" sz="1400" b="1" dirty="0" smtClean="0">
              <a:latin typeface="Calibri"/>
              <a:ea typeface="+mn-ea"/>
              <a:cs typeface="+mn-cs"/>
            </a:rPr>
            <a:t>CA 2</a:t>
          </a:r>
        </a:p>
        <a:p>
          <a:r>
            <a:rPr lang="en-US" sz="1400" b="1" dirty="0" smtClean="0">
              <a:latin typeface="Calibri"/>
              <a:ea typeface="+mn-ea"/>
              <a:cs typeface="+mn-cs"/>
            </a:rPr>
            <a:t>$ 1200</a:t>
          </a:r>
          <a:endParaRPr lang="en-US" sz="1400" b="1" dirty="0">
            <a:latin typeface="Calibri"/>
            <a:ea typeface="+mn-ea"/>
            <a:cs typeface="+mn-cs"/>
          </a:endParaRPr>
        </a:p>
      </dgm:t>
    </dgm:pt>
    <dgm:pt modelId="{FFB6922F-F8CB-4E37-9B84-0126E36CF244}" type="parTrans" cxnId="{FE4B3946-E080-400D-8D6E-8D3ADE8E4D46}">
      <dgm:prSet/>
      <dgm:spPr>
        <a:xfrm>
          <a:off x="3337679" y="2505679"/>
          <a:ext cx="925478" cy="146814"/>
        </a:xfrm>
      </dgm:spPr>
      <dgm:t>
        <a:bodyPr/>
        <a:lstStyle/>
        <a:p>
          <a:endParaRPr lang="en-US" sz="1400" b="1" dirty="0"/>
        </a:p>
      </dgm:t>
    </dgm:pt>
    <dgm:pt modelId="{31A1B020-B78E-4D2E-A687-606C022C62BD}" type="sibTrans" cxnId="{FE4B3946-E080-400D-8D6E-8D3ADE8E4D46}">
      <dgm:prSet/>
      <dgm:spPr/>
      <dgm:t>
        <a:bodyPr/>
        <a:lstStyle/>
        <a:p>
          <a:endParaRPr lang="en-US" sz="1400" b="1"/>
        </a:p>
      </dgm:t>
    </dgm:pt>
    <dgm:pt modelId="{FC644146-507A-4D4C-B184-CC1BEBF6C357}">
      <dgm:prSet custT="1"/>
      <dgm:spPr>
        <a:xfrm>
          <a:off x="4066844" y="3173145"/>
          <a:ext cx="504806" cy="320552"/>
        </a:xfrm>
      </dgm:spPr>
      <dgm:t>
        <a:bodyPr/>
        <a:lstStyle/>
        <a:p>
          <a:r>
            <a:rPr lang="en-US" sz="1400" b="1" dirty="0" smtClean="0">
              <a:latin typeface="Calibri"/>
              <a:ea typeface="+mn-ea"/>
              <a:cs typeface="+mn-cs"/>
            </a:rPr>
            <a:t>WP 4 </a:t>
          </a:r>
        </a:p>
        <a:p>
          <a:r>
            <a:rPr lang="en-US" sz="1400" b="1" dirty="0" smtClean="0">
              <a:latin typeface="Calibri"/>
              <a:ea typeface="+mn-ea"/>
              <a:cs typeface="+mn-cs"/>
            </a:rPr>
            <a:t>$ 550</a:t>
          </a:r>
          <a:endParaRPr lang="en-US" sz="1400" b="1" dirty="0">
            <a:latin typeface="Calibri"/>
            <a:ea typeface="+mn-ea"/>
            <a:cs typeface="+mn-cs"/>
          </a:endParaRPr>
        </a:p>
      </dgm:t>
    </dgm:pt>
    <dgm:pt modelId="{A527D5B9-D70B-472B-89EA-4362F1A7CCA4}" type="parTrans" cxnId="{5D3CCDFA-8237-4209-949E-E44005ACF54C}">
      <dgm:prSet/>
      <dgm:spPr>
        <a:xfrm>
          <a:off x="4217438" y="2973045"/>
          <a:ext cx="91440" cy="146814"/>
        </a:xfrm>
      </dgm:spPr>
      <dgm:t>
        <a:bodyPr/>
        <a:lstStyle/>
        <a:p>
          <a:endParaRPr lang="en-US" sz="1400" b="1" dirty="0"/>
        </a:p>
      </dgm:t>
    </dgm:pt>
    <dgm:pt modelId="{7AFF842F-8443-4781-AF9F-9C8DB66116F1}" type="sibTrans" cxnId="{5D3CCDFA-8237-4209-949E-E44005ACF54C}">
      <dgm:prSet/>
      <dgm:spPr/>
      <dgm:t>
        <a:bodyPr/>
        <a:lstStyle/>
        <a:p>
          <a:endParaRPr lang="en-US" sz="1400" b="1"/>
        </a:p>
      </dgm:t>
    </dgm:pt>
    <dgm:pt modelId="{A7507B59-DCC5-49B5-AC94-F2AC6A6FFADD}">
      <dgm:prSet custT="1"/>
      <dgm:spPr>
        <a:xfrm>
          <a:off x="3141366" y="3640512"/>
          <a:ext cx="504806" cy="320552"/>
        </a:xfrm>
      </dgm:spPr>
      <dgm:t>
        <a:bodyPr/>
        <a:lstStyle/>
        <a:p>
          <a:r>
            <a:rPr lang="en-US" sz="1400" b="1" dirty="0" smtClean="0">
              <a:latin typeface="Calibri"/>
              <a:ea typeface="+mn-ea"/>
              <a:cs typeface="+mn-cs"/>
            </a:rPr>
            <a:t>A 6</a:t>
          </a:r>
        </a:p>
        <a:p>
          <a:r>
            <a:rPr lang="en-US" sz="1400" b="1" dirty="0" smtClean="0">
              <a:latin typeface="Calibri"/>
              <a:ea typeface="+mn-ea"/>
              <a:cs typeface="+mn-cs"/>
            </a:rPr>
            <a:t>$ 130</a:t>
          </a:r>
          <a:endParaRPr lang="en-US" sz="1400" b="1" dirty="0">
            <a:latin typeface="Calibri"/>
            <a:ea typeface="+mn-ea"/>
            <a:cs typeface="+mn-cs"/>
          </a:endParaRPr>
        </a:p>
      </dgm:t>
    </dgm:pt>
    <dgm:pt modelId="{E49E6617-CDD2-40AE-9190-CBD19864163A}" type="parTrans" cxnId="{5BF3BD4E-6405-485B-B11A-DE6CFA5BB634}">
      <dgm:prSet/>
      <dgm:spPr>
        <a:xfrm>
          <a:off x="3029187" y="3432286"/>
          <a:ext cx="308492" cy="154940"/>
        </a:xfrm>
      </dgm:spPr>
      <dgm:t>
        <a:bodyPr/>
        <a:lstStyle/>
        <a:p>
          <a:endParaRPr lang="en-US" sz="1400" b="1" dirty="0"/>
        </a:p>
      </dgm:t>
    </dgm:pt>
    <dgm:pt modelId="{2BF74570-F437-46D9-8B4C-CF38C1BE7ED0}" type="sibTrans" cxnId="{5BF3BD4E-6405-485B-B11A-DE6CFA5BB634}">
      <dgm:prSet/>
      <dgm:spPr/>
      <dgm:t>
        <a:bodyPr/>
        <a:lstStyle/>
        <a:p>
          <a:endParaRPr lang="en-US" sz="1400" b="1"/>
        </a:p>
      </dgm:t>
    </dgm:pt>
    <dgm:pt modelId="{48FB8219-D067-4A0B-AD03-8485BDF2734D}" type="pres">
      <dgm:prSet presAssocID="{781ACB79-7A0B-4A59-8491-7A51F5605F81}" presName="hierChild1" presStyleCnt="0">
        <dgm:presLayoutVars>
          <dgm:chPref val="1"/>
          <dgm:dir/>
          <dgm:animOne val="branch"/>
          <dgm:animLvl val="lvl"/>
          <dgm:resizeHandles/>
        </dgm:presLayoutVars>
      </dgm:prSet>
      <dgm:spPr/>
      <dgm:t>
        <a:bodyPr/>
        <a:lstStyle/>
        <a:p>
          <a:endParaRPr lang="en-US"/>
        </a:p>
      </dgm:t>
    </dgm:pt>
    <dgm:pt modelId="{5ADDD7A9-403C-4709-AEA7-4B673E61A20A}" type="pres">
      <dgm:prSet presAssocID="{4734FB02-1559-4E72-BB89-FFC45373D973}" presName="hierRoot1" presStyleCnt="0"/>
      <dgm:spPr/>
      <dgm:t>
        <a:bodyPr/>
        <a:lstStyle/>
        <a:p>
          <a:endParaRPr lang="en-US"/>
        </a:p>
      </dgm:t>
    </dgm:pt>
    <dgm:pt modelId="{3B61DBC1-F0D3-4B47-9F99-2DB8AA1148BD}" type="pres">
      <dgm:prSet presAssocID="{4734FB02-1559-4E72-BB89-FFC45373D973}" presName="composite" presStyleCnt="0"/>
      <dgm:spPr/>
      <dgm:t>
        <a:bodyPr/>
        <a:lstStyle/>
        <a:p>
          <a:endParaRPr lang="en-US"/>
        </a:p>
      </dgm:t>
    </dgm:pt>
    <dgm:pt modelId="{B8F32B96-E61A-4A77-8B57-01E61AF911FD}" type="pres">
      <dgm:prSet presAssocID="{4734FB02-1559-4E72-BB89-FFC45373D973}" presName="background" presStyleLbl="node0" presStyleIdx="0" presStyleCnt="1"/>
      <dgm:spPr>
        <a:xfrm>
          <a:off x="3085276" y="315660"/>
          <a:ext cx="504806" cy="320552"/>
        </a:xfrm>
        <a:prstGeom prst="roundRect">
          <a:avLst>
            <a:gd name="adj" fmla="val 10000"/>
          </a:avLst>
        </a:prstGeom>
      </dgm:spPr>
      <dgm:t>
        <a:bodyPr/>
        <a:lstStyle/>
        <a:p>
          <a:endParaRPr lang="en-US"/>
        </a:p>
      </dgm:t>
    </dgm:pt>
    <dgm:pt modelId="{3443EB45-4E49-4EE5-8C50-68BE2F33B9B2}" type="pres">
      <dgm:prSet presAssocID="{4734FB02-1559-4E72-BB89-FFC45373D973}" presName="text" presStyleLbl="fgAcc0" presStyleIdx="0" presStyleCnt="1">
        <dgm:presLayoutVars>
          <dgm:chPref val="3"/>
        </dgm:presLayoutVars>
      </dgm:prSet>
      <dgm:spPr>
        <a:prstGeom prst="roundRect">
          <a:avLst>
            <a:gd name="adj" fmla="val 10000"/>
          </a:avLst>
        </a:prstGeom>
      </dgm:spPr>
      <dgm:t>
        <a:bodyPr/>
        <a:lstStyle/>
        <a:p>
          <a:endParaRPr lang="en-US"/>
        </a:p>
      </dgm:t>
    </dgm:pt>
    <dgm:pt modelId="{E3C19BBF-64E9-4958-A8EF-304FDB1D3A47}" type="pres">
      <dgm:prSet presAssocID="{4734FB02-1559-4E72-BB89-FFC45373D973}" presName="hierChild2" presStyleCnt="0"/>
      <dgm:spPr/>
      <dgm:t>
        <a:bodyPr/>
        <a:lstStyle/>
        <a:p>
          <a:endParaRPr lang="en-US"/>
        </a:p>
      </dgm:t>
    </dgm:pt>
    <dgm:pt modelId="{89C0F1FE-CD79-44D8-A979-F5B2BEFE949C}" type="pres">
      <dgm:prSet presAssocID="{D30E4CAF-7E0C-4D3F-9B4D-5F32DF65706F}" presName="Name10" presStyleLbl="parChTrans1D2" presStyleIdx="0" presStyleCnt="1"/>
      <dgm:spPr>
        <a:custGeom>
          <a:avLst/>
          <a:gdLst/>
          <a:ahLst/>
          <a:cxnLst/>
          <a:rect l="0" t="0" r="0" b="0"/>
          <a:pathLst>
            <a:path>
              <a:moveTo>
                <a:pt x="45720" y="0"/>
              </a:moveTo>
              <a:lnTo>
                <a:pt x="45720" y="146814"/>
              </a:lnTo>
            </a:path>
          </a:pathLst>
        </a:custGeom>
      </dgm:spPr>
      <dgm:t>
        <a:bodyPr/>
        <a:lstStyle/>
        <a:p>
          <a:endParaRPr lang="en-US"/>
        </a:p>
      </dgm:t>
    </dgm:pt>
    <dgm:pt modelId="{9CE260C0-19D8-4D5A-BBF3-3FDF66BE05CE}" type="pres">
      <dgm:prSet presAssocID="{AB95DCAE-BEA4-4A92-8D0A-5048AD3951FB}" presName="hierRoot2" presStyleCnt="0"/>
      <dgm:spPr/>
      <dgm:t>
        <a:bodyPr/>
        <a:lstStyle/>
        <a:p>
          <a:endParaRPr lang="en-US"/>
        </a:p>
      </dgm:t>
    </dgm:pt>
    <dgm:pt modelId="{A31BB6B6-8607-42F7-A219-6E0CEE36E72A}" type="pres">
      <dgm:prSet presAssocID="{AB95DCAE-BEA4-4A92-8D0A-5048AD3951FB}" presName="composite2" presStyleCnt="0"/>
      <dgm:spPr/>
      <dgm:t>
        <a:bodyPr/>
        <a:lstStyle/>
        <a:p>
          <a:endParaRPr lang="en-US"/>
        </a:p>
      </dgm:t>
    </dgm:pt>
    <dgm:pt modelId="{0B7C6840-D3EA-455E-BC58-4725523DBAFB}" type="pres">
      <dgm:prSet presAssocID="{AB95DCAE-BEA4-4A92-8D0A-5048AD3951FB}" presName="background2" presStyleLbl="node2" presStyleIdx="0" presStyleCnt="1"/>
      <dgm:spPr>
        <a:xfrm>
          <a:off x="3085276" y="783027"/>
          <a:ext cx="504806" cy="320552"/>
        </a:xfrm>
        <a:prstGeom prst="roundRect">
          <a:avLst>
            <a:gd name="adj" fmla="val 10000"/>
          </a:avLst>
        </a:prstGeom>
      </dgm:spPr>
      <dgm:t>
        <a:bodyPr/>
        <a:lstStyle/>
        <a:p>
          <a:endParaRPr lang="en-US"/>
        </a:p>
      </dgm:t>
    </dgm:pt>
    <dgm:pt modelId="{66DA3F4B-1421-47E9-87FF-7E72192BC8B2}" type="pres">
      <dgm:prSet presAssocID="{AB95DCAE-BEA4-4A92-8D0A-5048AD3951FB}" presName="text2" presStyleLbl="fgAcc2" presStyleIdx="0" presStyleCnt="1">
        <dgm:presLayoutVars>
          <dgm:chPref val="3"/>
        </dgm:presLayoutVars>
      </dgm:prSet>
      <dgm:spPr>
        <a:prstGeom prst="roundRect">
          <a:avLst>
            <a:gd name="adj" fmla="val 10000"/>
          </a:avLst>
        </a:prstGeom>
      </dgm:spPr>
      <dgm:t>
        <a:bodyPr/>
        <a:lstStyle/>
        <a:p>
          <a:endParaRPr lang="en-US"/>
        </a:p>
      </dgm:t>
    </dgm:pt>
    <dgm:pt modelId="{7B1BE598-D544-4AE9-BF66-60283BAE0081}" type="pres">
      <dgm:prSet presAssocID="{AB95DCAE-BEA4-4A92-8D0A-5048AD3951FB}" presName="hierChild3" presStyleCnt="0"/>
      <dgm:spPr/>
      <dgm:t>
        <a:bodyPr/>
        <a:lstStyle/>
        <a:p>
          <a:endParaRPr lang="en-US"/>
        </a:p>
      </dgm:t>
    </dgm:pt>
    <dgm:pt modelId="{6E4EE781-7E63-4437-9AF4-1AA58EC166DE}" type="pres">
      <dgm:prSet presAssocID="{5F13FD96-E647-47FE-AABD-DD6021306166}" presName="Name17" presStyleLbl="parChTrans1D3" presStyleIdx="0" presStyleCnt="1"/>
      <dgm:spPr>
        <a:custGeom>
          <a:avLst/>
          <a:gdLst/>
          <a:ahLst/>
          <a:cxnLst/>
          <a:rect l="0" t="0" r="0" b="0"/>
          <a:pathLst>
            <a:path>
              <a:moveTo>
                <a:pt x="45720" y="0"/>
              </a:moveTo>
              <a:lnTo>
                <a:pt x="45720" y="146814"/>
              </a:lnTo>
            </a:path>
          </a:pathLst>
        </a:custGeom>
      </dgm:spPr>
      <dgm:t>
        <a:bodyPr/>
        <a:lstStyle/>
        <a:p>
          <a:endParaRPr lang="en-US"/>
        </a:p>
      </dgm:t>
    </dgm:pt>
    <dgm:pt modelId="{CE4CE2AF-A97B-4B36-832D-3A33A739A85B}" type="pres">
      <dgm:prSet presAssocID="{DCC6B9C6-23C4-44E5-9F9C-4524C05D1500}" presName="hierRoot3" presStyleCnt="0"/>
      <dgm:spPr/>
      <dgm:t>
        <a:bodyPr/>
        <a:lstStyle/>
        <a:p>
          <a:endParaRPr lang="en-US"/>
        </a:p>
      </dgm:t>
    </dgm:pt>
    <dgm:pt modelId="{0FD4C332-25EA-4ED7-873C-9B58A4600362}" type="pres">
      <dgm:prSet presAssocID="{DCC6B9C6-23C4-44E5-9F9C-4524C05D1500}" presName="composite3" presStyleCnt="0"/>
      <dgm:spPr/>
      <dgm:t>
        <a:bodyPr/>
        <a:lstStyle/>
        <a:p>
          <a:endParaRPr lang="en-US"/>
        </a:p>
      </dgm:t>
    </dgm:pt>
    <dgm:pt modelId="{4D7B07BB-64B6-4D77-B224-26E1BE9BC97E}" type="pres">
      <dgm:prSet presAssocID="{DCC6B9C6-23C4-44E5-9F9C-4524C05D1500}" presName="background3" presStyleLbl="node3" presStyleIdx="0" presStyleCnt="1"/>
      <dgm:spPr>
        <a:xfrm>
          <a:off x="3085276" y="1250394"/>
          <a:ext cx="504806" cy="320552"/>
        </a:xfrm>
        <a:prstGeom prst="roundRect">
          <a:avLst>
            <a:gd name="adj" fmla="val 10000"/>
          </a:avLst>
        </a:prstGeom>
      </dgm:spPr>
      <dgm:t>
        <a:bodyPr/>
        <a:lstStyle/>
        <a:p>
          <a:endParaRPr lang="en-US"/>
        </a:p>
      </dgm:t>
    </dgm:pt>
    <dgm:pt modelId="{08179F04-7861-423C-AC24-E25CCB76E408}" type="pres">
      <dgm:prSet presAssocID="{DCC6B9C6-23C4-44E5-9F9C-4524C05D1500}" presName="text3" presStyleLbl="fgAcc3" presStyleIdx="0" presStyleCnt="1">
        <dgm:presLayoutVars>
          <dgm:chPref val="3"/>
        </dgm:presLayoutVars>
      </dgm:prSet>
      <dgm:spPr>
        <a:prstGeom prst="roundRect">
          <a:avLst>
            <a:gd name="adj" fmla="val 10000"/>
          </a:avLst>
        </a:prstGeom>
      </dgm:spPr>
      <dgm:t>
        <a:bodyPr/>
        <a:lstStyle/>
        <a:p>
          <a:endParaRPr lang="en-US"/>
        </a:p>
      </dgm:t>
    </dgm:pt>
    <dgm:pt modelId="{9EDBCE4A-B99D-4D31-9848-44A8C557E24F}" type="pres">
      <dgm:prSet presAssocID="{DCC6B9C6-23C4-44E5-9F9C-4524C05D1500}" presName="hierChild4" presStyleCnt="0"/>
      <dgm:spPr/>
      <dgm:t>
        <a:bodyPr/>
        <a:lstStyle/>
        <a:p>
          <a:endParaRPr lang="en-US"/>
        </a:p>
      </dgm:t>
    </dgm:pt>
    <dgm:pt modelId="{7B332140-98EF-413F-A38A-BCCD363A08F8}" type="pres">
      <dgm:prSet presAssocID="{7CC69934-1D4A-4F6D-B9D4-BA456AF51859}" presName="Name23" presStyleLbl="parChTrans1D4" presStyleIdx="0" presStyleCnt="14"/>
      <dgm:spPr>
        <a:custGeom>
          <a:avLst/>
          <a:gdLst/>
          <a:ahLst/>
          <a:cxnLst/>
          <a:rect l="0" t="0" r="0" b="0"/>
          <a:pathLst>
            <a:path>
              <a:moveTo>
                <a:pt x="45720" y="0"/>
              </a:moveTo>
              <a:lnTo>
                <a:pt x="45720" y="146814"/>
              </a:lnTo>
            </a:path>
          </a:pathLst>
        </a:custGeom>
      </dgm:spPr>
      <dgm:t>
        <a:bodyPr/>
        <a:lstStyle/>
        <a:p>
          <a:endParaRPr lang="en-US"/>
        </a:p>
      </dgm:t>
    </dgm:pt>
    <dgm:pt modelId="{B4F3C499-A87B-4E3B-B52F-E1E48F7E7267}" type="pres">
      <dgm:prSet presAssocID="{8D0E3081-1FCB-4865-BE5C-EB4DA177FD27}" presName="hierRoot4" presStyleCnt="0"/>
      <dgm:spPr/>
      <dgm:t>
        <a:bodyPr/>
        <a:lstStyle/>
        <a:p>
          <a:endParaRPr lang="en-US"/>
        </a:p>
      </dgm:t>
    </dgm:pt>
    <dgm:pt modelId="{51EB3C5E-F053-4110-904A-797D91CFBF39}" type="pres">
      <dgm:prSet presAssocID="{8D0E3081-1FCB-4865-BE5C-EB4DA177FD27}" presName="composite4" presStyleCnt="0"/>
      <dgm:spPr/>
      <dgm:t>
        <a:bodyPr/>
        <a:lstStyle/>
        <a:p>
          <a:endParaRPr lang="en-US"/>
        </a:p>
      </dgm:t>
    </dgm:pt>
    <dgm:pt modelId="{63A3E117-27AF-45A4-85BB-C10C55F39035}" type="pres">
      <dgm:prSet presAssocID="{8D0E3081-1FCB-4865-BE5C-EB4DA177FD27}" presName="background4" presStyleLbl="node4" presStyleIdx="0" presStyleCnt="14"/>
      <dgm:spPr>
        <a:xfrm>
          <a:off x="3085276" y="1717760"/>
          <a:ext cx="504806" cy="320552"/>
        </a:xfrm>
        <a:prstGeom prst="roundRect">
          <a:avLst>
            <a:gd name="adj" fmla="val 10000"/>
          </a:avLst>
        </a:prstGeom>
      </dgm:spPr>
      <dgm:t>
        <a:bodyPr/>
        <a:lstStyle/>
        <a:p>
          <a:endParaRPr lang="en-US"/>
        </a:p>
      </dgm:t>
    </dgm:pt>
    <dgm:pt modelId="{BACC4F74-3C1B-4EBC-80D8-4F73283E6F34}" type="pres">
      <dgm:prSet presAssocID="{8D0E3081-1FCB-4865-BE5C-EB4DA177FD27}" presName="text4" presStyleLbl="fgAcc4" presStyleIdx="0" presStyleCnt="14" custLinFactNeighborX="2525" custLinFactNeighborY="-2766">
        <dgm:presLayoutVars>
          <dgm:chPref val="3"/>
        </dgm:presLayoutVars>
      </dgm:prSet>
      <dgm:spPr>
        <a:prstGeom prst="roundRect">
          <a:avLst>
            <a:gd name="adj" fmla="val 10000"/>
          </a:avLst>
        </a:prstGeom>
      </dgm:spPr>
      <dgm:t>
        <a:bodyPr/>
        <a:lstStyle/>
        <a:p>
          <a:endParaRPr lang="en-US"/>
        </a:p>
      </dgm:t>
    </dgm:pt>
    <dgm:pt modelId="{836D1924-1D11-4BE2-814C-456F02A74BB1}" type="pres">
      <dgm:prSet presAssocID="{8D0E3081-1FCB-4865-BE5C-EB4DA177FD27}" presName="hierChild5" presStyleCnt="0"/>
      <dgm:spPr/>
      <dgm:t>
        <a:bodyPr/>
        <a:lstStyle/>
        <a:p>
          <a:endParaRPr lang="en-US"/>
        </a:p>
      </dgm:t>
    </dgm:pt>
    <dgm:pt modelId="{80957611-9C9F-4787-9DDB-93C522D10189}" type="pres">
      <dgm:prSet presAssocID="{3FD048E1-901E-4ABF-88A9-E304CCC1F514}" presName="Name23" presStyleLbl="parChTrans1D4" presStyleIdx="1" presStyleCnt="14"/>
      <dgm:spPr>
        <a:custGeom>
          <a:avLst/>
          <a:gdLst/>
          <a:ahLst/>
          <a:cxnLst/>
          <a:rect l="0" t="0" r="0" b="0"/>
          <a:pathLst>
            <a:path>
              <a:moveTo>
                <a:pt x="45720" y="0"/>
              </a:moveTo>
              <a:lnTo>
                <a:pt x="45720" y="146814"/>
              </a:lnTo>
            </a:path>
          </a:pathLst>
        </a:custGeom>
      </dgm:spPr>
      <dgm:t>
        <a:bodyPr/>
        <a:lstStyle/>
        <a:p>
          <a:endParaRPr lang="en-US"/>
        </a:p>
      </dgm:t>
    </dgm:pt>
    <dgm:pt modelId="{BDDF130F-D111-4B0F-9E80-7F6935A6AA5C}" type="pres">
      <dgm:prSet presAssocID="{51373F55-003A-4700-A241-84CA0C4B90CF}" presName="hierRoot4" presStyleCnt="0"/>
      <dgm:spPr/>
      <dgm:t>
        <a:bodyPr/>
        <a:lstStyle/>
        <a:p>
          <a:endParaRPr lang="en-US"/>
        </a:p>
      </dgm:t>
    </dgm:pt>
    <dgm:pt modelId="{3E09823A-F36F-48EA-925E-6952C833DF17}" type="pres">
      <dgm:prSet presAssocID="{51373F55-003A-4700-A241-84CA0C4B90CF}" presName="composite4" presStyleCnt="0"/>
      <dgm:spPr/>
      <dgm:t>
        <a:bodyPr/>
        <a:lstStyle/>
        <a:p>
          <a:endParaRPr lang="en-US"/>
        </a:p>
      </dgm:t>
    </dgm:pt>
    <dgm:pt modelId="{C37BA612-9B44-47DE-9A93-D131A012E924}" type="pres">
      <dgm:prSet presAssocID="{51373F55-003A-4700-A241-84CA0C4B90CF}" presName="background4" presStyleLbl="node4" presStyleIdx="1" presStyleCnt="14"/>
      <dgm:spPr>
        <a:xfrm>
          <a:off x="3085276" y="2185127"/>
          <a:ext cx="504806" cy="320552"/>
        </a:xfrm>
        <a:prstGeom prst="roundRect">
          <a:avLst>
            <a:gd name="adj" fmla="val 10000"/>
          </a:avLst>
        </a:prstGeom>
      </dgm:spPr>
      <dgm:t>
        <a:bodyPr/>
        <a:lstStyle/>
        <a:p>
          <a:endParaRPr lang="en-US"/>
        </a:p>
      </dgm:t>
    </dgm:pt>
    <dgm:pt modelId="{E291EFB4-D5A0-4655-AB28-7815A2F28101}" type="pres">
      <dgm:prSet presAssocID="{51373F55-003A-4700-A241-84CA0C4B90CF}" presName="text4" presStyleLbl="fgAcc4" presStyleIdx="1" presStyleCnt="14">
        <dgm:presLayoutVars>
          <dgm:chPref val="3"/>
        </dgm:presLayoutVars>
      </dgm:prSet>
      <dgm:spPr>
        <a:prstGeom prst="roundRect">
          <a:avLst>
            <a:gd name="adj" fmla="val 10000"/>
          </a:avLst>
        </a:prstGeom>
      </dgm:spPr>
      <dgm:t>
        <a:bodyPr/>
        <a:lstStyle/>
        <a:p>
          <a:endParaRPr lang="en-US"/>
        </a:p>
      </dgm:t>
    </dgm:pt>
    <dgm:pt modelId="{D3A04940-B78F-48CD-BDCA-48B44BDBD247}" type="pres">
      <dgm:prSet presAssocID="{51373F55-003A-4700-A241-84CA0C4B90CF}" presName="hierChild5" presStyleCnt="0"/>
      <dgm:spPr/>
      <dgm:t>
        <a:bodyPr/>
        <a:lstStyle/>
        <a:p>
          <a:endParaRPr lang="en-US"/>
        </a:p>
      </dgm:t>
    </dgm:pt>
    <dgm:pt modelId="{C3293A19-797D-4A5A-B2BC-DB446D5D8716}" type="pres">
      <dgm:prSet presAssocID="{2A50E3FB-00B8-4C4E-BF59-520C14DB8064}" presName="Name23" presStyleLbl="parChTrans1D4" presStyleIdx="2" presStyleCnt="14"/>
      <dgm:spPr>
        <a:custGeom>
          <a:avLst/>
          <a:gdLst/>
          <a:ahLst/>
          <a:cxnLst/>
          <a:rect l="0" t="0" r="0" b="0"/>
          <a:pathLst>
            <a:path>
              <a:moveTo>
                <a:pt x="925478" y="0"/>
              </a:moveTo>
              <a:lnTo>
                <a:pt x="925478" y="100049"/>
              </a:lnTo>
              <a:lnTo>
                <a:pt x="0" y="100049"/>
              </a:lnTo>
              <a:lnTo>
                <a:pt x="0" y="146814"/>
              </a:lnTo>
            </a:path>
          </a:pathLst>
        </a:custGeom>
      </dgm:spPr>
      <dgm:t>
        <a:bodyPr/>
        <a:lstStyle/>
        <a:p>
          <a:endParaRPr lang="en-US"/>
        </a:p>
      </dgm:t>
    </dgm:pt>
    <dgm:pt modelId="{C18979B9-E837-4BA7-B13F-CD03983396C1}" type="pres">
      <dgm:prSet presAssocID="{10AC2520-FDD7-4AEC-AC70-98FBD5349DCE}" presName="hierRoot4" presStyleCnt="0"/>
      <dgm:spPr/>
      <dgm:t>
        <a:bodyPr/>
        <a:lstStyle/>
        <a:p>
          <a:endParaRPr lang="en-US"/>
        </a:p>
      </dgm:t>
    </dgm:pt>
    <dgm:pt modelId="{92E64CFE-26D2-47D7-94E2-5FA98B167B93}" type="pres">
      <dgm:prSet presAssocID="{10AC2520-FDD7-4AEC-AC70-98FBD5349DCE}" presName="composite4" presStyleCnt="0"/>
      <dgm:spPr/>
      <dgm:t>
        <a:bodyPr/>
        <a:lstStyle/>
        <a:p>
          <a:endParaRPr lang="en-US"/>
        </a:p>
      </dgm:t>
    </dgm:pt>
    <dgm:pt modelId="{4EE875CC-124C-416F-B5DA-55FDC626B2F7}" type="pres">
      <dgm:prSet presAssocID="{10AC2520-FDD7-4AEC-AC70-98FBD5349DCE}" presName="background4" presStyleLbl="node4" presStyleIdx="2" presStyleCnt="14"/>
      <dgm:spPr>
        <a:xfrm>
          <a:off x="2159798" y="2652493"/>
          <a:ext cx="504806" cy="320552"/>
        </a:xfrm>
        <a:prstGeom prst="roundRect">
          <a:avLst>
            <a:gd name="adj" fmla="val 10000"/>
          </a:avLst>
        </a:prstGeom>
      </dgm:spPr>
      <dgm:t>
        <a:bodyPr/>
        <a:lstStyle/>
        <a:p>
          <a:endParaRPr lang="en-US"/>
        </a:p>
      </dgm:t>
    </dgm:pt>
    <dgm:pt modelId="{6E37CC13-4C9C-4C22-BC82-590F08392502}" type="pres">
      <dgm:prSet presAssocID="{10AC2520-FDD7-4AEC-AC70-98FBD5349DCE}" presName="text4" presStyleLbl="fgAcc4" presStyleIdx="2" presStyleCnt="14">
        <dgm:presLayoutVars>
          <dgm:chPref val="3"/>
        </dgm:presLayoutVars>
      </dgm:prSet>
      <dgm:spPr>
        <a:prstGeom prst="roundRect">
          <a:avLst>
            <a:gd name="adj" fmla="val 10000"/>
          </a:avLst>
        </a:prstGeom>
      </dgm:spPr>
      <dgm:t>
        <a:bodyPr/>
        <a:lstStyle/>
        <a:p>
          <a:endParaRPr lang="en-US"/>
        </a:p>
      </dgm:t>
    </dgm:pt>
    <dgm:pt modelId="{055E89C9-D0A7-424F-85EA-550263C3F3C5}" type="pres">
      <dgm:prSet presAssocID="{10AC2520-FDD7-4AEC-AC70-98FBD5349DCE}" presName="hierChild5" presStyleCnt="0"/>
      <dgm:spPr/>
      <dgm:t>
        <a:bodyPr/>
        <a:lstStyle/>
        <a:p>
          <a:endParaRPr lang="en-US"/>
        </a:p>
      </dgm:t>
    </dgm:pt>
    <dgm:pt modelId="{B0B4F9F9-6C92-4ACC-A30C-DBB918CD7F99}" type="pres">
      <dgm:prSet presAssocID="{A2E063BE-4EA6-4D46-9152-F0ACB7C8BF59}" presName="Name23" presStyleLbl="parChTrans1D4" presStyleIdx="3" presStyleCnt="14"/>
      <dgm:spPr>
        <a:custGeom>
          <a:avLst/>
          <a:gdLst/>
          <a:ahLst/>
          <a:cxnLst/>
          <a:rect l="0" t="0" r="0" b="0"/>
          <a:pathLst>
            <a:path>
              <a:moveTo>
                <a:pt x="1233971" y="0"/>
              </a:moveTo>
              <a:lnTo>
                <a:pt x="1233971" y="100049"/>
              </a:lnTo>
              <a:lnTo>
                <a:pt x="0" y="100049"/>
              </a:lnTo>
              <a:lnTo>
                <a:pt x="0" y="146814"/>
              </a:lnTo>
            </a:path>
          </a:pathLst>
        </a:custGeom>
      </dgm:spPr>
      <dgm:t>
        <a:bodyPr/>
        <a:lstStyle/>
        <a:p>
          <a:endParaRPr lang="en-US"/>
        </a:p>
      </dgm:t>
    </dgm:pt>
    <dgm:pt modelId="{4A40D3EF-CCD3-432A-AFEA-37F66911529F}" type="pres">
      <dgm:prSet presAssocID="{022DB27B-9B61-4EDB-B2B2-1A8CC1A815F2}" presName="hierRoot4" presStyleCnt="0"/>
      <dgm:spPr/>
      <dgm:t>
        <a:bodyPr/>
        <a:lstStyle/>
        <a:p>
          <a:endParaRPr lang="en-US"/>
        </a:p>
      </dgm:t>
    </dgm:pt>
    <dgm:pt modelId="{4A70CB74-2625-4662-95C7-59AAF9038063}" type="pres">
      <dgm:prSet presAssocID="{022DB27B-9B61-4EDB-B2B2-1A8CC1A815F2}" presName="composite4" presStyleCnt="0"/>
      <dgm:spPr/>
      <dgm:t>
        <a:bodyPr/>
        <a:lstStyle/>
        <a:p>
          <a:endParaRPr lang="en-US"/>
        </a:p>
      </dgm:t>
    </dgm:pt>
    <dgm:pt modelId="{52041684-F204-4271-9A9F-5E9641D2A29C}" type="pres">
      <dgm:prSet presAssocID="{022DB27B-9B61-4EDB-B2B2-1A8CC1A815F2}" presName="background4" presStyleLbl="node4" presStyleIdx="3" presStyleCnt="14"/>
      <dgm:spPr>
        <a:xfrm>
          <a:off x="925827" y="3119860"/>
          <a:ext cx="504806" cy="320552"/>
        </a:xfrm>
        <a:prstGeom prst="roundRect">
          <a:avLst>
            <a:gd name="adj" fmla="val 10000"/>
          </a:avLst>
        </a:prstGeom>
      </dgm:spPr>
      <dgm:t>
        <a:bodyPr/>
        <a:lstStyle/>
        <a:p>
          <a:endParaRPr lang="en-US"/>
        </a:p>
      </dgm:t>
    </dgm:pt>
    <dgm:pt modelId="{80661422-A137-43D9-BCD7-A14B919ACE6A}" type="pres">
      <dgm:prSet presAssocID="{022DB27B-9B61-4EDB-B2B2-1A8CC1A815F2}" presName="text4" presStyleLbl="fgAcc4" presStyleIdx="3" presStyleCnt="14">
        <dgm:presLayoutVars>
          <dgm:chPref val="3"/>
        </dgm:presLayoutVars>
      </dgm:prSet>
      <dgm:spPr>
        <a:prstGeom prst="roundRect">
          <a:avLst>
            <a:gd name="adj" fmla="val 10000"/>
          </a:avLst>
        </a:prstGeom>
      </dgm:spPr>
      <dgm:t>
        <a:bodyPr/>
        <a:lstStyle/>
        <a:p>
          <a:endParaRPr lang="en-US"/>
        </a:p>
      </dgm:t>
    </dgm:pt>
    <dgm:pt modelId="{63286B6C-5D11-4FA2-B44F-D123C34FF797}" type="pres">
      <dgm:prSet presAssocID="{022DB27B-9B61-4EDB-B2B2-1A8CC1A815F2}" presName="hierChild5" presStyleCnt="0"/>
      <dgm:spPr/>
      <dgm:t>
        <a:bodyPr/>
        <a:lstStyle/>
        <a:p>
          <a:endParaRPr lang="en-US"/>
        </a:p>
      </dgm:t>
    </dgm:pt>
    <dgm:pt modelId="{972FCEA7-7AA4-4DF6-BF16-681A55AF3D38}" type="pres">
      <dgm:prSet presAssocID="{3DCD0629-3FAA-437B-AEC7-B4D2E337D820}" presName="Name23" presStyleLbl="parChTrans1D4" presStyleIdx="4" presStyleCnt="14"/>
      <dgm:spPr>
        <a:custGeom>
          <a:avLst/>
          <a:gdLst/>
          <a:ahLst/>
          <a:cxnLst/>
          <a:rect l="0" t="0" r="0" b="0"/>
          <a:pathLst>
            <a:path>
              <a:moveTo>
                <a:pt x="925478" y="0"/>
              </a:moveTo>
              <a:lnTo>
                <a:pt x="925478" y="100049"/>
              </a:lnTo>
              <a:lnTo>
                <a:pt x="0" y="100049"/>
              </a:lnTo>
              <a:lnTo>
                <a:pt x="0" y="146814"/>
              </a:lnTo>
            </a:path>
          </a:pathLst>
        </a:custGeom>
      </dgm:spPr>
      <dgm:t>
        <a:bodyPr/>
        <a:lstStyle/>
        <a:p>
          <a:endParaRPr lang="en-US"/>
        </a:p>
      </dgm:t>
    </dgm:pt>
    <dgm:pt modelId="{422CD46C-3E7E-4FDE-BCC1-0D2024C1AE56}" type="pres">
      <dgm:prSet presAssocID="{1E628684-FD2E-4724-B2AD-21F756E9788A}" presName="hierRoot4" presStyleCnt="0"/>
      <dgm:spPr/>
      <dgm:t>
        <a:bodyPr/>
        <a:lstStyle/>
        <a:p>
          <a:endParaRPr lang="en-US"/>
        </a:p>
      </dgm:t>
    </dgm:pt>
    <dgm:pt modelId="{2C822D0B-0539-4186-9F22-1CFEF739F144}" type="pres">
      <dgm:prSet presAssocID="{1E628684-FD2E-4724-B2AD-21F756E9788A}" presName="composite4" presStyleCnt="0"/>
      <dgm:spPr/>
      <dgm:t>
        <a:bodyPr/>
        <a:lstStyle/>
        <a:p>
          <a:endParaRPr lang="en-US"/>
        </a:p>
      </dgm:t>
    </dgm:pt>
    <dgm:pt modelId="{D6831979-9DAD-4254-8FF9-9ECC878D26D7}" type="pres">
      <dgm:prSet presAssocID="{1E628684-FD2E-4724-B2AD-21F756E9788A}" presName="background4" presStyleLbl="node4" presStyleIdx="4" presStyleCnt="14"/>
      <dgm:spPr>
        <a:xfrm>
          <a:off x="348" y="3587226"/>
          <a:ext cx="504806" cy="320552"/>
        </a:xfrm>
        <a:prstGeom prst="roundRect">
          <a:avLst>
            <a:gd name="adj" fmla="val 10000"/>
          </a:avLst>
        </a:prstGeom>
      </dgm:spPr>
      <dgm:t>
        <a:bodyPr/>
        <a:lstStyle/>
        <a:p>
          <a:endParaRPr lang="en-US"/>
        </a:p>
      </dgm:t>
    </dgm:pt>
    <dgm:pt modelId="{8EFF6725-2E8B-419F-ADEC-742647893F01}" type="pres">
      <dgm:prSet presAssocID="{1E628684-FD2E-4724-B2AD-21F756E9788A}" presName="text4" presStyleLbl="fgAcc4" presStyleIdx="4" presStyleCnt="14">
        <dgm:presLayoutVars>
          <dgm:chPref val="3"/>
        </dgm:presLayoutVars>
      </dgm:prSet>
      <dgm:spPr>
        <a:prstGeom prst="roundRect">
          <a:avLst>
            <a:gd name="adj" fmla="val 10000"/>
          </a:avLst>
        </a:prstGeom>
      </dgm:spPr>
      <dgm:t>
        <a:bodyPr/>
        <a:lstStyle/>
        <a:p>
          <a:endParaRPr lang="en-US"/>
        </a:p>
      </dgm:t>
    </dgm:pt>
    <dgm:pt modelId="{3984D7D7-1C08-4D7D-BEDA-C8FADFC6D198}" type="pres">
      <dgm:prSet presAssocID="{1E628684-FD2E-4724-B2AD-21F756E9788A}" presName="hierChild5" presStyleCnt="0"/>
      <dgm:spPr/>
      <dgm:t>
        <a:bodyPr/>
        <a:lstStyle/>
        <a:p>
          <a:endParaRPr lang="en-US"/>
        </a:p>
      </dgm:t>
    </dgm:pt>
    <dgm:pt modelId="{448A358E-AFDD-4DDE-B25C-97DD0BE6F13C}" type="pres">
      <dgm:prSet presAssocID="{1965E11D-5E7A-428B-800F-BEF03AF574C4}" presName="Name23" presStyleLbl="parChTrans1D4" presStyleIdx="5" presStyleCnt="14"/>
      <dgm:spPr>
        <a:custGeom>
          <a:avLst/>
          <a:gdLst/>
          <a:ahLst/>
          <a:cxnLst/>
          <a:rect l="0" t="0" r="0" b="0"/>
          <a:pathLst>
            <a:path>
              <a:moveTo>
                <a:pt x="275988" y="0"/>
              </a:moveTo>
              <a:lnTo>
                <a:pt x="275988" y="116301"/>
              </a:lnTo>
              <a:lnTo>
                <a:pt x="0" y="116301"/>
              </a:lnTo>
              <a:lnTo>
                <a:pt x="0" y="163066"/>
              </a:lnTo>
            </a:path>
          </a:pathLst>
        </a:custGeom>
      </dgm:spPr>
      <dgm:t>
        <a:bodyPr/>
        <a:lstStyle/>
        <a:p>
          <a:endParaRPr lang="en-US"/>
        </a:p>
      </dgm:t>
    </dgm:pt>
    <dgm:pt modelId="{3914EA51-9743-4B22-9199-F0C36E3D40D0}" type="pres">
      <dgm:prSet presAssocID="{3F3A15A0-5D1B-4BB1-A2C0-D7B06031B42C}" presName="hierRoot4" presStyleCnt="0"/>
      <dgm:spPr/>
      <dgm:t>
        <a:bodyPr/>
        <a:lstStyle/>
        <a:p>
          <a:endParaRPr lang="en-US"/>
        </a:p>
      </dgm:t>
    </dgm:pt>
    <dgm:pt modelId="{3463156C-57E3-4ACB-A22E-E2E261F35FF8}" type="pres">
      <dgm:prSet presAssocID="{3F3A15A0-5D1B-4BB1-A2C0-D7B06031B42C}" presName="composite4" presStyleCnt="0"/>
      <dgm:spPr/>
      <dgm:t>
        <a:bodyPr/>
        <a:lstStyle/>
        <a:p>
          <a:endParaRPr lang="en-US"/>
        </a:p>
      </dgm:t>
    </dgm:pt>
    <dgm:pt modelId="{E492C718-B0EE-42C2-961E-B716A45B9CEB}" type="pres">
      <dgm:prSet presAssocID="{3F3A15A0-5D1B-4BB1-A2C0-D7B06031B42C}" presName="background4" presStyleLbl="node4" presStyleIdx="5" presStyleCnt="14"/>
      <dgm:spPr>
        <a:xfrm>
          <a:off x="649838" y="3603478"/>
          <a:ext cx="504806" cy="320552"/>
        </a:xfrm>
        <a:prstGeom prst="roundRect">
          <a:avLst>
            <a:gd name="adj" fmla="val 10000"/>
          </a:avLst>
        </a:prstGeom>
      </dgm:spPr>
      <dgm:t>
        <a:bodyPr/>
        <a:lstStyle/>
        <a:p>
          <a:endParaRPr lang="en-US"/>
        </a:p>
      </dgm:t>
    </dgm:pt>
    <dgm:pt modelId="{A266A59A-2B64-4B56-B66D-49FC5BB801A2}" type="pres">
      <dgm:prSet presAssocID="{3F3A15A0-5D1B-4BB1-A2C0-D7B06031B42C}" presName="text4" presStyleLbl="fgAcc4" presStyleIdx="5" presStyleCnt="14" custLinFactNeighborX="6439" custLinFactNeighborY="5070">
        <dgm:presLayoutVars>
          <dgm:chPref val="3"/>
        </dgm:presLayoutVars>
      </dgm:prSet>
      <dgm:spPr>
        <a:prstGeom prst="roundRect">
          <a:avLst>
            <a:gd name="adj" fmla="val 10000"/>
          </a:avLst>
        </a:prstGeom>
      </dgm:spPr>
      <dgm:t>
        <a:bodyPr/>
        <a:lstStyle/>
        <a:p>
          <a:endParaRPr lang="en-US"/>
        </a:p>
      </dgm:t>
    </dgm:pt>
    <dgm:pt modelId="{34B758E3-1A40-40BF-85AA-57377C3D7FA0}" type="pres">
      <dgm:prSet presAssocID="{3F3A15A0-5D1B-4BB1-A2C0-D7B06031B42C}" presName="hierChild5" presStyleCnt="0"/>
      <dgm:spPr/>
      <dgm:t>
        <a:bodyPr/>
        <a:lstStyle/>
        <a:p>
          <a:endParaRPr lang="en-US"/>
        </a:p>
      </dgm:t>
    </dgm:pt>
    <dgm:pt modelId="{F565E44C-4381-4AD0-80F6-74287A16DC13}" type="pres">
      <dgm:prSet presAssocID="{8EA99948-D62F-427F-AD47-250FFCBF70E5}" presName="Name23" presStyleLbl="parChTrans1D4" presStyleIdx="6" presStyleCnt="14"/>
      <dgm:spPr>
        <a:custGeom>
          <a:avLst/>
          <a:gdLst/>
          <a:ahLst/>
          <a:cxnLst/>
          <a:rect l="0" t="0" r="0" b="0"/>
          <a:pathLst>
            <a:path>
              <a:moveTo>
                <a:pt x="0" y="0"/>
              </a:moveTo>
              <a:lnTo>
                <a:pt x="0" y="100049"/>
              </a:lnTo>
              <a:lnTo>
                <a:pt x="308492" y="100049"/>
              </a:lnTo>
              <a:lnTo>
                <a:pt x="308492" y="146814"/>
              </a:lnTo>
            </a:path>
          </a:pathLst>
        </a:custGeom>
      </dgm:spPr>
      <dgm:t>
        <a:bodyPr/>
        <a:lstStyle/>
        <a:p>
          <a:endParaRPr lang="en-US"/>
        </a:p>
      </dgm:t>
    </dgm:pt>
    <dgm:pt modelId="{2A811F07-B0E1-4BAE-A43B-1C30B0AD8F8D}" type="pres">
      <dgm:prSet presAssocID="{D65F4DE6-E5E0-4F0B-BF7E-B913DBC83102}" presName="hierRoot4" presStyleCnt="0"/>
      <dgm:spPr/>
      <dgm:t>
        <a:bodyPr/>
        <a:lstStyle/>
        <a:p>
          <a:endParaRPr lang="en-US"/>
        </a:p>
      </dgm:t>
    </dgm:pt>
    <dgm:pt modelId="{3DA09E22-4706-45F2-8DFC-8163A1AB9723}" type="pres">
      <dgm:prSet presAssocID="{D65F4DE6-E5E0-4F0B-BF7E-B913DBC83102}" presName="composite4" presStyleCnt="0"/>
      <dgm:spPr/>
      <dgm:t>
        <a:bodyPr/>
        <a:lstStyle/>
        <a:p>
          <a:endParaRPr lang="en-US"/>
        </a:p>
      </dgm:t>
    </dgm:pt>
    <dgm:pt modelId="{8D1577F8-8995-484A-8F1E-7E27F57838E0}" type="pres">
      <dgm:prSet presAssocID="{D65F4DE6-E5E0-4F0B-BF7E-B913DBC83102}" presName="background4" presStyleLbl="node4" presStyleIdx="6" presStyleCnt="14"/>
      <dgm:spPr>
        <a:xfrm>
          <a:off x="1234320" y="3587226"/>
          <a:ext cx="504806" cy="320552"/>
        </a:xfrm>
        <a:prstGeom prst="roundRect">
          <a:avLst>
            <a:gd name="adj" fmla="val 10000"/>
          </a:avLst>
        </a:prstGeom>
      </dgm:spPr>
      <dgm:t>
        <a:bodyPr/>
        <a:lstStyle/>
        <a:p>
          <a:endParaRPr lang="en-US"/>
        </a:p>
      </dgm:t>
    </dgm:pt>
    <dgm:pt modelId="{4633C242-D964-4182-A09A-011FCF3C562A}" type="pres">
      <dgm:prSet presAssocID="{D65F4DE6-E5E0-4F0B-BF7E-B913DBC83102}" presName="text4" presStyleLbl="fgAcc4" presStyleIdx="6" presStyleCnt="14">
        <dgm:presLayoutVars>
          <dgm:chPref val="3"/>
        </dgm:presLayoutVars>
      </dgm:prSet>
      <dgm:spPr>
        <a:prstGeom prst="roundRect">
          <a:avLst>
            <a:gd name="adj" fmla="val 10000"/>
          </a:avLst>
        </a:prstGeom>
      </dgm:spPr>
      <dgm:t>
        <a:bodyPr/>
        <a:lstStyle/>
        <a:p>
          <a:endParaRPr lang="en-US"/>
        </a:p>
      </dgm:t>
    </dgm:pt>
    <dgm:pt modelId="{38253031-BD6B-4D7E-AFB3-EFF399D36CE7}" type="pres">
      <dgm:prSet presAssocID="{D65F4DE6-E5E0-4F0B-BF7E-B913DBC83102}" presName="hierChild5" presStyleCnt="0"/>
      <dgm:spPr/>
      <dgm:t>
        <a:bodyPr/>
        <a:lstStyle/>
        <a:p>
          <a:endParaRPr lang="en-US"/>
        </a:p>
      </dgm:t>
    </dgm:pt>
    <dgm:pt modelId="{84E039A5-83EE-4E5C-82A2-9DA707EDF0A7}" type="pres">
      <dgm:prSet presAssocID="{69897DEB-6A69-49BE-8E77-8A79AAF1B447}" presName="Name23" presStyleLbl="parChTrans1D4" presStyleIdx="7" presStyleCnt="14"/>
      <dgm:spPr>
        <a:custGeom>
          <a:avLst/>
          <a:gdLst/>
          <a:ahLst/>
          <a:cxnLst/>
          <a:rect l="0" t="0" r="0" b="0"/>
          <a:pathLst>
            <a:path>
              <a:moveTo>
                <a:pt x="0" y="0"/>
              </a:moveTo>
              <a:lnTo>
                <a:pt x="0" y="100049"/>
              </a:lnTo>
              <a:lnTo>
                <a:pt x="925478" y="100049"/>
              </a:lnTo>
              <a:lnTo>
                <a:pt x="925478" y="146814"/>
              </a:lnTo>
            </a:path>
          </a:pathLst>
        </a:custGeom>
      </dgm:spPr>
      <dgm:t>
        <a:bodyPr/>
        <a:lstStyle/>
        <a:p>
          <a:endParaRPr lang="en-US"/>
        </a:p>
      </dgm:t>
    </dgm:pt>
    <dgm:pt modelId="{8B5A8700-77C3-48A9-9F3D-B243F136601D}" type="pres">
      <dgm:prSet presAssocID="{11315CEC-0448-442D-890D-F7AE91FC5D5A}" presName="hierRoot4" presStyleCnt="0"/>
      <dgm:spPr/>
      <dgm:t>
        <a:bodyPr/>
        <a:lstStyle/>
        <a:p>
          <a:endParaRPr lang="en-US"/>
        </a:p>
      </dgm:t>
    </dgm:pt>
    <dgm:pt modelId="{3D996FB0-9ACB-43F3-9A24-5C1D16E27783}" type="pres">
      <dgm:prSet presAssocID="{11315CEC-0448-442D-890D-F7AE91FC5D5A}" presName="composite4" presStyleCnt="0"/>
      <dgm:spPr/>
      <dgm:t>
        <a:bodyPr/>
        <a:lstStyle/>
        <a:p>
          <a:endParaRPr lang="en-US"/>
        </a:p>
      </dgm:t>
    </dgm:pt>
    <dgm:pt modelId="{710DCAAA-9204-4B33-8BDA-5823E3E97D54}" type="pres">
      <dgm:prSet presAssocID="{11315CEC-0448-442D-890D-F7AE91FC5D5A}" presName="background4" presStyleLbl="node4" presStyleIdx="7" presStyleCnt="14"/>
      <dgm:spPr>
        <a:xfrm>
          <a:off x="1851305" y="3587226"/>
          <a:ext cx="504806" cy="320552"/>
        </a:xfrm>
        <a:prstGeom prst="roundRect">
          <a:avLst>
            <a:gd name="adj" fmla="val 10000"/>
          </a:avLst>
        </a:prstGeom>
      </dgm:spPr>
      <dgm:t>
        <a:bodyPr/>
        <a:lstStyle/>
        <a:p>
          <a:endParaRPr lang="en-US"/>
        </a:p>
      </dgm:t>
    </dgm:pt>
    <dgm:pt modelId="{0C35CC2E-73F0-494D-8174-1975055DA53E}" type="pres">
      <dgm:prSet presAssocID="{11315CEC-0448-442D-890D-F7AE91FC5D5A}" presName="text4" presStyleLbl="fgAcc4" presStyleIdx="7" presStyleCnt="14">
        <dgm:presLayoutVars>
          <dgm:chPref val="3"/>
        </dgm:presLayoutVars>
      </dgm:prSet>
      <dgm:spPr>
        <a:prstGeom prst="roundRect">
          <a:avLst>
            <a:gd name="adj" fmla="val 10000"/>
          </a:avLst>
        </a:prstGeom>
      </dgm:spPr>
      <dgm:t>
        <a:bodyPr/>
        <a:lstStyle/>
        <a:p>
          <a:endParaRPr lang="en-US"/>
        </a:p>
      </dgm:t>
    </dgm:pt>
    <dgm:pt modelId="{8E9B81BF-0838-4713-BD75-A780420FE1A4}" type="pres">
      <dgm:prSet presAssocID="{11315CEC-0448-442D-890D-F7AE91FC5D5A}" presName="hierChild5" presStyleCnt="0"/>
      <dgm:spPr/>
      <dgm:t>
        <a:bodyPr/>
        <a:lstStyle/>
        <a:p>
          <a:endParaRPr lang="en-US"/>
        </a:p>
      </dgm:t>
    </dgm:pt>
    <dgm:pt modelId="{831D0A29-F1E1-40C6-9248-F5CF43C497E9}" type="pres">
      <dgm:prSet presAssocID="{889E3A96-1D5B-4E4C-81EF-9EC5D7E52ADC}" presName="Name23" presStyleLbl="parChTrans1D4" presStyleIdx="8" presStyleCnt="14"/>
      <dgm:spPr>
        <a:custGeom>
          <a:avLst/>
          <a:gdLst/>
          <a:ahLst/>
          <a:cxnLst/>
          <a:rect l="0" t="0" r="0" b="0"/>
          <a:pathLst>
            <a:path>
              <a:moveTo>
                <a:pt x="0" y="0"/>
              </a:moveTo>
              <a:lnTo>
                <a:pt x="0" y="91923"/>
              </a:lnTo>
              <a:lnTo>
                <a:pt x="616985" y="91923"/>
              </a:lnTo>
              <a:lnTo>
                <a:pt x="616985" y="138688"/>
              </a:lnTo>
            </a:path>
          </a:pathLst>
        </a:custGeom>
      </dgm:spPr>
      <dgm:t>
        <a:bodyPr/>
        <a:lstStyle/>
        <a:p>
          <a:endParaRPr lang="en-US"/>
        </a:p>
      </dgm:t>
    </dgm:pt>
    <dgm:pt modelId="{2C16547A-AFAD-4079-B8BB-E5D712F836F0}" type="pres">
      <dgm:prSet presAssocID="{0ADE14B2-F1C6-4FB6-BA82-9048558298E1}" presName="hierRoot4" presStyleCnt="0"/>
      <dgm:spPr/>
      <dgm:t>
        <a:bodyPr/>
        <a:lstStyle/>
        <a:p>
          <a:endParaRPr lang="en-US"/>
        </a:p>
      </dgm:t>
    </dgm:pt>
    <dgm:pt modelId="{B1B78E9D-1363-4DA0-9E23-EEC478A36938}" type="pres">
      <dgm:prSet presAssocID="{0ADE14B2-F1C6-4FB6-BA82-9048558298E1}" presName="composite4" presStyleCnt="0"/>
      <dgm:spPr/>
      <dgm:t>
        <a:bodyPr/>
        <a:lstStyle/>
        <a:p>
          <a:endParaRPr lang="en-US"/>
        </a:p>
      </dgm:t>
    </dgm:pt>
    <dgm:pt modelId="{FD06CBE8-252C-457A-A146-B72DD6E6F0D3}" type="pres">
      <dgm:prSet presAssocID="{0ADE14B2-F1C6-4FB6-BA82-9048558298E1}" presName="background4" presStyleLbl="node4" presStyleIdx="8" presStyleCnt="14"/>
      <dgm:spPr>
        <a:xfrm>
          <a:off x="2776783" y="3111734"/>
          <a:ext cx="504806" cy="320552"/>
        </a:xfrm>
        <a:prstGeom prst="roundRect">
          <a:avLst>
            <a:gd name="adj" fmla="val 10000"/>
          </a:avLst>
        </a:prstGeom>
      </dgm:spPr>
      <dgm:t>
        <a:bodyPr/>
        <a:lstStyle/>
        <a:p>
          <a:endParaRPr lang="en-US"/>
        </a:p>
      </dgm:t>
    </dgm:pt>
    <dgm:pt modelId="{A7E0B553-C4AA-4F44-83E9-4C3F56340D6C}" type="pres">
      <dgm:prSet presAssocID="{0ADE14B2-F1C6-4FB6-BA82-9048558298E1}" presName="text4" presStyleLbl="fgAcc4" presStyleIdx="8" presStyleCnt="14" custLinFactNeighborY="-2535">
        <dgm:presLayoutVars>
          <dgm:chPref val="3"/>
        </dgm:presLayoutVars>
      </dgm:prSet>
      <dgm:spPr>
        <a:prstGeom prst="roundRect">
          <a:avLst>
            <a:gd name="adj" fmla="val 10000"/>
          </a:avLst>
        </a:prstGeom>
      </dgm:spPr>
      <dgm:t>
        <a:bodyPr/>
        <a:lstStyle/>
        <a:p>
          <a:endParaRPr lang="en-US"/>
        </a:p>
      </dgm:t>
    </dgm:pt>
    <dgm:pt modelId="{D34EBDB2-A35B-49A5-BC59-11AA4025181E}" type="pres">
      <dgm:prSet presAssocID="{0ADE14B2-F1C6-4FB6-BA82-9048558298E1}" presName="hierChild5" presStyleCnt="0"/>
      <dgm:spPr/>
      <dgm:t>
        <a:bodyPr/>
        <a:lstStyle/>
        <a:p>
          <a:endParaRPr lang="en-US"/>
        </a:p>
      </dgm:t>
    </dgm:pt>
    <dgm:pt modelId="{20D45816-B79F-4165-BC61-1BA430645ABD}" type="pres">
      <dgm:prSet presAssocID="{8A7F468F-D3CA-41BF-9876-E9763E2FC9BD}" presName="Name23" presStyleLbl="parChTrans1D4" presStyleIdx="9" presStyleCnt="14"/>
      <dgm:spPr>
        <a:custGeom>
          <a:avLst/>
          <a:gdLst/>
          <a:ahLst/>
          <a:cxnLst/>
          <a:rect l="0" t="0" r="0" b="0"/>
          <a:pathLst>
            <a:path>
              <a:moveTo>
                <a:pt x="308492" y="0"/>
              </a:moveTo>
              <a:lnTo>
                <a:pt x="308492" y="108175"/>
              </a:lnTo>
              <a:lnTo>
                <a:pt x="0" y="108175"/>
              </a:lnTo>
              <a:lnTo>
                <a:pt x="0" y="154940"/>
              </a:lnTo>
            </a:path>
          </a:pathLst>
        </a:custGeom>
      </dgm:spPr>
      <dgm:t>
        <a:bodyPr/>
        <a:lstStyle/>
        <a:p>
          <a:endParaRPr lang="en-US"/>
        </a:p>
      </dgm:t>
    </dgm:pt>
    <dgm:pt modelId="{B185E98C-955A-4AA1-B14F-DDA46CD5E1AB}" type="pres">
      <dgm:prSet presAssocID="{550C8FF6-D705-40EE-BB49-29F214CCFD86}" presName="hierRoot4" presStyleCnt="0"/>
      <dgm:spPr/>
      <dgm:t>
        <a:bodyPr/>
        <a:lstStyle/>
        <a:p>
          <a:endParaRPr lang="en-US"/>
        </a:p>
      </dgm:t>
    </dgm:pt>
    <dgm:pt modelId="{8AEBCDF3-DFA5-49F7-B279-8AA8600A8B14}" type="pres">
      <dgm:prSet presAssocID="{550C8FF6-D705-40EE-BB49-29F214CCFD86}" presName="composite4" presStyleCnt="0"/>
      <dgm:spPr/>
      <dgm:t>
        <a:bodyPr/>
        <a:lstStyle/>
        <a:p>
          <a:endParaRPr lang="en-US"/>
        </a:p>
      </dgm:t>
    </dgm:pt>
    <dgm:pt modelId="{4773B4F1-324A-4279-B220-05692FDA6B76}" type="pres">
      <dgm:prSet presAssocID="{550C8FF6-D705-40EE-BB49-29F214CCFD86}" presName="background4" presStyleLbl="node4" presStyleIdx="9" presStyleCnt="14"/>
      <dgm:spPr>
        <a:xfrm>
          <a:off x="2468291" y="3587226"/>
          <a:ext cx="504806" cy="320552"/>
        </a:xfrm>
        <a:prstGeom prst="roundRect">
          <a:avLst>
            <a:gd name="adj" fmla="val 10000"/>
          </a:avLst>
        </a:prstGeom>
      </dgm:spPr>
      <dgm:t>
        <a:bodyPr/>
        <a:lstStyle/>
        <a:p>
          <a:endParaRPr lang="en-US"/>
        </a:p>
      </dgm:t>
    </dgm:pt>
    <dgm:pt modelId="{A2BFD421-FB6B-4E61-ADF0-3321769D84D3}" type="pres">
      <dgm:prSet presAssocID="{550C8FF6-D705-40EE-BB49-29F214CCFD86}" presName="text4" presStyleLbl="fgAcc4" presStyleIdx="9" presStyleCnt="14">
        <dgm:presLayoutVars>
          <dgm:chPref val="3"/>
        </dgm:presLayoutVars>
      </dgm:prSet>
      <dgm:spPr>
        <a:prstGeom prst="roundRect">
          <a:avLst>
            <a:gd name="adj" fmla="val 10000"/>
          </a:avLst>
        </a:prstGeom>
      </dgm:spPr>
      <dgm:t>
        <a:bodyPr/>
        <a:lstStyle/>
        <a:p>
          <a:endParaRPr lang="en-US"/>
        </a:p>
      </dgm:t>
    </dgm:pt>
    <dgm:pt modelId="{D0144AEA-FC1E-4F05-8413-95FA2806FD16}" type="pres">
      <dgm:prSet presAssocID="{550C8FF6-D705-40EE-BB49-29F214CCFD86}" presName="hierChild5" presStyleCnt="0"/>
      <dgm:spPr/>
      <dgm:t>
        <a:bodyPr/>
        <a:lstStyle/>
        <a:p>
          <a:endParaRPr lang="en-US"/>
        </a:p>
      </dgm:t>
    </dgm:pt>
    <dgm:pt modelId="{E681090D-5692-4923-AD50-C7431EFAB32B}" type="pres">
      <dgm:prSet presAssocID="{E49E6617-CDD2-40AE-9190-CBD19864163A}" presName="Name23" presStyleLbl="parChTrans1D4" presStyleIdx="10" presStyleCnt="14"/>
      <dgm:spPr>
        <a:custGeom>
          <a:avLst/>
          <a:gdLst/>
          <a:ahLst/>
          <a:cxnLst/>
          <a:rect l="0" t="0" r="0" b="0"/>
          <a:pathLst>
            <a:path>
              <a:moveTo>
                <a:pt x="0" y="0"/>
              </a:moveTo>
              <a:lnTo>
                <a:pt x="0" y="108175"/>
              </a:lnTo>
              <a:lnTo>
                <a:pt x="308492" y="108175"/>
              </a:lnTo>
              <a:lnTo>
                <a:pt x="308492" y="154940"/>
              </a:lnTo>
            </a:path>
          </a:pathLst>
        </a:custGeom>
      </dgm:spPr>
      <dgm:t>
        <a:bodyPr/>
        <a:lstStyle/>
        <a:p>
          <a:endParaRPr lang="en-US"/>
        </a:p>
      </dgm:t>
    </dgm:pt>
    <dgm:pt modelId="{243C0855-C102-4636-9E80-5EF8A05166E5}" type="pres">
      <dgm:prSet presAssocID="{A7507B59-DCC5-49B5-AC94-F2AC6A6FFADD}" presName="hierRoot4" presStyleCnt="0"/>
      <dgm:spPr/>
      <dgm:t>
        <a:bodyPr/>
        <a:lstStyle/>
        <a:p>
          <a:endParaRPr lang="en-US"/>
        </a:p>
      </dgm:t>
    </dgm:pt>
    <dgm:pt modelId="{EA94E6E5-0C00-4C94-98CB-1F7938417506}" type="pres">
      <dgm:prSet presAssocID="{A7507B59-DCC5-49B5-AC94-F2AC6A6FFADD}" presName="composite4" presStyleCnt="0"/>
      <dgm:spPr/>
      <dgm:t>
        <a:bodyPr/>
        <a:lstStyle/>
        <a:p>
          <a:endParaRPr lang="en-US"/>
        </a:p>
      </dgm:t>
    </dgm:pt>
    <dgm:pt modelId="{1A651A09-76DF-45F7-BEF9-0BB0756EFBCD}" type="pres">
      <dgm:prSet presAssocID="{A7507B59-DCC5-49B5-AC94-F2AC6A6FFADD}" presName="background4" presStyleLbl="node4" presStyleIdx="10" presStyleCnt="14"/>
      <dgm:spPr>
        <a:xfrm>
          <a:off x="3085276" y="3587226"/>
          <a:ext cx="504806" cy="320552"/>
        </a:xfrm>
        <a:prstGeom prst="roundRect">
          <a:avLst>
            <a:gd name="adj" fmla="val 10000"/>
          </a:avLst>
        </a:prstGeom>
      </dgm:spPr>
      <dgm:t>
        <a:bodyPr/>
        <a:lstStyle/>
        <a:p>
          <a:endParaRPr lang="en-US"/>
        </a:p>
      </dgm:t>
    </dgm:pt>
    <dgm:pt modelId="{BFCA2B66-77F7-4DB4-82D5-AA7DF1A0AA05}" type="pres">
      <dgm:prSet presAssocID="{A7507B59-DCC5-49B5-AC94-F2AC6A6FFADD}" presName="text4" presStyleLbl="fgAcc4" presStyleIdx="10" presStyleCnt="14">
        <dgm:presLayoutVars>
          <dgm:chPref val="3"/>
        </dgm:presLayoutVars>
      </dgm:prSet>
      <dgm:spPr>
        <a:prstGeom prst="roundRect">
          <a:avLst>
            <a:gd name="adj" fmla="val 10000"/>
          </a:avLst>
        </a:prstGeom>
      </dgm:spPr>
      <dgm:t>
        <a:bodyPr/>
        <a:lstStyle/>
        <a:p>
          <a:endParaRPr lang="en-US"/>
        </a:p>
      </dgm:t>
    </dgm:pt>
    <dgm:pt modelId="{2654D7CC-9E41-4640-BC39-22D29CFB5F41}" type="pres">
      <dgm:prSet presAssocID="{A7507B59-DCC5-49B5-AC94-F2AC6A6FFADD}" presName="hierChild5" presStyleCnt="0"/>
      <dgm:spPr/>
      <dgm:t>
        <a:bodyPr/>
        <a:lstStyle/>
        <a:p>
          <a:endParaRPr lang="en-US"/>
        </a:p>
      </dgm:t>
    </dgm:pt>
    <dgm:pt modelId="{E4CC0289-67B2-4948-9D46-C417085EB9E6}" type="pres">
      <dgm:prSet presAssocID="{90F0E7AB-4758-4D88-A86F-2585A27B1207}" presName="Name23" presStyleLbl="parChTrans1D4" presStyleIdx="11" presStyleCnt="14"/>
      <dgm:spPr>
        <a:custGeom>
          <a:avLst/>
          <a:gdLst/>
          <a:ahLst/>
          <a:cxnLst/>
          <a:rect l="0" t="0" r="0" b="0"/>
          <a:pathLst>
            <a:path>
              <a:moveTo>
                <a:pt x="0" y="0"/>
              </a:moveTo>
              <a:lnTo>
                <a:pt x="0" y="100049"/>
              </a:lnTo>
              <a:lnTo>
                <a:pt x="1233971" y="100049"/>
              </a:lnTo>
              <a:lnTo>
                <a:pt x="1233971" y="146814"/>
              </a:lnTo>
            </a:path>
          </a:pathLst>
        </a:custGeom>
      </dgm:spPr>
      <dgm:t>
        <a:bodyPr/>
        <a:lstStyle/>
        <a:p>
          <a:endParaRPr lang="en-US"/>
        </a:p>
      </dgm:t>
    </dgm:pt>
    <dgm:pt modelId="{8836B644-3001-4223-89B2-F65229F00FAC}" type="pres">
      <dgm:prSet presAssocID="{DE51318A-47B1-4A52-8308-B36893E9C104}" presName="hierRoot4" presStyleCnt="0"/>
      <dgm:spPr/>
      <dgm:t>
        <a:bodyPr/>
        <a:lstStyle/>
        <a:p>
          <a:endParaRPr lang="en-US"/>
        </a:p>
      </dgm:t>
    </dgm:pt>
    <dgm:pt modelId="{F98A691A-AE4F-47E6-8C37-B5537DCC0728}" type="pres">
      <dgm:prSet presAssocID="{DE51318A-47B1-4A52-8308-B36893E9C104}" presName="composite4" presStyleCnt="0"/>
      <dgm:spPr/>
      <dgm:t>
        <a:bodyPr/>
        <a:lstStyle/>
        <a:p>
          <a:endParaRPr lang="en-US"/>
        </a:p>
      </dgm:t>
    </dgm:pt>
    <dgm:pt modelId="{E484F310-68AC-4D62-8E82-0911FC14E8E3}" type="pres">
      <dgm:prSet presAssocID="{DE51318A-47B1-4A52-8308-B36893E9C104}" presName="background4" presStyleLbl="node4" presStyleIdx="11" presStyleCnt="14"/>
      <dgm:spPr>
        <a:xfrm>
          <a:off x="3393769" y="3119860"/>
          <a:ext cx="504806" cy="320552"/>
        </a:xfrm>
        <a:prstGeom prst="roundRect">
          <a:avLst>
            <a:gd name="adj" fmla="val 10000"/>
          </a:avLst>
        </a:prstGeom>
      </dgm:spPr>
      <dgm:t>
        <a:bodyPr/>
        <a:lstStyle/>
        <a:p>
          <a:endParaRPr lang="en-US"/>
        </a:p>
      </dgm:t>
    </dgm:pt>
    <dgm:pt modelId="{14EAC2BA-FD31-4D49-AF57-38161BC6EFB3}" type="pres">
      <dgm:prSet presAssocID="{DE51318A-47B1-4A52-8308-B36893E9C104}" presName="text4" presStyleLbl="fgAcc4" presStyleIdx="11" presStyleCnt="14">
        <dgm:presLayoutVars>
          <dgm:chPref val="3"/>
        </dgm:presLayoutVars>
      </dgm:prSet>
      <dgm:spPr>
        <a:prstGeom prst="roundRect">
          <a:avLst>
            <a:gd name="adj" fmla="val 10000"/>
          </a:avLst>
        </a:prstGeom>
      </dgm:spPr>
      <dgm:t>
        <a:bodyPr/>
        <a:lstStyle/>
        <a:p>
          <a:endParaRPr lang="en-US"/>
        </a:p>
      </dgm:t>
    </dgm:pt>
    <dgm:pt modelId="{A97BEDB9-319F-4059-83C7-05A0E2F2E3BF}" type="pres">
      <dgm:prSet presAssocID="{DE51318A-47B1-4A52-8308-B36893E9C104}" presName="hierChild5" presStyleCnt="0"/>
      <dgm:spPr/>
      <dgm:t>
        <a:bodyPr/>
        <a:lstStyle/>
        <a:p>
          <a:endParaRPr lang="en-US"/>
        </a:p>
      </dgm:t>
    </dgm:pt>
    <dgm:pt modelId="{2E3B497E-3C0E-4C80-BFAE-7F65C06AAE8C}" type="pres">
      <dgm:prSet presAssocID="{FFB6922F-F8CB-4E37-9B84-0126E36CF244}" presName="Name23" presStyleLbl="parChTrans1D4" presStyleIdx="12" presStyleCnt="14"/>
      <dgm:spPr>
        <a:custGeom>
          <a:avLst/>
          <a:gdLst/>
          <a:ahLst/>
          <a:cxnLst/>
          <a:rect l="0" t="0" r="0" b="0"/>
          <a:pathLst>
            <a:path>
              <a:moveTo>
                <a:pt x="0" y="0"/>
              </a:moveTo>
              <a:lnTo>
                <a:pt x="0" y="100049"/>
              </a:lnTo>
              <a:lnTo>
                <a:pt x="925478" y="100049"/>
              </a:lnTo>
              <a:lnTo>
                <a:pt x="925478" y="146814"/>
              </a:lnTo>
            </a:path>
          </a:pathLst>
        </a:custGeom>
      </dgm:spPr>
      <dgm:t>
        <a:bodyPr/>
        <a:lstStyle/>
        <a:p>
          <a:endParaRPr lang="en-US"/>
        </a:p>
      </dgm:t>
    </dgm:pt>
    <dgm:pt modelId="{27FAFBAD-ACB0-47C5-A6D1-46B2B898563D}" type="pres">
      <dgm:prSet presAssocID="{A709E134-CC06-4C44-BBD9-B51D26A0E37D}" presName="hierRoot4" presStyleCnt="0"/>
      <dgm:spPr/>
      <dgm:t>
        <a:bodyPr/>
        <a:lstStyle/>
        <a:p>
          <a:endParaRPr lang="en-US"/>
        </a:p>
      </dgm:t>
    </dgm:pt>
    <dgm:pt modelId="{96E58C44-4735-476E-B8B5-636BC9F65FC2}" type="pres">
      <dgm:prSet presAssocID="{A709E134-CC06-4C44-BBD9-B51D26A0E37D}" presName="composite4" presStyleCnt="0"/>
      <dgm:spPr/>
      <dgm:t>
        <a:bodyPr/>
        <a:lstStyle/>
        <a:p>
          <a:endParaRPr lang="en-US"/>
        </a:p>
      </dgm:t>
    </dgm:pt>
    <dgm:pt modelId="{1F57D275-58DD-4AE7-82E1-F443D0038575}" type="pres">
      <dgm:prSet presAssocID="{A709E134-CC06-4C44-BBD9-B51D26A0E37D}" presName="background4" presStyleLbl="node4" presStyleIdx="12" presStyleCnt="14"/>
      <dgm:spPr>
        <a:xfrm>
          <a:off x="4010755" y="2652493"/>
          <a:ext cx="504806" cy="320552"/>
        </a:xfrm>
        <a:prstGeom prst="roundRect">
          <a:avLst>
            <a:gd name="adj" fmla="val 10000"/>
          </a:avLst>
        </a:prstGeom>
      </dgm:spPr>
      <dgm:t>
        <a:bodyPr/>
        <a:lstStyle/>
        <a:p>
          <a:endParaRPr lang="en-US"/>
        </a:p>
      </dgm:t>
    </dgm:pt>
    <dgm:pt modelId="{738F1865-67D7-4BB4-91C9-CE8B292AB896}" type="pres">
      <dgm:prSet presAssocID="{A709E134-CC06-4C44-BBD9-B51D26A0E37D}" presName="text4" presStyleLbl="fgAcc4" presStyleIdx="12" presStyleCnt="14">
        <dgm:presLayoutVars>
          <dgm:chPref val="3"/>
        </dgm:presLayoutVars>
      </dgm:prSet>
      <dgm:spPr>
        <a:prstGeom prst="roundRect">
          <a:avLst>
            <a:gd name="adj" fmla="val 10000"/>
          </a:avLst>
        </a:prstGeom>
      </dgm:spPr>
      <dgm:t>
        <a:bodyPr/>
        <a:lstStyle/>
        <a:p>
          <a:endParaRPr lang="en-US"/>
        </a:p>
      </dgm:t>
    </dgm:pt>
    <dgm:pt modelId="{66AE7167-A8E0-465B-B35C-5442280AAA46}" type="pres">
      <dgm:prSet presAssocID="{A709E134-CC06-4C44-BBD9-B51D26A0E37D}" presName="hierChild5" presStyleCnt="0"/>
      <dgm:spPr/>
      <dgm:t>
        <a:bodyPr/>
        <a:lstStyle/>
        <a:p>
          <a:endParaRPr lang="en-US"/>
        </a:p>
      </dgm:t>
    </dgm:pt>
    <dgm:pt modelId="{E2FB38A1-3864-4331-9786-5CE8A489DE8D}" type="pres">
      <dgm:prSet presAssocID="{A527D5B9-D70B-472B-89EA-4362F1A7CCA4}" presName="Name23" presStyleLbl="parChTrans1D4" presStyleIdx="13" presStyleCnt="14"/>
      <dgm:spPr>
        <a:custGeom>
          <a:avLst/>
          <a:gdLst/>
          <a:ahLst/>
          <a:cxnLst/>
          <a:rect l="0" t="0" r="0" b="0"/>
          <a:pathLst>
            <a:path>
              <a:moveTo>
                <a:pt x="45720" y="0"/>
              </a:moveTo>
              <a:lnTo>
                <a:pt x="45720" y="146814"/>
              </a:lnTo>
            </a:path>
          </a:pathLst>
        </a:custGeom>
      </dgm:spPr>
      <dgm:t>
        <a:bodyPr/>
        <a:lstStyle/>
        <a:p>
          <a:endParaRPr lang="en-US"/>
        </a:p>
      </dgm:t>
    </dgm:pt>
    <dgm:pt modelId="{E42F623B-10BB-458A-84B2-E4923F5B708C}" type="pres">
      <dgm:prSet presAssocID="{FC644146-507A-4D4C-B184-CC1BEBF6C357}" presName="hierRoot4" presStyleCnt="0"/>
      <dgm:spPr/>
      <dgm:t>
        <a:bodyPr/>
        <a:lstStyle/>
        <a:p>
          <a:endParaRPr lang="en-US"/>
        </a:p>
      </dgm:t>
    </dgm:pt>
    <dgm:pt modelId="{8EE4C4D5-ABA3-4BC7-AD30-565FCAD88A34}" type="pres">
      <dgm:prSet presAssocID="{FC644146-507A-4D4C-B184-CC1BEBF6C357}" presName="composite4" presStyleCnt="0"/>
      <dgm:spPr/>
      <dgm:t>
        <a:bodyPr/>
        <a:lstStyle/>
        <a:p>
          <a:endParaRPr lang="en-US"/>
        </a:p>
      </dgm:t>
    </dgm:pt>
    <dgm:pt modelId="{936B2D1D-0A4E-4489-8194-5DE659E9F6C1}" type="pres">
      <dgm:prSet presAssocID="{FC644146-507A-4D4C-B184-CC1BEBF6C357}" presName="background4" presStyleLbl="node4" presStyleIdx="13" presStyleCnt="14"/>
      <dgm:spPr>
        <a:xfrm>
          <a:off x="4010755" y="3119860"/>
          <a:ext cx="504806" cy="320552"/>
        </a:xfrm>
        <a:prstGeom prst="roundRect">
          <a:avLst>
            <a:gd name="adj" fmla="val 10000"/>
          </a:avLst>
        </a:prstGeom>
      </dgm:spPr>
      <dgm:t>
        <a:bodyPr/>
        <a:lstStyle/>
        <a:p>
          <a:endParaRPr lang="en-US"/>
        </a:p>
      </dgm:t>
    </dgm:pt>
    <dgm:pt modelId="{29CBCF90-F441-4E58-A733-B7656E19EC09}" type="pres">
      <dgm:prSet presAssocID="{FC644146-507A-4D4C-B184-CC1BEBF6C357}" presName="text4" presStyleLbl="fgAcc4" presStyleIdx="13" presStyleCnt="14">
        <dgm:presLayoutVars>
          <dgm:chPref val="3"/>
        </dgm:presLayoutVars>
      </dgm:prSet>
      <dgm:spPr>
        <a:prstGeom prst="roundRect">
          <a:avLst>
            <a:gd name="adj" fmla="val 10000"/>
          </a:avLst>
        </a:prstGeom>
      </dgm:spPr>
      <dgm:t>
        <a:bodyPr/>
        <a:lstStyle/>
        <a:p>
          <a:endParaRPr lang="en-US"/>
        </a:p>
      </dgm:t>
    </dgm:pt>
    <dgm:pt modelId="{0D7633C0-886B-4BF8-A936-39ABEBB97357}" type="pres">
      <dgm:prSet presAssocID="{FC644146-507A-4D4C-B184-CC1BEBF6C357}" presName="hierChild5" presStyleCnt="0"/>
      <dgm:spPr/>
      <dgm:t>
        <a:bodyPr/>
        <a:lstStyle/>
        <a:p>
          <a:endParaRPr lang="en-US"/>
        </a:p>
      </dgm:t>
    </dgm:pt>
  </dgm:ptLst>
  <dgm:cxnLst>
    <dgm:cxn modelId="{29C8DD55-7EAC-48B0-A045-BAB054656F5F}" srcId="{022DB27B-9B61-4EDB-B2B2-1A8CC1A815F2}" destId="{1E628684-FD2E-4724-B2AD-21F756E9788A}" srcOrd="0" destOrd="0" parTransId="{3DCD0629-3FAA-437B-AEC7-B4D2E337D820}" sibTransId="{55D138DE-C7CA-4A9E-8A5A-CA8C7D4F8778}"/>
    <dgm:cxn modelId="{3830BDFE-D84D-4DDC-95C5-895E22D6BFB6}" srcId="{AB95DCAE-BEA4-4A92-8D0A-5048AD3951FB}" destId="{DCC6B9C6-23C4-44E5-9F9C-4524C05D1500}" srcOrd="0" destOrd="0" parTransId="{5F13FD96-E647-47FE-AABD-DD6021306166}" sibTransId="{FC2EA8A4-CDAF-4B09-BAA5-87661CCD48CF}"/>
    <dgm:cxn modelId="{F53A03E8-99A5-40BF-9DE8-BDC63C6B962A}" type="presOf" srcId="{11315CEC-0448-442D-890D-F7AE91FC5D5A}" destId="{0C35CC2E-73F0-494D-8174-1975055DA53E}" srcOrd="0" destOrd="0" presId="urn:microsoft.com/office/officeart/2005/8/layout/hierarchy1"/>
    <dgm:cxn modelId="{03502729-9945-4074-B45D-AACEFC4C6032}" type="presOf" srcId="{8A7F468F-D3CA-41BF-9876-E9763E2FC9BD}" destId="{20D45816-B79F-4165-BC61-1BA430645ABD}" srcOrd="0" destOrd="0" presId="urn:microsoft.com/office/officeart/2005/8/layout/hierarchy1"/>
    <dgm:cxn modelId="{DDF3A9A3-796B-4AE3-B2EE-86C32CC5F8CB}" type="presOf" srcId="{3FD048E1-901E-4ABF-88A9-E304CCC1F514}" destId="{80957611-9C9F-4787-9DDB-93C522D10189}" srcOrd="0" destOrd="0" presId="urn:microsoft.com/office/officeart/2005/8/layout/hierarchy1"/>
    <dgm:cxn modelId="{E18AB6D8-5FA5-4162-9E2B-BB344A5A9AA9}" type="presOf" srcId="{FC644146-507A-4D4C-B184-CC1BEBF6C357}" destId="{29CBCF90-F441-4E58-A733-B7656E19EC09}" srcOrd="0" destOrd="0" presId="urn:microsoft.com/office/officeart/2005/8/layout/hierarchy1"/>
    <dgm:cxn modelId="{7E812807-8E66-42FC-9726-0A7D01BD8A87}" type="presOf" srcId="{FFB6922F-F8CB-4E37-9B84-0126E36CF244}" destId="{2E3B497E-3C0E-4C80-BFAE-7F65C06AAE8C}" srcOrd="0" destOrd="0" presId="urn:microsoft.com/office/officeart/2005/8/layout/hierarchy1"/>
    <dgm:cxn modelId="{CA906FA0-2D57-4FA0-8804-980C64F9E508}" type="presOf" srcId="{4734FB02-1559-4E72-BB89-FFC45373D973}" destId="{3443EB45-4E49-4EE5-8C50-68BE2F33B9B2}" srcOrd="0" destOrd="0" presId="urn:microsoft.com/office/officeart/2005/8/layout/hierarchy1"/>
    <dgm:cxn modelId="{2D3CDA07-E523-4431-82B4-0CAE477C8CD9}" srcId="{10AC2520-FDD7-4AEC-AC70-98FBD5349DCE}" destId="{022DB27B-9B61-4EDB-B2B2-1A8CC1A815F2}" srcOrd="0" destOrd="0" parTransId="{A2E063BE-4EA6-4D46-9152-F0ACB7C8BF59}" sibTransId="{A975185B-E50D-4BEF-9BA2-5CBCB1F298A5}"/>
    <dgm:cxn modelId="{BA433D82-A6C7-4314-95CE-E4DB6D05D38D}" type="presOf" srcId="{A2E063BE-4EA6-4D46-9152-F0ACB7C8BF59}" destId="{B0B4F9F9-6C92-4ACC-A30C-DBB918CD7F99}" srcOrd="0" destOrd="0" presId="urn:microsoft.com/office/officeart/2005/8/layout/hierarchy1"/>
    <dgm:cxn modelId="{0D12DD7F-5A3E-4CE8-8E73-A247DEBF1860}" type="presOf" srcId="{AB95DCAE-BEA4-4A92-8D0A-5048AD3951FB}" destId="{66DA3F4B-1421-47E9-87FF-7E72192BC8B2}" srcOrd="0" destOrd="0" presId="urn:microsoft.com/office/officeart/2005/8/layout/hierarchy1"/>
    <dgm:cxn modelId="{579EA338-D7B4-4791-A079-C34B015125F1}" srcId="{022DB27B-9B61-4EDB-B2B2-1A8CC1A815F2}" destId="{11315CEC-0448-442D-890D-F7AE91FC5D5A}" srcOrd="3" destOrd="0" parTransId="{69897DEB-6A69-49BE-8E77-8A79AAF1B447}" sibTransId="{053EFCDC-BF66-432A-A30B-F76D5A097403}"/>
    <dgm:cxn modelId="{8CCD85FB-3A5D-4A67-AC83-168C7526180D}" type="presOf" srcId="{10AC2520-FDD7-4AEC-AC70-98FBD5349DCE}" destId="{6E37CC13-4C9C-4C22-BC82-590F08392502}" srcOrd="0" destOrd="0" presId="urn:microsoft.com/office/officeart/2005/8/layout/hierarchy1"/>
    <dgm:cxn modelId="{1C8F0DAD-E269-4D2F-94DA-959DF0937A9D}" srcId="{4734FB02-1559-4E72-BB89-FFC45373D973}" destId="{AB95DCAE-BEA4-4A92-8D0A-5048AD3951FB}" srcOrd="0" destOrd="0" parTransId="{D30E4CAF-7E0C-4D3F-9B4D-5F32DF65706F}" sibTransId="{320079CE-56B8-4B74-984B-1C21FDC142EB}"/>
    <dgm:cxn modelId="{9B967167-CF4D-428D-A621-EEC9FC7028DB}" srcId="{022DB27B-9B61-4EDB-B2B2-1A8CC1A815F2}" destId="{3F3A15A0-5D1B-4BB1-A2C0-D7B06031B42C}" srcOrd="1" destOrd="0" parTransId="{1965E11D-5E7A-428B-800F-BEF03AF574C4}" sibTransId="{59363362-4D49-4A26-A5A1-AF53127F0CDC}"/>
    <dgm:cxn modelId="{271355E8-E1C2-4F72-80BE-C3E620266DD7}" type="presOf" srcId="{A709E134-CC06-4C44-BBD9-B51D26A0E37D}" destId="{738F1865-67D7-4BB4-91C9-CE8B292AB896}" srcOrd="0" destOrd="0" presId="urn:microsoft.com/office/officeart/2005/8/layout/hierarchy1"/>
    <dgm:cxn modelId="{20A7E274-A4E4-4B54-86F7-D0694F27A6E6}" type="presOf" srcId="{E49E6617-CDD2-40AE-9190-CBD19864163A}" destId="{E681090D-5692-4923-AD50-C7431EFAB32B}" srcOrd="0" destOrd="0" presId="urn:microsoft.com/office/officeart/2005/8/layout/hierarchy1"/>
    <dgm:cxn modelId="{01E5351D-2EBD-4F9A-94F6-BB18357E653B}" srcId="{781ACB79-7A0B-4A59-8491-7A51F5605F81}" destId="{4734FB02-1559-4E72-BB89-FFC45373D973}" srcOrd="0" destOrd="0" parTransId="{1A11F95F-2188-4375-8A59-86BE47B6C872}" sibTransId="{5018385C-8728-4781-9937-5121599E8283}"/>
    <dgm:cxn modelId="{E64337E9-008B-4457-A621-D4FECB279612}" type="presOf" srcId="{3DCD0629-3FAA-437B-AEC7-B4D2E337D820}" destId="{972FCEA7-7AA4-4DF6-BF16-681A55AF3D38}" srcOrd="0" destOrd="0" presId="urn:microsoft.com/office/officeart/2005/8/layout/hierarchy1"/>
    <dgm:cxn modelId="{28E7EEF9-D39F-46E8-A377-DA104057210B}" type="presOf" srcId="{DE51318A-47B1-4A52-8308-B36893E9C104}" destId="{14EAC2BA-FD31-4D49-AF57-38161BC6EFB3}" srcOrd="0" destOrd="0" presId="urn:microsoft.com/office/officeart/2005/8/layout/hierarchy1"/>
    <dgm:cxn modelId="{155EA77C-02DB-498E-8AF0-E2B356498BB3}" type="presOf" srcId="{D30E4CAF-7E0C-4D3F-9B4D-5F32DF65706F}" destId="{89C0F1FE-CD79-44D8-A979-F5B2BEFE949C}" srcOrd="0" destOrd="0" presId="urn:microsoft.com/office/officeart/2005/8/layout/hierarchy1"/>
    <dgm:cxn modelId="{59D1C1B1-4BC8-4BDA-A509-1B01F0DFFF97}" srcId="{DCC6B9C6-23C4-44E5-9F9C-4524C05D1500}" destId="{8D0E3081-1FCB-4865-BE5C-EB4DA177FD27}" srcOrd="0" destOrd="0" parTransId="{7CC69934-1D4A-4F6D-B9D4-BA456AF51859}" sibTransId="{B0BADB43-9235-48FC-8315-4C9ACF7886EB}"/>
    <dgm:cxn modelId="{757D23FE-8A2F-4C5A-AE78-B8684F56F160}" srcId="{022DB27B-9B61-4EDB-B2B2-1A8CC1A815F2}" destId="{D65F4DE6-E5E0-4F0B-BF7E-B913DBC83102}" srcOrd="2" destOrd="0" parTransId="{8EA99948-D62F-427F-AD47-250FFCBF70E5}" sibTransId="{9AE09271-861D-46EE-8B0B-D90C1E6FD9FB}"/>
    <dgm:cxn modelId="{ED6985E7-FF4E-47FB-9D95-B9ED988E8D1E}" type="presOf" srcId="{8D0E3081-1FCB-4865-BE5C-EB4DA177FD27}" destId="{BACC4F74-3C1B-4EBC-80D8-4F73283E6F34}" srcOrd="0" destOrd="0" presId="urn:microsoft.com/office/officeart/2005/8/layout/hierarchy1"/>
    <dgm:cxn modelId="{D78A1CB0-E3CD-47E6-8D2A-81B5DD7CD7FE}" type="presOf" srcId="{022DB27B-9B61-4EDB-B2B2-1A8CC1A815F2}" destId="{80661422-A137-43D9-BCD7-A14B919ACE6A}" srcOrd="0" destOrd="0" presId="urn:microsoft.com/office/officeart/2005/8/layout/hierarchy1"/>
    <dgm:cxn modelId="{E578120A-965E-42F6-BF12-AE6398C778F5}" type="presOf" srcId="{7CC69934-1D4A-4F6D-B9D4-BA456AF51859}" destId="{7B332140-98EF-413F-A38A-BCCD363A08F8}" srcOrd="0" destOrd="0" presId="urn:microsoft.com/office/officeart/2005/8/layout/hierarchy1"/>
    <dgm:cxn modelId="{5D3CCDFA-8237-4209-949E-E44005ACF54C}" srcId="{A709E134-CC06-4C44-BBD9-B51D26A0E37D}" destId="{FC644146-507A-4D4C-B184-CC1BEBF6C357}" srcOrd="0" destOrd="0" parTransId="{A527D5B9-D70B-472B-89EA-4362F1A7CCA4}" sibTransId="{7AFF842F-8443-4781-AF9F-9C8DB66116F1}"/>
    <dgm:cxn modelId="{D9D98982-8D0E-483B-A850-C2A06943C93A}" srcId="{10AC2520-FDD7-4AEC-AC70-98FBD5349DCE}" destId="{0ADE14B2-F1C6-4FB6-BA82-9048558298E1}" srcOrd="1" destOrd="0" parTransId="{889E3A96-1D5B-4E4C-81EF-9EC5D7E52ADC}" sibTransId="{10B729FF-73D4-4AA5-BAFC-AC553703B6DC}"/>
    <dgm:cxn modelId="{AC6862F2-E190-4A00-8797-4DB0A397335A}" type="presOf" srcId="{3F3A15A0-5D1B-4BB1-A2C0-D7B06031B42C}" destId="{A266A59A-2B64-4B56-B66D-49FC5BB801A2}" srcOrd="0" destOrd="0" presId="urn:microsoft.com/office/officeart/2005/8/layout/hierarchy1"/>
    <dgm:cxn modelId="{FBA3901B-06E0-4D35-9D4B-3D42011A7F5D}" type="presOf" srcId="{5F13FD96-E647-47FE-AABD-DD6021306166}" destId="{6E4EE781-7E63-4437-9AF4-1AA58EC166DE}" srcOrd="0" destOrd="0" presId="urn:microsoft.com/office/officeart/2005/8/layout/hierarchy1"/>
    <dgm:cxn modelId="{CDF34662-1C7B-4517-87CD-15CFCDD36465}" type="presOf" srcId="{D65F4DE6-E5E0-4F0B-BF7E-B913DBC83102}" destId="{4633C242-D964-4182-A09A-011FCF3C562A}" srcOrd="0" destOrd="0" presId="urn:microsoft.com/office/officeart/2005/8/layout/hierarchy1"/>
    <dgm:cxn modelId="{A0D38A72-3827-4902-B16C-B73B0DCEF813}" type="presOf" srcId="{8EA99948-D62F-427F-AD47-250FFCBF70E5}" destId="{F565E44C-4381-4AD0-80F6-74287A16DC13}" srcOrd="0" destOrd="0" presId="urn:microsoft.com/office/officeart/2005/8/layout/hierarchy1"/>
    <dgm:cxn modelId="{FE4B3946-E080-400D-8D6E-8D3ADE8E4D46}" srcId="{51373F55-003A-4700-A241-84CA0C4B90CF}" destId="{A709E134-CC06-4C44-BBD9-B51D26A0E37D}" srcOrd="1" destOrd="0" parTransId="{FFB6922F-F8CB-4E37-9B84-0126E36CF244}" sibTransId="{31A1B020-B78E-4D2E-A687-606C022C62BD}"/>
    <dgm:cxn modelId="{E1199464-A78F-4036-9517-8F9270937554}" type="presOf" srcId="{69897DEB-6A69-49BE-8E77-8A79AAF1B447}" destId="{84E039A5-83EE-4E5C-82A2-9DA707EDF0A7}" srcOrd="0" destOrd="0" presId="urn:microsoft.com/office/officeart/2005/8/layout/hierarchy1"/>
    <dgm:cxn modelId="{8ADE2894-9506-4636-9D9C-924A6504E07F}" type="presOf" srcId="{A527D5B9-D70B-472B-89EA-4362F1A7CCA4}" destId="{E2FB38A1-3864-4331-9786-5CE8A489DE8D}" srcOrd="0" destOrd="0" presId="urn:microsoft.com/office/officeart/2005/8/layout/hierarchy1"/>
    <dgm:cxn modelId="{AD2C1D31-FCAD-4445-BC26-FABF7900884B}" type="presOf" srcId="{1965E11D-5E7A-428B-800F-BEF03AF574C4}" destId="{448A358E-AFDD-4DDE-B25C-97DD0BE6F13C}" srcOrd="0" destOrd="0" presId="urn:microsoft.com/office/officeart/2005/8/layout/hierarchy1"/>
    <dgm:cxn modelId="{A68DA10F-3BDC-4D74-85F4-92883C73A43C}" srcId="{0ADE14B2-F1C6-4FB6-BA82-9048558298E1}" destId="{550C8FF6-D705-40EE-BB49-29F214CCFD86}" srcOrd="0" destOrd="0" parTransId="{8A7F468F-D3CA-41BF-9876-E9763E2FC9BD}" sibTransId="{973FC0A5-516F-4DBB-877F-05C1F23770C9}"/>
    <dgm:cxn modelId="{0AC0C72B-53B5-4C3D-8AB1-E9E9BB3A62F5}" type="presOf" srcId="{51373F55-003A-4700-A241-84CA0C4B90CF}" destId="{E291EFB4-D5A0-4655-AB28-7815A2F28101}" srcOrd="0" destOrd="0" presId="urn:microsoft.com/office/officeart/2005/8/layout/hierarchy1"/>
    <dgm:cxn modelId="{39DE80EF-01EB-46F5-8192-C60F0C96DEBF}" type="presOf" srcId="{A7507B59-DCC5-49B5-AC94-F2AC6A6FFADD}" destId="{BFCA2B66-77F7-4DB4-82D5-AA7DF1A0AA05}" srcOrd="0" destOrd="0" presId="urn:microsoft.com/office/officeart/2005/8/layout/hierarchy1"/>
    <dgm:cxn modelId="{785ECD26-320C-4677-ACD6-A731DDE3A368}" type="presOf" srcId="{781ACB79-7A0B-4A59-8491-7A51F5605F81}" destId="{48FB8219-D067-4A0B-AD03-8485BDF2734D}" srcOrd="0" destOrd="0" presId="urn:microsoft.com/office/officeart/2005/8/layout/hierarchy1"/>
    <dgm:cxn modelId="{686938D5-C0E2-44F7-9E15-771076D3590A}" srcId="{10AC2520-FDD7-4AEC-AC70-98FBD5349DCE}" destId="{DE51318A-47B1-4A52-8308-B36893E9C104}" srcOrd="2" destOrd="0" parTransId="{90F0E7AB-4758-4D88-A86F-2585A27B1207}" sibTransId="{EC602512-FE52-48FA-A354-B979266C4DCF}"/>
    <dgm:cxn modelId="{5BF3BD4E-6405-485B-B11A-DE6CFA5BB634}" srcId="{0ADE14B2-F1C6-4FB6-BA82-9048558298E1}" destId="{A7507B59-DCC5-49B5-AC94-F2AC6A6FFADD}" srcOrd="1" destOrd="0" parTransId="{E49E6617-CDD2-40AE-9190-CBD19864163A}" sibTransId="{2BF74570-F437-46D9-8B4C-CF38C1BE7ED0}"/>
    <dgm:cxn modelId="{1E2C7973-64CE-475E-8C60-AD0DD86BA51F}" srcId="{51373F55-003A-4700-A241-84CA0C4B90CF}" destId="{10AC2520-FDD7-4AEC-AC70-98FBD5349DCE}" srcOrd="0" destOrd="0" parTransId="{2A50E3FB-00B8-4C4E-BF59-520C14DB8064}" sibTransId="{3555750A-1411-4827-A50C-29E4B5B6F1FB}"/>
    <dgm:cxn modelId="{228B8B4D-B59F-4BA0-9CA3-C1AE31313912}" type="presOf" srcId="{889E3A96-1D5B-4E4C-81EF-9EC5D7E52ADC}" destId="{831D0A29-F1E1-40C6-9248-F5CF43C497E9}" srcOrd="0" destOrd="0" presId="urn:microsoft.com/office/officeart/2005/8/layout/hierarchy1"/>
    <dgm:cxn modelId="{FB5045A8-A0BD-4E1F-829D-F57EB192C1E7}" srcId="{8D0E3081-1FCB-4865-BE5C-EB4DA177FD27}" destId="{51373F55-003A-4700-A241-84CA0C4B90CF}" srcOrd="0" destOrd="0" parTransId="{3FD048E1-901E-4ABF-88A9-E304CCC1F514}" sibTransId="{F5235125-2279-4E82-9A15-BAF03905E529}"/>
    <dgm:cxn modelId="{26C3D473-AE9E-4A32-8C55-AC4D39B60D13}" type="presOf" srcId="{0ADE14B2-F1C6-4FB6-BA82-9048558298E1}" destId="{A7E0B553-C4AA-4F44-83E9-4C3F56340D6C}" srcOrd="0" destOrd="0" presId="urn:microsoft.com/office/officeart/2005/8/layout/hierarchy1"/>
    <dgm:cxn modelId="{EAB77FB7-25CF-4000-91CA-8717D1A9E678}" type="presOf" srcId="{1E628684-FD2E-4724-B2AD-21F756E9788A}" destId="{8EFF6725-2E8B-419F-ADEC-742647893F01}" srcOrd="0" destOrd="0" presId="urn:microsoft.com/office/officeart/2005/8/layout/hierarchy1"/>
    <dgm:cxn modelId="{7DA558FC-33A8-4ED6-B9EA-17B2FFDC59E3}" type="presOf" srcId="{DCC6B9C6-23C4-44E5-9F9C-4524C05D1500}" destId="{08179F04-7861-423C-AC24-E25CCB76E408}" srcOrd="0" destOrd="0" presId="urn:microsoft.com/office/officeart/2005/8/layout/hierarchy1"/>
    <dgm:cxn modelId="{10FCD0FF-08A2-421C-9C1E-19A515ED3EF8}" type="presOf" srcId="{550C8FF6-D705-40EE-BB49-29F214CCFD86}" destId="{A2BFD421-FB6B-4E61-ADF0-3321769D84D3}" srcOrd="0" destOrd="0" presId="urn:microsoft.com/office/officeart/2005/8/layout/hierarchy1"/>
    <dgm:cxn modelId="{1409C936-CC93-4A8D-8F3C-14181634C61D}" type="presOf" srcId="{90F0E7AB-4758-4D88-A86F-2585A27B1207}" destId="{E4CC0289-67B2-4948-9D46-C417085EB9E6}" srcOrd="0" destOrd="0" presId="urn:microsoft.com/office/officeart/2005/8/layout/hierarchy1"/>
    <dgm:cxn modelId="{C750C3FB-3D2D-4729-9DE4-A11C1AB0D061}" type="presOf" srcId="{2A50E3FB-00B8-4C4E-BF59-520C14DB8064}" destId="{C3293A19-797D-4A5A-B2BC-DB446D5D8716}" srcOrd="0" destOrd="0" presId="urn:microsoft.com/office/officeart/2005/8/layout/hierarchy1"/>
    <dgm:cxn modelId="{0D298E83-76B2-4539-972E-48A1B3103908}" type="presParOf" srcId="{48FB8219-D067-4A0B-AD03-8485BDF2734D}" destId="{5ADDD7A9-403C-4709-AEA7-4B673E61A20A}" srcOrd="0" destOrd="0" presId="urn:microsoft.com/office/officeart/2005/8/layout/hierarchy1"/>
    <dgm:cxn modelId="{7910D2DF-BCC0-4ED8-8517-3087D2669FD2}" type="presParOf" srcId="{5ADDD7A9-403C-4709-AEA7-4B673E61A20A}" destId="{3B61DBC1-F0D3-4B47-9F99-2DB8AA1148BD}" srcOrd="0" destOrd="0" presId="urn:microsoft.com/office/officeart/2005/8/layout/hierarchy1"/>
    <dgm:cxn modelId="{6956DA35-F719-4529-AC69-5C07C58EF522}" type="presParOf" srcId="{3B61DBC1-F0D3-4B47-9F99-2DB8AA1148BD}" destId="{B8F32B96-E61A-4A77-8B57-01E61AF911FD}" srcOrd="0" destOrd="0" presId="urn:microsoft.com/office/officeart/2005/8/layout/hierarchy1"/>
    <dgm:cxn modelId="{9BC166C1-5267-4012-919E-1EFCEA6EC9AB}" type="presParOf" srcId="{3B61DBC1-F0D3-4B47-9F99-2DB8AA1148BD}" destId="{3443EB45-4E49-4EE5-8C50-68BE2F33B9B2}" srcOrd="1" destOrd="0" presId="urn:microsoft.com/office/officeart/2005/8/layout/hierarchy1"/>
    <dgm:cxn modelId="{97A6AE40-A651-4863-8EB1-33FD6679EC00}" type="presParOf" srcId="{5ADDD7A9-403C-4709-AEA7-4B673E61A20A}" destId="{E3C19BBF-64E9-4958-A8EF-304FDB1D3A47}" srcOrd="1" destOrd="0" presId="urn:microsoft.com/office/officeart/2005/8/layout/hierarchy1"/>
    <dgm:cxn modelId="{35F9AEB0-0F7E-4893-A6AD-2C2FB1874850}" type="presParOf" srcId="{E3C19BBF-64E9-4958-A8EF-304FDB1D3A47}" destId="{89C0F1FE-CD79-44D8-A979-F5B2BEFE949C}" srcOrd="0" destOrd="0" presId="urn:microsoft.com/office/officeart/2005/8/layout/hierarchy1"/>
    <dgm:cxn modelId="{FD122A9C-935B-4637-B419-8D1F4BC35FE6}" type="presParOf" srcId="{E3C19BBF-64E9-4958-A8EF-304FDB1D3A47}" destId="{9CE260C0-19D8-4D5A-BBF3-3FDF66BE05CE}" srcOrd="1" destOrd="0" presId="urn:microsoft.com/office/officeart/2005/8/layout/hierarchy1"/>
    <dgm:cxn modelId="{EF0C680D-C312-4CD4-AA15-9B58F5ECF92E}" type="presParOf" srcId="{9CE260C0-19D8-4D5A-BBF3-3FDF66BE05CE}" destId="{A31BB6B6-8607-42F7-A219-6E0CEE36E72A}" srcOrd="0" destOrd="0" presId="urn:microsoft.com/office/officeart/2005/8/layout/hierarchy1"/>
    <dgm:cxn modelId="{ED04F934-1156-4003-8FB9-1AAB4479AD6D}" type="presParOf" srcId="{A31BB6B6-8607-42F7-A219-6E0CEE36E72A}" destId="{0B7C6840-D3EA-455E-BC58-4725523DBAFB}" srcOrd="0" destOrd="0" presId="urn:microsoft.com/office/officeart/2005/8/layout/hierarchy1"/>
    <dgm:cxn modelId="{7C154805-D7F5-48C8-B33C-1C0353F1F2E5}" type="presParOf" srcId="{A31BB6B6-8607-42F7-A219-6E0CEE36E72A}" destId="{66DA3F4B-1421-47E9-87FF-7E72192BC8B2}" srcOrd="1" destOrd="0" presId="urn:microsoft.com/office/officeart/2005/8/layout/hierarchy1"/>
    <dgm:cxn modelId="{3257812C-A2FD-4B14-BBBC-20FDF101FF79}" type="presParOf" srcId="{9CE260C0-19D8-4D5A-BBF3-3FDF66BE05CE}" destId="{7B1BE598-D544-4AE9-BF66-60283BAE0081}" srcOrd="1" destOrd="0" presId="urn:microsoft.com/office/officeart/2005/8/layout/hierarchy1"/>
    <dgm:cxn modelId="{A615DB96-8912-4F57-BADA-01D30BD29FA8}" type="presParOf" srcId="{7B1BE598-D544-4AE9-BF66-60283BAE0081}" destId="{6E4EE781-7E63-4437-9AF4-1AA58EC166DE}" srcOrd="0" destOrd="0" presId="urn:microsoft.com/office/officeart/2005/8/layout/hierarchy1"/>
    <dgm:cxn modelId="{4E0F3DD4-67E5-4C00-927B-45BBB2265C00}" type="presParOf" srcId="{7B1BE598-D544-4AE9-BF66-60283BAE0081}" destId="{CE4CE2AF-A97B-4B36-832D-3A33A739A85B}" srcOrd="1" destOrd="0" presId="urn:microsoft.com/office/officeart/2005/8/layout/hierarchy1"/>
    <dgm:cxn modelId="{2FF14B58-2523-47D2-8743-6F1A6128D1A8}" type="presParOf" srcId="{CE4CE2AF-A97B-4B36-832D-3A33A739A85B}" destId="{0FD4C332-25EA-4ED7-873C-9B58A4600362}" srcOrd="0" destOrd="0" presId="urn:microsoft.com/office/officeart/2005/8/layout/hierarchy1"/>
    <dgm:cxn modelId="{4D8CA1DE-AFB6-4885-88BB-531675879B94}" type="presParOf" srcId="{0FD4C332-25EA-4ED7-873C-9B58A4600362}" destId="{4D7B07BB-64B6-4D77-B224-26E1BE9BC97E}" srcOrd="0" destOrd="0" presId="urn:microsoft.com/office/officeart/2005/8/layout/hierarchy1"/>
    <dgm:cxn modelId="{5B9A723B-2C1B-4B31-8DB3-FCF727C22586}" type="presParOf" srcId="{0FD4C332-25EA-4ED7-873C-9B58A4600362}" destId="{08179F04-7861-423C-AC24-E25CCB76E408}" srcOrd="1" destOrd="0" presId="urn:microsoft.com/office/officeart/2005/8/layout/hierarchy1"/>
    <dgm:cxn modelId="{C657E166-DAE4-49BE-B2AB-3C74520D9CE2}" type="presParOf" srcId="{CE4CE2AF-A97B-4B36-832D-3A33A739A85B}" destId="{9EDBCE4A-B99D-4D31-9848-44A8C557E24F}" srcOrd="1" destOrd="0" presId="urn:microsoft.com/office/officeart/2005/8/layout/hierarchy1"/>
    <dgm:cxn modelId="{CD812B57-3422-4BB0-9193-496745ACB26A}" type="presParOf" srcId="{9EDBCE4A-B99D-4D31-9848-44A8C557E24F}" destId="{7B332140-98EF-413F-A38A-BCCD363A08F8}" srcOrd="0" destOrd="0" presId="urn:microsoft.com/office/officeart/2005/8/layout/hierarchy1"/>
    <dgm:cxn modelId="{59B580EF-1BD0-41A5-87AB-B3DDA58EA4F6}" type="presParOf" srcId="{9EDBCE4A-B99D-4D31-9848-44A8C557E24F}" destId="{B4F3C499-A87B-4E3B-B52F-E1E48F7E7267}" srcOrd="1" destOrd="0" presId="urn:microsoft.com/office/officeart/2005/8/layout/hierarchy1"/>
    <dgm:cxn modelId="{10325D83-7C05-49AE-B6AA-FCE8BBDD4339}" type="presParOf" srcId="{B4F3C499-A87B-4E3B-B52F-E1E48F7E7267}" destId="{51EB3C5E-F053-4110-904A-797D91CFBF39}" srcOrd="0" destOrd="0" presId="urn:microsoft.com/office/officeart/2005/8/layout/hierarchy1"/>
    <dgm:cxn modelId="{2B8F0CBA-39D8-4A1C-BE34-7B4B6EE6C7B2}" type="presParOf" srcId="{51EB3C5E-F053-4110-904A-797D91CFBF39}" destId="{63A3E117-27AF-45A4-85BB-C10C55F39035}" srcOrd="0" destOrd="0" presId="urn:microsoft.com/office/officeart/2005/8/layout/hierarchy1"/>
    <dgm:cxn modelId="{059252CE-6F86-4CBF-A55E-893DB7B00903}" type="presParOf" srcId="{51EB3C5E-F053-4110-904A-797D91CFBF39}" destId="{BACC4F74-3C1B-4EBC-80D8-4F73283E6F34}" srcOrd="1" destOrd="0" presId="urn:microsoft.com/office/officeart/2005/8/layout/hierarchy1"/>
    <dgm:cxn modelId="{3A2A8EF8-0735-412E-B8BF-7053B2FEEC35}" type="presParOf" srcId="{B4F3C499-A87B-4E3B-B52F-E1E48F7E7267}" destId="{836D1924-1D11-4BE2-814C-456F02A74BB1}" srcOrd="1" destOrd="0" presId="urn:microsoft.com/office/officeart/2005/8/layout/hierarchy1"/>
    <dgm:cxn modelId="{1211FCB9-7D36-4ECE-967D-DEB46B8B592E}" type="presParOf" srcId="{836D1924-1D11-4BE2-814C-456F02A74BB1}" destId="{80957611-9C9F-4787-9DDB-93C522D10189}" srcOrd="0" destOrd="0" presId="urn:microsoft.com/office/officeart/2005/8/layout/hierarchy1"/>
    <dgm:cxn modelId="{B85E6096-5610-49EA-BFAB-60F68E4FD4F9}" type="presParOf" srcId="{836D1924-1D11-4BE2-814C-456F02A74BB1}" destId="{BDDF130F-D111-4B0F-9E80-7F6935A6AA5C}" srcOrd="1" destOrd="0" presId="urn:microsoft.com/office/officeart/2005/8/layout/hierarchy1"/>
    <dgm:cxn modelId="{BB5D5B83-8241-4F1A-80CE-E7B15BD1BE81}" type="presParOf" srcId="{BDDF130F-D111-4B0F-9E80-7F6935A6AA5C}" destId="{3E09823A-F36F-48EA-925E-6952C833DF17}" srcOrd="0" destOrd="0" presId="urn:microsoft.com/office/officeart/2005/8/layout/hierarchy1"/>
    <dgm:cxn modelId="{F8ADE05A-EDE1-4C64-A827-5DB701D64530}" type="presParOf" srcId="{3E09823A-F36F-48EA-925E-6952C833DF17}" destId="{C37BA612-9B44-47DE-9A93-D131A012E924}" srcOrd="0" destOrd="0" presId="urn:microsoft.com/office/officeart/2005/8/layout/hierarchy1"/>
    <dgm:cxn modelId="{E84ED119-BB76-4FB8-B4B3-0F4E2FAB5BBE}" type="presParOf" srcId="{3E09823A-F36F-48EA-925E-6952C833DF17}" destId="{E291EFB4-D5A0-4655-AB28-7815A2F28101}" srcOrd="1" destOrd="0" presId="urn:microsoft.com/office/officeart/2005/8/layout/hierarchy1"/>
    <dgm:cxn modelId="{4F8927F7-BB57-4B7E-AED0-356C57AAAC6A}" type="presParOf" srcId="{BDDF130F-D111-4B0F-9E80-7F6935A6AA5C}" destId="{D3A04940-B78F-48CD-BDCA-48B44BDBD247}" srcOrd="1" destOrd="0" presId="urn:microsoft.com/office/officeart/2005/8/layout/hierarchy1"/>
    <dgm:cxn modelId="{1BB8417E-E1E5-453A-8B8C-1D663E5A1EA6}" type="presParOf" srcId="{D3A04940-B78F-48CD-BDCA-48B44BDBD247}" destId="{C3293A19-797D-4A5A-B2BC-DB446D5D8716}" srcOrd="0" destOrd="0" presId="urn:microsoft.com/office/officeart/2005/8/layout/hierarchy1"/>
    <dgm:cxn modelId="{ACD9D962-A567-4879-A1CE-91602B445D85}" type="presParOf" srcId="{D3A04940-B78F-48CD-BDCA-48B44BDBD247}" destId="{C18979B9-E837-4BA7-B13F-CD03983396C1}" srcOrd="1" destOrd="0" presId="urn:microsoft.com/office/officeart/2005/8/layout/hierarchy1"/>
    <dgm:cxn modelId="{6DD78F90-3B66-4712-BC88-6EAE226778BE}" type="presParOf" srcId="{C18979B9-E837-4BA7-B13F-CD03983396C1}" destId="{92E64CFE-26D2-47D7-94E2-5FA98B167B93}" srcOrd="0" destOrd="0" presId="urn:microsoft.com/office/officeart/2005/8/layout/hierarchy1"/>
    <dgm:cxn modelId="{3FC788BF-91C3-4E91-88BA-1DFECE1DD493}" type="presParOf" srcId="{92E64CFE-26D2-47D7-94E2-5FA98B167B93}" destId="{4EE875CC-124C-416F-B5DA-55FDC626B2F7}" srcOrd="0" destOrd="0" presId="urn:microsoft.com/office/officeart/2005/8/layout/hierarchy1"/>
    <dgm:cxn modelId="{92013AD5-972C-4813-A01B-42776E0D3F9F}" type="presParOf" srcId="{92E64CFE-26D2-47D7-94E2-5FA98B167B93}" destId="{6E37CC13-4C9C-4C22-BC82-590F08392502}" srcOrd="1" destOrd="0" presId="urn:microsoft.com/office/officeart/2005/8/layout/hierarchy1"/>
    <dgm:cxn modelId="{D33B6B9A-0EB3-4AB2-9271-C76B25F35A08}" type="presParOf" srcId="{C18979B9-E837-4BA7-B13F-CD03983396C1}" destId="{055E89C9-D0A7-424F-85EA-550263C3F3C5}" srcOrd="1" destOrd="0" presId="urn:microsoft.com/office/officeart/2005/8/layout/hierarchy1"/>
    <dgm:cxn modelId="{3FF897DE-2BE6-4D63-824F-6C97721F1152}" type="presParOf" srcId="{055E89C9-D0A7-424F-85EA-550263C3F3C5}" destId="{B0B4F9F9-6C92-4ACC-A30C-DBB918CD7F99}" srcOrd="0" destOrd="0" presId="urn:microsoft.com/office/officeart/2005/8/layout/hierarchy1"/>
    <dgm:cxn modelId="{765A1B45-0ECF-4F9B-85E4-6E35594BC388}" type="presParOf" srcId="{055E89C9-D0A7-424F-85EA-550263C3F3C5}" destId="{4A40D3EF-CCD3-432A-AFEA-37F66911529F}" srcOrd="1" destOrd="0" presId="urn:microsoft.com/office/officeart/2005/8/layout/hierarchy1"/>
    <dgm:cxn modelId="{BFC877DD-F633-4E0F-A058-9448857F67D9}" type="presParOf" srcId="{4A40D3EF-CCD3-432A-AFEA-37F66911529F}" destId="{4A70CB74-2625-4662-95C7-59AAF9038063}" srcOrd="0" destOrd="0" presId="urn:microsoft.com/office/officeart/2005/8/layout/hierarchy1"/>
    <dgm:cxn modelId="{1DFEBC8B-53AB-4920-8A27-29BE79B9B6A8}" type="presParOf" srcId="{4A70CB74-2625-4662-95C7-59AAF9038063}" destId="{52041684-F204-4271-9A9F-5E9641D2A29C}" srcOrd="0" destOrd="0" presId="urn:microsoft.com/office/officeart/2005/8/layout/hierarchy1"/>
    <dgm:cxn modelId="{FE8C11C1-BAC1-4E00-94BC-54FE0801D5C0}" type="presParOf" srcId="{4A70CB74-2625-4662-95C7-59AAF9038063}" destId="{80661422-A137-43D9-BCD7-A14B919ACE6A}" srcOrd="1" destOrd="0" presId="urn:microsoft.com/office/officeart/2005/8/layout/hierarchy1"/>
    <dgm:cxn modelId="{7D2C8854-1123-4DAE-8D4B-38E471240372}" type="presParOf" srcId="{4A40D3EF-CCD3-432A-AFEA-37F66911529F}" destId="{63286B6C-5D11-4FA2-B44F-D123C34FF797}" srcOrd="1" destOrd="0" presId="urn:microsoft.com/office/officeart/2005/8/layout/hierarchy1"/>
    <dgm:cxn modelId="{0AC6031A-93A8-415F-880B-70399E0381BB}" type="presParOf" srcId="{63286B6C-5D11-4FA2-B44F-D123C34FF797}" destId="{972FCEA7-7AA4-4DF6-BF16-681A55AF3D38}" srcOrd="0" destOrd="0" presId="urn:microsoft.com/office/officeart/2005/8/layout/hierarchy1"/>
    <dgm:cxn modelId="{D0D7E9F5-72C1-4541-B4C7-01814FDE13AA}" type="presParOf" srcId="{63286B6C-5D11-4FA2-B44F-D123C34FF797}" destId="{422CD46C-3E7E-4FDE-BCC1-0D2024C1AE56}" srcOrd="1" destOrd="0" presId="urn:microsoft.com/office/officeart/2005/8/layout/hierarchy1"/>
    <dgm:cxn modelId="{AC7E9D15-9903-4E04-A253-A25EA5554FD8}" type="presParOf" srcId="{422CD46C-3E7E-4FDE-BCC1-0D2024C1AE56}" destId="{2C822D0B-0539-4186-9F22-1CFEF739F144}" srcOrd="0" destOrd="0" presId="urn:microsoft.com/office/officeart/2005/8/layout/hierarchy1"/>
    <dgm:cxn modelId="{1C2F0F99-40E4-4F27-9FCE-D94EA0581834}" type="presParOf" srcId="{2C822D0B-0539-4186-9F22-1CFEF739F144}" destId="{D6831979-9DAD-4254-8FF9-9ECC878D26D7}" srcOrd="0" destOrd="0" presId="urn:microsoft.com/office/officeart/2005/8/layout/hierarchy1"/>
    <dgm:cxn modelId="{0F804D12-EB5C-4C78-ADD9-01528FDCF886}" type="presParOf" srcId="{2C822D0B-0539-4186-9F22-1CFEF739F144}" destId="{8EFF6725-2E8B-419F-ADEC-742647893F01}" srcOrd="1" destOrd="0" presId="urn:microsoft.com/office/officeart/2005/8/layout/hierarchy1"/>
    <dgm:cxn modelId="{BF0CE983-B389-4709-A6E8-4F39C03D5699}" type="presParOf" srcId="{422CD46C-3E7E-4FDE-BCC1-0D2024C1AE56}" destId="{3984D7D7-1C08-4D7D-BEDA-C8FADFC6D198}" srcOrd="1" destOrd="0" presId="urn:microsoft.com/office/officeart/2005/8/layout/hierarchy1"/>
    <dgm:cxn modelId="{36B7EE20-29F1-44B8-AB51-666F2859123E}" type="presParOf" srcId="{63286B6C-5D11-4FA2-B44F-D123C34FF797}" destId="{448A358E-AFDD-4DDE-B25C-97DD0BE6F13C}" srcOrd="2" destOrd="0" presId="urn:microsoft.com/office/officeart/2005/8/layout/hierarchy1"/>
    <dgm:cxn modelId="{794746FF-477C-4223-A983-336EE533CD97}" type="presParOf" srcId="{63286B6C-5D11-4FA2-B44F-D123C34FF797}" destId="{3914EA51-9743-4B22-9199-F0C36E3D40D0}" srcOrd="3" destOrd="0" presId="urn:microsoft.com/office/officeart/2005/8/layout/hierarchy1"/>
    <dgm:cxn modelId="{0CDCDD93-3F02-46FE-B88D-27CD4FB1ED2C}" type="presParOf" srcId="{3914EA51-9743-4B22-9199-F0C36E3D40D0}" destId="{3463156C-57E3-4ACB-A22E-E2E261F35FF8}" srcOrd="0" destOrd="0" presId="urn:microsoft.com/office/officeart/2005/8/layout/hierarchy1"/>
    <dgm:cxn modelId="{A9BE5136-E8EF-4B2F-8DA3-80721EC7C39D}" type="presParOf" srcId="{3463156C-57E3-4ACB-A22E-E2E261F35FF8}" destId="{E492C718-B0EE-42C2-961E-B716A45B9CEB}" srcOrd="0" destOrd="0" presId="urn:microsoft.com/office/officeart/2005/8/layout/hierarchy1"/>
    <dgm:cxn modelId="{4B2C3024-9943-43C1-BF2D-E2FAC93414E5}" type="presParOf" srcId="{3463156C-57E3-4ACB-A22E-E2E261F35FF8}" destId="{A266A59A-2B64-4B56-B66D-49FC5BB801A2}" srcOrd="1" destOrd="0" presId="urn:microsoft.com/office/officeart/2005/8/layout/hierarchy1"/>
    <dgm:cxn modelId="{F25D43F3-8244-4F23-90EB-3E0AA4430A0C}" type="presParOf" srcId="{3914EA51-9743-4B22-9199-F0C36E3D40D0}" destId="{34B758E3-1A40-40BF-85AA-57377C3D7FA0}" srcOrd="1" destOrd="0" presId="urn:microsoft.com/office/officeart/2005/8/layout/hierarchy1"/>
    <dgm:cxn modelId="{DF26A313-71A2-40D7-9661-1868200D1F10}" type="presParOf" srcId="{63286B6C-5D11-4FA2-B44F-D123C34FF797}" destId="{F565E44C-4381-4AD0-80F6-74287A16DC13}" srcOrd="4" destOrd="0" presId="urn:microsoft.com/office/officeart/2005/8/layout/hierarchy1"/>
    <dgm:cxn modelId="{6A278EDC-88F0-4A4F-A84C-4499975D54E3}" type="presParOf" srcId="{63286B6C-5D11-4FA2-B44F-D123C34FF797}" destId="{2A811F07-B0E1-4BAE-A43B-1C30B0AD8F8D}" srcOrd="5" destOrd="0" presId="urn:microsoft.com/office/officeart/2005/8/layout/hierarchy1"/>
    <dgm:cxn modelId="{BE35E350-7043-4CA4-8CDC-32ED6419271E}" type="presParOf" srcId="{2A811F07-B0E1-4BAE-A43B-1C30B0AD8F8D}" destId="{3DA09E22-4706-45F2-8DFC-8163A1AB9723}" srcOrd="0" destOrd="0" presId="urn:microsoft.com/office/officeart/2005/8/layout/hierarchy1"/>
    <dgm:cxn modelId="{7F9A41D9-2BAA-43F7-9B0B-612F3185EAD7}" type="presParOf" srcId="{3DA09E22-4706-45F2-8DFC-8163A1AB9723}" destId="{8D1577F8-8995-484A-8F1E-7E27F57838E0}" srcOrd="0" destOrd="0" presId="urn:microsoft.com/office/officeart/2005/8/layout/hierarchy1"/>
    <dgm:cxn modelId="{D8677235-3BE2-4200-8E02-63585334057E}" type="presParOf" srcId="{3DA09E22-4706-45F2-8DFC-8163A1AB9723}" destId="{4633C242-D964-4182-A09A-011FCF3C562A}" srcOrd="1" destOrd="0" presId="urn:microsoft.com/office/officeart/2005/8/layout/hierarchy1"/>
    <dgm:cxn modelId="{F4AA4952-E0F5-4F33-88A9-5B83BE023753}" type="presParOf" srcId="{2A811F07-B0E1-4BAE-A43B-1C30B0AD8F8D}" destId="{38253031-BD6B-4D7E-AFB3-EFF399D36CE7}" srcOrd="1" destOrd="0" presId="urn:microsoft.com/office/officeart/2005/8/layout/hierarchy1"/>
    <dgm:cxn modelId="{C5E059A4-91E4-41B7-AFC0-1EE2D93D780E}" type="presParOf" srcId="{63286B6C-5D11-4FA2-B44F-D123C34FF797}" destId="{84E039A5-83EE-4E5C-82A2-9DA707EDF0A7}" srcOrd="6" destOrd="0" presId="urn:microsoft.com/office/officeart/2005/8/layout/hierarchy1"/>
    <dgm:cxn modelId="{DF0C4BF4-B275-481C-8C22-5B48289BDC29}" type="presParOf" srcId="{63286B6C-5D11-4FA2-B44F-D123C34FF797}" destId="{8B5A8700-77C3-48A9-9F3D-B243F136601D}" srcOrd="7" destOrd="0" presId="urn:microsoft.com/office/officeart/2005/8/layout/hierarchy1"/>
    <dgm:cxn modelId="{26F9CCAA-9682-420C-A8D9-095BE0B09AAB}" type="presParOf" srcId="{8B5A8700-77C3-48A9-9F3D-B243F136601D}" destId="{3D996FB0-9ACB-43F3-9A24-5C1D16E27783}" srcOrd="0" destOrd="0" presId="urn:microsoft.com/office/officeart/2005/8/layout/hierarchy1"/>
    <dgm:cxn modelId="{5F6D83A7-BBAF-4E35-B628-27FEC898FE90}" type="presParOf" srcId="{3D996FB0-9ACB-43F3-9A24-5C1D16E27783}" destId="{710DCAAA-9204-4B33-8BDA-5823E3E97D54}" srcOrd="0" destOrd="0" presId="urn:microsoft.com/office/officeart/2005/8/layout/hierarchy1"/>
    <dgm:cxn modelId="{4A6677EA-846D-4CFD-93F3-6EA33CFA8B75}" type="presParOf" srcId="{3D996FB0-9ACB-43F3-9A24-5C1D16E27783}" destId="{0C35CC2E-73F0-494D-8174-1975055DA53E}" srcOrd="1" destOrd="0" presId="urn:microsoft.com/office/officeart/2005/8/layout/hierarchy1"/>
    <dgm:cxn modelId="{13525738-8515-4127-9C40-D8652C8E0F40}" type="presParOf" srcId="{8B5A8700-77C3-48A9-9F3D-B243F136601D}" destId="{8E9B81BF-0838-4713-BD75-A780420FE1A4}" srcOrd="1" destOrd="0" presId="urn:microsoft.com/office/officeart/2005/8/layout/hierarchy1"/>
    <dgm:cxn modelId="{BAA996D8-5C8A-4F59-AC44-2F3B3A27EF17}" type="presParOf" srcId="{055E89C9-D0A7-424F-85EA-550263C3F3C5}" destId="{831D0A29-F1E1-40C6-9248-F5CF43C497E9}" srcOrd="2" destOrd="0" presId="urn:microsoft.com/office/officeart/2005/8/layout/hierarchy1"/>
    <dgm:cxn modelId="{F68694B1-3B3E-4AD5-B800-3C11EBAE570B}" type="presParOf" srcId="{055E89C9-D0A7-424F-85EA-550263C3F3C5}" destId="{2C16547A-AFAD-4079-B8BB-E5D712F836F0}" srcOrd="3" destOrd="0" presId="urn:microsoft.com/office/officeart/2005/8/layout/hierarchy1"/>
    <dgm:cxn modelId="{F90CAC69-994A-4C52-BB89-F46BF4349949}" type="presParOf" srcId="{2C16547A-AFAD-4079-B8BB-E5D712F836F0}" destId="{B1B78E9D-1363-4DA0-9E23-EEC478A36938}" srcOrd="0" destOrd="0" presId="urn:microsoft.com/office/officeart/2005/8/layout/hierarchy1"/>
    <dgm:cxn modelId="{7AFF55F9-99FB-4EAF-AFEF-C78F295FA3A1}" type="presParOf" srcId="{B1B78E9D-1363-4DA0-9E23-EEC478A36938}" destId="{FD06CBE8-252C-457A-A146-B72DD6E6F0D3}" srcOrd="0" destOrd="0" presId="urn:microsoft.com/office/officeart/2005/8/layout/hierarchy1"/>
    <dgm:cxn modelId="{DA94FB19-A337-4D2A-A4F2-AED65D265364}" type="presParOf" srcId="{B1B78E9D-1363-4DA0-9E23-EEC478A36938}" destId="{A7E0B553-C4AA-4F44-83E9-4C3F56340D6C}" srcOrd="1" destOrd="0" presId="urn:microsoft.com/office/officeart/2005/8/layout/hierarchy1"/>
    <dgm:cxn modelId="{54462662-7F99-4B66-895F-465BCC969CB5}" type="presParOf" srcId="{2C16547A-AFAD-4079-B8BB-E5D712F836F0}" destId="{D34EBDB2-A35B-49A5-BC59-11AA4025181E}" srcOrd="1" destOrd="0" presId="urn:microsoft.com/office/officeart/2005/8/layout/hierarchy1"/>
    <dgm:cxn modelId="{6FA86351-DF7A-43D0-BB60-5B07C0EBE1BF}" type="presParOf" srcId="{D34EBDB2-A35B-49A5-BC59-11AA4025181E}" destId="{20D45816-B79F-4165-BC61-1BA430645ABD}" srcOrd="0" destOrd="0" presId="urn:microsoft.com/office/officeart/2005/8/layout/hierarchy1"/>
    <dgm:cxn modelId="{5C90BD71-E6BC-48EB-AEA1-41E0C6D5377A}" type="presParOf" srcId="{D34EBDB2-A35B-49A5-BC59-11AA4025181E}" destId="{B185E98C-955A-4AA1-B14F-DDA46CD5E1AB}" srcOrd="1" destOrd="0" presId="urn:microsoft.com/office/officeart/2005/8/layout/hierarchy1"/>
    <dgm:cxn modelId="{A111E8FA-35FC-4058-8149-21A4691D932D}" type="presParOf" srcId="{B185E98C-955A-4AA1-B14F-DDA46CD5E1AB}" destId="{8AEBCDF3-DFA5-49F7-B279-8AA8600A8B14}" srcOrd="0" destOrd="0" presId="urn:microsoft.com/office/officeart/2005/8/layout/hierarchy1"/>
    <dgm:cxn modelId="{1AC85E11-586B-4B43-A4B5-38C7A7C248CF}" type="presParOf" srcId="{8AEBCDF3-DFA5-49F7-B279-8AA8600A8B14}" destId="{4773B4F1-324A-4279-B220-05692FDA6B76}" srcOrd="0" destOrd="0" presId="urn:microsoft.com/office/officeart/2005/8/layout/hierarchy1"/>
    <dgm:cxn modelId="{F50151B7-5C76-4CAD-A64C-AB1CBD5DE2F2}" type="presParOf" srcId="{8AEBCDF3-DFA5-49F7-B279-8AA8600A8B14}" destId="{A2BFD421-FB6B-4E61-ADF0-3321769D84D3}" srcOrd="1" destOrd="0" presId="urn:microsoft.com/office/officeart/2005/8/layout/hierarchy1"/>
    <dgm:cxn modelId="{4D48DF7B-1A49-4BCF-AC4A-174DF13FF8F0}" type="presParOf" srcId="{B185E98C-955A-4AA1-B14F-DDA46CD5E1AB}" destId="{D0144AEA-FC1E-4F05-8413-95FA2806FD16}" srcOrd="1" destOrd="0" presId="urn:microsoft.com/office/officeart/2005/8/layout/hierarchy1"/>
    <dgm:cxn modelId="{943D3707-994A-4541-A47A-93A5D06B68CA}" type="presParOf" srcId="{D34EBDB2-A35B-49A5-BC59-11AA4025181E}" destId="{E681090D-5692-4923-AD50-C7431EFAB32B}" srcOrd="2" destOrd="0" presId="urn:microsoft.com/office/officeart/2005/8/layout/hierarchy1"/>
    <dgm:cxn modelId="{367B5485-5969-42DE-85E6-3675A93E4C25}" type="presParOf" srcId="{D34EBDB2-A35B-49A5-BC59-11AA4025181E}" destId="{243C0855-C102-4636-9E80-5EF8A05166E5}" srcOrd="3" destOrd="0" presId="urn:microsoft.com/office/officeart/2005/8/layout/hierarchy1"/>
    <dgm:cxn modelId="{D3086B5B-E0D6-49F4-8064-10793F299AC1}" type="presParOf" srcId="{243C0855-C102-4636-9E80-5EF8A05166E5}" destId="{EA94E6E5-0C00-4C94-98CB-1F7938417506}" srcOrd="0" destOrd="0" presId="urn:microsoft.com/office/officeart/2005/8/layout/hierarchy1"/>
    <dgm:cxn modelId="{CDC36E53-2B2C-44BE-AF99-679372856660}" type="presParOf" srcId="{EA94E6E5-0C00-4C94-98CB-1F7938417506}" destId="{1A651A09-76DF-45F7-BEF9-0BB0756EFBCD}" srcOrd="0" destOrd="0" presId="urn:microsoft.com/office/officeart/2005/8/layout/hierarchy1"/>
    <dgm:cxn modelId="{E5A0D13E-08D0-43C9-95F5-BA4FCCA9D481}" type="presParOf" srcId="{EA94E6E5-0C00-4C94-98CB-1F7938417506}" destId="{BFCA2B66-77F7-4DB4-82D5-AA7DF1A0AA05}" srcOrd="1" destOrd="0" presId="urn:microsoft.com/office/officeart/2005/8/layout/hierarchy1"/>
    <dgm:cxn modelId="{1A3E95D5-87C8-4327-9876-DE5AE260B108}" type="presParOf" srcId="{243C0855-C102-4636-9E80-5EF8A05166E5}" destId="{2654D7CC-9E41-4640-BC39-22D29CFB5F41}" srcOrd="1" destOrd="0" presId="urn:microsoft.com/office/officeart/2005/8/layout/hierarchy1"/>
    <dgm:cxn modelId="{2C75909B-A188-48E9-9BB2-F0D8427BAB4E}" type="presParOf" srcId="{055E89C9-D0A7-424F-85EA-550263C3F3C5}" destId="{E4CC0289-67B2-4948-9D46-C417085EB9E6}" srcOrd="4" destOrd="0" presId="urn:microsoft.com/office/officeart/2005/8/layout/hierarchy1"/>
    <dgm:cxn modelId="{BE3F4E93-FE4D-485A-8165-4FFC8A59DAD4}" type="presParOf" srcId="{055E89C9-D0A7-424F-85EA-550263C3F3C5}" destId="{8836B644-3001-4223-89B2-F65229F00FAC}" srcOrd="5" destOrd="0" presId="urn:microsoft.com/office/officeart/2005/8/layout/hierarchy1"/>
    <dgm:cxn modelId="{F7E8EE88-F0C8-48DE-AFF6-B23436950270}" type="presParOf" srcId="{8836B644-3001-4223-89B2-F65229F00FAC}" destId="{F98A691A-AE4F-47E6-8C37-B5537DCC0728}" srcOrd="0" destOrd="0" presId="urn:microsoft.com/office/officeart/2005/8/layout/hierarchy1"/>
    <dgm:cxn modelId="{2B820E42-B1EA-4F14-B4B0-53741DB5F186}" type="presParOf" srcId="{F98A691A-AE4F-47E6-8C37-B5537DCC0728}" destId="{E484F310-68AC-4D62-8E82-0911FC14E8E3}" srcOrd="0" destOrd="0" presId="urn:microsoft.com/office/officeart/2005/8/layout/hierarchy1"/>
    <dgm:cxn modelId="{1B215054-87F4-48FF-B6DE-559D352121C5}" type="presParOf" srcId="{F98A691A-AE4F-47E6-8C37-B5537DCC0728}" destId="{14EAC2BA-FD31-4D49-AF57-38161BC6EFB3}" srcOrd="1" destOrd="0" presId="urn:microsoft.com/office/officeart/2005/8/layout/hierarchy1"/>
    <dgm:cxn modelId="{80EAD91C-6011-4AC1-A8BA-0DF6B0A3DDF4}" type="presParOf" srcId="{8836B644-3001-4223-89B2-F65229F00FAC}" destId="{A97BEDB9-319F-4059-83C7-05A0E2F2E3BF}" srcOrd="1" destOrd="0" presId="urn:microsoft.com/office/officeart/2005/8/layout/hierarchy1"/>
    <dgm:cxn modelId="{F2224131-F63B-4676-AA98-9AF4C08A3BD6}" type="presParOf" srcId="{D3A04940-B78F-48CD-BDCA-48B44BDBD247}" destId="{2E3B497E-3C0E-4C80-BFAE-7F65C06AAE8C}" srcOrd="2" destOrd="0" presId="urn:microsoft.com/office/officeart/2005/8/layout/hierarchy1"/>
    <dgm:cxn modelId="{DB2DD127-3B08-46EB-B967-2BB277CCFF80}" type="presParOf" srcId="{D3A04940-B78F-48CD-BDCA-48B44BDBD247}" destId="{27FAFBAD-ACB0-47C5-A6D1-46B2B898563D}" srcOrd="3" destOrd="0" presId="urn:microsoft.com/office/officeart/2005/8/layout/hierarchy1"/>
    <dgm:cxn modelId="{8E0DB6C1-2AFB-4E6B-B597-36AEF5AD93F8}" type="presParOf" srcId="{27FAFBAD-ACB0-47C5-A6D1-46B2B898563D}" destId="{96E58C44-4735-476E-B8B5-636BC9F65FC2}" srcOrd="0" destOrd="0" presId="urn:microsoft.com/office/officeart/2005/8/layout/hierarchy1"/>
    <dgm:cxn modelId="{7BB32CF8-1AE7-43BB-8BE8-3E49BA197134}" type="presParOf" srcId="{96E58C44-4735-476E-B8B5-636BC9F65FC2}" destId="{1F57D275-58DD-4AE7-82E1-F443D0038575}" srcOrd="0" destOrd="0" presId="urn:microsoft.com/office/officeart/2005/8/layout/hierarchy1"/>
    <dgm:cxn modelId="{42E7A8CB-B49E-4C63-A73A-66C723366A1B}" type="presParOf" srcId="{96E58C44-4735-476E-B8B5-636BC9F65FC2}" destId="{738F1865-67D7-4BB4-91C9-CE8B292AB896}" srcOrd="1" destOrd="0" presId="urn:microsoft.com/office/officeart/2005/8/layout/hierarchy1"/>
    <dgm:cxn modelId="{E8143F84-5B88-4FC9-8E45-808D122C37ED}" type="presParOf" srcId="{27FAFBAD-ACB0-47C5-A6D1-46B2B898563D}" destId="{66AE7167-A8E0-465B-B35C-5442280AAA46}" srcOrd="1" destOrd="0" presId="urn:microsoft.com/office/officeart/2005/8/layout/hierarchy1"/>
    <dgm:cxn modelId="{D6D94078-01EF-467A-8CDC-3D135C2B9732}" type="presParOf" srcId="{66AE7167-A8E0-465B-B35C-5442280AAA46}" destId="{E2FB38A1-3864-4331-9786-5CE8A489DE8D}" srcOrd="0" destOrd="0" presId="urn:microsoft.com/office/officeart/2005/8/layout/hierarchy1"/>
    <dgm:cxn modelId="{BAA5617A-A777-4FB6-A9AC-CCF0E92DA0FD}" type="presParOf" srcId="{66AE7167-A8E0-465B-B35C-5442280AAA46}" destId="{E42F623B-10BB-458A-84B2-E4923F5B708C}" srcOrd="1" destOrd="0" presId="urn:microsoft.com/office/officeart/2005/8/layout/hierarchy1"/>
    <dgm:cxn modelId="{2C7F0E37-7D0D-4985-8D88-01F9BDABEEA7}" type="presParOf" srcId="{E42F623B-10BB-458A-84B2-E4923F5B708C}" destId="{8EE4C4D5-ABA3-4BC7-AD30-565FCAD88A34}" srcOrd="0" destOrd="0" presId="urn:microsoft.com/office/officeart/2005/8/layout/hierarchy1"/>
    <dgm:cxn modelId="{B9920C6C-C3DD-42CC-B73E-E619FA29501E}" type="presParOf" srcId="{8EE4C4D5-ABA3-4BC7-AD30-565FCAD88A34}" destId="{936B2D1D-0A4E-4489-8194-5DE659E9F6C1}" srcOrd="0" destOrd="0" presId="urn:microsoft.com/office/officeart/2005/8/layout/hierarchy1"/>
    <dgm:cxn modelId="{FDD305BD-A011-40E8-9F9B-61DF441F3613}" type="presParOf" srcId="{8EE4C4D5-ABA3-4BC7-AD30-565FCAD88A34}" destId="{29CBCF90-F441-4E58-A733-B7656E19EC09}" srcOrd="1" destOrd="0" presId="urn:microsoft.com/office/officeart/2005/8/layout/hierarchy1"/>
    <dgm:cxn modelId="{4EA6A855-E5DE-418E-BF4B-8E41ECCDC1DB}" type="presParOf" srcId="{E42F623B-10BB-458A-84B2-E4923F5B708C}" destId="{0D7633C0-886B-4BF8-A936-39ABEBB97357}"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FB38A1-3864-4331-9786-5CE8A489DE8D}">
      <dsp:nvSpPr>
        <dsp:cNvPr id="0" name=""/>
        <dsp:cNvSpPr/>
      </dsp:nvSpPr>
      <dsp:spPr>
        <a:xfrm>
          <a:off x="7292334" y="3720426"/>
          <a:ext cx="91440" cy="205394"/>
        </a:xfrm>
        <a:custGeom>
          <a:avLst/>
          <a:gdLst/>
          <a:ahLst/>
          <a:cxnLst/>
          <a:rect l="0" t="0" r="0" b="0"/>
          <a:pathLst>
            <a:path>
              <a:moveTo>
                <a:pt x="45720" y="0"/>
              </a:moveTo>
              <a:lnTo>
                <a:pt x="45720" y="146814"/>
              </a:lnTo>
            </a:path>
          </a:pathLst>
        </a:custGeom>
        <a:noFill/>
        <a:ln w="25400" cap="flat" cmpd="sng" algn="ctr">
          <a:solidFill>
            <a:schemeClr val="accent6">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2E3B497E-3C0E-4C80-BFAE-7F65C06AAE8C}">
      <dsp:nvSpPr>
        <dsp:cNvPr id="0" name=""/>
        <dsp:cNvSpPr/>
      </dsp:nvSpPr>
      <dsp:spPr>
        <a:xfrm>
          <a:off x="6043305" y="3066577"/>
          <a:ext cx="1294748" cy="205394"/>
        </a:xfrm>
        <a:custGeom>
          <a:avLst/>
          <a:gdLst/>
          <a:ahLst/>
          <a:cxnLst/>
          <a:rect l="0" t="0" r="0" b="0"/>
          <a:pathLst>
            <a:path>
              <a:moveTo>
                <a:pt x="0" y="0"/>
              </a:moveTo>
              <a:lnTo>
                <a:pt x="0" y="100049"/>
              </a:lnTo>
              <a:lnTo>
                <a:pt x="925478" y="100049"/>
              </a:lnTo>
              <a:lnTo>
                <a:pt x="925478" y="146814"/>
              </a:lnTo>
            </a:path>
          </a:pathLst>
        </a:custGeom>
        <a:noFill/>
        <a:ln w="25400" cap="flat" cmpd="sng" algn="ctr">
          <a:solidFill>
            <a:schemeClr val="accent6">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E4CC0289-67B2-4948-9D46-C417085EB9E6}">
      <dsp:nvSpPr>
        <dsp:cNvPr id="0" name=""/>
        <dsp:cNvSpPr/>
      </dsp:nvSpPr>
      <dsp:spPr>
        <a:xfrm>
          <a:off x="4748556" y="3720426"/>
          <a:ext cx="1726331" cy="205394"/>
        </a:xfrm>
        <a:custGeom>
          <a:avLst/>
          <a:gdLst/>
          <a:ahLst/>
          <a:cxnLst/>
          <a:rect l="0" t="0" r="0" b="0"/>
          <a:pathLst>
            <a:path>
              <a:moveTo>
                <a:pt x="0" y="0"/>
              </a:moveTo>
              <a:lnTo>
                <a:pt x="0" y="100049"/>
              </a:lnTo>
              <a:lnTo>
                <a:pt x="1233971" y="100049"/>
              </a:lnTo>
              <a:lnTo>
                <a:pt x="1233971" y="146814"/>
              </a:lnTo>
            </a:path>
          </a:pathLst>
        </a:custGeom>
        <a:noFill/>
        <a:ln w="25400" cap="flat" cmpd="sng" algn="ctr">
          <a:solidFill>
            <a:schemeClr val="accent6">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E681090D-5692-4923-AD50-C7431EFAB32B}">
      <dsp:nvSpPr>
        <dsp:cNvPr id="0" name=""/>
        <dsp:cNvSpPr/>
      </dsp:nvSpPr>
      <dsp:spPr>
        <a:xfrm>
          <a:off x="5611722" y="4362906"/>
          <a:ext cx="431582" cy="216762"/>
        </a:xfrm>
        <a:custGeom>
          <a:avLst/>
          <a:gdLst/>
          <a:ahLst/>
          <a:cxnLst/>
          <a:rect l="0" t="0" r="0" b="0"/>
          <a:pathLst>
            <a:path>
              <a:moveTo>
                <a:pt x="0" y="0"/>
              </a:moveTo>
              <a:lnTo>
                <a:pt x="0" y="108175"/>
              </a:lnTo>
              <a:lnTo>
                <a:pt x="308492" y="108175"/>
              </a:lnTo>
              <a:lnTo>
                <a:pt x="308492" y="154940"/>
              </a:lnTo>
            </a:path>
          </a:pathLst>
        </a:custGeom>
        <a:noFill/>
        <a:ln w="25400" cap="flat" cmpd="sng" algn="ctr">
          <a:solidFill>
            <a:schemeClr val="accent6">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20D45816-B79F-4165-BC61-1BA430645ABD}">
      <dsp:nvSpPr>
        <dsp:cNvPr id="0" name=""/>
        <dsp:cNvSpPr/>
      </dsp:nvSpPr>
      <dsp:spPr>
        <a:xfrm>
          <a:off x="5180139" y="4362906"/>
          <a:ext cx="431582" cy="216762"/>
        </a:xfrm>
        <a:custGeom>
          <a:avLst/>
          <a:gdLst/>
          <a:ahLst/>
          <a:cxnLst/>
          <a:rect l="0" t="0" r="0" b="0"/>
          <a:pathLst>
            <a:path>
              <a:moveTo>
                <a:pt x="308492" y="0"/>
              </a:moveTo>
              <a:lnTo>
                <a:pt x="308492" y="108175"/>
              </a:lnTo>
              <a:lnTo>
                <a:pt x="0" y="108175"/>
              </a:lnTo>
              <a:lnTo>
                <a:pt x="0" y="154940"/>
              </a:lnTo>
            </a:path>
          </a:pathLst>
        </a:custGeom>
        <a:noFill/>
        <a:ln w="25400" cap="flat" cmpd="sng" algn="ctr">
          <a:solidFill>
            <a:schemeClr val="accent6">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831D0A29-F1E1-40C6-9248-F5CF43C497E9}">
      <dsp:nvSpPr>
        <dsp:cNvPr id="0" name=""/>
        <dsp:cNvSpPr/>
      </dsp:nvSpPr>
      <dsp:spPr>
        <a:xfrm>
          <a:off x="4748556" y="3720426"/>
          <a:ext cx="863165" cy="194025"/>
        </a:xfrm>
        <a:custGeom>
          <a:avLst/>
          <a:gdLst/>
          <a:ahLst/>
          <a:cxnLst/>
          <a:rect l="0" t="0" r="0" b="0"/>
          <a:pathLst>
            <a:path>
              <a:moveTo>
                <a:pt x="0" y="0"/>
              </a:moveTo>
              <a:lnTo>
                <a:pt x="0" y="91923"/>
              </a:lnTo>
              <a:lnTo>
                <a:pt x="616985" y="91923"/>
              </a:lnTo>
              <a:lnTo>
                <a:pt x="616985" y="138688"/>
              </a:lnTo>
            </a:path>
          </a:pathLst>
        </a:custGeom>
        <a:noFill/>
        <a:ln w="25400" cap="flat" cmpd="sng" algn="ctr">
          <a:solidFill>
            <a:schemeClr val="accent6">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84E039A5-83EE-4E5C-82A2-9DA707EDF0A7}">
      <dsp:nvSpPr>
        <dsp:cNvPr id="0" name=""/>
        <dsp:cNvSpPr/>
      </dsp:nvSpPr>
      <dsp:spPr>
        <a:xfrm>
          <a:off x="3022224" y="4374274"/>
          <a:ext cx="1294748" cy="205394"/>
        </a:xfrm>
        <a:custGeom>
          <a:avLst/>
          <a:gdLst/>
          <a:ahLst/>
          <a:cxnLst/>
          <a:rect l="0" t="0" r="0" b="0"/>
          <a:pathLst>
            <a:path>
              <a:moveTo>
                <a:pt x="0" y="0"/>
              </a:moveTo>
              <a:lnTo>
                <a:pt x="0" y="100049"/>
              </a:lnTo>
              <a:lnTo>
                <a:pt x="925478" y="100049"/>
              </a:lnTo>
              <a:lnTo>
                <a:pt x="925478" y="146814"/>
              </a:lnTo>
            </a:path>
          </a:pathLst>
        </a:custGeom>
        <a:noFill/>
        <a:ln w="25400" cap="flat" cmpd="sng" algn="ctr">
          <a:solidFill>
            <a:schemeClr val="accent6">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F565E44C-4381-4AD0-80F6-74287A16DC13}">
      <dsp:nvSpPr>
        <dsp:cNvPr id="0" name=""/>
        <dsp:cNvSpPr/>
      </dsp:nvSpPr>
      <dsp:spPr>
        <a:xfrm>
          <a:off x="3022224" y="4374274"/>
          <a:ext cx="431582" cy="205394"/>
        </a:xfrm>
        <a:custGeom>
          <a:avLst/>
          <a:gdLst/>
          <a:ahLst/>
          <a:cxnLst/>
          <a:rect l="0" t="0" r="0" b="0"/>
          <a:pathLst>
            <a:path>
              <a:moveTo>
                <a:pt x="0" y="0"/>
              </a:moveTo>
              <a:lnTo>
                <a:pt x="0" y="100049"/>
              </a:lnTo>
              <a:lnTo>
                <a:pt x="308492" y="100049"/>
              </a:lnTo>
              <a:lnTo>
                <a:pt x="308492" y="146814"/>
              </a:lnTo>
            </a:path>
          </a:pathLst>
        </a:custGeom>
        <a:noFill/>
        <a:ln w="25400" cap="flat" cmpd="sng" algn="ctr">
          <a:solidFill>
            <a:schemeClr val="accent6">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448A358E-AFDD-4DDE-B25C-97DD0BE6F13C}">
      <dsp:nvSpPr>
        <dsp:cNvPr id="0" name=""/>
        <dsp:cNvSpPr/>
      </dsp:nvSpPr>
      <dsp:spPr>
        <a:xfrm>
          <a:off x="2636115" y="4374274"/>
          <a:ext cx="386109" cy="208125"/>
        </a:xfrm>
        <a:custGeom>
          <a:avLst/>
          <a:gdLst/>
          <a:ahLst/>
          <a:cxnLst/>
          <a:rect l="0" t="0" r="0" b="0"/>
          <a:pathLst>
            <a:path>
              <a:moveTo>
                <a:pt x="275988" y="0"/>
              </a:moveTo>
              <a:lnTo>
                <a:pt x="275988" y="116301"/>
              </a:lnTo>
              <a:lnTo>
                <a:pt x="0" y="116301"/>
              </a:lnTo>
              <a:lnTo>
                <a:pt x="0" y="163066"/>
              </a:lnTo>
            </a:path>
          </a:pathLst>
        </a:custGeom>
        <a:noFill/>
        <a:ln w="25400" cap="flat" cmpd="sng" algn="ctr">
          <a:solidFill>
            <a:schemeClr val="accent6">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972FCEA7-7AA4-4DF6-BF16-681A55AF3D38}">
      <dsp:nvSpPr>
        <dsp:cNvPr id="0" name=""/>
        <dsp:cNvSpPr/>
      </dsp:nvSpPr>
      <dsp:spPr>
        <a:xfrm>
          <a:off x="1727475" y="4374274"/>
          <a:ext cx="1294748" cy="205394"/>
        </a:xfrm>
        <a:custGeom>
          <a:avLst/>
          <a:gdLst/>
          <a:ahLst/>
          <a:cxnLst/>
          <a:rect l="0" t="0" r="0" b="0"/>
          <a:pathLst>
            <a:path>
              <a:moveTo>
                <a:pt x="925478" y="0"/>
              </a:moveTo>
              <a:lnTo>
                <a:pt x="925478" y="100049"/>
              </a:lnTo>
              <a:lnTo>
                <a:pt x="0" y="100049"/>
              </a:lnTo>
              <a:lnTo>
                <a:pt x="0" y="146814"/>
              </a:lnTo>
            </a:path>
          </a:pathLst>
        </a:custGeom>
        <a:noFill/>
        <a:ln w="25400" cap="flat" cmpd="sng" algn="ctr">
          <a:solidFill>
            <a:schemeClr val="accent6">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B0B4F9F9-6C92-4ACC-A30C-DBB918CD7F99}">
      <dsp:nvSpPr>
        <dsp:cNvPr id="0" name=""/>
        <dsp:cNvSpPr/>
      </dsp:nvSpPr>
      <dsp:spPr>
        <a:xfrm>
          <a:off x="3022224" y="3720426"/>
          <a:ext cx="1726331" cy="205394"/>
        </a:xfrm>
        <a:custGeom>
          <a:avLst/>
          <a:gdLst/>
          <a:ahLst/>
          <a:cxnLst/>
          <a:rect l="0" t="0" r="0" b="0"/>
          <a:pathLst>
            <a:path>
              <a:moveTo>
                <a:pt x="1233971" y="0"/>
              </a:moveTo>
              <a:lnTo>
                <a:pt x="1233971" y="100049"/>
              </a:lnTo>
              <a:lnTo>
                <a:pt x="0" y="100049"/>
              </a:lnTo>
              <a:lnTo>
                <a:pt x="0" y="146814"/>
              </a:lnTo>
            </a:path>
          </a:pathLst>
        </a:custGeom>
        <a:noFill/>
        <a:ln w="25400" cap="flat" cmpd="sng" algn="ctr">
          <a:solidFill>
            <a:schemeClr val="accent6">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C3293A19-797D-4A5A-B2BC-DB446D5D8716}">
      <dsp:nvSpPr>
        <dsp:cNvPr id="0" name=""/>
        <dsp:cNvSpPr/>
      </dsp:nvSpPr>
      <dsp:spPr>
        <a:xfrm>
          <a:off x="4748556" y="3066577"/>
          <a:ext cx="1294748" cy="205394"/>
        </a:xfrm>
        <a:custGeom>
          <a:avLst/>
          <a:gdLst/>
          <a:ahLst/>
          <a:cxnLst/>
          <a:rect l="0" t="0" r="0" b="0"/>
          <a:pathLst>
            <a:path>
              <a:moveTo>
                <a:pt x="925478" y="0"/>
              </a:moveTo>
              <a:lnTo>
                <a:pt x="925478" y="100049"/>
              </a:lnTo>
              <a:lnTo>
                <a:pt x="0" y="100049"/>
              </a:lnTo>
              <a:lnTo>
                <a:pt x="0" y="146814"/>
              </a:lnTo>
            </a:path>
          </a:pathLst>
        </a:custGeom>
        <a:noFill/>
        <a:ln w="25400" cap="flat" cmpd="sng" algn="ctr">
          <a:solidFill>
            <a:schemeClr val="accent6">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80957611-9C9F-4787-9DDB-93C522D10189}">
      <dsp:nvSpPr>
        <dsp:cNvPr id="0" name=""/>
        <dsp:cNvSpPr/>
      </dsp:nvSpPr>
      <dsp:spPr>
        <a:xfrm>
          <a:off x="5997585" y="2400325"/>
          <a:ext cx="91440" cy="217798"/>
        </a:xfrm>
        <a:custGeom>
          <a:avLst/>
          <a:gdLst/>
          <a:ahLst/>
          <a:cxnLst/>
          <a:rect l="0" t="0" r="0" b="0"/>
          <a:pathLst>
            <a:path>
              <a:moveTo>
                <a:pt x="45720" y="0"/>
              </a:moveTo>
              <a:lnTo>
                <a:pt x="45720" y="146814"/>
              </a:lnTo>
            </a:path>
          </a:pathLst>
        </a:custGeom>
        <a:noFill/>
        <a:ln w="25400" cap="flat" cmpd="sng" algn="ctr">
          <a:solidFill>
            <a:schemeClr val="accent6">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7B332140-98EF-413F-A38A-BCCD363A08F8}">
      <dsp:nvSpPr>
        <dsp:cNvPr id="0" name=""/>
        <dsp:cNvSpPr/>
      </dsp:nvSpPr>
      <dsp:spPr>
        <a:xfrm>
          <a:off x="5997585" y="1758881"/>
          <a:ext cx="91440" cy="192990"/>
        </a:xfrm>
        <a:custGeom>
          <a:avLst/>
          <a:gdLst/>
          <a:ahLst/>
          <a:cxnLst/>
          <a:rect l="0" t="0" r="0" b="0"/>
          <a:pathLst>
            <a:path>
              <a:moveTo>
                <a:pt x="45720" y="0"/>
              </a:moveTo>
              <a:lnTo>
                <a:pt x="45720" y="146814"/>
              </a:lnTo>
            </a:path>
          </a:pathLst>
        </a:custGeom>
        <a:noFill/>
        <a:ln w="25400" cap="flat" cmpd="sng" algn="ctr">
          <a:solidFill>
            <a:schemeClr val="accent6">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6E4EE781-7E63-4437-9AF4-1AA58EC166DE}">
      <dsp:nvSpPr>
        <dsp:cNvPr id="0" name=""/>
        <dsp:cNvSpPr/>
      </dsp:nvSpPr>
      <dsp:spPr>
        <a:xfrm>
          <a:off x="5997585" y="1105033"/>
          <a:ext cx="91440" cy="205394"/>
        </a:xfrm>
        <a:custGeom>
          <a:avLst/>
          <a:gdLst/>
          <a:ahLst/>
          <a:cxnLst/>
          <a:rect l="0" t="0" r="0" b="0"/>
          <a:pathLst>
            <a:path>
              <a:moveTo>
                <a:pt x="45720" y="0"/>
              </a:moveTo>
              <a:lnTo>
                <a:pt x="45720" y="146814"/>
              </a:lnTo>
            </a:path>
          </a:pathLst>
        </a:custGeom>
        <a:noFill/>
        <a:ln w="25400" cap="flat" cmpd="sng" algn="ctr">
          <a:solidFill>
            <a:schemeClr val="accent5">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89C0F1FE-CD79-44D8-A979-F5B2BEFE949C}">
      <dsp:nvSpPr>
        <dsp:cNvPr id="0" name=""/>
        <dsp:cNvSpPr/>
      </dsp:nvSpPr>
      <dsp:spPr>
        <a:xfrm>
          <a:off x="5997585" y="451185"/>
          <a:ext cx="91440" cy="205394"/>
        </a:xfrm>
        <a:custGeom>
          <a:avLst/>
          <a:gdLst/>
          <a:ahLst/>
          <a:cxnLst/>
          <a:rect l="0" t="0" r="0" b="0"/>
          <a:pathLst>
            <a:path>
              <a:moveTo>
                <a:pt x="45720" y="0"/>
              </a:moveTo>
              <a:lnTo>
                <a:pt x="45720" y="146814"/>
              </a:lnTo>
            </a:path>
          </a:pathLst>
        </a:custGeom>
        <a:noFill/>
        <a:ln w="25400" cap="flat"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B8F32B96-E61A-4A77-8B57-01E61AF911FD}">
      <dsp:nvSpPr>
        <dsp:cNvPr id="0" name=""/>
        <dsp:cNvSpPr/>
      </dsp:nvSpPr>
      <dsp:spPr>
        <a:xfrm>
          <a:off x="5690192" y="2731"/>
          <a:ext cx="706226" cy="448453"/>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3443EB45-4E49-4EE5-8C50-68BE2F33B9B2}">
      <dsp:nvSpPr>
        <dsp:cNvPr id="0" name=""/>
        <dsp:cNvSpPr/>
      </dsp:nvSpPr>
      <dsp:spPr>
        <a:xfrm>
          <a:off x="5768661" y="77277"/>
          <a:ext cx="706226" cy="448453"/>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latin typeface="Calibri"/>
              <a:ea typeface="+mn-ea"/>
              <a:cs typeface="+mn-cs"/>
            </a:rPr>
            <a:t>$ 2290</a:t>
          </a:r>
          <a:endParaRPr lang="en-US" sz="1400" b="1" kern="1200" dirty="0">
            <a:latin typeface="Calibri"/>
            <a:ea typeface="+mn-ea"/>
            <a:cs typeface="+mn-cs"/>
          </a:endParaRPr>
        </a:p>
      </dsp:txBody>
      <dsp:txXfrm>
        <a:off x="5781796" y="90412"/>
        <a:ext cx="679956" cy="422183"/>
      </dsp:txXfrm>
    </dsp:sp>
    <dsp:sp modelId="{0B7C6840-D3EA-455E-BC58-4725523DBAFB}">
      <dsp:nvSpPr>
        <dsp:cNvPr id="0" name=""/>
        <dsp:cNvSpPr/>
      </dsp:nvSpPr>
      <dsp:spPr>
        <a:xfrm>
          <a:off x="5690192" y="656579"/>
          <a:ext cx="706226" cy="448453"/>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66DA3F4B-1421-47E9-87FF-7E72192BC8B2}">
      <dsp:nvSpPr>
        <dsp:cNvPr id="0" name=""/>
        <dsp:cNvSpPr/>
      </dsp:nvSpPr>
      <dsp:spPr>
        <a:xfrm>
          <a:off x="5768661" y="731125"/>
          <a:ext cx="706226" cy="448453"/>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latin typeface="Calibri"/>
              <a:ea typeface="+mn-ea"/>
              <a:cs typeface="+mn-cs"/>
            </a:rPr>
            <a:t>$ 90</a:t>
          </a:r>
          <a:endParaRPr lang="en-US" sz="1400" b="1" kern="1200" dirty="0">
            <a:latin typeface="Calibri"/>
            <a:ea typeface="+mn-ea"/>
            <a:cs typeface="+mn-cs"/>
          </a:endParaRPr>
        </a:p>
      </dsp:txBody>
      <dsp:txXfrm>
        <a:off x="5781796" y="744260"/>
        <a:ext cx="679956" cy="422183"/>
      </dsp:txXfrm>
    </dsp:sp>
    <dsp:sp modelId="{4D7B07BB-64B6-4D77-B224-26E1BE9BC97E}">
      <dsp:nvSpPr>
        <dsp:cNvPr id="0" name=""/>
        <dsp:cNvSpPr/>
      </dsp:nvSpPr>
      <dsp:spPr>
        <a:xfrm>
          <a:off x="5690192" y="1310427"/>
          <a:ext cx="706226" cy="448453"/>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08179F04-7861-423C-AC24-E25CCB76E408}">
      <dsp:nvSpPr>
        <dsp:cNvPr id="0" name=""/>
        <dsp:cNvSpPr/>
      </dsp:nvSpPr>
      <dsp:spPr>
        <a:xfrm>
          <a:off x="5768661" y="1384973"/>
          <a:ext cx="706226" cy="448453"/>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latin typeface="Calibri"/>
              <a:ea typeface="+mn-ea"/>
              <a:cs typeface="+mn-cs"/>
            </a:rPr>
            <a:t>$ 2200</a:t>
          </a:r>
          <a:endParaRPr lang="en-US" sz="1400" b="1" kern="1200" dirty="0">
            <a:latin typeface="Calibri"/>
            <a:ea typeface="+mn-ea"/>
            <a:cs typeface="+mn-cs"/>
          </a:endParaRPr>
        </a:p>
      </dsp:txBody>
      <dsp:txXfrm>
        <a:off x="5781796" y="1398108"/>
        <a:ext cx="679956" cy="422183"/>
      </dsp:txXfrm>
    </dsp:sp>
    <dsp:sp modelId="{63A3E117-27AF-45A4-85BB-C10C55F39035}">
      <dsp:nvSpPr>
        <dsp:cNvPr id="0" name=""/>
        <dsp:cNvSpPr/>
      </dsp:nvSpPr>
      <dsp:spPr>
        <a:xfrm>
          <a:off x="5708024" y="1951871"/>
          <a:ext cx="706226" cy="448453"/>
        </a:xfrm>
        <a:prstGeom prst="roundRect">
          <a:avLst>
            <a:gd name="adj" fmla="val 1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BACC4F74-3C1B-4EBC-80D8-4F73283E6F34}">
      <dsp:nvSpPr>
        <dsp:cNvPr id="0" name=""/>
        <dsp:cNvSpPr/>
      </dsp:nvSpPr>
      <dsp:spPr>
        <a:xfrm>
          <a:off x="5786494" y="2026417"/>
          <a:ext cx="706226" cy="448453"/>
        </a:xfrm>
        <a:prstGeom prst="roundRect">
          <a:avLst>
            <a:gd name="adj" fmla="val 10000"/>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latin typeface="Calibri"/>
              <a:ea typeface="+mn-ea"/>
              <a:cs typeface="+mn-cs"/>
            </a:rPr>
            <a:t>$ 180</a:t>
          </a:r>
          <a:endParaRPr lang="en-US" sz="1400" b="1" kern="1200" dirty="0">
            <a:latin typeface="Calibri"/>
            <a:ea typeface="+mn-ea"/>
            <a:cs typeface="+mn-cs"/>
          </a:endParaRPr>
        </a:p>
      </dsp:txBody>
      <dsp:txXfrm>
        <a:off x="5799629" y="2039552"/>
        <a:ext cx="679956" cy="422183"/>
      </dsp:txXfrm>
    </dsp:sp>
    <dsp:sp modelId="{C37BA612-9B44-47DE-9A93-D131A012E924}">
      <dsp:nvSpPr>
        <dsp:cNvPr id="0" name=""/>
        <dsp:cNvSpPr/>
      </dsp:nvSpPr>
      <dsp:spPr>
        <a:xfrm>
          <a:off x="5690192" y="2618124"/>
          <a:ext cx="706226" cy="448453"/>
        </a:xfrm>
        <a:prstGeom prst="roundRect">
          <a:avLst>
            <a:gd name="adj" fmla="val 1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E291EFB4-D5A0-4655-AB28-7815A2F28101}">
      <dsp:nvSpPr>
        <dsp:cNvPr id="0" name=""/>
        <dsp:cNvSpPr/>
      </dsp:nvSpPr>
      <dsp:spPr>
        <a:xfrm>
          <a:off x="5768661" y="2692670"/>
          <a:ext cx="706226" cy="448453"/>
        </a:xfrm>
        <a:prstGeom prst="roundRect">
          <a:avLst>
            <a:gd name="adj" fmla="val 10000"/>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latin typeface="Calibri"/>
              <a:ea typeface="+mn-ea"/>
              <a:cs typeface="+mn-cs"/>
            </a:rPr>
            <a:t>$ 2120</a:t>
          </a:r>
          <a:endParaRPr lang="en-US" sz="1400" b="1" kern="1200" dirty="0">
            <a:latin typeface="Calibri"/>
            <a:ea typeface="+mn-ea"/>
            <a:cs typeface="+mn-cs"/>
          </a:endParaRPr>
        </a:p>
      </dsp:txBody>
      <dsp:txXfrm>
        <a:off x="5781796" y="2705805"/>
        <a:ext cx="679956" cy="422183"/>
      </dsp:txXfrm>
    </dsp:sp>
    <dsp:sp modelId="{4EE875CC-124C-416F-B5DA-55FDC626B2F7}">
      <dsp:nvSpPr>
        <dsp:cNvPr id="0" name=""/>
        <dsp:cNvSpPr/>
      </dsp:nvSpPr>
      <dsp:spPr>
        <a:xfrm>
          <a:off x="4395443" y="3271972"/>
          <a:ext cx="706226" cy="448453"/>
        </a:xfrm>
        <a:prstGeom prst="roundRect">
          <a:avLst>
            <a:gd name="adj" fmla="val 1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6E37CC13-4C9C-4C22-BC82-590F08392502}">
      <dsp:nvSpPr>
        <dsp:cNvPr id="0" name=""/>
        <dsp:cNvSpPr/>
      </dsp:nvSpPr>
      <dsp:spPr>
        <a:xfrm>
          <a:off x="4473912" y="3346518"/>
          <a:ext cx="706226" cy="448453"/>
        </a:xfrm>
        <a:prstGeom prst="roundRect">
          <a:avLst>
            <a:gd name="adj" fmla="val 10000"/>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latin typeface="Calibri"/>
              <a:ea typeface="+mn-ea"/>
              <a:cs typeface="+mn-cs"/>
            </a:rPr>
            <a:t>CA 1 </a:t>
          </a:r>
        </a:p>
        <a:p>
          <a:pPr lvl="0" algn="ctr" defTabSz="622300">
            <a:lnSpc>
              <a:spcPct val="90000"/>
            </a:lnSpc>
            <a:spcBef>
              <a:spcPct val="0"/>
            </a:spcBef>
            <a:spcAft>
              <a:spcPct val="35000"/>
            </a:spcAft>
          </a:pPr>
          <a:r>
            <a:rPr lang="en-US" sz="1400" b="1" kern="1200" dirty="0" smtClean="0">
              <a:latin typeface="Calibri"/>
              <a:ea typeface="+mn-ea"/>
              <a:cs typeface="+mn-cs"/>
            </a:rPr>
            <a:t>$ 920 </a:t>
          </a:r>
          <a:endParaRPr lang="en-US" sz="1400" b="1" kern="1200" dirty="0">
            <a:latin typeface="Calibri"/>
            <a:ea typeface="+mn-ea"/>
            <a:cs typeface="+mn-cs"/>
          </a:endParaRPr>
        </a:p>
      </dsp:txBody>
      <dsp:txXfrm>
        <a:off x="4487047" y="3359653"/>
        <a:ext cx="679956" cy="422183"/>
      </dsp:txXfrm>
    </dsp:sp>
    <dsp:sp modelId="{52041684-F204-4271-9A9F-5E9641D2A29C}">
      <dsp:nvSpPr>
        <dsp:cNvPr id="0" name=""/>
        <dsp:cNvSpPr/>
      </dsp:nvSpPr>
      <dsp:spPr>
        <a:xfrm>
          <a:off x="2669111" y="3925820"/>
          <a:ext cx="706226" cy="448453"/>
        </a:xfrm>
        <a:prstGeom prst="roundRect">
          <a:avLst>
            <a:gd name="adj" fmla="val 1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80661422-A137-43D9-BCD7-A14B919ACE6A}">
      <dsp:nvSpPr>
        <dsp:cNvPr id="0" name=""/>
        <dsp:cNvSpPr/>
      </dsp:nvSpPr>
      <dsp:spPr>
        <a:xfrm>
          <a:off x="2747581" y="4000366"/>
          <a:ext cx="706226" cy="448453"/>
        </a:xfrm>
        <a:prstGeom prst="roundRect">
          <a:avLst>
            <a:gd name="adj" fmla="val 10000"/>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latin typeface="Calibri"/>
              <a:ea typeface="+mn-ea"/>
              <a:cs typeface="+mn-cs"/>
            </a:rPr>
            <a:t>WP 1</a:t>
          </a:r>
        </a:p>
        <a:p>
          <a:pPr lvl="0" algn="ctr" defTabSz="622300">
            <a:lnSpc>
              <a:spcPct val="90000"/>
            </a:lnSpc>
            <a:spcBef>
              <a:spcPct val="0"/>
            </a:spcBef>
            <a:spcAft>
              <a:spcPct val="35000"/>
            </a:spcAft>
          </a:pPr>
          <a:r>
            <a:rPr lang="en-US" sz="1400" b="1" kern="1200" dirty="0" smtClean="0">
              <a:latin typeface="Calibri"/>
              <a:ea typeface="+mn-ea"/>
              <a:cs typeface="+mn-cs"/>
            </a:rPr>
            <a:t>$ 270 </a:t>
          </a:r>
          <a:endParaRPr lang="en-US" sz="1400" b="1" kern="1200" dirty="0">
            <a:latin typeface="Calibri"/>
            <a:ea typeface="+mn-ea"/>
            <a:cs typeface="+mn-cs"/>
          </a:endParaRPr>
        </a:p>
      </dsp:txBody>
      <dsp:txXfrm>
        <a:off x="2760716" y="4013501"/>
        <a:ext cx="679956" cy="422183"/>
      </dsp:txXfrm>
    </dsp:sp>
    <dsp:sp modelId="{D6831979-9DAD-4254-8FF9-9ECC878D26D7}">
      <dsp:nvSpPr>
        <dsp:cNvPr id="0" name=""/>
        <dsp:cNvSpPr/>
      </dsp:nvSpPr>
      <dsp:spPr>
        <a:xfrm>
          <a:off x="1374362" y="4579668"/>
          <a:ext cx="706226" cy="448453"/>
        </a:xfrm>
        <a:prstGeom prst="roundRect">
          <a:avLst>
            <a:gd name="adj" fmla="val 1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8EFF6725-2E8B-419F-ADEC-742647893F01}">
      <dsp:nvSpPr>
        <dsp:cNvPr id="0" name=""/>
        <dsp:cNvSpPr/>
      </dsp:nvSpPr>
      <dsp:spPr>
        <a:xfrm>
          <a:off x="1452832" y="4654214"/>
          <a:ext cx="706226" cy="448453"/>
        </a:xfrm>
        <a:prstGeom prst="roundRect">
          <a:avLst>
            <a:gd name="adj" fmla="val 10000"/>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latin typeface="Calibri"/>
              <a:ea typeface="+mn-ea"/>
              <a:cs typeface="+mn-cs"/>
            </a:rPr>
            <a:t>A 1</a:t>
          </a:r>
        </a:p>
        <a:p>
          <a:pPr lvl="0" algn="ctr" defTabSz="622300">
            <a:lnSpc>
              <a:spcPct val="90000"/>
            </a:lnSpc>
            <a:spcBef>
              <a:spcPct val="0"/>
            </a:spcBef>
            <a:spcAft>
              <a:spcPct val="35000"/>
            </a:spcAft>
          </a:pPr>
          <a:r>
            <a:rPr lang="en-US" sz="1400" b="1" kern="1200" dirty="0" smtClean="0">
              <a:latin typeface="Calibri"/>
              <a:ea typeface="+mn-ea"/>
              <a:cs typeface="+mn-cs"/>
            </a:rPr>
            <a:t>$ 25</a:t>
          </a:r>
          <a:endParaRPr lang="en-US" sz="1400" b="1" kern="1200" dirty="0">
            <a:latin typeface="Calibri"/>
            <a:ea typeface="+mn-ea"/>
            <a:cs typeface="+mn-cs"/>
          </a:endParaRPr>
        </a:p>
      </dsp:txBody>
      <dsp:txXfrm>
        <a:off x="1465967" y="4667349"/>
        <a:ext cx="679956" cy="422183"/>
      </dsp:txXfrm>
    </dsp:sp>
    <dsp:sp modelId="{E492C718-B0EE-42C2-961E-B716A45B9CEB}">
      <dsp:nvSpPr>
        <dsp:cNvPr id="0" name=""/>
        <dsp:cNvSpPr/>
      </dsp:nvSpPr>
      <dsp:spPr>
        <a:xfrm>
          <a:off x="2283002" y="4582399"/>
          <a:ext cx="706226" cy="448453"/>
        </a:xfrm>
        <a:prstGeom prst="roundRect">
          <a:avLst>
            <a:gd name="adj" fmla="val 1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A266A59A-2B64-4B56-B66D-49FC5BB801A2}">
      <dsp:nvSpPr>
        <dsp:cNvPr id="0" name=""/>
        <dsp:cNvSpPr/>
      </dsp:nvSpPr>
      <dsp:spPr>
        <a:xfrm>
          <a:off x="2361472" y="4656946"/>
          <a:ext cx="706226" cy="448453"/>
        </a:xfrm>
        <a:prstGeom prst="roundRect">
          <a:avLst>
            <a:gd name="adj" fmla="val 10000"/>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latin typeface="Calibri"/>
              <a:ea typeface="+mn-ea"/>
              <a:cs typeface="+mn-cs"/>
            </a:rPr>
            <a:t>A 2</a:t>
          </a:r>
        </a:p>
        <a:p>
          <a:pPr lvl="0" algn="ctr" defTabSz="622300">
            <a:lnSpc>
              <a:spcPct val="90000"/>
            </a:lnSpc>
            <a:spcBef>
              <a:spcPct val="0"/>
            </a:spcBef>
            <a:spcAft>
              <a:spcPct val="35000"/>
            </a:spcAft>
          </a:pPr>
          <a:r>
            <a:rPr lang="en-US" sz="1400" b="1" kern="1200" dirty="0" smtClean="0">
              <a:latin typeface="Calibri"/>
              <a:ea typeface="+mn-ea"/>
              <a:cs typeface="+mn-cs"/>
            </a:rPr>
            <a:t>$ 75</a:t>
          </a:r>
          <a:endParaRPr lang="en-US" sz="1400" b="1" kern="1200" dirty="0">
            <a:latin typeface="Calibri"/>
            <a:ea typeface="+mn-ea"/>
            <a:cs typeface="+mn-cs"/>
          </a:endParaRPr>
        </a:p>
      </dsp:txBody>
      <dsp:txXfrm>
        <a:off x="2374607" y="4670081"/>
        <a:ext cx="679956" cy="422183"/>
      </dsp:txXfrm>
    </dsp:sp>
    <dsp:sp modelId="{8D1577F8-8995-484A-8F1E-7E27F57838E0}">
      <dsp:nvSpPr>
        <dsp:cNvPr id="0" name=""/>
        <dsp:cNvSpPr/>
      </dsp:nvSpPr>
      <dsp:spPr>
        <a:xfrm>
          <a:off x="3100694" y="4579668"/>
          <a:ext cx="706226" cy="448453"/>
        </a:xfrm>
        <a:prstGeom prst="roundRect">
          <a:avLst>
            <a:gd name="adj" fmla="val 1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4633C242-D964-4182-A09A-011FCF3C562A}">
      <dsp:nvSpPr>
        <dsp:cNvPr id="0" name=""/>
        <dsp:cNvSpPr/>
      </dsp:nvSpPr>
      <dsp:spPr>
        <a:xfrm>
          <a:off x="3179164" y="4654214"/>
          <a:ext cx="706226" cy="448453"/>
        </a:xfrm>
        <a:prstGeom prst="roundRect">
          <a:avLst>
            <a:gd name="adj" fmla="val 10000"/>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latin typeface="Calibri"/>
              <a:ea typeface="+mn-ea"/>
              <a:cs typeface="+mn-cs"/>
            </a:rPr>
            <a:t>A 3</a:t>
          </a:r>
        </a:p>
        <a:p>
          <a:pPr lvl="0" algn="ctr" defTabSz="622300">
            <a:lnSpc>
              <a:spcPct val="90000"/>
            </a:lnSpc>
            <a:spcBef>
              <a:spcPct val="0"/>
            </a:spcBef>
            <a:spcAft>
              <a:spcPct val="35000"/>
            </a:spcAft>
          </a:pPr>
          <a:r>
            <a:rPr lang="en-US" sz="1400" b="1" kern="1200" dirty="0" smtClean="0">
              <a:latin typeface="Calibri"/>
              <a:ea typeface="+mn-ea"/>
              <a:cs typeface="+mn-cs"/>
            </a:rPr>
            <a:t>$ 110</a:t>
          </a:r>
          <a:endParaRPr lang="en-US" sz="1400" b="1" kern="1200" dirty="0">
            <a:latin typeface="Calibri"/>
            <a:ea typeface="+mn-ea"/>
            <a:cs typeface="+mn-cs"/>
          </a:endParaRPr>
        </a:p>
      </dsp:txBody>
      <dsp:txXfrm>
        <a:off x="3192299" y="4667349"/>
        <a:ext cx="679956" cy="422183"/>
      </dsp:txXfrm>
    </dsp:sp>
    <dsp:sp modelId="{710DCAAA-9204-4B33-8BDA-5823E3E97D54}">
      <dsp:nvSpPr>
        <dsp:cNvPr id="0" name=""/>
        <dsp:cNvSpPr/>
      </dsp:nvSpPr>
      <dsp:spPr>
        <a:xfrm>
          <a:off x="3963860" y="4579668"/>
          <a:ext cx="706226" cy="448453"/>
        </a:xfrm>
        <a:prstGeom prst="roundRect">
          <a:avLst>
            <a:gd name="adj" fmla="val 1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0C35CC2E-73F0-494D-8174-1975055DA53E}">
      <dsp:nvSpPr>
        <dsp:cNvPr id="0" name=""/>
        <dsp:cNvSpPr/>
      </dsp:nvSpPr>
      <dsp:spPr>
        <a:xfrm>
          <a:off x="4042330" y="4654214"/>
          <a:ext cx="706226" cy="448453"/>
        </a:xfrm>
        <a:prstGeom prst="roundRect">
          <a:avLst>
            <a:gd name="adj" fmla="val 10000"/>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latin typeface="Calibri"/>
              <a:ea typeface="+mn-ea"/>
              <a:cs typeface="+mn-cs"/>
            </a:rPr>
            <a:t>A 4</a:t>
          </a:r>
        </a:p>
        <a:p>
          <a:pPr lvl="0" algn="ctr" defTabSz="622300">
            <a:lnSpc>
              <a:spcPct val="90000"/>
            </a:lnSpc>
            <a:spcBef>
              <a:spcPct val="0"/>
            </a:spcBef>
            <a:spcAft>
              <a:spcPct val="35000"/>
            </a:spcAft>
          </a:pPr>
          <a:r>
            <a:rPr lang="en-US" sz="1400" b="1" kern="1200" dirty="0" smtClean="0">
              <a:latin typeface="Calibri"/>
              <a:ea typeface="+mn-ea"/>
              <a:cs typeface="+mn-cs"/>
            </a:rPr>
            <a:t>$ 60</a:t>
          </a:r>
          <a:endParaRPr lang="en-US" sz="1400" b="1" kern="1200" dirty="0">
            <a:latin typeface="Calibri"/>
            <a:ea typeface="+mn-ea"/>
            <a:cs typeface="+mn-cs"/>
          </a:endParaRPr>
        </a:p>
      </dsp:txBody>
      <dsp:txXfrm>
        <a:off x="4055465" y="4667349"/>
        <a:ext cx="679956" cy="422183"/>
      </dsp:txXfrm>
    </dsp:sp>
    <dsp:sp modelId="{FD06CBE8-252C-457A-A146-B72DD6E6F0D3}">
      <dsp:nvSpPr>
        <dsp:cNvPr id="0" name=""/>
        <dsp:cNvSpPr/>
      </dsp:nvSpPr>
      <dsp:spPr>
        <a:xfrm>
          <a:off x="5258609" y="3914452"/>
          <a:ext cx="706226" cy="448453"/>
        </a:xfrm>
        <a:prstGeom prst="roundRect">
          <a:avLst>
            <a:gd name="adj" fmla="val 1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A7E0B553-C4AA-4F44-83E9-4C3F56340D6C}">
      <dsp:nvSpPr>
        <dsp:cNvPr id="0" name=""/>
        <dsp:cNvSpPr/>
      </dsp:nvSpPr>
      <dsp:spPr>
        <a:xfrm>
          <a:off x="5337078" y="3988998"/>
          <a:ext cx="706226" cy="448453"/>
        </a:xfrm>
        <a:prstGeom prst="roundRect">
          <a:avLst>
            <a:gd name="adj" fmla="val 10000"/>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latin typeface="Calibri"/>
              <a:ea typeface="+mn-ea"/>
              <a:cs typeface="+mn-cs"/>
            </a:rPr>
            <a:t>WP 2</a:t>
          </a:r>
        </a:p>
        <a:p>
          <a:pPr lvl="0" algn="ctr" defTabSz="622300">
            <a:lnSpc>
              <a:spcPct val="90000"/>
            </a:lnSpc>
            <a:spcBef>
              <a:spcPct val="0"/>
            </a:spcBef>
            <a:spcAft>
              <a:spcPct val="35000"/>
            </a:spcAft>
          </a:pPr>
          <a:r>
            <a:rPr lang="en-US" sz="1400" b="1" kern="1200" dirty="0" smtClean="0">
              <a:latin typeface="Calibri"/>
              <a:ea typeface="+mn-ea"/>
              <a:cs typeface="+mn-cs"/>
            </a:rPr>
            <a:t>$ 250</a:t>
          </a:r>
          <a:endParaRPr lang="en-US" sz="1400" b="1" kern="1200" dirty="0">
            <a:latin typeface="Calibri"/>
            <a:ea typeface="+mn-ea"/>
            <a:cs typeface="+mn-cs"/>
          </a:endParaRPr>
        </a:p>
      </dsp:txBody>
      <dsp:txXfrm>
        <a:off x="5350213" y="4002133"/>
        <a:ext cx="679956" cy="422183"/>
      </dsp:txXfrm>
    </dsp:sp>
    <dsp:sp modelId="{4773B4F1-324A-4279-B220-05692FDA6B76}">
      <dsp:nvSpPr>
        <dsp:cNvPr id="0" name=""/>
        <dsp:cNvSpPr/>
      </dsp:nvSpPr>
      <dsp:spPr>
        <a:xfrm>
          <a:off x="4827026" y="4579668"/>
          <a:ext cx="706226" cy="448453"/>
        </a:xfrm>
        <a:prstGeom prst="roundRect">
          <a:avLst>
            <a:gd name="adj" fmla="val 1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A2BFD421-FB6B-4E61-ADF0-3321769D84D3}">
      <dsp:nvSpPr>
        <dsp:cNvPr id="0" name=""/>
        <dsp:cNvSpPr/>
      </dsp:nvSpPr>
      <dsp:spPr>
        <a:xfrm>
          <a:off x="4905495" y="4654214"/>
          <a:ext cx="706226" cy="448453"/>
        </a:xfrm>
        <a:prstGeom prst="roundRect">
          <a:avLst>
            <a:gd name="adj" fmla="val 10000"/>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latin typeface="Calibri"/>
              <a:ea typeface="+mn-ea"/>
              <a:cs typeface="+mn-cs"/>
            </a:rPr>
            <a:t>A 5</a:t>
          </a:r>
        </a:p>
        <a:p>
          <a:pPr lvl="0" algn="ctr" defTabSz="622300">
            <a:lnSpc>
              <a:spcPct val="90000"/>
            </a:lnSpc>
            <a:spcBef>
              <a:spcPct val="0"/>
            </a:spcBef>
            <a:spcAft>
              <a:spcPct val="35000"/>
            </a:spcAft>
          </a:pPr>
          <a:r>
            <a:rPr lang="en-US" sz="1400" b="1" kern="1200" dirty="0" smtClean="0">
              <a:latin typeface="Calibri"/>
              <a:ea typeface="+mn-ea"/>
              <a:cs typeface="+mn-cs"/>
            </a:rPr>
            <a:t>$ 120</a:t>
          </a:r>
          <a:endParaRPr lang="en-US" sz="1400" b="1" kern="1200" dirty="0">
            <a:latin typeface="Calibri"/>
            <a:ea typeface="+mn-ea"/>
            <a:cs typeface="+mn-cs"/>
          </a:endParaRPr>
        </a:p>
      </dsp:txBody>
      <dsp:txXfrm>
        <a:off x="4918630" y="4667349"/>
        <a:ext cx="679956" cy="422183"/>
      </dsp:txXfrm>
    </dsp:sp>
    <dsp:sp modelId="{1A651A09-76DF-45F7-BEF9-0BB0756EFBCD}">
      <dsp:nvSpPr>
        <dsp:cNvPr id="0" name=""/>
        <dsp:cNvSpPr/>
      </dsp:nvSpPr>
      <dsp:spPr>
        <a:xfrm>
          <a:off x="5690192" y="4579668"/>
          <a:ext cx="706226" cy="448453"/>
        </a:xfrm>
        <a:prstGeom prst="roundRect">
          <a:avLst>
            <a:gd name="adj" fmla="val 1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BFCA2B66-77F7-4DB4-82D5-AA7DF1A0AA05}">
      <dsp:nvSpPr>
        <dsp:cNvPr id="0" name=""/>
        <dsp:cNvSpPr/>
      </dsp:nvSpPr>
      <dsp:spPr>
        <a:xfrm>
          <a:off x="5768661" y="4654214"/>
          <a:ext cx="706226" cy="448453"/>
        </a:xfrm>
        <a:prstGeom prst="roundRect">
          <a:avLst>
            <a:gd name="adj" fmla="val 10000"/>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latin typeface="Calibri"/>
              <a:ea typeface="+mn-ea"/>
              <a:cs typeface="+mn-cs"/>
            </a:rPr>
            <a:t>A 6</a:t>
          </a:r>
        </a:p>
        <a:p>
          <a:pPr lvl="0" algn="ctr" defTabSz="622300">
            <a:lnSpc>
              <a:spcPct val="90000"/>
            </a:lnSpc>
            <a:spcBef>
              <a:spcPct val="0"/>
            </a:spcBef>
            <a:spcAft>
              <a:spcPct val="35000"/>
            </a:spcAft>
          </a:pPr>
          <a:r>
            <a:rPr lang="en-US" sz="1400" b="1" kern="1200" dirty="0" smtClean="0">
              <a:latin typeface="Calibri"/>
              <a:ea typeface="+mn-ea"/>
              <a:cs typeface="+mn-cs"/>
            </a:rPr>
            <a:t>$ 130</a:t>
          </a:r>
          <a:endParaRPr lang="en-US" sz="1400" b="1" kern="1200" dirty="0">
            <a:latin typeface="Calibri"/>
            <a:ea typeface="+mn-ea"/>
            <a:cs typeface="+mn-cs"/>
          </a:endParaRPr>
        </a:p>
      </dsp:txBody>
      <dsp:txXfrm>
        <a:off x="5781796" y="4667349"/>
        <a:ext cx="679956" cy="422183"/>
      </dsp:txXfrm>
    </dsp:sp>
    <dsp:sp modelId="{E484F310-68AC-4D62-8E82-0911FC14E8E3}">
      <dsp:nvSpPr>
        <dsp:cNvPr id="0" name=""/>
        <dsp:cNvSpPr/>
      </dsp:nvSpPr>
      <dsp:spPr>
        <a:xfrm>
          <a:off x="6121775" y="3925820"/>
          <a:ext cx="706226" cy="448453"/>
        </a:xfrm>
        <a:prstGeom prst="roundRect">
          <a:avLst>
            <a:gd name="adj" fmla="val 1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14EAC2BA-FD31-4D49-AF57-38161BC6EFB3}">
      <dsp:nvSpPr>
        <dsp:cNvPr id="0" name=""/>
        <dsp:cNvSpPr/>
      </dsp:nvSpPr>
      <dsp:spPr>
        <a:xfrm>
          <a:off x="6200244" y="4000366"/>
          <a:ext cx="706226" cy="448453"/>
        </a:xfrm>
        <a:prstGeom prst="roundRect">
          <a:avLst>
            <a:gd name="adj" fmla="val 10000"/>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latin typeface="Calibri"/>
              <a:ea typeface="+mn-ea"/>
              <a:cs typeface="+mn-cs"/>
            </a:rPr>
            <a:t>WP 3</a:t>
          </a:r>
        </a:p>
        <a:p>
          <a:pPr lvl="0" algn="ctr" defTabSz="622300">
            <a:lnSpc>
              <a:spcPct val="90000"/>
            </a:lnSpc>
            <a:spcBef>
              <a:spcPct val="0"/>
            </a:spcBef>
            <a:spcAft>
              <a:spcPct val="35000"/>
            </a:spcAft>
          </a:pPr>
          <a:r>
            <a:rPr lang="en-US" sz="1400" b="1" kern="1200" dirty="0" smtClean="0">
              <a:latin typeface="Calibri"/>
              <a:ea typeface="+mn-ea"/>
              <a:cs typeface="+mn-cs"/>
            </a:rPr>
            <a:t>$ 400</a:t>
          </a:r>
          <a:endParaRPr lang="en-US" sz="1400" b="1" kern="1200" dirty="0">
            <a:latin typeface="Calibri"/>
            <a:ea typeface="+mn-ea"/>
            <a:cs typeface="+mn-cs"/>
          </a:endParaRPr>
        </a:p>
      </dsp:txBody>
      <dsp:txXfrm>
        <a:off x="6213379" y="4013501"/>
        <a:ext cx="679956" cy="422183"/>
      </dsp:txXfrm>
    </dsp:sp>
    <dsp:sp modelId="{1F57D275-58DD-4AE7-82E1-F443D0038575}">
      <dsp:nvSpPr>
        <dsp:cNvPr id="0" name=""/>
        <dsp:cNvSpPr/>
      </dsp:nvSpPr>
      <dsp:spPr>
        <a:xfrm>
          <a:off x="6984941" y="3271972"/>
          <a:ext cx="706226" cy="448453"/>
        </a:xfrm>
        <a:prstGeom prst="roundRect">
          <a:avLst>
            <a:gd name="adj" fmla="val 1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738F1865-67D7-4BB4-91C9-CE8B292AB896}">
      <dsp:nvSpPr>
        <dsp:cNvPr id="0" name=""/>
        <dsp:cNvSpPr/>
      </dsp:nvSpPr>
      <dsp:spPr>
        <a:xfrm>
          <a:off x="7063410" y="3346518"/>
          <a:ext cx="706226" cy="448453"/>
        </a:xfrm>
        <a:prstGeom prst="roundRect">
          <a:avLst>
            <a:gd name="adj" fmla="val 10000"/>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latin typeface="Calibri"/>
              <a:ea typeface="+mn-ea"/>
              <a:cs typeface="+mn-cs"/>
            </a:rPr>
            <a:t>CA 2</a:t>
          </a:r>
        </a:p>
        <a:p>
          <a:pPr lvl="0" algn="ctr" defTabSz="622300">
            <a:lnSpc>
              <a:spcPct val="90000"/>
            </a:lnSpc>
            <a:spcBef>
              <a:spcPct val="0"/>
            </a:spcBef>
            <a:spcAft>
              <a:spcPct val="35000"/>
            </a:spcAft>
          </a:pPr>
          <a:r>
            <a:rPr lang="en-US" sz="1400" b="1" kern="1200" dirty="0" smtClean="0">
              <a:latin typeface="Calibri"/>
              <a:ea typeface="+mn-ea"/>
              <a:cs typeface="+mn-cs"/>
            </a:rPr>
            <a:t>$ 1200</a:t>
          </a:r>
          <a:endParaRPr lang="en-US" sz="1400" b="1" kern="1200" dirty="0">
            <a:latin typeface="Calibri"/>
            <a:ea typeface="+mn-ea"/>
            <a:cs typeface="+mn-cs"/>
          </a:endParaRPr>
        </a:p>
      </dsp:txBody>
      <dsp:txXfrm>
        <a:off x="7076545" y="3359653"/>
        <a:ext cx="679956" cy="422183"/>
      </dsp:txXfrm>
    </dsp:sp>
    <dsp:sp modelId="{936B2D1D-0A4E-4489-8194-5DE659E9F6C1}">
      <dsp:nvSpPr>
        <dsp:cNvPr id="0" name=""/>
        <dsp:cNvSpPr/>
      </dsp:nvSpPr>
      <dsp:spPr>
        <a:xfrm>
          <a:off x="6984941" y="3925820"/>
          <a:ext cx="706226" cy="448453"/>
        </a:xfrm>
        <a:prstGeom prst="roundRect">
          <a:avLst>
            <a:gd name="adj" fmla="val 1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29CBCF90-F441-4E58-A733-B7656E19EC09}">
      <dsp:nvSpPr>
        <dsp:cNvPr id="0" name=""/>
        <dsp:cNvSpPr/>
      </dsp:nvSpPr>
      <dsp:spPr>
        <a:xfrm>
          <a:off x="7063410" y="4000366"/>
          <a:ext cx="706226" cy="448453"/>
        </a:xfrm>
        <a:prstGeom prst="roundRect">
          <a:avLst>
            <a:gd name="adj" fmla="val 10000"/>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latin typeface="Calibri"/>
              <a:ea typeface="+mn-ea"/>
              <a:cs typeface="+mn-cs"/>
            </a:rPr>
            <a:t>WP 4 </a:t>
          </a:r>
        </a:p>
        <a:p>
          <a:pPr lvl="0" algn="ctr" defTabSz="622300">
            <a:lnSpc>
              <a:spcPct val="90000"/>
            </a:lnSpc>
            <a:spcBef>
              <a:spcPct val="0"/>
            </a:spcBef>
            <a:spcAft>
              <a:spcPct val="35000"/>
            </a:spcAft>
          </a:pPr>
          <a:r>
            <a:rPr lang="en-US" sz="1400" b="1" kern="1200" dirty="0" smtClean="0">
              <a:latin typeface="Calibri"/>
              <a:ea typeface="+mn-ea"/>
              <a:cs typeface="+mn-cs"/>
            </a:rPr>
            <a:t>$ 550</a:t>
          </a:r>
          <a:endParaRPr lang="en-US" sz="1400" b="1" kern="1200" dirty="0">
            <a:latin typeface="Calibri"/>
            <a:ea typeface="+mn-ea"/>
            <a:cs typeface="+mn-cs"/>
          </a:endParaRPr>
        </a:p>
      </dsp:txBody>
      <dsp:txXfrm>
        <a:off x="7076545" y="4013501"/>
        <a:ext cx="679956" cy="42218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D41E05-BF2D-4C1A-83F6-56E9956A306F}" type="datetimeFigureOut">
              <a:rPr lang="en-US" smtClean="0"/>
              <a:t>11/14/2014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88236D9-BCAC-4187-85F0-188778A23389}" type="slidenum">
              <a:rPr lang="en-US" smtClean="0"/>
              <a:t>‹#›</a:t>
            </a:fld>
            <a:endParaRPr lang="en-US"/>
          </a:p>
        </p:txBody>
      </p:sp>
    </p:spTree>
    <p:extLst>
      <p:ext uri="{BB962C8B-B14F-4D97-AF65-F5344CB8AC3E}">
        <p14:creationId xmlns:p14="http://schemas.microsoft.com/office/powerpoint/2010/main" val="29698401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9699"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smtClean="0">
                <a:cs typeface="Arial" pitchFamily="34" charset="0"/>
              </a:rPr>
              <a:t>Project Management Slides</a:t>
            </a:r>
          </a:p>
        </p:txBody>
      </p:sp>
      <p:sp>
        <p:nvSpPr>
          <p:cNvPr id="29700" name="Slide Number Placeholder 4"/>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3E6381C-5DF5-4132-B907-937046326CC4}" type="slidenum">
              <a:rPr lang="en-US" smtClean="0">
                <a:cs typeface="Arial" pitchFamily="34" charset="0"/>
              </a:rPr>
              <a:pPr fontAlgn="base">
                <a:spcBef>
                  <a:spcPct val="0"/>
                </a:spcBef>
                <a:spcAft>
                  <a:spcPct val="0"/>
                </a:spcAft>
                <a:defRPr/>
              </a:pPr>
              <a:t>1</a:t>
            </a:fld>
            <a:endParaRPr lang="en-US" smtClean="0">
              <a:cs typeface="Arial" pitchFamily="34" charset="0"/>
            </a:endParaRPr>
          </a:p>
        </p:txBody>
      </p:sp>
    </p:spTree>
    <p:extLst>
      <p:ext uri="{BB962C8B-B14F-4D97-AF65-F5344CB8AC3E}">
        <p14:creationId xmlns:p14="http://schemas.microsoft.com/office/powerpoint/2010/main" val="41997018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003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526A0FD-4AA9-44EE-84B0-226EEF652624}" type="slidenum">
              <a:rPr lang="ar-SA" smtClean="0"/>
              <a:pPr fontAlgn="base">
                <a:spcBef>
                  <a:spcPct val="0"/>
                </a:spcBef>
                <a:spcAft>
                  <a:spcPct val="0"/>
                </a:spcAft>
                <a:defRPr/>
              </a:pPr>
              <a:t>55</a:t>
            </a:fld>
            <a:endParaRPr lang="ar-SA" smtClean="0"/>
          </a:p>
        </p:txBody>
      </p:sp>
    </p:spTree>
    <p:extLst>
      <p:ext uri="{BB962C8B-B14F-4D97-AF65-F5344CB8AC3E}">
        <p14:creationId xmlns:p14="http://schemas.microsoft.com/office/powerpoint/2010/main" val="42464592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cs typeface="Arial" pitchFamily="34" charset="0"/>
            </a:endParaRPr>
          </a:p>
        </p:txBody>
      </p:sp>
      <p:sp>
        <p:nvSpPr>
          <p:cNvPr id="5837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34F29BA-880B-499F-BF61-543165B14722}" type="slidenum">
              <a:rPr lang="ar-SA" smtClean="0"/>
              <a:pPr fontAlgn="base">
                <a:spcBef>
                  <a:spcPct val="0"/>
                </a:spcBef>
                <a:spcAft>
                  <a:spcPct val="0"/>
                </a:spcAft>
                <a:defRPr/>
              </a:pPr>
              <a:t>56</a:t>
            </a:fld>
            <a:endParaRPr lang="ar-SA" smtClean="0"/>
          </a:p>
        </p:txBody>
      </p:sp>
    </p:spTree>
    <p:extLst>
      <p:ext uri="{BB962C8B-B14F-4D97-AF65-F5344CB8AC3E}">
        <p14:creationId xmlns:p14="http://schemas.microsoft.com/office/powerpoint/2010/main" val="31664610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02403"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smtClean="0">
                <a:cs typeface="Arial" pitchFamily="34" charset="0"/>
              </a:rPr>
              <a:t>Project Management Slides</a:t>
            </a:r>
          </a:p>
        </p:txBody>
      </p:sp>
      <p:sp>
        <p:nvSpPr>
          <p:cNvPr id="102404" name="Slide Number Placeholder 4"/>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85E912F-C5FE-4F24-AE9F-04ABB5687D06}" type="slidenum">
              <a:rPr lang="en-US" smtClean="0">
                <a:cs typeface="Arial" pitchFamily="34" charset="0"/>
              </a:rPr>
              <a:pPr fontAlgn="base">
                <a:spcBef>
                  <a:spcPct val="0"/>
                </a:spcBef>
                <a:spcAft>
                  <a:spcPct val="0"/>
                </a:spcAft>
                <a:defRPr/>
              </a:pPr>
              <a:t>57</a:t>
            </a:fld>
            <a:endParaRPr lang="en-US" smtClean="0">
              <a:cs typeface="Arial" pitchFamily="34" charset="0"/>
            </a:endParaRPr>
          </a:p>
        </p:txBody>
      </p:sp>
    </p:spTree>
    <p:extLst>
      <p:ext uri="{BB962C8B-B14F-4D97-AF65-F5344CB8AC3E}">
        <p14:creationId xmlns:p14="http://schemas.microsoft.com/office/powerpoint/2010/main" val="34318488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0445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6211F4B-B9FE-46FB-8525-16161FB0073E}" type="slidenum">
              <a:rPr lang="ar-SA" smtClean="0"/>
              <a:pPr fontAlgn="base">
                <a:spcBef>
                  <a:spcPct val="0"/>
                </a:spcBef>
                <a:spcAft>
                  <a:spcPct val="0"/>
                </a:spcAft>
                <a:defRPr/>
              </a:pPr>
              <a:t>58</a:t>
            </a:fld>
            <a:endParaRPr lang="ar-SA" smtClean="0"/>
          </a:p>
        </p:txBody>
      </p:sp>
    </p:spTree>
    <p:extLst>
      <p:ext uri="{BB962C8B-B14F-4D97-AF65-F5344CB8AC3E}">
        <p14:creationId xmlns:p14="http://schemas.microsoft.com/office/powerpoint/2010/main" val="16807202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0649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084C54F-1A21-48D5-A063-707F1730A99F}" type="slidenum">
              <a:rPr lang="ar-SA" smtClean="0"/>
              <a:pPr fontAlgn="base">
                <a:spcBef>
                  <a:spcPct val="0"/>
                </a:spcBef>
                <a:spcAft>
                  <a:spcPct val="0"/>
                </a:spcAft>
                <a:defRPr/>
              </a:pPr>
              <a:t>59</a:t>
            </a:fld>
            <a:endParaRPr lang="ar-SA" smtClean="0"/>
          </a:p>
        </p:txBody>
      </p:sp>
    </p:spTree>
    <p:extLst>
      <p:ext uri="{BB962C8B-B14F-4D97-AF65-F5344CB8AC3E}">
        <p14:creationId xmlns:p14="http://schemas.microsoft.com/office/powerpoint/2010/main" val="16340830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085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C6D9548-5984-4217-81BA-6140160E37B8}" type="slidenum">
              <a:rPr lang="ar-SA" smtClean="0"/>
              <a:pPr fontAlgn="base">
                <a:spcBef>
                  <a:spcPct val="0"/>
                </a:spcBef>
                <a:spcAft>
                  <a:spcPct val="0"/>
                </a:spcAft>
                <a:defRPr/>
              </a:pPr>
              <a:t>60</a:t>
            </a:fld>
            <a:endParaRPr lang="ar-SA" smtClean="0"/>
          </a:p>
        </p:txBody>
      </p:sp>
    </p:spTree>
    <p:extLst>
      <p:ext uri="{BB962C8B-B14F-4D97-AF65-F5344CB8AC3E}">
        <p14:creationId xmlns:p14="http://schemas.microsoft.com/office/powerpoint/2010/main" val="26859994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1059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80E0BD0-271D-4A87-B8C4-F26E8E4969D9}" type="slidenum">
              <a:rPr lang="ar-SA" smtClean="0"/>
              <a:pPr fontAlgn="base">
                <a:spcBef>
                  <a:spcPct val="0"/>
                </a:spcBef>
                <a:spcAft>
                  <a:spcPct val="0"/>
                </a:spcAft>
                <a:defRPr/>
              </a:pPr>
              <a:t>61</a:t>
            </a:fld>
            <a:endParaRPr lang="ar-SA" smtClean="0"/>
          </a:p>
        </p:txBody>
      </p:sp>
    </p:spTree>
    <p:extLst>
      <p:ext uri="{BB962C8B-B14F-4D97-AF65-F5344CB8AC3E}">
        <p14:creationId xmlns:p14="http://schemas.microsoft.com/office/powerpoint/2010/main" val="24104084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126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2A37975-4C11-47A3-8330-4ECF2562ADB5}" type="slidenum">
              <a:rPr lang="ar-SA" smtClean="0"/>
              <a:pPr fontAlgn="base">
                <a:spcBef>
                  <a:spcPct val="0"/>
                </a:spcBef>
                <a:spcAft>
                  <a:spcPct val="0"/>
                </a:spcAft>
                <a:defRPr/>
              </a:pPr>
              <a:t>62</a:t>
            </a:fld>
            <a:endParaRPr lang="ar-SA" smtClean="0"/>
          </a:p>
        </p:txBody>
      </p:sp>
    </p:spTree>
    <p:extLst>
      <p:ext uri="{BB962C8B-B14F-4D97-AF65-F5344CB8AC3E}">
        <p14:creationId xmlns:p14="http://schemas.microsoft.com/office/powerpoint/2010/main" val="38391788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1469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637A1A1-C189-4130-B031-59BD1ECD8EDF}" type="slidenum">
              <a:rPr lang="ar-SA" smtClean="0"/>
              <a:pPr fontAlgn="base">
                <a:spcBef>
                  <a:spcPct val="0"/>
                </a:spcBef>
                <a:spcAft>
                  <a:spcPct val="0"/>
                </a:spcAft>
                <a:defRPr/>
              </a:pPr>
              <a:t>63</a:t>
            </a:fld>
            <a:endParaRPr lang="ar-SA" smtClean="0"/>
          </a:p>
        </p:txBody>
      </p:sp>
    </p:spTree>
    <p:extLst>
      <p:ext uri="{BB962C8B-B14F-4D97-AF65-F5344CB8AC3E}">
        <p14:creationId xmlns:p14="http://schemas.microsoft.com/office/powerpoint/2010/main" val="18154077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xfrm>
            <a:off x="685800" y="4344602"/>
            <a:ext cx="5486400" cy="411399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12613313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43011"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smtClean="0">
                <a:cs typeface="Arial" pitchFamily="34" charset="0"/>
              </a:rPr>
              <a:t>Project Management Slides</a:t>
            </a:r>
          </a:p>
        </p:txBody>
      </p:sp>
      <p:sp>
        <p:nvSpPr>
          <p:cNvPr id="43012" name="Slide Number Placeholder 4"/>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F9594A9-B726-4524-95B6-52A69B285150}" type="slidenum">
              <a:rPr lang="en-US" smtClean="0">
                <a:cs typeface="Arial" pitchFamily="34" charset="0"/>
              </a:rPr>
              <a:pPr fontAlgn="base">
                <a:spcBef>
                  <a:spcPct val="0"/>
                </a:spcBef>
                <a:spcAft>
                  <a:spcPct val="0"/>
                </a:spcAft>
                <a:defRPr/>
              </a:pPr>
              <a:t>47</a:t>
            </a:fld>
            <a:endParaRPr lang="en-US" smtClean="0">
              <a:cs typeface="Arial" pitchFamily="34" charset="0"/>
            </a:endParaRPr>
          </a:p>
        </p:txBody>
      </p:sp>
    </p:spTree>
    <p:extLst>
      <p:ext uri="{BB962C8B-B14F-4D97-AF65-F5344CB8AC3E}">
        <p14:creationId xmlns:p14="http://schemas.microsoft.com/office/powerpoint/2010/main" val="29448860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2697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5F400FD-EDC5-43CA-9F21-ACBF2EEDB7AB}" type="slidenum">
              <a:rPr lang="en-US" smtClean="0">
                <a:cs typeface="Arial" pitchFamily="34" charset="0"/>
              </a:rPr>
              <a:pPr fontAlgn="base">
                <a:spcBef>
                  <a:spcPct val="0"/>
                </a:spcBef>
                <a:spcAft>
                  <a:spcPct val="0"/>
                </a:spcAft>
                <a:defRPr/>
              </a:pPr>
              <a:t>65</a:t>
            </a:fld>
            <a:endParaRPr lang="en-US" smtClean="0">
              <a:cs typeface="Arial" pitchFamily="34" charset="0"/>
            </a:endParaRPr>
          </a:p>
        </p:txBody>
      </p:sp>
    </p:spTree>
    <p:extLst>
      <p:ext uri="{BB962C8B-B14F-4D97-AF65-F5344CB8AC3E}">
        <p14:creationId xmlns:p14="http://schemas.microsoft.com/office/powerpoint/2010/main" val="22636072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51555"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smtClean="0">
                <a:cs typeface="Arial" pitchFamily="34" charset="0"/>
              </a:rPr>
              <a:t>Project Management Slides</a:t>
            </a:r>
          </a:p>
        </p:txBody>
      </p:sp>
      <p:sp>
        <p:nvSpPr>
          <p:cNvPr id="151556" name="Slide Number Placeholder 4"/>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805BC21-FF0F-44EB-A8C5-4DF1A2BD1B00}" type="slidenum">
              <a:rPr lang="en-US" smtClean="0">
                <a:cs typeface="Arial" pitchFamily="34" charset="0"/>
              </a:rPr>
              <a:pPr fontAlgn="base">
                <a:spcBef>
                  <a:spcPct val="0"/>
                </a:spcBef>
                <a:spcAft>
                  <a:spcPct val="0"/>
                </a:spcAft>
                <a:defRPr/>
              </a:pPr>
              <a:t>66</a:t>
            </a:fld>
            <a:endParaRPr lang="en-US" smtClean="0">
              <a:cs typeface="Arial" pitchFamily="34" charset="0"/>
            </a:endParaRPr>
          </a:p>
        </p:txBody>
      </p:sp>
    </p:spTree>
    <p:extLst>
      <p:ext uri="{BB962C8B-B14F-4D97-AF65-F5344CB8AC3E}">
        <p14:creationId xmlns:p14="http://schemas.microsoft.com/office/powerpoint/2010/main" val="24037217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6691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49EC803-93D7-4CF9-8D93-D09EA922E54B}" type="slidenum">
              <a:rPr lang="ar-SA" smtClean="0"/>
              <a:pPr fontAlgn="base">
                <a:spcBef>
                  <a:spcPct val="0"/>
                </a:spcBef>
                <a:spcAft>
                  <a:spcPct val="0"/>
                </a:spcAft>
                <a:defRPr/>
              </a:pPr>
              <a:t>68</a:t>
            </a:fld>
            <a:endParaRPr lang="ar-SA" smtClean="0"/>
          </a:p>
        </p:txBody>
      </p:sp>
    </p:spTree>
    <p:extLst>
      <p:ext uri="{BB962C8B-B14F-4D97-AF65-F5344CB8AC3E}">
        <p14:creationId xmlns:p14="http://schemas.microsoft.com/office/powerpoint/2010/main" val="25808387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689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3865ED5-7D6D-4455-B698-D81D1C14E3A4}" type="slidenum">
              <a:rPr lang="ar-SA" smtClean="0"/>
              <a:pPr fontAlgn="base">
                <a:spcBef>
                  <a:spcPct val="0"/>
                </a:spcBef>
                <a:spcAft>
                  <a:spcPct val="0"/>
                </a:spcAft>
                <a:defRPr/>
              </a:pPr>
              <a:t>69</a:t>
            </a:fld>
            <a:endParaRPr lang="ar-SA" smtClean="0"/>
          </a:p>
        </p:txBody>
      </p:sp>
    </p:spTree>
    <p:extLst>
      <p:ext uri="{BB962C8B-B14F-4D97-AF65-F5344CB8AC3E}">
        <p14:creationId xmlns:p14="http://schemas.microsoft.com/office/powerpoint/2010/main" val="7559725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710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F45BCAA-6907-48E8-BB81-0CE1A385B64F}" type="slidenum">
              <a:rPr lang="ar-SA" smtClean="0"/>
              <a:pPr fontAlgn="base">
                <a:spcBef>
                  <a:spcPct val="0"/>
                </a:spcBef>
                <a:spcAft>
                  <a:spcPct val="0"/>
                </a:spcAft>
                <a:defRPr/>
              </a:pPr>
              <a:t>70</a:t>
            </a:fld>
            <a:endParaRPr lang="ar-SA" smtClean="0"/>
          </a:p>
        </p:txBody>
      </p:sp>
    </p:spTree>
    <p:extLst>
      <p:ext uri="{BB962C8B-B14F-4D97-AF65-F5344CB8AC3E}">
        <p14:creationId xmlns:p14="http://schemas.microsoft.com/office/powerpoint/2010/main" val="10190377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EFDADB8-4174-42B5-9B0F-448E260700AB}" type="slidenum">
              <a:rPr lang="en-US" smtClean="0">
                <a:cs typeface="Arial" pitchFamily="34" charset="0"/>
              </a:rPr>
              <a:pPr fontAlgn="base">
                <a:spcBef>
                  <a:spcPct val="0"/>
                </a:spcBef>
                <a:spcAft>
                  <a:spcPct val="0"/>
                </a:spcAft>
                <a:defRPr/>
              </a:pPr>
              <a:t>71</a:t>
            </a:fld>
            <a:endParaRPr lang="en-US" smtClean="0">
              <a:cs typeface="Arial" pitchFamily="34" charset="0"/>
            </a:endParaRPr>
          </a:p>
        </p:txBody>
      </p:sp>
    </p:spTree>
    <p:extLst>
      <p:ext uri="{BB962C8B-B14F-4D97-AF65-F5344CB8AC3E}">
        <p14:creationId xmlns:p14="http://schemas.microsoft.com/office/powerpoint/2010/main" val="22149832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771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077AED3-0FE9-442C-9259-5796004B4380}" type="slidenum">
              <a:rPr lang="en-US" smtClean="0">
                <a:cs typeface="Arial" pitchFamily="34" charset="0"/>
              </a:rPr>
              <a:pPr fontAlgn="base">
                <a:spcBef>
                  <a:spcPct val="0"/>
                </a:spcBef>
                <a:spcAft>
                  <a:spcPct val="0"/>
                </a:spcAft>
                <a:defRPr/>
              </a:pPr>
              <a:t>72</a:t>
            </a:fld>
            <a:endParaRPr lang="en-US" smtClean="0">
              <a:cs typeface="Arial" pitchFamily="34" charset="0"/>
            </a:endParaRPr>
          </a:p>
        </p:txBody>
      </p:sp>
    </p:spTree>
    <p:extLst>
      <p:ext uri="{BB962C8B-B14F-4D97-AF65-F5344CB8AC3E}">
        <p14:creationId xmlns:p14="http://schemas.microsoft.com/office/powerpoint/2010/main" val="40729324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7920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92233F4-EA19-4D1A-8600-F746F4603484}" type="slidenum">
              <a:rPr lang="ar-SA" smtClean="0"/>
              <a:pPr fontAlgn="base">
                <a:spcBef>
                  <a:spcPct val="0"/>
                </a:spcBef>
                <a:spcAft>
                  <a:spcPct val="0"/>
                </a:spcAft>
                <a:defRPr/>
              </a:pPr>
              <a:t>73</a:t>
            </a:fld>
            <a:endParaRPr lang="ar-SA" smtClean="0"/>
          </a:p>
        </p:txBody>
      </p:sp>
    </p:spTree>
    <p:extLst>
      <p:ext uri="{BB962C8B-B14F-4D97-AF65-F5344CB8AC3E}">
        <p14:creationId xmlns:p14="http://schemas.microsoft.com/office/powerpoint/2010/main" val="11127569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8125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E7F30FD-4304-46A1-B34B-74DB18DEA0FC}" type="slidenum">
              <a:rPr lang="en-US" smtClean="0">
                <a:cs typeface="Arial" pitchFamily="34" charset="0"/>
              </a:rPr>
              <a:pPr fontAlgn="base">
                <a:spcBef>
                  <a:spcPct val="0"/>
                </a:spcBef>
                <a:spcAft>
                  <a:spcPct val="0"/>
                </a:spcAft>
                <a:defRPr/>
              </a:pPr>
              <a:t>74</a:t>
            </a:fld>
            <a:endParaRPr lang="en-US" smtClean="0">
              <a:cs typeface="Arial" pitchFamily="34" charset="0"/>
            </a:endParaRPr>
          </a:p>
        </p:txBody>
      </p:sp>
    </p:spTree>
    <p:extLst>
      <p:ext uri="{BB962C8B-B14F-4D97-AF65-F5344CB8AC3E}">
        <p14:creationId xmlns:p14="http://schemas.microsoft.com/office/powerpoint/2010/main" val="3060963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8329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6248C92-2333-45E6-B153-2DBD5510A7E1}" type="slidenum">
              <a:rPr lang="en-US" smtClean="0">
                <a:cs typeface="Arial" pitchFamily="34" charset="0"/>
              </a:rPr>
              <a:pPr fontAlgn="base">
                <a:spcBef>
                  <a:spcPct val="0"/>
                </a:spcBef>
                <a:spcAft>
                  <a:spcPct val="0"/>
                </a:spcAft>
                <a:defRPr/>
              </a:pPr>
              <a:t>75</a:t>
            </a:fld>
            <a:endParaRPr lang="en-US" smtClean="0">
              <a:cs typeface="Arial" pitchFamily="34" charset="0"/>
            </a:endParaRPr>
          </a:p>
        </p:txBody>
      </p:sp>
    </p:spTree>
    <p:extLst>
      <p:ext uri="{BB962C8B-B14F-4D97-AF65-F5344CB8AC3E}">
        <p14:creationId xmlns:p14="http://schemas.microsoft.com/office/powerpoint/2010/main" val="14697554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450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46CB790-24E9-41F0-8FDE-D09418CD961C}" type="slidenum">
              <a:rPr lang="ar-SA" smtClean="0"/>
              <a:pPr fontAlgn="base">
                <a:spcBef>
                  <a:spcPct val="0"/>
                </a:spcBef>
                <a:spcAft>
                  <a:spcPct val="0"/>
                </a:spcAft>
                <a:defRPr/>
              </a:pPr>
              <a:t>48</a:t>
            </a:fld>
            <a:endParaRPr lang="ar-SA" smtClean="0"/>
          </a:p>
        </p:txBody>
      </p:sp>
    </p:spTree>
    <p:extLst>
      <p:ext uri="{BB962C8B-B14F-4D97-AF65-F5344CB8AC3E}">
        <p14:creationId xmlns:p14="http://schemas.microsoft.com/office/powerpoint/2010/main" val="27143561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853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D02B785-4401-4467-94CC-78622804AD66}" type="slidenum">
              <a:rPr lang="en-US" smtClean="0">
                <a:cs typeface="Arial" pitchFamily="34" charset="0"/>
              </a:rPr>
              <a:pPr fontAlgn="base">
                <a:spcBef>
                  <a:spcPct val="0"/>
                </a:spcBef>
                <a:spcAft>
                  <a:spcPct val="0"/>
                </a:spcAft>
                <a:defRPr/>
              </a:pPr>
              <a:t>76</a:t>
            </a:fld>
            <a:endParaRPr lang="en-US" smtClean="0">
              <a:cs typeface="Arial" pitchFamily="34" charset="0"/>
            </a:endParaRPr>
          </a:p>
        </p:txBody>
      </p:sp>
    </p:spTree>
    <p:extLst>
      <p:ext uri="{BB962C8B-B14F-4D97-AF65-F5344CB8AC3E}">
        <p14:creationId xmlns:p14="http://schemas.microsoft.com/office/powerpoint/2010/main" val="18228121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8739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A4D4638-7282-4DD8-A6B3-9CD138F9B661}" type="slidenum">
              <a:rPr lang="en-US" smtClean="0">
                <a:cs typeface="Arial" pitchFamily="34" charset="0"/>
              </a:rPr>
              <a:pPr fontAlgn="base">
                <a:spcBef>
                  <a:spcPct val="0"/>
                </a:spcBef>
                <a:spcAft>
                  <a:spcPct val="0"/>
                </a:spcAft>
                <a:defRPr/>
              </a:pPr>
              <a:t>77</a:t>
            </a:fld>
            <a:endParaRPr lang="en-US" smtClean="0">
              <a:cs typeface="Arial" pitchFamily="34" charset="0"/>
            </a:endParaRPr>
          </a:p>
        </p:txBody>
      </p:sp>
    </p:spTree>
    <p:extLst>
      <p:ext uri="{BB962C8B-B14F-4D97-AF65-F5344CB8AC3E}">
        <p14:creationId xmlns:p14="http://schemas.microsoft.com/office/powerpoint/2010/main" val="18377742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89443"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smtClean="0">
                <a:cs typeface="Arial" pitchFamily="34" charset="0"/>
              </a:rPr>
              <a:t>Project Management Slides</a:t>
            </a:r>
          </a:p>
        </p:txBody>
      </p:sp>
      <p:sp>
        <p:nvSpPr>
          <p:cNvPr id="189444" name="Slide Number Placeholder 4"/>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3A49C10-8C5F-45B8-88D1-6750963486F5}" type="slidenum">
              <a:rPr lang="en-US" smtClean="0">
                <a:cs typeface="Arial" pitchFamily="34" charset="0"/>
              </a:rPr>
              <a:pPr fontAlgn="base">
                <a:spcBef>
                  <a:spcPct val="0"/>
                </a:spcBef>
                <a:spcAft>
                  <a:spcPct val="0"/>
                </a:spcAft>
                <a:defRPr/>
              </a:pPr>
              <a:t>78</a:t>
            </a:fld>
            <a:endParaRPr lang="en-US" smtClean="0">
              <a:cs typeface="Arial" pitchFamily="34" charset="0"/>
            </a:endParaRPr>
          </a:p>
        </p:txBody>
      </p:sp>
    </p:spTree>
    <p:extLst>
      <p:ext uri="{BB962C8B-B14F-4D97-AF65-F5344CB8AC3E}">
        <p14:creationId xmlns:p14="http://schemas.microsoft.com/office/powerpoint/2010/main" val="79136676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9149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328C3BB-AB46-4C48-B10F-90E6EB2403DA}" type="slidenum">
              <a:rPr lang="en-US" smtClean="0">
                <a:cs typeface="Arial" pitchFamily="34" charset="0"/>
              </a:rPr>
              <a:pPr fontAlgn="base">
                <a:spcBef>
                  <a:spcPct val="0"/>
                </a:spcBef>
                <a:spcAft>
                  <a:spcPct val="0"/>
                </a:spcAft>
                <a:defRPr/>
              </a:pPr>
              <a:t>79</a:t>
            </a:fld>
            <a:endParaRPr lang="en-US" smtClean="0">
              <a:cs typeface="Arial" pitchFamily="34" charset="0"/>
            </a:endParaRPr>
          </a:p>
        </p:txBody>
      </p:sp>
    </p:spTree>
    <p:extLst>
      <p:ext uri="{BB962C8B-B14F-4D97-AF65-F5344CB8AC3E}">
        <p14:creationId xmlns:p14="http://schemas.microsoft.com/office/powerpoint/2010/main" val="331236789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9353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B3F1BD6-E33C-4201-96BF-8FD1E3B5B92A}" type="slidenum">
              <a:rPr lang="en-US" smtClean="0">
                <a:cs typeface="Arial" pitchFamily="34" charset="0"/>
              </a:rPr>
              <a:pPr fontAlgn="base">
                <a:spcBef>
                  <a:spcPct val="0"/>
                </a:spcBef>
                <a:spcAft>
                  <a:spcPct val="0"/>
                </a:spcAft>
                <a:defRPr/>
              </a:pPr>
              <a:t>80</a:t>
            </a:fld>
            <a:endParaRPr lang="en-US" smtClean="0">
              <a:cs typeface="Arial" pitchFamily="34" charset="0"/>
            </a:endParaRPr>
          </a:p>
        </p:txBody>
      </p:sp>
    </p:spTree>
    <p:extLst>
      <p:ext uri="{BB962C8B-B14F-4D97-AF65-F5344CB8AC3E}">
        <p14:creationId xmlns:p14="http://schemas.microsoft.com/office/powerpoint/2010/main" val="292542888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955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15C47DA-406B-43F0-A953-0FE4B114C567}" type="slidenum">
              <a:rPr lang="en-US" smtClean="0">
                <a:cs typeface="Arial" pitchFamily="34" charset="0"/>
              </a:rPr>
              <a:pPr fontAlgn="base">
                <a:spcBef>
                  <a:spcPct val="0"/>
                </a:spcBef>
                <a:spcAft>
                  <a:spcPct val="0"/>
                </a:spcAft>
                <a:defRPr/>
              </a:pPr>
              <a:t>81</a:t>
            </a:fld>
            <a:endParaRPr lang="en-US" smtClean="0">
              <a:cs typeface="Arial" pitchFamily="34" charset="0"/>
            </a:endParaRPr>
          </a:p>
        </p:txBody>
      </p:sp>
    </p:spTree>
    <p:extLst>
      <p:ext uri="{BB962C8B-B14F-4D97-AF65-F5344CB8AC3E}">
        <p14:creationId xmlns:p14="http://schemas.microsoft.com/office/powerpoint/2010/main" val="159011561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986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0E1D507-F33C-437D-9229-1A3922DC6607}" type="slidenum">
              <a:rPr lang="en-US" smtClean="0">
                <a:cs typeface="Arial" pitchFamily="34" charset="0"/>
              </a:rPr>
              <a:pPr fontAlgn="base">
                <a:spcBef>
                  <a:spcPct val="0"/>
                </a:spcBef>
                <a:spcAft>
                  <a:spcPct val="0"/>
                </a:spcAft>
                <a:defRPr/>
              </a:pPr>
              <a:t>82</a:t>
            </a:fld>
            <a:endParaRPr lang="en-US" smtClean="0">
              <a:cs typeface="Arial" pitchFamily="34" charset="0"/>
            </a:endParaRPr>
          </a:p>
        </p:txBody>
      </p:sp>
    </p:spTree>
    <p:extLst>
      <p:ext uri="{BB962C8B-B14F-4D97-AF65-F5344CB8AC3E}">
        <p14:creationId xmlns:p14="http://schemas.microsoft.com/office/powerpoint/2010/main" val="301019215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007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03164D3-FDDA-41C8-BF56-A950FA419234}" type="slidenum">
              <a:rPr lang="en-US" smtClean="0">
                <a:cs typeface="Arial" pitchFamily="34" charset="0"/>
              </a:rPr>
              <a:pPr fontAlgn="base">
                <a:spcBef>
                  <a:spcPct val="0"/>
                </a:spcBef>
                <a:spcAft>
                  <a:spcPct val="0"/>
                </a:spcAft>
                <a:defRPr/>
              </a:pPr>
              <a:t>83</a:t>
            </a:fld>
            <a:endParaRPr lang="en-US" smtClean="0">
              <a:cs typeface="Arial" pitchFamily="34" charset="0"/>
            </a:endParaRPr>
          </a:p>
        </p:txBody>
      </p:sp>
    </p:spTree>
    <p:extLst>
      <p:ext uri="{BB962C8B-B14F-4D97-AF65-F5344CB8AC3E}">
        <p14:creationId xmlns:p14="http://schemas.microsoft.com/office/powerpoint/2010/main" val="25192503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0377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822EA0F-F8FE-4209-89CC-E596D6DEC93D}" type="slidenum">
              <a:rPr lang="en-US" smtClean="0">
                <a:cs typeface="Arial" pitchFamily="34" charset="0"/>
              </a:rPr>
              <a:pPr fontAlgn="base">
                <a:spcBef>
                  <a:spcPct val="0"/>
                </a:spcBef>
                <a:spcAft>
                  <a:spcPct val="0"/>
                </a:spcAft>
                <a:defRPr/>
              </a:pPr>
              <a:t>84</a:t>
            </a:fld>
            <a:endParaRPr lang="en-US" smtClean="0">
              <a:cs typeface="Arial" pitchFamily="34" charset="0"/>
            </a:endParaRPr>
          </a:p>
        </p:txBody>
      </p:sp>
    </p:spTree>
    <p:extLst>
      <p:ext uri="{BB962C8B-B14F-4D97-AF65-F5344CB8AC3E}">
        <p14:creationId xmlns:p14="http://schemas.microsoft.com/office/powerpoint/2010/main" val="189823028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0685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D784708-AE05-4F69-8EC8-2B2F7E4C4F39}" type="slidenum">
              <a:rPr lang="en-US" smtClean="0">
                <a:cs typeface="Arial" pitchFamily="34" charset="0"/>
              </a:rPr>
              <a:pPr fontAlgn="base">
                <a:spcBef>
                  <a:spcPct val="0"/>
                </a:spcBef>
                <a:spcAft>
                  <a:spcPct val="0"/>
                </a:spcAft>
                <a:defRPr/>
              </a:pPr>
              <a:t>85</a:t>
            </a:fld>
            <a:endParaRPr lang="en-US" smtClean="0">
              <a:cs typeface="Arial" pitchFamily="34" charset="0"/>
            </a:endParaRPr>
          </a:p>
        </p:txBody>
      </p:sp>
    </p:spTree>
    <p:extLst>
      <p:ext uri="{BB962C8B-B14F-4D97-AF65-F5344CB8AC3E}">
        <p14:creationId xmlns:p14="http://schemas.microsoft.com/office/powerpoint/2010/main" val="3358870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5529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13BBAD3-0E8A-4861-93FA-0D01A4F4561E}" type="slidenum">
              <a:rPr lang="ar-SA" smtClean="0"/>
              <a:pPr fontAlgn="base">
                <a:spcBef>
                  <a:spcPct val="0"/>
                </a:spcBef>
                <a:spcAft>
                  <a:spcPct val="0"/>
                </a:spcAft>
                <a:defRPr/>
              </a:pPr>
              <a:t>49</a:t>
            </a:fld>
            <a:endParaRPr lang="ar-SA" smtClean="0"/>
          </a:p>
        </p:txBody>
      </p:sp>
    </p:spTree>
    <p:extLst>
      <p:ext uri="{BB962C8B-B14F-4D97-AF65-F5344CB8AC3E}">
        <p14:creationId xmlns:p14="http://schemas.microsoft.com/office/powerpoint/2010/main" val="352998772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109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08248A6-BF5B-4281-9EDC-2D34E637DA60}" type="slidenum">
              <a:rPr lang="ar-SA" smtClean="0"/>
              <a:pPr fontAlgn="base">
                <a:spcBef>
                  <a:spcPct val="0"/>
                </a:spcBef>
                <a:spcAft>
                  <a:spcPct val="0"/>
                </a:spcAft>
                <a:defRPr/>
              </a:pPr>
              <a:t>86</a:t>
            </a:fld>
            <a:endParaRPr lang="ar-SA" smtClean="0"/>
          </a:p>
        </p:txBody>
      </p:sp>
    </p:spTree>
    <p:extLst>
      <p:ext uri="{BB962C8B-B14F-4D97-AF65-F5344CB8AC3E}">
        <p14:creationId xmlns:p14="http://schemas.microsoft.com/office/powerpoint/2010/main" val="407387886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12995"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smtClean="0">
                <a:cs typeface="Arial" pitchFamily="34" charset="0"/>
              </a:rPr>
              <a:t>Project Management Slides</a:t>
            </a:r>
          </a:p>
        </p:txBody>
      </p:sp>
      <p:sp>
        <p:nvSpPr>
          <p:cNvPr id="212996" name="Slide Number Placeholder 4"/>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DD011D6-64E7-4C03-93E0-D13BA8C861AF}" type="slidenum">
              <a:rPr lang="en-US" smtClean="0">
                <a:cs typeface="Arial" pitchFamily="34" charset="0"/>
              </a:rPr>
              <a:pPr fontAlgn="base">
                <a:spcBef>
                  <a:spcPct val="0"/>
                </a:spcBef>
                <a:spcAft>
                  <a:spcPct val="0"/>
                </a:spcAft>
                <a:defRPr/>
              </a:pPr>
              <a:t>87</a:t>
            </a:fld>
            <a:endParaRPr lang="en-US" smtClean="0">
              <a:cs typeface="Arial" pitchFamily="34" charset="0"/>
            </a:endParaRPr>
          </a:p>
        </p:txBody>
      </p:sp>
    </p:spTree>
    <p:extLst>
      <p:ext uri="{BB962C8B-B14F-4D97-AF65-F5344CB8AC3E}">
        <p14:creationId xmlns:p14="http://schemas.microsoft.com/office/powerpoint/2010/main" val="1181533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15043"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smtClean="0">
                <a:cs typeface="Arial" pitchFamily="34" charset="0"/>
              </a:rPr>
              <a:t>Project Management Slides</a:t>
            </a:r>
          </a:p>
        </p:txBody>
      </p:sp>
      <p:sp>
        <p:nvSpPr>
          <p:cNvPr id="215044" name="Slide Number Placeholder 4"/>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89C9AEE-5236-412B-A164-B8A0495C0614}" type="slidenum">
              <a:rPr lang="en-US" smtClean="0">
                <a:cs typeface="Arial" pitchFamily="34" charset="0"/>
              </a:rPr>
              <a:pPr fontAlgn="base">
                <a:spcBef>
                  <a:spcPct val="0"/>
                </a:spcBef>
                <a:spcAft>
                  <a:spcPct val="0"/>
                </a:spcAft>
                <a:defRPr/>
              </a:pPr>
              <a:t>88</a:t>
            </a:fld>
            <a:endParaRPr lang="en-US" smtClean="0">
              <a:cs typeface="Arial" pitchFamily="34" charset="0"/>
            </a:endParaRPr>
          </a:p>
        </p:txBody>
      </p:sp>
    </p:spTree>
    <p:extLst>
      <p:ext uri="{BB962C8B-B14F-4D97-AF65-F5344CB8AC3E}">
        <p14:creationId xmlns:p14="http://schemas.microsoft.com/office/powerpoint/2010/main" val="48662827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232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5418034-3CE0-4CFA-AB8F-D8347704F5C5}" type="slidenum">
              <a:rPr lang="en-US" smtClean="0">
                <a:cs typeface="Arial" pitchFamily="34" charset="0"/>
              </a:rPr>
              <a:pPr fontAlgn="base">
                <a:spcBef>
                  <a:spcPct val="0"/>
                </a:spcBef>
                <a:spcAft>
                  <a:spcPct val="0"/>
                </a:spcAft>
                <a:defRPr/>
              </a:pPr>
              <a:t>89</a:t>
            </a:fld>
            <a:endParaRPr lang="en-US" smtClean="0">
              <a:cs typeface="Arial" pitchFamily="34" charset="0"/>
            </a:endParaRPr>
          </a:p>
        </p:txBody>
      </p:sp>
    </p:spTree>
    <p:extLst>
      <p:ext uri="{BB962C8B-B14F-4D97-AF65-F5344CB8AC3E}">
        <p14:creationId xmlns:p14="http://schemas.microsoft.com/office/powerpoint/2010/main" val="2169702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0028FA2-0ECA-4E95-8187-2A51FEAFC0F9}" type="slidenum">
              <a:rPr lang="ar-SA" smtClean="0"/>
              <a:pPr fontAlgn="base">
                <a:spcBef>
                  <a:spcPct val="0"/>
                </a:spcBef>
                <a:spcAft>
                  <a:spcPct val="0"/>
                </a:spcAft>
                <a:defRPr/>
              </a:pPr>
              <a:t>50</a:t>
            </a:fld>
            <a:endParaRPr lang="ar-SA" smtClean="0"/>
          </a:p>
        </p:txBody>
      </p:sp>
    </p:spTree>
    <p:extLst>
      <p:ext uri="{BB962C8B-B14F-4D97-AF65-F5344CB8AC3E}">
        <p14:creationId xmlns:p14="http://schemas.microsoft.com/office/powerpoint/2010/main" val="38124881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5939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75AEED0-E9EB-45FD-9634-8565FE22BE96}" type="slidenum">
              <a:rPr lang="ar-SA" smtClean="0"/>
              <a:pPr fontAlgn="base">
                <a:spcBef>
                  <a:spcPct val="0"/>
                </a:spcBef>
                <a:spcAft>
                  <a:spcPct val="0"/>
                </a:spcAft>
                <a:defRPr/>
              </a:pPr>
              <a:t>51</a:t>
            </a:fld>
            <a:endParaRPr lang="ar-SA" smtClean="0"/>
          </a:p>
        </p:txBody>
      </p:sp>
    </p:spTree>
    <p:extLst>
      <p:ext uri="{BB962C8B-B14F-4D97-AF65-F5344CB8AC3E}">
        <p14:creationId xmlns:p14="http://schemas.microsoft.com/office/powerpoint/2010/main" val="6766096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cs typeface="Arial" pitchFamily="34" charset="0"/>
            </a:endParaRPr>
          </a:p>
        </p:txBody>
      </p:sp>
      <p:sp>
        <p:nvSpPr>
          <p:cNvPr id="6246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F399C2B-B7B9-4EB2-B353-291A4526E2CA}" type="slidenum">
              <a:rPr lang="ar-SA" smtClean="0"/>
              <a:pPr fontAlgn="base">
                <a:spcBef>
                  <a:spcPct val="0"/>
                </a:spcBef>
                <a:spcAft>
                  <a:spcPct val="0"/>
                </a:spcAft>
                <a:defRPr/>
              </a:pPr>
              <a:t>52</a:t>
            </a:fld>
            <a:endParaRPr lang="ar-SA" smtClean="0"/>
          </a:p>
        </p:txBody>
      </p:sp>
    </p:spTree>
    <p:extLst>
      <p:ext uri="{BB962C8B-B14F-4D97-AF65-F5344CB8AC3E}">
        <p14:creationId xmlns:p14="http://schemas.microsoft.com/office/powerpoint/2010/main" val="39311689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83971"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smtClean="0">
                <a:cs typeface="Arial" pitchFamily="34" charset="0"/>
              </a:rPr>
              <a:t>Project Management Slides</a:t>
            </a:r>
          </a:p>
        </p:txBody>
      </p:sp>
      <p:sp>
        <p:nvSpPr>
          <p:cNvPr id="83972" name="Slide Number Placeholder 4"/>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FD6EDE0-DBF5-498C-8FF7-0773B242DEF5}" type="slidenum">
              <a:rPr lang="en-US" smtClean="0">
                <a:cs typeface="Arial" pitchFamily="34" charset="0"/>
              </a:rPr>
              <a:pPr fontAlgn="base">
                <a:spcBef>
                  <a:spcPct val="0"/>
                </a:spcBef>
                <a:spcAft>
                  <a:spcPct val="0"/>
                </a:spcAft>
                <a:defRPr/>
              </a:pPr>
              <a:t>53</a:t>
            </a:fld>
            <a:endParaRPr lang="en-US" smtClean="0">
              <a:cs typeface="Arial" pitchFamily="34" charset="0"/>
            </a:endParaRPr>
          </a:p>
        </p:txBody>
      </p:sp>
    </p:spTree>
    <p:extLst>
      <p:ext uri="{BB962C8B-B14F-4D97-AF65-F5344CB8AC3E}">
        <p14:creationId xmlns:p14="http://schemas.microsoft.com/office/powerpoint/2010/main" val="24944540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86019"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smtClean="0">
                <a:cs typeface="Arial" pitchFamily="34" charset="0"/>
              </a:rPr>
              <a:t>Project Management Slides</a:t>
            </a:r>
          </a:p>
        </p:txBody>
      </p:sp>
      <p:sp>
        <p:nvSpPr>
          <p:cNvPr id="86020" name="Slide Number Placeholder 4"/>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541E00A-B80B-4B3D-8085-B94F5F7F876E}" type="slidenum">
              <a:rPr lang="en-US" smtClean="0">
                <a:cs typeface="Arial" pitchFamily="34" charset="0"/>
              </a:rPr>
              <a:pPr fontAlgn="base">
                <a:spcBef>
                  <a:spcPct val="0"/>
                </a:spcBef>
                <a:spcAft>
                  <a:spcPct val="0"/>
                </a:spcAft>
                <a:defRPr/>
              </a:pPr>
              <a:t>54</a:t>
            </a:fld>
            <a:endParaRPr lang="en-US" smtClean="0">
              <a:cs typeface="Arial" pitchFamily="34" charset="0"/>
            </a:endParaRPr>
          </a:p>
        </p:txBody>
      </p:sp>
    </p:spTree>
    <p:extLst>
      <p:ext uri="{BB962C8B-B14F-4D97-AF65-F5344CB8AC3E}">
        <p14:creationId xmlns:p14="http://schemas.microsoft.com/office/powerpoint/2010/main" val="24387221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5C9D7D4-5162-443E-8058-561053A0F2F5}" type="datetimeFigureOut">
              <a:rPr lang="en-US" smtClean="0"/>
              <a:t>11/14/2014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76603B-D46C-42EA-B02D-4E568581E80A}" type="slidenum">
              <a:rPr lang="en-US" smtClean="0"/>
              <a:t>‹#›</a:t>
            </a:fld>
            <a:endParaRPr lang="en-US"/>
          </a:p>
        </p:txBody>
      </p:sp>
    </p:spTree>
    <p:extLst>
      <p:ext uri="{BB962C8B-B14F-4D97-AF65-F5344CB8AC3E}">
        <p14:creationId xmlns:p14="http://schemas.microsoft.com/office/powerpoint/2010/main" val="16813701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C9D7D4-5162-443E-8058-561053A0F2F5}" type="datetimeFigureOut">
              <a:rPr lang="en-US" smtClean="0"/>
              <a:t>11/14/2014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76603B-D46C-42EA-B02D-4E568581E80A}" type="slidenum">
              <a:rPr lang="en-US" smtClean="0"/>
              <a:t>‹#›</a:t>
            </a:fld>
            <a:endParaRPr lang="en-US"/>
          </a:p>
        </p:txBody>
      </p:sp>
    </p:spTree>
    <p:extLst>
      <p:ext uri="{BB962C8B-B14F-4D97-AF65-F5344CB8AC3E}">
        <p14:creationId xmlns:p14="http://schemas.microsoft.com/office/powerpoint/2010/main" val="37002075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C9D7D4-5162-443E-8058-561053A0F2F5}" type="datetimeFigureOut">
              <a:rPr lang="en-US" smtClean="0"/>
              <a:t>11/14/2014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76603B-D46C-42EA-B02D-4E568581E80A}" type="slidenum">
              <a:rPr lang="en-US" smtClean="0"/>
              <a:t>‹#›</a:t>
            </a:fld>
            <a:endParaRPr lang="en-US"/>
          </a:p>
        </p:txBody>
      </p:sp>
    </p:spTree>
    <p:extLst>
      <p:ext uri="{BB962C8B-B14F-4D97-AF65-F5344CB8AC3E}">
        <p14:creationId xmlns:p14="http://schemas.microsoft.com/office/powerpoint/2010/main" val="27672701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88900" y="44450"/>
            <a:ext cx="7685088" cy="8763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239713" y="1393825"/>
            <a:ext cx="8694737" cy="4848225"/>
          </a:xfrm>
        </p:spPr>
        <p:txBody>
          <a:bodyPr rtlCol="0">
            <a:normAutofit/>
          </a:bodyPr>
          <a:lstStyle/>
          <a:p>
            <a:pPr lvl="0"/>
            <a:endParaRPr lang="en-US" noProof="0"/>
          </a:p>
        </p:txBody>
      </p:sp>
      <p:sp>
        <p:nvSpPr>
          <p:cNvPr id="4" name="Slide Number Placeholder 3"/>
          <p:cNvSpPr>
            <a:spLocks noGrp="1"/>
          </p:cNvSpPr>
          <p:nvPr>
            <p:ph type="sldNum" sz="quarter" idx="10"/>
          </p:nvPr>
        </p:nvSpPr>
        <p:spPr>
          <a:xfrm>
            <a:off x="3335338" y="6381750"/>
            <a:ext cx="1582737" cy="476250"/>
          </a:xfrm>
        </p:spPr>
        <p:txBody>
          <a:bodyPr/>
          <a:lstStyle>
            <a:lvl1pPr>
              <a:defRPr/>
            </a:lvl1pPr>
          </a:lstStyle>
          <a:p>
            <a:pPr>
              <a:defRPr/>
            </a:pPr>
            <a:fld id="{937AF32A-C48A-42F0-8807-FEF7AFB3EC9F}" type="slidenum">
              <a:rPr lang="en-US"/>
              <a:pPr>
                <a:defRPr/>
              </a:pPr>
              <a:t>‹#›</a:t>
            </a:fld>
            <a:endParaRPr lang="en-US"/>
          </a:p>
        </p:txBody>
      </p:sp>
    </p:spTree>
    <p:extLst>
      <p:ext uri="{BB962C8B-B14F-4D97-AF65-F5344CB8AC3E}">
        <p14:creationId xmlns:p14="http://schemas.microsoft.com/office/powerpoint/2010/main" val="36391158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rtl="1">
              <a:defRPr/>
            </a:lvl1pPr>
          </a:lstStyle>
          <a:p>
            <a:r>
              <a:rPr lang="en-US" smtClean="0"/>
              <a:t>Click to edit Master title style</a:t>
            </a:r>
            <a:endParaRPr lang="en-US"/>
          </a:p>
        </p:txBody>
      </p:sp>
      <p:sp>
        <p:nvSpPr>
          <p:cNvPr id="3" name="Content Placeholder 2"/>
          <p:cNvSpPr>
            <a:spLocks noGrp="1"/>
          </p:cNvSpPr>
          <p:nvPr>
            <p:ph idx="1"/>
          </p:nvPr>
        </p:nvSpPr>
        <p:spPr/>
        <p:txBody>
          <a:bodyPr/>
          <a:lstStyle>
            <a:lvl1pPr algn="r" rtl="1">
              <a:defRPr/>
            </a:lvl1pPr>
            <a:lvl2pPr algn="r" rtl="1">
              <a:defRPr/>
            </a:lvl2pPr>
            <a:lvl3pPr algn="r" rtl="1">
              <a:defRPr/>
            </a:lvl3pPr>
            <a:lvl4pPr algn="r" rtl="1">
              <a:defRPr/>
            </a:lvl4pPr>
            <a:lvl5pPr algn="r" rtl="1">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C9D7D4-5162-443E-8058-561053A0F2F5}" type="datetimeFigureOut">
              <a:rPr lang="en-US" smtClean="0"/>
              <a:t>11/14/2014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76603B-D46C-42EA-B02D-4E568581E80A}" type="slidenum">
              <a:rPr lang="en-US" smtClean="0"/>
              <a:t>‹#›</a:t>
            </a:fld>
            <a:endParaRPr lang="en-US"/>
          </a:p>
        </p:txBody>
      </p:sp>
    </p:spTree>
    <p:extLst>
      <p:ext uri="{BB962C8B-B14F-4D97-AF65-F5344CB8AC3E}">
        <p14:creationId xmlns:p14="http://schemas.microsoft.com/office/powerpoint/2010/main" val="9758308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C9D7D4-5162-443E-8058-561053A0F2F5}" type="datetimeFigureOut">
              <a:rPr lang="en-US" smtClean="0"/>
              <a:t>11/14/2014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76603B-D46C-42EA-B02D-4E568581E80A}" type="slidenum">
              <a:rPr lang="en-US" smtClean="0"/>
              <a:t>‹#›</a:t>
            </a:fld>
            <a:endParaRPr lang="en-US"/>
          </a:p>
        </p:txBody>
      </p:sp>
    </p:spTree>
    <p:extLst>
      <p:ext uri="{BB962C8B-B14F-4D97-AF65-F5344CB8AC3E}">
        <p14:creationId xmlns:p14="http://schemas.microsoft.com/office/powerpoint/2010/main" val="36712725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rtl="1">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lgn="r" rtl="1">
              <a:defRPr sz="2800"/>
            </a:lvl1pPr>
            <a:lvl2pPr algn="r" rtl="1">
              <a:defRPr sz="2400"/>
            </a:lvl2pPr>
            <a:lvl3pPr algn="r" rtl="1">
              <a:defRPr sz="2000"/>
            </a:lvl3pPr>
            <a:lvl4pPr algn="r" rtl="1">
              <a:defRPr sz="1800"/>
            </a:lvl4pPr>
            <a:lvl5pPr algn="r" rtl="1">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5C9D7D4-5162-443E-8058-561053A0F2F5}" type="datetimeFigureOut">
              <a:rPr lang="en-US" smtClean="0"/>
              <a:t>11/14/2014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76603B-D46C-42EA-B02D-4E568581E80A}" type="slidenum">
              <a:rPr lang="en-US" smtClean="0"/>
              <a:t>‹#›</a:t>
            </a:fld>
            <a:endParaRPr lang="en-US"/>
          </a:p>
        </p:txBody>
      </p:sp>
    </p:spTree>
    <p:extLst>
      <p:ext uri="{BB962C8B-B14F-4D97-AF65-F5344CB8AC3E}">
        <p14:creationId xmlns:p14="http://schemas.microsoft.com/office/powerpoint/2010/main" val="28438752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5C9D7D4-5162-443E-8058-561053A0F2F5}" type="datetimeFigureOut">
              <a:rPr lang="en-US" smtClean="0"/>
              <a:t>11/14/2014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376603B-D46C-42EA-B02D-4E568581E80A}" type="slidenum">
              <a:rPr lang="en-US" smtClean="0"/>
              <a:t>‹#›</a:t>
            </a:fld>
            <a:endParaRPr lang="en-US"/>
          </a:p>
        </p:txBody>
      </p:sp>
    </p:spTree>
    <p:extLst>
      <p:ext uri="{BB962C8B-B14F-4D97-AF65-F5344CB8AC3E}">
        <p14:creationId xmlns:p14="http://schemas.microsoft.com/office/powerpoint/2010/main" val="1477778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5C9D7D4-5162-443E-8058-561053A0F2F5}" type="datetimeFigureOut">
              <a:rPr lang="en-US" smtClean="0"/>
              <a:t>11/14/2014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376603B-D46C-42EA-B02D-4E568581E80A}" type="slidenum">
              <a:rPr lang="en-US" smtClean="0"/>
              <a:t>‹#›</a:t>
            </a:fld>
            <a:endParaRPr lang="en-US"/>
          </a:p>
        </p:txBody>
      </p:sp>
    </p:spTree>
    <p:extLst>
      <p:ext uri="{BB962C8B-B14F-4D97-AF65-F5344CB8AC3E}">
        <p14:creationId xmlns:p14="http://schemas.microsoft.com/office/powerpoint/2010/main" val="27151710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C9D7D4-5162-443E-8058-561053A0F2F5}" type="datetimeFigureOut">
              <a:rPr lang="en-US" smtClean="0"/>
              <a:t>11/14/2014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376603B-D46C-42EA-B02D-4E568581E80A}" type="slidenum">
              <a:rPr lang="en-US" smtClean="0"/>
              <a:t>‹#›</a:t>
            </a:fld>
            <a:endParaRPr lang="en-US"/>
          </a:p>
        </p:txBody>
      </p:sp>
    </p:spTree>
    <p:extLst>
      <p:ext uri="{BB962C8B-B14F-4D97-AF65-F5344CB8AC3E}">
        <p14:creationId xmlns:p14="http://schemas.microsoft.com/office/powerpoint/2010/main" val="20439699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C9D7D4-5162-443E-8058-561053A0F2F5}" type="datetimeFigureOut">
              <a:rPr lang="en-US" smtClean="0"/>
              <a:t>11/14/2014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76603B-D46C-42EA-B02D-4E568581E80A}" type="slidenum">
              <a:rPr lang="en-US" smtClean="0"/>
              <a:t>‹#›</a:t>
            </a:fld>
            <a:endParaRPr lang="en-US"/>
          </a:p>
        </p:txBody>
      </p:sp>
    </p:spTree>
    <p:extLst>
      <p:ext uri="{BB962C8B-B14F-4D97-AF65-F5344CB8AC3E}">
        <p14:creationId xmlns:p14="http://schemas.microsoft.com/office/powerpoint/2010/main" val="29207577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C9D7D4-5162-443E-8058-561053A0F2F5}" type="datetimeFigureOut">
              <a:rPr lang="en-US" smtClean="0"/>
              <a:t>11/14/2014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76603B-D46C-42EA-B02D-4E568581E80A}" type="slidenum">
              <a:rPr lang="en-US" smtClean="0"/>
              <a:t>‹#›</a:t>
            </a:fld>
            <a:endParaRPr lang="en-US"/>
          </a:p>
        </p:txBody>
      </p:sp>
    </p:spTree>
    <p:extLst>
      <p:ext uri="{BB962C8B-B14F-4D97-AF65-F5344CB8AC3E}">
        <p14:creationId xmlns:p14="http://schemas.microsoft.com/office/powerpoint/2010/main" val="33244583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C9D7D4-5162-443E-8058-561053A0F2F5}" type="datetimeFigureOut">
              <a:rPr lang="en-US" smtClean="0"/>
              <a:t>11/14/2014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76603B-D46C-42EA-B02D-4E568581E80A}" type="slidenum">
              <a:rPr lang="en-US" smtClean="0"/>
              <a:t>‹#›</a:t>
            </a:fld>
            <a:endParaRPr lang="en-US"/>
          </a:p>
        </p:txBody>
      </p:sp>
    </p:spTree>
    <p:extLst>
      <p:ext uri="{BB962C8B-B14F-4D97-AF65-F5344CB8AC3E}">
        <p14:creationId xmlns:p14="http://schemas.microsoft.com/office/powerpoint/2010/main" val="14026624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6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5.emf"/><Relationship Id="rId5" Type="http://schemas.openxmlformats.org/officeDocument/2006/relationships/oleObject" Target="../embeddings/Microsoft_Excel_97-2003_Worksheet1.xls"/><Relationship Id="rId4" Type="http://schemas.openxmlformats.org/officeDocument/2006/relationships/oleObject" Target="../embeddings/oleObject1.bin"/></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6.wmf"/><Relationship Id="rId4" Type="http://schemas.openxmlformats.org/officeDocument/2006/relationships/oleObject" Target="../embeddings/oleObject2.bin"/></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6.wmf"/><Relationship Id="rId4" Type="http://schemas.openxmlformats.org/officeDocument/2006/relationships/oleObject" Target="../embeddings/oleObject3.bin"/></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8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3.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7" descr="K:\general\PM\BUDGET1_small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3276600"/>
            <a:ext cx="2438400" cy="268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2"/>
          <p:cNvSpPr>
            <a:spLocks noGrp="1" noChangeArrowheads="1"/>
          </p:cNvSpPr>
          <p:nvPr>
            <p:ph type="ctrTitle"/>
          </p:nvPr>
        </p:nvSpPr>
        <p:spPr>
          <a:xfrm>
            <a:off x="609600" y="76200"/>
            <a:ext cx="7772400" cy="1470025"/>
          </a:xfrm>
        </p:spPr>
        <p:txBody>
          <a:bodyPr/>
          <a:lstStyle/>
          <a:p>
            <a:pPr eaLnBrk="1" hangingPunct="1"/>
            <a:r>
              <a:rPr lang="en-US" sz="5500" b="1" dirty="0" smtClean="0"/>
              <a:t>Cost Management</a:t>
            </a:r>
          </a:p>
        </p:txBody>
      </p:sp>
      <p:sp>
        <p:nvSpPr>
          <p:cNvPr id="7172" name="Subtitle 3"/>
          <p:cNvSpPr>
            <a:spLocks noGrp="1"/>
          </p:cNvSpPr>
          <p:nvPr>
            <p:ph type="subTitle" idx="1"/>
          </p:nvPr>
        </p:nvSpPr>
        <p:spPr>
          <a:xfrm>
            <a:off x="1371600" y="1219200"/>
            <a:ext cx="6400800" cy="914400"/>
          </a:xfrm>
        </p:spPr>
        <p:txBody>
          <a:bodyPr/>
          <a:lstStyle/>
          <a:p>
            <a:pPr rtl="1" eaLnBrk="1" hangingPunct="1"/>
            <a:r>
              <a:rPr lang="ar-SA" sz="5400" b="1" dirty="0" smtClean="0">
                <a:solidFill>
                  <a:schemeClr val="tx1"/>
                </a:solidFill>
              </a:rPr>
              <a:t>ادارة تكلفة المشروع </a:t>
            </a:r>
            <a:r>
              <a:rPr lang="en-US" sz="5400" b="1" dirty="0" smtClean="0">
                <a:solidFill>
                  <a:schemeClr val="tx1"/>
                </a:solidFill>
              </a:rPr>
              <a:t> </a:t>
            </a:r>
          </a:p>
          <a:p>
            <a:pPr rtl="1" eaLnBrk="1" hangingPunct="1"/>
            <a:endParaRPr lang="en-US" sz="5400" b="1" dirty="0" smtClean="0">
              <a:solidFill>
                <a:schemeClr val="tx1"/>
              </a:solidFill>
            </a:endParaRPr>
          </a:p>
        </p:txBody>
      </p:sp>
      <p:sp>
        <p:nvSpPr>
          <p:cNvPr id="6" name="Slide Number Placeholder 3"/>
          <p:cNvSpPr>
            <a:spLocks noGrp="1"/>
          </p:cNvSpPr>
          <p:nvPr>
            <p:ph type="sldNum" sz="quarter" idx="12"/>
          </p:nvPr>
        </p:nvSpPr>
        <p:spPr/>
        <p:txBody>
          <a:bodyPr/>
          <a:lstStyle/>
          <a:p>
            <a:pPr>
              <a:defRPr/>
            </a:pPr>
            <a:fld id="{04EAC228-9359-45AB-822C-B8161CB35187}" type="slidenum">
              <a:rPr lang="en-US"/>
              <a:pPr>
                <a:defRPr/>
              </a:pPr>
              <a:t>1</a:t>
            </a:fld>
            <a:endParaRPr lang="en-US"/>
          </a:p>
        </p:txBody>
      </p:sp>
      <p:pic>
        <p:nvPicPr>
          <p:cNvPr id="7174" name="Picture 3" descr="K:\general\PM\ROAD\traffic.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3581400"/>
            <a:ext cx="782638" cy="198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79767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1"/>
            <a:r>
              <a:rPr lang="ar-SY" dirty="0" smtClean="0"/>
              <a:t>تقدير التكاليف </a:t>
            </a:r>
            <a:br>
              <a:rPr lang="ar-SY" dirty="0" smtClean="0"/>
            </a:br>
            <a:r>
              <a:rPr lang="en-US" dirty="0" smtClean="0"/>
              <a:t>Estimate Costs </a:t>
            </a:r>
            <a:endParaRPr lang="en-US" dirty="0"/>
          </a:p>
        </p:txBody>
      </p:sp>
      <p:sp>
        <p:nvSpPr>
          <p:cNvPr id="3" name="Content Placeholder 2"/>
          <p:cNvSpPr>
            <a:spLocks noGrp="1"/>
          </p:cNvSpPr>
          <p:nvPr>
            <p:ph idx="1"/>
          </p:nvPr>
        </p:nvSpPr>
        <p:spPr/>
        <p:txBody>
          <a:bodyPr>
            <a:normAutofit/>
          </a:bodyPr>
          <a:lstStyle/>
          <a:p>
            <a:pPr marL="0" indent="0" algn="r" rtl="1">
              <a:buNone/>
            </a:pPr>
            <a:r>
              <a:rPr lang="ar-SY" dirty="0" smtClean="0"/>
              <a:t>فيما يلي يحدث هنا في تحديد الميزانية وضبط على التكاليف :</a:t>
            </a:r>
          </a:p>
          <a:p>
            <a:pPr algn="r" rtl="1"/>
            <a:r>
              <a:rPr lang="ar-SY" dirty="0" smtClean="0"/>
              <a:t>إدارة المشروع مقارنة بالخط الأساس للتكلفة .</a:t>
            </a:r>
          </a:p>
          <a:p>
            <a:pPr algn="r" rtl="1"/>
            <a:r>
              <a:rPr lang="ar-SY" dirty="0" smtClean="0"/>
              <a:t>معرفة متى يتم تنفيذ التغييرات في حالة حدوث مشاكل في الجدول الزمني .</a:t>
            </a:r>
          </a:p>
          <a:p>
            <a:pPr algn="r" rtl="1"/>
            <a:r>
              <a:rPr lang="ar-SY" dirty="0" smtClean="0"/>
              <a:t>التنبؤ بشكل دوري بالتكلفة من أجل التوصل إلى تقديراتك الخاصة لإستكمال العمل المتبقي في المشروع -  </a:t>
            </a:r>
            <a:r>
              <a:rPr lang="en-US" dirty="0" smtClean="0"/>
              <a:t>ETC</a:t>
            </a:r>
            <a:r>
              <a:rPr lang="ar-SY" dirty="0" smtClean="0"/>
              <a:t> -</a:t>
            </a:r>
            <a:endParaRPr lang="en-US" dirty="0" smtClean="0"/>
          </a:p>
          <a:p>
            <a:pPr algn="r" rtl="1"/>
            <a:endParaRPr lang="en-US" dirty="0"/>
          </a:p>
        </p:txBody>
      </p:sp>
    </p:spTree>
    <p:extLst>
      <p:ext uri="{BB962C8B-B14F-4D97-AF65-F5344CB8AC3E}">
        <p14:creationId xmlns:p14="http://schemas.microsoft.com/office/powerpoint/2010/main" val="6863980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ar-SY" dirty="0" smtClean="0"/>
              <a:t>ما هي التكاليف المقدرة للمشروع </a:t>
            </a:r>
            <a:endParaRPr lang="en-US" dirty="0"/>
          </a:p>
        </p:txBody>
      </p:sp>
      <p:sp>
        <p:nvSpPr>
          <p:cNvPr id="3" name="Content Placeholder 2"/>
          <p:cNvSpPr>
            <a:spLocks noGrp="1"/>
          </p:cNvSpPr>
          <p:nvPr>
            <p:ph idx="1"/>
          </p:nvPr>
        </p:nvSpPr>
        <p:spPr/>
        <p:txBody>
          <a:bodyPr>
            <a:normAutofit lnSpcReduction="10000"/>
          </a:bodyPr>
          <a:lstStyle/>
          <a:p>
            <a:pPr algn="r" rtl="1"/>
            <a:r>
              <a:rPr lang="ar-SY" dirty="0" smtClean="0"/>
              <a:t>زمن مدير المشروع- </a:t>
            </a:r>
            <a:r>
              <a:rPr lang="en-US" dirty="0" smtClean="0"/>
              <a:t>Project manager’s time  .</a:t>
            </a:r>
          </a:p>
          <a:p>
            <a:pPr algn="r" rtl="1"/>
            <a:r>
              <a:rPr lang="ar-SY" dirty="0" smtClean="0"/>
              <a:t>التكاليف العامة والإدارية - </a:t>
            </a:r>
            <a:r>
              <a:rPr lang="en-US" dirty="0" smtClean="0"/>
              <a:t>Overhead .</a:t>
            </a:r>
          </a:p>
          <a:p>
            <a:pPr algn="r" rtl="1"/>
            <a:r>
              <a:rPr lang="ar-SY" dirty="0" smtClean="0"/>
              <a:t>أنشطة إدارة المشروع - </a:t>
            </a:r>
            <a:r>
              <a:rPr lang="en-US" dirty="0" smtClean="0"/>
              <a:t>Project management activities </a:t>
            </a:r>
            <a:r>
              <a:rPr lang="ar-SY" dirty="0" smtClean="0"/>
              <a:t>المعدات المستأجرة - </a:t>
            </a:r>
            <a:r>
              <a:rPr lang="en-US" dirty="0" smtClean="0"/>
              <a:t>Leased equipment .</a:t>
            </a:r>
          </a:p>
          <a:p>
            <a:pPr algn="r" rtl="1"/>
            <a:r>
              <a:rPr lang="ar-SY" dirty="0" smtClean="0"/>
              <a:t>شراء أجهزة الحواسب - </a:t>
            </a:r>
            <a:r>
              <a:rPr lang="en-US" dirty="0" smtClean="0"/>
              <a:t>Hardware purchases  .</a:t>
            </a:r>
          </a:p>
          <a:p>
            <a:pPr algn="r" rtl="1"/>
            <a:r>
              <a:rPr lang="ar-SY" dirty="0" smtClean="0"/>
              <a:t>موارد الاستشارات - </a:t>
            </a:r>
            <a:r>
              <a:rPr lang="en-US" dirty="0" smtClean="0"/>
              <a:t>Consulting resources .</a:t>
            </a:r>
          </a:p>
          <a:p>
            <a:pPr algn="r" rtl="1"/>
            <a:r>
              <a:rPr lang="ar-SY" dirty="0" smtClean="0"/>
              <a:t>تقديرات خاصة بالمخاطر - </a:t>
            </a:r>
            <a:r>
              <a:rPr lang="en-US" dirty="0" smtClean="0"/>
              <a:t>Risk estimating .</a:t>
            </a:r>
          </a:p>
          <a:p>
            <a:pPr algn="r" rtl="1"/>
            <a:r>
              <a:rPr lang="ar-SY" dirty="0" smtClean="0"/>
              <a:t>ضمان الجودة - </a:t>
            </a:r>
            <a:r>
              <a:rPr lang="en-US" dirty="0" smtClean="0"/>
              <a:t>Quality assurance .</a:t>
            </a:r>
          </a:p>
          <a:p>
            <a:pPr algn="r" rtl="1"/>
            <a:endParaRPr lang="en-US" dirty="0"/>
          </a:p>
        </p:txBody>
      </p:sp>
    </p:spTree>
    <p:extLst>
      <p:ext uri="{BB962C8B-B14F-4D97-AF65-F5344CB8AC3E}">
        <p14:creationId xmlns:p14="http://schemas.microsoft.com/office/powerpoint/2010/main" val="6863980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1"/>
            <a:r>
              <a:rPr lang="ar-SY" dirty="0" smtClean="0"/>
              <a:t>أنواع التكاليف </a:t>
            </a:r>
            <a:br>
              <a:rPr lang="ar-SY" dirty="0" smtClean="0"/>
            </a:br>
            <a:r>
              <a:rPr lang="en-US" dirty="0" smtClean="0"/>
              <a:t>Cost Types </a:t>
            </a:r>
            <a:endParaRPr lang="en-US" dirty="0"/>
          </a:p>
        </p:txBody>
      </p:sp>
      <p:sp>
        <p:nvSpPr>
          <p:cNvPr id="3" name="Content Placeholder 2"/>
          <p:cNvSpPr>
            <a:spLocks noGrp="1"/>
          </p:cNvSpPr>
          <p:nvPr>
            <p:ph idx="1"/>
          </p:nvPr>
        </p:nvSpPr>
        <p:spPr/>
        <p:txBody>
          <a:bodyPr>
            <a:normAutofit fontScale="92500" lnSpcReduction="10000"/>
          </a:bodyPr>
          <a:lstStyle/>
          <a:p>
            <a:pPr algn="r" rtl="1"/>
            <a:r>
              <a:rPr lang="ar-SY" dirty="0" smtClean="0"/>
              <a:t>التكاليف المتغيرة – </a:t>
            </a:r>
            <a:r>
              <a:rPr lang="en-US" dirty="0" smtClean="0"/>
              <a:t>Variable Costs   :  </a:t>
            </a:r>
            <a:r>
              <a:rPr lang="ar-SY" dirty="0" smtClean="0"/>
              <a:t>التي تتغير مع تغير حجم العمل الذي يتم تنفيذه مثل تكاليف للاستشارات الساعية .</a:t>
            </a:r>
          </a:p>
          <a:p>
            <a:pPr algn="r" rtl="1"/>
            <a:r>
              <a:rPr lang="ar-SY" dirty="0" smtClean="0"/>
              <a:t>التكاليف الثابتة –  </a:t>
            </a:r>
            <a:r>
              <a:rPr lang="en-US" dirty="0" smtClean="0"/>
              <a:t>Fixed Costs : </a:t>
            </a:r>
            <a:r>
              <a:rPr lang="ar-SY" dirty="0" smtClean="0"/>
              <a:t>التكاليف التي هي ثابتة في جميع مراحل المشروع مثل استئجار المعدات .</a:t>
            </a:r>
          </a:p>
          <a:p>
            <a:pPr algn="r" rtl="1"/>
            <a:r>
              <a:rPr lang="ar-SY" dirty="0" smtClean="0"/>
              <a:t>التكاليف المباشرة – </a:t>
            </a:r>
            <a:r>
              <a:rPr lang="en-US" dirty="0" smtClean="0"/>
              <a:t>Direct Costs  : </a:t>
            </a:r>
            <a:r>
              <a:rPr lang="ar-SY" dirty="0" smtClean="0"/>
              <a:t>التكاليف التي تعزى مباشرة إلى المشروع . مثل الأجور والرواتب لأعضاء الفريق ، وتراخيص البرامج الحاسوبية ، الخ .</a:t>
            </a:r>
          </a:p>
          <a:p>
            <a:pPr algn="r" rtl="1"/>
            <a:r>
              <a:rPr lang="ar-SY" dirty="0" smtClean="0"/>
              <a:t>التكاليف غير المباشرة –  </a:t>
            </a:r>
            <a:r>
              <a:rPr lang="en-US" dirty="0" smtClean="0"/>
              <a:t>Indirect Costs: </a:t>
            </a:r>
            <a:r>
              <a:rPr lang="ar-SY" dirty="0" smtClean="0"/>
              <a:t>التكاليف التي يتم مشاركتها من قبل المشروع مع مشاريع أخرى مثل التدفئة ، الطاقة الكهربائية ، الأمن ، والبنود العامة الأخرى .</a:t>
            </a:r>
          </a:p>
          <a:p>
            <a:pPr algn="r" rtl="1"/>
            <a:endParaRPr lang="en-US" dirty="0"/>
          </a:p>
        </p:txBody>
      </p:sp>
    </p:spTree>
    <p:extLst>
      <p:ext uri="{BB962C8B-B14F-4D97-AF65-F5344CB8AC3E}">
        <p14:creationId xmlns:p14="http://schemas.microsoft.com/office/powerpoint/2010/main" val="6863980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SY" dirty="0" smtClean="0"/>
              <a:t>تعابير مالية إضافية </a:t>
            </a:r>
            <a:br>
              <a:rPr lang="ar-SY" dirty="0" smtClean="0"/>
            </a:br>
            <a:r>
              <a:rPr lang="en-US" dirty="0" smtClean="0"/>
              <a:t>Additional Financial Terms </a:t>
            </a:r>
            <a:endParaRPr lang="en-US" dirty="0"/>
          </a:p>
        </p:txBody>
      </p:sp>
      <p:sp>
        <p:nvSpPr>
          <p:cNvPr id="3" name="Content Placeholder 2"/>
          <p:cNvSpPr>
            <a:spLocks noGrp="1"/>
          </p:cNvSpPr>
          <p:nvPr>
            <p:ph idx="1"/>
          </p:nvPr>
        </p:nvSpPr>
        <p:spPr/>
        <p:txBody>
          <a:bodyPr>
            <a:normAutofit fontScale="85000" lnSpcReduction="10000"/>
          </a:bodyPr>
          <a:lstStyle/>
          <a:p>
            <a:r>
              <a:rPr lang="ar-SY" dirty="0" smtClean="0"/>
              <a:t>التكلفة الغارقة  -  </a:t>
            </a:r>
            <a:r>
              <a:rPr lang="en-US" dirty="0" smtClean="0"/>
              <a:t>Sunk costs  : </a:t>
            </a:r>
            <a:r>
              <a:rPr lang="ar-SY" dirty="0" smtClean="0"/>
              <a:t>ما كنت قد أنفقته . لا ينبغي أخذها في الاعتبار عند البت في إعادة العمل في مشروع مضطرب .</a:t>
            </a:r>
          </a:p>
          <a:p>
            <a:r>
              <a:rPr lang="ar-SY" dirty="0" smtClean="0"/>
              <a:t>قانون تناقص العوائد -  </a:t>
            </a:r>
            <a:r>
              <a:rPr lang="en-US" dirty="0" smtClean="0"/>
              <a:t>Law of diminishing returns : </a:t>
            </a:r>
            <a:r>
              <a:rPr lang="ar-SY" dirty="0" smtClean="0"/>
              <a:t>كلما أنفقت أكثر ، حصلت على عائد أقل . </a:t>
            </a:r>
          </a:p>
          <a:p>
            <a:r>
              <a:rPr lang="ar-SY" dirty="0" smtClean="0"/>
              <a:t>رأس المال العامل -  </a:t>
            </a:r>
            <a:r>
              <a:rPr lang="en-US" dirty="0" smtClean="0"/>
              <a:t>Working capital : </a:t>
            </a:r>
            <a:r>
              <a:rPr lang="ar-SY" dirty="0" smtClean="0"/>
              <a:t>الأصول ناقص المطاليب ؛ ما يمكن لشركة أن تستثمره في المشاريع .</a:t>
            </a:r>
          </a:p>
          <a:p>
            <a:r>
              <a:rPr lang="ar-SY" dirty="0" smtClean="0"/>
              <a:t>الاستهلاك -  </a:t>
            </a:r>
            <a:r>
              <a:rPr lang="en-US" dirty="0" smtClean="0"/>
              <a:t>Depreciation : </a:t>
            </a:r>
            <a:r>
              <a:rPr lang="ar-SY" dirty="0" smtClean="0"/>
              <a:t>ما عليك أن تعرفه للامتحان :</a:t>
            </a:r>
          </a:p>
          <a:p>
            <a:pPr lvl="1"/>
            <a:r>
              <a:rPr lang="ar-SY" dirty="0" smtClean="0"/>
              <a:t>الاستهلاك بخط مستقيم - </a:t>
            </a:r>
            <a:r>
              <a:rPr lang="en-US" dirty="0" smtClean="0"/>
              <a:t>Straight-line depreciation .</a:t>
            </a:r>
          </a:p>
          <a:p>
            <a:pPr lvl="1"/>
            <a:r>
              <a:rPr lang="ar-SY" dirty="0" smtClean="0"/>
              <a:t>الاستهلاك المعجل ( المسرع ) - </a:t>
            </a:r>
            <a:r>
              <a:rPr lang="en-US" dirty="0" smtClean="0"/>
              <a:t>Accelerated depreciation :</a:t>
            </a:r>
          </a:p>
          <a:p>
            <a:pPr lvl="2"/>
            <a:r>
              <a:rPr lang="ar-SY" dirty="0" smtClean="0"/>
              <a:t>الرصيد المتناقص المزدوج - </a:t>
            </a:r>
            <a:r>
              <a:rPr lang="en-US" dirty="0" smtClean="0"/>
              <a:t>Double declining balance.</a:t>
            </a:r>
          </a:p>
          <a:p>
            <a:pPr lvl="2"/>
            <a:r>
              <a:rPr lang="ar-SY" dirty="0" smtClean="0"/>
              <a:t>مجموع أرقام السنوات - </a:t>
            </a:r>
            <a:r>
              <a:rPr lang="en-US" dirty="0" smtClean="0"/>
              <a:t>Sum of the Years Digits .</a:t>
            </a:r>
          </a:p>
          <a:p>
            <a:endParaRPr lang="en-US" dirty="0"/>
          </a:p>
        </p:txBody>
      </p:sp>
    </p:spTree>
    <p:extLst>
      <p:ext uri="{BB962C8B-B14F-4D97-AF65-F5344CB8AC3E}">
        <p14:creationId xmlns:p14="http://schemas.microsoft.com/office/powerpoint/2010/main" val="31003450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SY" dirty="0"/>
              <a:t>ملخص </a:t>
            </a:r>
            <a:r>
              <a:rPr lang="ar-SY" dirty="0" smtClean="0"/>
              <a:t>إختيار المشروع </a:t>
            </a:r>
            <a:br>
              <a:rPr lang="ar-SY" dirty="0" smtClean="0"/>
            </a:br>
            <a:r>
              <a:rPr lang="en-US" dirty="0" smtClean="0"/>
              <a:t>Project </a:t>
            </a:r>
            <a:r>
              <a:rPr lang="en-US" dirty="0"/>
              <a:t>Selection Summary </a:t>
            </a:r>
          </a:p>
        </p:txBody>
      </p:sp>
      <p:sp>
        <p:nvSpPr>
          <p:cNvPr id="3" name="Content Placeholder 2"/>
          <p:cNvSpPr>
            <a:spLocks noGrp="1"/>
          </p:cNvSpPr>
          <p:nvPr>
            <p:ph idx="1"/>
          </p:nvPr>
        </p:nvSpPr>
        <p:spPr/>
        <p:txBody>
          <a:bodyPr>
            <a:normAutofit lnSpcReduction="10000"/>
          </a:bodyPr>
          <a:lstStyle/>
          <a:p>
            <a:r>
              <a:rPr lang="ar-SY" b="1" dirty="0" smtClean="0"/>
              <a:t>صافي </a:t>
            </a:r>
            <a:r>
              <a:rPr lang="ar-SY" b="1" dirty="0"/>
              <a:t>القيمة الحالية - </a:t>
            </a:r>
            <a:r>
              <a:rPr lang="en-US" b="1" dirty="0"/>
              <a:t>NPV </a:t>
            </a:r>
            <a:r>
              <a:rPr lang="ar-SY" b="1" dirty="0" smtClean="0"/>
              <a:t> : </a:t>
            </a:r>
            <a:r>
              <a:rPr lang="ar-SY" dirty="0" smtClean="0"/>
              <a:t>هي </a:t>
            </a:r>
            <a:r>
              <a:rPr lang="ar-SY" dirty="0"/>
              <a:t>الأكثر دقة والأكثر </a:t>
            </a:r>
            <a:r>
              <a:rPr lang="ar-SY" dirty="0" smtClean="0"/>
              <a:t>إعتدالاً .</a:t>
            </a:r>
          </a:p>
          <a:p>
            <a:r>
              <a:rPr lang="ar-SY" b="1" dirty="0" smtClean="0"/>
              <a:t>معدل </a:t>
            </a:r>
            <a:r>
              <a:rPr lang="ar-SY" b="1" dirty="0"/>
              <a:t>العائد الداخلي - </a:t>
            </a:r>
            <a:r>
              <a:rPr lang="en-US" b="1" dirty="0"/>
              <a:t>IRR </a:t>
            </a:r>
            <a:r>
              <a:rPr lang="ar-SY" b="1" dirty="0" smtClean="0"/>
              <a:t> : </a:t>
            </a:r>
            <a:r>
              <a:rPr lang="ar-SY" dirty="0" smtClean="0"/>
              <a:t>هي </a:t>
            </a:r>
            <a:r>
              <a:rPr lang="ar-SY" dirty="0"/>
              <a:t>طريقة دقيقة إذا لم يكن هناك تدفقات نقدية سالبة .</a:t>
            </a:r>
          </a:p>
          <a:p>
            <a:r>
              <a:rPr lang="ar-SY" b="1" dirty="0" smtClean="0"/>
              <a:t>كلتا </a:t>
            </a:r>
            <a:r>
              <a:rPr lang="ar-SY" b="1" dirty="0"/>
              <a:t>الطريقتين -  </a:t>
            </a:r>
            <a:r>
              <a:rPr lang="en-US" b="1" dirty="0"/>
              <a:t>NPV </a:t>
            </a:r>
            <a:r>
              <a:rPr lang="ar-SY" b="1" dirty="0" smtClean="0"/>
              <a:t> و </a:t>
            </a:r>
            <a:r>
              <a:rPr lang="en-US" b="1" dirty="0" smtClean="0"/>
              <a:t>IRR  </a:t>
            </a:r>
            <a:r>
              <a:rPr lang="ar-SY" b="1" dirty="0" smtClean="0"/>
              <a:t> : </a:t>
            </a:r>
            <a:r>
              <a:rPr lang="ar-SY" dirty="0" smtClean="0"/>
              <a:t>ينبغي </a:t>
            </a:r>
            <a:r>
              <a:rPr lang="ar-SY" dirty="0"/>
              <a:t>أن تؤديا إلى نفس القرار .</a:t>
            </a:r>
          </a:p>
          <a:p>
            <a:r>
              <a:rPr lang="ar-SY" b="1" dirty="0" smtClean="0"/>
              <a:t>فترة </a:t>
            </a:r>
            <a:r>
              <a:rPr lang="ar-SY" b="1" dirty="0"/>
              <a:t>الاسترداد - </a:t>
            </a:r>
            <a:r>
              <a:rPr lang="en-US" b="1" dirty="0"/>
              <a:t>Payback period </a:t>
            </a:r>
            <a:r>
              <a:rPr lang="ar-SY" b="1" dirty="0" smtClean="0"/>
              <a:t> : </a:t>
            </a:r>
            <a:r>
              <a:rPr lang="ar-SY" dirty="0" smtClean="0"/>
              <a:t>هي </a:t>
            </a:r>
            <a:r>
              <a:rPr lang="ar-SY" dirty="0"/>
              <a:t>الأقل دقة ، والأبسط في الحساب </a:t>
            </a:r>
            <a:r>
              <a:rPr lang="ar-SY" dirty="0" smtClean="0"/>
              <a:t>.</a:t>
            </a:r>
          </a:p>
          <a:p>
            <a:r>
              <a:rPr lang="ar-SY" dirty="0"/>
              <a:t>نسبة التكلفة / المنفعة </a:t>
            </a:r>
            <a:r>
              <a:rPr lang="ar-SY" dirty="0" smtClean="0"/>
              <a:t>– </a:t>
            </a:r>
            <a:r>
              <a:rPr lang="en-US" dirty="0" smtClean="0"/>
              <a:t>Benefit / Cost Ratio </a:t>
            </a:r>
            <a:r>
              <a:rPr lang="ar-SY" dirty="0" smtClean="0"/>
              <a:t> :</a:t>
            </a:r>
            <a:endParaRPr lang="ar-SY" dirty="0"/>
          </a:p>
          <a:p>
            <a:endParaRPr lang="en-US" dirty="0"/>
          </a:p>
        </p:txBody>
      </p:sp>
    </p:spTree>
    <p:extLst>
      <p:ext uri="{BB962C8B-B14F-4D97-AF65-F5344CB8AC3E}">
        <p14:creationId xmlns:p14="http://schemas.microsoft.com/office/powerpoint/2010/main" val="39774174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SY" dirty="0"/>
              <a:t>تكاليف الفرصة البديلة </a:t>
            </a:r>
            <a:r>
              <a:rPr lang="ar-SY" dirty="0" smtClean="0"/>
              <a:t/>
            </a:r>
            <a:br>
              <a:rPr lang="ar-SY" dirty="0" smtClean="0"/>
            </a:br>
            <a:r>
              <a:rPr lang="en-US" dirty="0" smtClean="0"/>
              <a:t>Opportunity </a:t>
            </a:r>
            <a:r>
              <a:rPr lang="en-US" dirty="0"/>
              <a:t>Costs </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950815983"/>
              </p:ext>
            </p:extLst>
          </p:nvPr>
        </p:nvGraphicFramePr>
        <p:xfrm>
          <a:off x="838201" y="1828800"/>
          <a:ext cx="7619999" cy="4572001"/>
        </p:xfrm>
        <a:graphic>
          <a:graphicData uri="http://schemas.openxmlformats.org/drawingml/2006/table">
            <a:tbl>
              <a:tblPr rtl="1" firstRow="1" firstCol="1" bandRow="1"/>
              <a:tblGrid>
                <a:gridCol w="3223847"/>
                <a:gridCol w="1465384"/>
                <a:gridCol w="1465384"/>
                <a:gridCol w="1465384"/>
              </a:tblGrid>
              <a:tr h="653143">
                <a:tc>
                  <a:txBody>
                    <a:bodyPr/>
                    <a:lstStyle/>
                    <a:p>
                      <a:pPr marL="0" marR="0" algn="ctr" rtl="0">
                        <a:lnSpc>
                          <a:spcPct val="107000"/>
                        </a:lnSpc>
                        <a:spcBef>
                          <a:spcPts val="0"/>
                        </a:spcBef>
                        <a:spcAft>
                          <a:spcPts val="0"/>
                        </a:spcAft>
                        <a:tabLst>
                          <a:tab pos="937260" algn="ctr"/>
                          <a:tab pos="1874520" algn="r"/>
                        </a:tabLst>
                      </a:pPr>
                      <a:r>
                        <a:rPr lang="en-US" sz="2000" b="1" kern="100" dirty="0">
                          <a:solidFill>
                            <a:srgbClr val="FFFFFF"/>
                          </a:solidFill>
                          <a:effectLst/>
                          <a:latin typeface="Arial"/>
                          <a:ea typeface="Calibri"/>
                          <a:cs typeface="Tahoma"/>
                        </a:rPr>
                        <a:t>	الطريقة	</a:t>
                      </a:r>
                      <a:endParaRPr lang="en-US" sz="1800" b="1" kern="100" dirty="0">
                        <a:effectLst/>
                        <a:latin typeface="Calibri"/>
                        <a:ea typeface="Calibri"/>
                        <a:cs typeface="Tahom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85623"/>
                    </a:solidFill>
                  </a:tcPr>
                </a:tc>
                <a:tc>
                  <a:txBody>
                    <a:bodyPr/>
                    <a:lstStyle/>
                    <a:p>
                      <a:pPr marL="0" marR="0" algn="ctr" rtl="0">
                        <a:lnSpc>
                          <a:spcPct val="107000"/>
                        </a:lnSpc>
                        <a:spcBef>
                          <a:spcPts val="0"/>
                        </a:spcBef>
                        <a:spcAft>
                          <a:spcPts val="0"/>
                        </a:spcAft>
                      </a:pPr>
                      <a:r>
                        <a:rPr lang="en-US" sz="2000" b="1" kern="100" dirty="0">
                          <a:solidFill>
                            <a:srgbClr val="FFFFFF"/>
                          </a:solidFill>
                          <a:effectLst/>
                          <a:latin typeface="Arial"/>
                          <a:ea typeface="Calibri"/>
                          <a:cs typeface="Tahoma"/>
                        </a:rPr>
                        <a:t>المشروع - 1</a:t>
                      </a:r>
                      <a:endParaRPr lang="en-US" sz="1800" b="1" kern="100" dirty="0">
                        <a:effectLst/>
                        <a:latin typeface="Calibri"/>
                        <a:ea typeface="Calibri"/>
                        <a:cs typeface="Tahom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85623"/>
                    </a:solidFill>
                  </a:tcPr>
                </a:tc>
                <a:tc>
                  <a:txBody>
                    <a:bodyPr/>
                    <a:lstStyle/>
                    <a:p>
                      <a:pPr marL="0" marR="0" algn="ctr" rtl="0">
                        <a:lnSpc>
                          <a:spcPct val="107000"/>
                        </a:lnSpc>
                        <a:spcBef>
                          <a:spcPts val="0"/>
                        </a:spcBef>
                        <a:spcAft>
                          <a:spcPts val="0"/>
                        </a:spcAft>
                      </a:pPr>
                      <a:r>
                        <a:rPr lang="en-US" sz="2000" b="1" kern="100" dirty="0">
                          <a:solidFill>
                            <a:srgbClr val="FFFFFF"/>
                          </a:solidFill>
                          <a:effectLst/>
                          <a:latin typeface="Arial"/>
                          <a:ea typeface="Calibri"/>
                          <a:cs typeface="Tahoma"/>
                        </a:rPr>
                        <a:t>المشروع - 2</a:t>
                      </a:r>
                      <a:endParaRPr lang="en-US" sz="1800" b="1" kern="100" dirty="0">
                        <a:effectLst/>
                        <a:latin typeface="Calibri"/>
                        <a:ea typeface="Calibri"/>
                        <a:cs typeface="Tahom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85623"/>
                    </a:solidFill>
                  </a:tcPr>
                </a:tc>
                <a:tc>
                  <a:txBody>
                    <a:bodyPr/>
                    <a:lstStyle/>
                    <a:p>
                      <a:pPr marL="0" marR="0" algn="ctr" rtl="0">
                        <a:lnSpc>
                          <a:spcPct val="107000"/>
                        </a:lnSpc>
                        <a:spcBef>
                          <a:spcPts val="0"/>
                        </a:spcBef>
                        <a:spcAft>
                          <a:spcPts val="0"/>
                        </a:spcAft>
                      </a:pPr>
                      <a:r>
                        <a:rPr lang="en-US" sz="2000" b="1" kern="100" dirty="0">
                          <a:solidFill>
                            <a:srgbClr val="FFFFFF"/>
                          </a:solidFill>
                          <a:effectLst/>
                          <a:latin typeface="Arial"/>
                          <a:ea typeface="Calibri"/>
                          <a:cs typeface="Tahoma"/>
                        </a:rPr>
                        <a:t>المشروع - 3</a:t>
                      </a:r>
                      <a:endParaRPr lang="en-US" sz="1800" b="1" kern="100" dirty="0">
                        <a:effectLst/>
                        <a:latin typeface="Calibri"/>
                        <a:ea typeface="Calibri"/>
                        <a:cs typeface="Tahom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85623"/>
                    </a:solidFill>
                  </a:tcPr>
                </a:tc>
              </a:tr>
              <a:tr h="653143">
                <a:tc>
                  <a:txBody>
                    <a:bodyPr/>
                    <a:lstStyle/>
                    <a:p>
                      <a:pPr marL="0" marR="0" algn="r" rtl="1">
                        <a:lnSpc>
                          <a:spcPct val="107000"/>
                        </a:lnSpc>
                        <a:spcBef>
                          <a:spcPts val="0"/>
                        </a:spcBef>
                        <a:spcAft>
                          <a:spcPts val="0"/>
                        </a:spcAft>
                      </a:pPr>
                      <a:r>
                        <a:rPr lang="en-US" sz="2000" b="1" kern="100">
                          <a:solidFill>
                            <a:srgbClr val="222222"/>
                          </a:solidFill>
                          <a:effectLst/>
                          <a:latin typeface="Arial"/>
                          <a:ea typeface="Calibri"/>
                          <a:cs typeface="Tahoma"/>
                        </a:rPr>
                        <a:t>معدل العائد الداخلي -   IRR .</a:t>
                      </a:r>
                      <a:endParaRPr lang="en-US" sz="1800" b="1" kern="100">
                        <a:effectLst/>
                        <a:latin typeface="Calibri"/>
                        <a:ea typeface="Calibri"/>
                        <a:cs typeface="Tahom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en-US" sz="2000" b="1" kern="100">
                          <a:solidFill>
                            <a:srgbClr val="222222"/>
                          </a:solidFill>
                          <a:effectLst/>
                          <a:latin typeface="Arial"/>
                          <a:ea typeface="Calibri"/>
                          <a:cs typeface="Tahoma"/>
                        </a:rPr>
                        <a:t>15%</a:t>
                      </a:r>
                      <a:endParaRPr lang="en-US" sz="1800" b="1" kern="100">
                        <a:effectLst/>
                        <a:latin typeface="Calibri"/>
                        <a:ea typeface="Calibri"/>
                        <a:cs typeface="Tahom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en-US" sz="2000" b="1" kern="100">
                          <a:solidFill>
                            <a:srgbClr val="222222"/>
                          </a:solidFill>
                          <a:effectLst/>
                          <a:latin typeface="Arial"/>
                          <a:ea typeface="Calibri"/>
                          <a:cs typeface="Tahoma"/>
                        </a:rPr>
                        <a:t>25%</a:t>
                      </a:r>
                      <a:endParaRPr lang="en-US" sz="1800" b="1" kern="100">
                        <a:effectLst/>
                        <a:latin typeface="Calibri"/>
                        <a:ea typeface="Calibri"/>
                        <a:cs typeface="Tahom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en-US" sz="2000" b="1" kern="100">
                          <a:solidFill>
                            <a:srgbClr val="222222"/>
                          </a:solidFill>
                          <a:effectLst/>
                          <a:latin typeface="Arial"/>
                          <a:ea typeface="Calibri"/>
                          <a:cs typeface="Tahoma"/>
                        </a:rPr>
                        <a:t>21%</a:t>
                      </a:r>
                      <a:endParaRPr lang="en-US" sz="1800" b="1" kern="100">
                        <a:effectLst/>
                        <a:latin typeface="Calibri"/>
                        <a:ea typeface="Calibri"/>
                        <a:cs typeface="Tahom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53143">
                <a:tc>
                  <a:txBody>
                    <a:bodyPr/>
                    <a:lstStyle/>
                    <a:p>
                      <a:pPr marL="0" marR="0" algn="r" rtl="1">
                        <a:lnSpc>
                          <a:spcPct val="107000"/>
                        </a:lnSpc>
                        <a:spcBef>
                          <a:spcPts val="0"/>
                        </a:spcBef>
                        <a:spcAft>
                          <a:spcPts val="0"/>
                        </a:spcAft>
                      </a:pPr>
                      <a:r>
                        <a:rPr lang="en-US" sz="2000" b="1" kern="100">
                          <a:solidFill>
                            <a:srgbClr val="222222"/>
                          </a:solidFill>
                          <a:effectLst/>
                          <a:latin typeface="Arial"/>
                          <a:ea typeface="Calibri"/>
                          <a:cs typeface="Tahoma"/>
                        </a:rPr>
                        <a:t>القيمة الصافية الحالية – NPV . </a:t>
                      </a:r>
                      <a:endParaRPr lang="en-US" sz="1800" b="1" kern="100">
                        <a:effectLst/>
                        <a:latin typeface="Calibri"/>
                        <a:ea typeface="Calibri"/>
                        <a:cs typeface="Tahom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en-US" sz="2000" b="1" kern="100">
                          <a:solidFill>
                            <a:srgbClr val="222222"/>
                          </a:solidFill>
                          <a:effectLst/>
                          <a:latin typeface="Arial"/>
                          <a:ea typeface="Calibri"/>
                          <a:cs typeface="Tahoma"/>
                        </a:rPr>
                        <a:t>56,000 $</a:t>
                      </a:r>
                      <a:endParaRPr lang="en-US" sz="1800" b="1" kern="100">
                        <a:effectLst/>
                        <a:latin typeface="Calibri"/>
                        <a:ea typeface="Calibri"/>
                        <a:cs typeface="Tahom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en-US" sz="2000" b="1" kern="100">
                          <a:solidFill>
                            <a:srgbClr val="222222"/>
                          </a:solidFill>
                          <a:effectLst/>
                          <a:latin typeface="Arial"/>
                          <a:ea typeface="Calibri"/>
                          <a:cs typeface="Tahoma"/>
                        </a:rPr>
                        <a:t>-12,000 $</a:t>
                      </a:r>
                      <a:endParaRPr lang="en-US" sz="1800" b="1" kern="100">
                        <a:effectLst/>
                        <a:latin typeface="Calibri"/>
                        <a:ea typeface="Calibri"/>
                        <a:cs typeface="Tahom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en-US" sz="2000" b="1" kern="100">
                          <a:solidFill>
                            <a:srgbClr val="222222"/>
                          </a:solidFill>
                          <a:effectLst/>
                          <a:latin typeface="Arial"/>
                          <a:ea typeface="Calibri"/>
                          <a:cs typeface="Tahoma"/>
                        </a:rPr>
                        <a:t>125,000 $</a:t>
                      </a:r>
                      <a:endParaRPr lang="en-US" sz="1800" b="1" kern="100">
                        <a:effectLst/>
                        <a:latin typeface="Calibri"/>
                        <a:ea typeface="Calibri"/>
                        <a:cs typeface="Tahom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53143">
                <a:tc>
                  <a:txBody>
                    <a:bodyPr/>
                    <a:lstStyle/>
                    <a:p>
                      <a:pPr marL="0" marR="0" algn="r" rtl="1">
                        <a:lnSpc>
                          <a:spcPct val="107000"/>
                        </a:lnSpc>
                        <a:spcBef>
                          <a:spcPts val="0"/>
                        </a:spcBef>
                        <a:spcAft>
                          <a:spcPts val="0"/>
                        </a:spcAft>
                      </a:pPr>
                      <a:r>
                        <a:rPr lang="en-US" sz="2000" b="1" kern="100">
                          <a:solidFill>
                            <a:srgbClr val="222222"/>
                          </a:solidFill>
                          <a:effectLst/>
                          <a:latin typeface="Arial"/>
                          <a:ea typeface="Calibri"/>
                          <a:cs typeface="Tahoma"/>
                        </a:rPr>
                        <a:t>فترة إستعادة المدفوعات – Payback Period .</a:t>
                      </a:r>
                      <a:endParaRPr lang="en-US" sz="1800" b="1" kern="100">
                        <a:effectLst/>
                        <a:latin typeface="Calibri"/>
                        <a:ea typeface="Calibri"/>
                        <a:cs typeface="Tahom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en-US" sz="2000" b="1" kern="100">
                          <a:solidFill>
                            <a:srgbClr val="222222"/>
                          </a:solidFill>
                          <a:effectLst/>
                          <a:latin typeface="Arial"/>
                          <a:ea typeface="Calibri"/>
                          <a:cs typeface="Tahoma"/>
                        </a:rPr>
                        <a:t>16 شهر .</a:t>
                      </a:r>
                      <a:endParaRPr lang="en-US" sz="1800" b="1" kern="100">
                        <a:effectLst/>
                        <a:latin typeface="Calibri"/>
                        <a:ea typeface="Calibri"/>
                        <a:cs typeface="Tahom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en-US" sz="2000" b="1" kern="100">
                          <a:solidFill>
                            <a:srgbClr val="222222"/>
                          </a:solidFill>
                          <a:effectLst/>
                          <a:latin typeface="Arial"/>
                          <a:ea typeface="Calibri"/>
                          <a:cs typeface="Tahoma"/>
                        </a:rPr>
                        <a:t>8 لأشهر .</a:t>
                      </a:r>
                      <a:endParaRPr lang="en-US" sz="1800" b="1" kern="100">
                        <a:effectLst/>
                        <a:latin typeface="Calibri"/>
                        <a:ea typeface="Calibri"/>
                        <a:cs typeface="Tahom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en-US" sz="2000" b="1" kern="100">
                          <a:solidFill>
                            <a:srgbClr val="222222"/>
                          </a:solidFill>
                          <a:effectLst/>
                          <a:latin typeface="Arial"/>
                          <a:ea typeface="Calibri"/>
                          <a:cs typeface="Tahoma"/>
                        </a:rPr>
                        <a:t>0.8 شهر</a:t>
                      </a:r>
                      <a:endParaRPr lang="en-US" sz="1800" b="1" kern="100">
                        <a:effectLst/>
                        <a:latin typeface="Calibri"/>
                        <a:ea typeface="Calibri"/>
                        <a:cs typeface="Tahom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53143">
                <a:tc>
                  <a:txBody>
                    <a:bodyPr/>
                    <a:lstStyle/>
                    <a:p>
                      <a:pPr marL="0" marR="0" algn="r" rtl="1">
                        <a:lnSpc>
                          <a:spcPct val="107000"/>
                        </a:lnSpc>
                        <a:spcBef>
                          <a:spcPts val="0"/>
                        </a:spcBef>
                        <a:spcAft>
                          <a:spcPts val="0"/>
                        </a:spcAft>
                      </a:pPr>
                      <a:r>
                        <a:rPr lang="en-US" sz="2000" b="1" kern="100" dirty="0" smtClean="0">
                          <a:solidFill>
                            <a:srgbClr val="222222"/>
                          </a:solidFill>
                          <a:effectLst/>
                          <a:latin typeface="Arial"/>
                          <a:ea typeface="Calibri"/>
                          <a:cs typeface="Tahoma"/>
                        </a:rPr>
                        <a:t>– </a:t>
                      </a:r>
                      <a:r>
                        <a:rPr lang="en-US" sz="2000" b="1" kern="100" dirty="0">
                          <a:solidFill>
                            <a:srgbClr val="222222"/>
                          </a:solidFill>
                          <a:effectLst/>
                          <a:latin typeface="Arial"/>
                          <a:ea typeface="Calibri"/>
                          <a:cs typeface="Tahoma"/>
                        </a:rPr>
                        <a:t>BCR . </a:t>
                      </a:r>
                      <a:r>
                        <a:rPr lang="en-US" sz="2000" b="1" kern="100" dirty="0" smtClean="0">
                          <a:solidFill>
                            <a:srgbClr val="222222"/>
                          </a:solidFill>
                          <a:effectLst/>
                          <a:latin typeface="Arial"/>
                          <a:ea typeface="Calibri"/>
                          <a:cs typeface="Tahoma"/>
                        </a:rPr>
                        <a:t>نسبة التكلفة / المنفعة </a:t>
                      </a:r>
                      <a:r>
                        <a:rPr lang="ar-SY" sz="2000" b="1" kern="100" dirty="0" smtClean="0">
                          <a:solidFill>
                            <a:srgbClr val="222222"/>
                          </a:solidFill>
                          <a:effectLst/>
                          <a:latin typeface="Arial"/>
                          <a:ea typeface="Calibri"/>
                          <a:cs typeface="Tahoma"/>
                        </a:rPr>
                        <a:t>.</a:t>
                      </a:r>
                      <a:endParaRPr lang="en-US" sz="1800" b="1" kern="100" dirty="0">
                        <a:effectLst/>
                        <a:latin typeface="Calibri"/>
                        <a:ea typeface="Calibri"/>
                        <a:cs typeface="Tahom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en-US" sz="2000" b="1" kern="100">
                          <a:solidFill>
                            <a:srgbClr val="222222"/>
                          </a:solidFill>
                          <a:effectLst/>
                          <a:latin typeface="Arial"/>
                          <a:ea typeface="Calibri"/>
                          <a:cs typeface="Tahoma"/>
                        </a:rPr>
                        <a:t>1.20</a:t>
                      </a:r>
                      <a:endParaRPr lang="en-US" sz="1800" b="1" kern="100">
                        <a:effectLst/>
                        <a:latin typeface="Calibri"/>
                        <a:ea typeface="Calibri"/>
                        <a:cs typeface="Tahom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en-US" sz="2000" b="1" kern="100">
                          <a:solidFill>
                            <a:srgbClr val="222222"/>
                          </a:solidFill>
                          <a:effectLst/>
                          <a:latin typeface="Arial"/>
                          <a:ea typeface="Calibri"/>
                          <a:cs typeface="Tahoma"/>
                        </a:rPr>
                        <a:t>1.00</a:t>
                      </a:r>
                      <a:endParaRPr lang="en-US" sz="1800" b="1" kern="100">
                        <a:effectLst/>
                        <a:latin typeface="Calibri"/>
                        <a:ea typeface="Calibri"/>
                        <a:cs typeface="Tahom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en-US" sz="2000" b="1" kern="100">
                          <a:solidFill>
                            <a:srgbClr val="222222"/>
                          </a:solidFill>
                          <a:effectLst/>
                          <a:latin typeface="Arial"/>
                          <a:ea typeface="Calibri"/>
                          <a:cs typeface="Tahoma"/>
                        </a:rPr>
                        <a:t>0.80</a:t>
                      </a:r>
                      <a:endParaRPr lang="en-US" sz="1800" b="1" kern="100">
                        <a:effectLst/>
                        <a:latin typeface="Calibri"/>
                        <a:ea typeface="Calibri"/>
                        <a:cs typeface="Tahom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06286">
                <a:tc>
                  <a:txBody>
                    <a:bodyPr/>
                    <a:lstStyle/>
                    <a:p>
                      <a:pPr marL="0" marR="0" algn="r" rtl="1">
                        <a:lnSpc>
                          <a:spcPct val="107000"/>
                        </a:lnSpc>
                        <a:spcBef>
                          <a:spcPts val="0"/>
                        </a:spcBef>
                        <a:spcAft>
                          <a:spcPts val="0"/>
                        </a:spcAft>
                      </a:pPr>
                      <a:r>
                        <a:rPr lang="en-US" sz="2000" b="1" kern="100">
                          <a:solidFill>
                            <a:srgbClr val="222222"/>
                          </a:solidFill>
                          <a:effectLst/>
                          <a:latin typeface="Arial"/>
                          <a:ea typeface="Calibri"/>
                          <a:cs typeface="Tahoma"/>
                        </a:rPr>
                        <a:t>تكلفة الفرصة لإختيار المشروعين  P!</a:t>
                      </a:r>
                      <a:r>
                        <a:rPr lang="ar-SY" sz="2000" b="1" kern="100">
                          <a:solidFill>
                            <a:srgbClr val="222222"/>
                          </a:solidFill>
                          <a:effectLst/>
                          <a:latin typeface="Calibri"/>
                          <a:ea typeface="Calibri"/>
                          <a:cs typeface="Arial"/>
                        </a:rPr>
                        <a:t> و </a:t>
                      </a:r>
                      <a:r>
                        <a:rPr lang="en-US" sz="2000" b="1" kern="100">
                          <a:solidFill>
                            <a:srgbClr val="222222"/>
                          </a:solidFill>
                          <a:effectLst/>
                          <a:latin typeface="Arial"/>
                          <a:ea typeface="Calibri"/>
                          <a:cs typeface="Tahoma"/>
                        </a:rPr>
                        <a:t>P2</a:t>
                      </a:r>
                      <a:r>
                        <a:rPr lang="ar-SY" sz="2000" b="1" kern="100">
                          <a:solidFill>
                            <a:srgbClr val="222222"/>
                          </a:solidFill>
                          <a:effectLst/>
                          <a:latin typeface="Calibri"/>
                          <a:ea typeface="Calibri"/>
                          <a:cs typeface="Arial"/>
                        </a:rPr>
                        <a:t> -  </a:t>
                      </a:r>
                      <a:r>
                        <a:rPr lang="en-US" sz="2000" b="1" kern="100">
                          <a:solidFill>
                            <a:srgbClr val="222222"/>
                          </a:solidFill>
                          <a:effectLst/>
                          <a:latin typeface="Arial"/>
                          <a:ea typeface="Calibri"/>
                          <a:cs typeface="Tahoma"/>
                        </a:rPr>
                        <a:t>Opportunity Costs</a:t>
                      </a:r>
                      <a:r>
                        <a:rPr lang="ar-SY" sz="2000" b="1" kern="100">
                          <a:solidFill>
                            <a:srgbClr val="222222"/>
                          </a:solidFill>
                          <a:effectLst/>
                          <a:latin typeface="Calibri"/>
                          <a:ea typeface="Calibri"/>
                          <a:cs typeface="Arial"/>
                        </a:rPr>
                        <a:t> .</a:t>
                      </a:r>
                      <a:endParaRPr lang="en-US" sz="1800" b="1" kern="100">
                        <a:effectLst/>
                        <a:latin typeface="Calibri"/>
                        <a:ea typeface="Calibri"/>
                        <a:cs typeface="Tahom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en-US" sz="2000" b="1" kern="100">
                          <a:solidFill>
                            <a:srgbClr val="222222"/>
                          </a:solidFill>
                          <a:effectLst/>
                          <a:latin typeface="Arial"/>
                          <a:ea typeface="Calibri"/>
                          <a:cs typeface="Tahoma"/>
                        </a:rPr>
                        <a:t>55,000 $</a:t>
                      </a:r>
                      <a:endParaRPr lang="en-US" sz="1800" b="1" kern="100">
                        <a:effectLst/>
                        <a:latin typeface="Calibri"/>
                        <a:ea typeface="Calibri"/>
                        <a:cs typeface="Tahom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en-US" sz="2000" b="1" kern="100">
                          <a:solidFill>
                            <a:srgbClr val="222222"/>
                          </a:solidFill>
                          <a:effectLst/>
                          <a:latin typeface="Arial"/>
                          <a:ea typeface="Calibri"/>
                          <a:cs typeface="Tahoma"/>
                        </a:rPr>
                        <a:t>27,500 $</a:t>
                      </a:r>
                      <a:endParaRPr lang="en-US" sz="1800" b="1" kern="100">
                        <a:effectLst/>
                        <a:latin typeface="Calibri"/>
                        <a:ea typeface="Calibri"/>
                        <a:cs typeface="Tahom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en-US" sz="2000" b="1" kern="100" dirty="0">
                          <a:solidFill>
                            <a:srgbClr val="222222"/>
                          </a:solidFill>
                          <a:effectLst/>
                          <a:latin typeface="Arial"/>
                          <a:ea typeface="Calibri"/>
                          <a:cs typeface="Tahoma"/>
                        </a:rPr>
                        <a:t>38,000 $</a:t>
                      </a:r>
                      <a:endParaRPr lang="en-US" sz="1800" b="1" kern="100" dirty="0">
                        <a:effectLst/>
                        <a:latin typeface="Calibri"/>
                        <a:ea typeface="Calibri"/>
                        <a:cs typeface="Tahom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7635243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SY" dirty="0" smtClean="0"/>
              <a:t>تعابير مالية إضافية </a:t>
            </a:r>
            <a:br>
              <a:rPr lang="ar-SY" dirty="0" smtClean="0"/>
            </a:br>
            <a:r>
              <a:rPr lang="en-US" dirty="0" smtClean="0"/>
              <a:t>Additional Financial Terms </a:t>
            </a:r>
            <a:endParaRPr lang="en-US" dirty="0"/>
          </a:p>
        </p:txBody>
      </p:sp>
      <p:sp>
        <p:nvSpPr>
          <p:cNvPr id="3" name="Content Placeholder 2"/>
          <p:cNvSpPr>
            <a:spLocks noGrp="1"/>
          </p:cNvSpPr>
          <p:nvPr>
            <p:ph idx="1"/>
          </p:nvPr>
        </p:nvSpPr>
        <p:spPr/>
        <p:txBody>
          <a:bodyPr>
            <a:normAutofit fontScale="92500" lnSpcReduction="10000"/>
          </a:bodyPr>
          <a:lstStyle/>
          <a:p>
            <a:r>
              <a:rPr lang="ar-SY" dirty="0" smtClean="0"/>
              <a:t>فئات التكلفة - </a:t>
            </a:r>
            <a:r>
              <a:rPr lang="en-US" dirty="0" smtClean="0"/>
              <a:t>Categories of cost :</a:t>
            </a:r>
          </a:p>
          <a:p>
            <a:pPr lvl="1"/>
            <a:r>
              <a:rPr lang="ar-SY" dirty="0" smtClean="0"/>
              <a:t>المباشرة -  </a:t>
            </a:r>
            <a:r>
              <a:rPr lang="en-US" dirty="0" smtClean="0"/>
              <a:t>Direct : </a:t>
            </a:r>
            <a:r>
              <a:rPr lang="ar-SY" dirty="0" smtClean="0"/>
              <a:t>تعود مباشرة للمشروع .</a:t>
            </a:r>
          </a:p>
          <a:p>
            <a:pPr lvl="1"/>
            <a:r>
              <a:rPr lang="ar-SY" dirty="0" smtClean="0"/>
              <a:t>غير المباشرة -  </a:t>
            </a:r>
            <a:r>
              <a:rPr lang="en-US" dirty="0" smtClean="0"/>
              <a:t>Indirect  : </a:t>
            </a:r>
            <a:r>
              <a:rPr lang="ar-SY" dirty="0" smtClean="0"/>
              <a:t>بنودالنفقات الإدارية والعامة التي تتقاسمها عدة مشاريع .</a:t>
            </a:r>
          </a:p>
          <a:p>
            <a:pPr lvl="1"/>
            <a:r>
              <a:rPr lang="ar-SY" dirty="0" smtClean="0"/>
              <a:t>المتغيرة – </a:t>
            </a:r>
            <a:r>
              <a:rPr lang="en-US" dirty="0" smtClean="0"/>
              <a:t>Variable :  </a:t>
            </a:r>
            <a:r>
              <a:rPr lang="ar-SY" dirty="0" smtClean="0"/>
              <a:t>التكاليف التي تتغير مع مستوى الجهد          ( الإنتاج ) المبذول .</a:t>
            </a:r>
          </a:p>
          <a:p>
            <a:pPr lvl="1"/>
            <a:r>
              <a:rPr lang="ar-SY" dirty="0" smtClean="0"/>
              <a:t>الثابتة -  </a:t>
            </a:r>
            <a:r>
              <a:rPr lang="en-US" dirty="0" smtClean="0"/>
              <a:t>Fixed  : </a:t>
            </a:r>
            <a:r>
              <a:rPr lang="ar-SY" dirty="0" smtClean="0"/>
              <a:t>الإيجارات / عقود الإيجار طويلة الأمد .</a:t>
            </a:r>
          </a:p>
          <a:p>
            <a:r>
              <a:rPr lang="ar-SY" dirty="0" smtClean="0"/>
              <a:t>القيمة الاقتصادية المضافة - </a:t>
            </a:r>
            <a:r>
              <a:rPr lang="en-US" dirty="0" smtClean="0"/>
              <a:t>Economic value added : </a:t>
            </a:r>
            <a:r>
              <a:rPr lang="ar-SY" dirty="0" smtClean="0"/>
              <a:t>القيمة المضافة التي ينتجها المشروع أكبر من تكاليف تمويل المشروع .</a:t>
            </a:r>
          </a:p>
          <a:p>
            <a:endParaRPr lang="en-US" dirty="0"/>
          </a:p>
        </p:txBody>
      </p:sp>
    </p:spTree>
    <p:extLst>
      <p:ext uri="{BB962C8B-B14F-4D97-AF65-F5344CB8AC3E}">
        <p14:creationId xmlns:p14="http://schemas.microsoft.com/office/powerpoint/2010/main" val="31691575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1"/>
            <a:r>
              <a:rPr lang="ar-SY" dirty="0" smtClean="0"/>
              <a:t>أدوات تقدير التكلفة </a:t>
            </a:r>
            <a:br>
              <a:rPr lang="ar-SY" dirty="0" smtClean="0"/>
            </a:br>
            <a:r>
              <a:rPr lang="en-US" dirty="0" smtClean="0"/>
              <a:t>Cost Estimating Tools </a:t>
            </a:r>
            <a:endParaRPr lang="en-US" dirty="0"/>
          </a:p>
        </p:txBody>
      </p:sp>
      <p:sp>
        <p:nvSpPr>
          <p:cNvPr id="3" name="Content Placeholder 2"/>
          <p:cNvSpPr>
            <a:spLocks noGrp="1"/>
          </p:cNvSpPr>
          <p:nvPr>
            <p:ph idx="1"/>
          </p:nvPr>
        </p:nvSpPr>
        <p:spPr/>
        <p:txBody>
          <a:bodyPr>
            <a:normAutofit fontScale="77500" lnSpcReduction="20000"/>
          </a:bodyPr>
          <a:lstStyle/>
          <a:p>
            <a:pPr algn="r" rtl="1"/>
            <a:r>
              <a:rPr lang="ar-SY" dirty="0" smtClean="0"/>
              <a:t>التقدير المشابه ( المماثل ) - ( ويسمى أيضا التقدير " من أعلى إلى أسفل" ) : يقارن المشروع الحالي مع مشاريع سابقة مشابهة للمشروع الحالي مكوناته وبالتالي من حيث التكلفة . وهذا ما يسمى بالتقدير     " الإرشادي – </a:t>
            </a:r>
            <a:r>
              <a:rPr lang="en-US" dirty="0" smtClean="0"/>
              <a:t>heuristic ,  </a:t>
            </a:r>
            <a:r>
              <a:rPr lang="ar-SY" dirty="0" smtClean="0"/>
              <a:t>أو التقدير بحكم التجربة –  </a:t>
            </a:r>
            <a:r>
              <a:rPr lang="en-US" dirty="0" smtClean="0"/>
              <a:t>rule of thumb " . </a:t>
            </a:r>
            <a:r>
              <a:rPr lang="ar-SY" dirty="0" smtClean="0"/>
              <a:t>وهو مصمم لتوفير تقديرات ' تقريبية " دون الحاجة إلى استخدام الكثير من التفاصيل المساندة .</a:t>
            </a:r>
          </a:p>
          <a:p>
            <a:pPr algn="r" rtl="1"/>
            <a:r>
              <a:rPr lang="ar-SY" dirty="0" smtClean="0"/>
              <a:t>التقدير من أسفل إلى أعلى : وهو تقدير مفصل للغاية ويستخدم هيكل تجزئة العمل - </a:t>
            </a:r>
            <a:r>
              <a:rPr lang="en-US" dirty="0" smtClean="0"/>
              <a:t>WBS </a:t>
            </a:r>
            <a:r>
              <a:rPr lang="ar-SY" dirty="0" smtClean="0"/>
              <a:t>لإنشاء تقديرات النشاط من حيث التكلفة ( وكذلك الجدول الزمني ) . يمكن للتقدير من أسفل إلى أعلى أن يكون دقيقاً جداً إذا كان هناك ما يكفي من البيانات التاريخية التي تستند إليها التقديرات .</a:t>
            </a:r>
          </a:p>
          <a:p>
            <a:pPr algn="r" rtl="1"/>
            <a:r>
              <a:rPr lang="ar-SY" dirty="0" smtClean="0"/>
              <a:t>التقدير الحدودي : أو " النمذجة - </a:t>
            </a:r>
            <a:r>
              <a:rPr lang="en-US" dirty="0" smtClean="0"/>
              <a:t>modeling  " </a:t>
            </a:r>
            <a:r>
              <a:rPr lang="ar-SY" dirty="0" smtClean="0"/>
              <a:t>كما يطلق عليه في بعض الأحيان ، وهو يقوم على استخدام معلم ( متحول – </a:t>
            </a:r>
            <a:r>
              <a:rPr lang="en-US" dirty="0" smtClean="0"/>
              <a:t>parameter ) </a:t>
            </a:r>
            <a:r>
              <a:rPr lang="ar-SY" dirty="0" smtClean="0"/>
              <a:t>والوحدات المتطابقة المتكررة من العمل . إذا كانت تكلفة وحدة واحدة من العمل = 100 دولار فإن تكاليف " </a:t>
            </a:r>
            <a:r>
              <a:rPr lang="en-US" dirty="0" smtClean="0"/>
              <a:t>X " </a:t>
            </a:r>
            <a:r>
              <a:rPr lang="ar-SY" dirty="0" smtClean="0"/>
              <a:t>وحدة سوف = "  </a:t>
            </a:r>
            <a:r>
              <a:rPr lang="en-US" dirty="0" smtClean="0"/>
              <a:t>X * 100 " </a:t>
            </a:r>
            <a:r>
              <a:rPr lang="ar-SY" dirty="0" smtClean="0"/>
              <a:t>دولار .</a:t>
            </a:r>
          </a:p>
          <a:p>
            <a:pPr algn="r" rtl="1"/>
            <a:endParaRPr lang="en-US" dirty="0"/>
          </a:p>
        </p:txBody>
      </p:sp>
    </p:spTree>
    <p:extLst>
      <p:ext uri="{BB962C8B-B14F-4D97-AF65-F5344CB8AC3E}">
        <p14:creationId xmlns:p14="http://schemas.microsoft.com/office/powerpoint/2010/main" val="6863980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1"/>
            <a:r>
              <a:rPr lang="ar-SY" dirty="0" smtClean="0"/>
              <a:t>التقدير المماثل ( المشابه ) </a:t>
            </a:r>
            <a:br>
              <a:rPr lang="ar-SY" dirty="0" smtClean="0"/>
            </a:br>
            <a:r>
              <a:rPr lang="en-US" dirty="0" smtClean="0"/>
              <a:t>Analogous Estimating</a:t>
            </a:r>
            <a:endParaRPr lang="en-US" dirty="0"/>
          </a:p>
        </p:txBody>
      </p:sp>
      <p:pic>
        <p:nvPicPr>
          <p:cNvPr id="4" name="Content Placeholder 3"/>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1600200"/>
            <a:ext cx="8077200" cy="4724400"/>
          </a:xfrm>
          <a:prstGeom prst="rect">
            <a:avLst/>
          </a:prstGeom>
          <a:noFill/>
        </p:spPr>
      </p:pic>
    </p:spTree>
    <p:extLst>
      <p:ext uri="{BB962C8B-B14F-4D97-AF65-F5344CB8AC3E}">
        <p14:creationId xmlns:p14="http://schemas.microsoft.com/office/powerpoint/2010/main" val="6863980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1"/>
            <a:r>
              <a:rPr lang="ar-SY" dirty="0" smtClean="0"/>
              <a:t>التقدير المماثل ( المشابه ) </a:t>
            </a:r>
            <a:br>
              <a:rPr lang="ar-SY" dirty="0" smtClean="0"/>
            </a:br>
            <a:r>
              <a:rPr lang="en-US" dirty="0" smtClean="0"/>
              <a:t>Analogous Estimating</a:t>
            </a:r>
            <a:endParaRPr lang="en-US" dirty="0"/>
          </a:p>
        </p:txBody>
      </p:sp>
      <p:sp>
        <p:nvSpPr>
          <p:cNvPr id="3" name="Content Placeholder 2"/>
          <p:cNvSpPr>
            <a:spLocks noGrp="1"/>
          </p:cNvSpPr>
          <p:nvPr>
            <p:ph idx="1"/>
          </p:nvPr>
        </p:nvSpPr>
        <p:spPr/>
        <p:txBody>
          <a:bodyPr>
            <a:normAutofit fontScale="92500" lnSpcReduction="20000"/>
          </a:bodyPr>
          <a:lstStyle/>
          <a:p>
            <a:pPr algn="r" rtl="1"/>
            <a:r>
              <a:rPr lang="ar-SY" dirty="0" smtClean="0"/>
              <a:t>المزايا – </a:t>
            </a:r>
            <a:r>
              <a:rPr lang="en-US" dirty="0" smtClean="0"/>
              <a:t>Advantages :</a:t>
            </a:r>
          </a:p>
          <a:p>
            <a:pPr algn="r" rtl="1"/>
            <a:r>
              <a:rPr lang="ar-SY" dirty="0" smtClean="0"/>
              <a:t>يحتاج إلى القليل من الوقت والجهد .</a:t>
            </a:r>
          </a:p>
          <a:p>
            <a:pPr algn="r" rtl="1"/>
            <a:r>
              <a:rPr lang="ar-SY" dirty="0" smtClean="0"/>
              <a:t>أقل تكلفة لإنشائه .</a:t>
            </a:r>
          </a:p>
          <a:p>
            <a:pPr algn="r" rtl="1"/>
            <a:r>
              <a:rPr lang="ar-SY" dirty="0" smtClean="0"/>
              <a:t>لا تحتاج الأنشطة إلى تهجئتها .</a:t>
            </a:r>
          </a:p>
          <a:p>
            <a:pPr algn="r" rtl="1"/>
            <a:r>
              <a:rPr lang="ar-SY" dirty="0" smtClean="0"/>
              <a:t>تتوج التكاليف الكلية للمشروع .</a:t>
            </a:r>
          </a:p>
          <a:p>
            <a:pPr algn="r" rtl="1"/>
            <a:r>
              <a:rPr lang="ar-SY" dirty="0" smtClean="0"/>
              <a:t>العيوب – </a:t>
            </a:r>
            <a:r>
              <a:rPr lang="en-US" dirty="0" smtClean="0"/>
              <a:t>Disadvantages :</a:t>
            </a:r>
          </a:p>
          <a:p>
            <a:pPr algn="r" rtl="1"/>
            <a:r>
              <a:rPr lang="ar-SY" dirty="0" smtClean="0"/>
              <a:t>أقل دقة من التقدير من أسفل إلى أعلى .</a:t>
            </a:r>
          </a:p>
          <a:p>
            <a:pPr algn="r" rtl="1"/>
            <a:r>
              <a:rPr lang="ar-SY" dirty="0" smtClean="0"/>
              <a:t>المعلومات التاريخية أو رأي الخبراء قد لا تكون متاحة .</a:t>
            </a:r>
          </a:p>
          <a:p>
            <a:pPr algn="r" rtl="1"/>
            <a:r>
              <a:rPr lang="ar-SY" dirty="0" smtClean="0"/>
              <a:t>صعبة للغاية للمشاريع ذات المقدار العالي من عدم اليقين .</a:t>
            </a:r>
          </a:p>
          <a:p>
            <a:pPr algn="r" rtl="1"/>
            <a:endParaRPr lang="en-US" dirty="0"/>
          </a:p>
        </p:txBody>
      </p:sp>
    </p:spTree>
    <p:extLst>
      <p:ext uri="{BB962C8B-B14F-4D97-AF65-F5344CB8AC3E}">
        <p14:creationId xmlns:p14="http://schemas.microsoft.com/office/powerpoint/2010/main" val="6863980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SY" dirty="0" smtClean="0"/>
              <a:t>مواضيع القسم </a:t>
            </a:r>
            <a:r>
              <a:rPr lang="en-US" dirty="0" smtClean="0"/>
              <a:t/>
            </a:r>
            <a:br>
              <a:rPr lang="en-US" dirty="0" smtClean="0"/>
            </a:br>
            <a:r>
              <a:rPr lang="en-US" dirty="0" smtClean="0"/>
              <a:t>Section Topics </a:t>
            </a:r>
            <a:endParaRPr lang="en-US" dirty="0"/>
          </a:p>
        </p:txBody>
      </p:sp>
      <p:sp>
        <p:nvSpPr>
          <p:cNvPr id="3" name="Content Placeholder 2"/>
          <p:cNvSpPr>
            <a:spLocks noGrp="1"/>
          </p:cNvSpPr>
          <p:nvPr>
            <p:ph idx="1"/>
          </p:nvPr>
        </p:nvSpPr>
        <p:spPr/>
        <p:txBody>
          <a:bodyPr>
            <a:normAutofit/>
          </a:bodyPr>
          <a:lstStyle/>
          <a:p>
            <a:pPr algn="r" rtl="1"/>
            <a:r>
              <a:rPr lang="ar-SY" dirty="0" smtClean="0"/>
              <a:t>التخطيط لإدارة التكلفة - </a:t>
            </a:r>
            <a:r>
              <a:rPr lang="en-US" dirty="0" smtClean="0"/>
              <a:t>Plan Cost Management</a:t>
            </a:r>
          </a:p>
          <a:p>
            <a:pPr algn="r" rtl="1"/>
            <a:r>
              <a:rPr lang="ar-SY" dirty="0" smtClean="0"/>
              <a:t>تقدير التكاليف - </a:t>
            </a:r>
            <a:r>
              <a:rPr lang="en-US" dirty="0" smtClean="0"/>
              <a:t>Estimate Costs .</a:t>
            </a:r>
          </a:p>
          <a:p>
            <a:pPr algn="r" rtl="1"/>
            <a:r>
              <a:rPr lang="ar-SY" dirty="0" smtClean="0"/>
              <a:t>تحديد الميزانية - </a:t>
            </a:r>
            <a:r>
              <a:rPr lang="en-US" dirty="0" smtClean="0"/>
              <a:t>Determine Budget .</a:t>
            </a:r>
          </a:p>
          <a:p>
            <a:pPr algn="r" rtl="1"/>
            <a:r>
              <a:rPr lang="ar-SY" dirty="0" smtClean="0"/>
              <a:t>التحكم في التكاليف - </a:t>
            </a:r>
            <a:r>
              <a:rPr lang="en-US" dirty="0" smtClean="0"/>
              <a:t>Control Costs .</a:t>
            </a:r>
          </a:p>
          <a:p>
            <a:pPr algn="r" rtl="1"/>
            <a:endParaRPr lang="en-US" dirty="0"/>
          </a:p>
        </p:txBody>
      </p:sp>
    </p:spTree>
    <p:extLst>
      <p:ext uri="{BB962C8B-B14F-4D97-AF65-F5344CB8AC3E}">
        <p14:creationId xmlns:p14="http://schemas.microsoft.com/office/powerpoint/2010/main" val="17439350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1"/>
            <a:r>
              <a:rPr lang="ar-SY" dirty="0" smtClean="0"/>
              <a:t>التقدير من أسفل إلى أعلى </a:t>
            </a:r>
            <a:br>
              <a:rPr lang="ar-SY" dirty="0" smtClean="0"/>
            </a:br>
            <a:r>
              <a:rPr lang="en-US" dirty="0" smtClean="0"/>
              <a:t>Bottom-Up Estimate </a:t>
            </a:r>
            <a:endParaRPr lang="en-US" dirty="0"/>
          </a:p>
        </p:txBody>
      </p:sp>
      <p:sp>
        <p:nvSpPr>
          <p:cNvPr id="3" name="Content Placeholder 2"/>
          <p:cNvSpPr>
            <a:spLocks noGrp="1"/>
          </p:cNvSpPr>
          <p:nvPr>
            <p:ph idx="1"/>
          </p:nvPr>
        </p:nvSpPr>
        <p:spPr/>
        <p:txBody>
          <a:bodyPr>
            <a:normAutofit fontScale="70000" lnSpcReduction="20000"/>
          </a:bodyPr>
          <a:lstStyle/>
          <a:p>
            <a:pPr marL="0" indent="0" algn="r" rtl="1">
              <a:buNone/>
            </a:pPr>
            <a:r>
              <a:rPr lang="ar-SY" dirty="0" smtClean="0"/>
              <a:t>التقدير من أسفل إلى أعلى مبني على البيانات التاريخية . وهذا يعني أن تقديراتك تستند إلى تقدير تكلفة هذه الأنشطة التي يمكن أنك قد كنت نفذتها من قبل ، هذه الأنشطى يمكن تقديرها ضمن مجال ضيق .</a:t>
            </a:r>
          </a:p>
          <a:p>
            <a:pPr algn="r" rtl="1"/>
            <a:endParaRPr lang="ar-SY" dirty="0" smtClean="0"/>
          </a:p>
          <a:p>
            <a:pPr algn="r" rtl="1"/>
            <a:r>
              <a:rPr lang="ar-SY" dirty="0" smtClean="0"/>
              <a:t>المزايا – </a:t>
            </a:r>
            <a:r>
              <a:rPr lang="en-US" dirty="0" smtClean="0"/>
              <a:t>Advantages :</a:t>
            </a:r>
          </a:p>
          <a:p>
            <a:pPr algn="r" rtl="1"/>
            <a:r>
              <a:rPr lang="en-US" dirty="0" smtClean="0"/>
              <a:t> </a:t>
            </a:r>
            <a:r>
              <a:rPr lang="ar-SY" dirty="0" smtClean="0"/>
              <a:t>دقة محسنة .</a:t>
            </a:r>
          </a:p>
          <a:p>
            <a:pPr algn="r" rtl="1"/>
            <a:r>
              <a:rPr lang="ar-SY" dirty="0" smtClean="0"/>
              <a:t>توفر التفاصيل المناسبة لرصد ومراقبة المشاريع .</a:t>
            </a:r>
          </a:p>
          <a:p>
            <a:pPr algn="r" rtl="1"/>
            <a:r>
              <a:rPr lang="ar-SY" dirty="0" smtClean="0"/>
              <a:t>توفر مشاركة الفريق في التقديرات .</a:t>
            </a:r>
          </a:p>
          <a:p>
            <a:pPr algn="r" rtl="1"/>
            <a:endParaRPr lang="ar-SY" dirty="0" smtClean="0"/>
          </a:p>
          <a:p>
            <a:pPr algn="r" rtl="1"/>
            <a:r>
              <a:rPr lang="ar-SY" dirty="0" smtClean="0"/>
              <a:t>العيوب – </a:t>
            </a:r>
            <a:r>
              <a:rPr lang="en-US" dirty="0" smtClean="0"/>
              <a:t>Disadvantages :</a:t>
            </a:r>
          </a:p>
          <a:p>
            <a:pPr algn="r" rtl="1"/>
            <a:r>
              <a:rPr lang="ar-SY" dirty="0" smtClean="0"/>
              <a:t>تستهلك وقتاً أطول وتكلفة أعلى لإنشائها .</a:t>
            </a:r>
          </a:p>
          <a:p>
            <a:pPr algn="r" rtl="1"/>
            <a:r>
              <a:rPr lang="ar-SY" dirty="0" smtClean="0"/>
              <a:t>قد تخصع التقديرات لحشو مبطن من قبل أعضاء الفريق .</a:t>
            </a:r>
          </a:p>
          <a:p>
            <a:pPr algn="r" rtl="1"/>
            <a:r>
              <a:rPr lang="ar-SY" dirty="0" smtClean="0"/>
              <a:t>دقيقة فقط بمقدار دقة هيكل تجزئة العمل – </a:t>
            </a:r>
            <a:r>
              <a:rPr lang="en-US" dirty="0" smtClean="0"/>
              <a:t>WBS .</a:t>
            </a:r>
          </a:p>
          <a:p>
            <a:pPr algn="r" rtl="1"/>
            <a:endParaRPr lang="en-US" dirty="0"/>
          </a:p>
        </p:txBody>
      </p:sp>
    </p:spTree>
    <p:extLst>
      <p:ext uri="{BB962C8B-B14F-4D97-AF65-F5344CB8AC3E}">
        <p14:creationId xmlns:p14="http://schemas.microsoft.com/office/powerpoint/2010/main" val="6863980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1"/>
            <a:r>
              <a:rPr lang="ar-SY" dirty="0" smtClean="0"/>
              <a:t>التقدير الحدودي </a:t>
            </a:r>
            <a:br>
              <a:rPr lang="ar-SY" dirty="0" smtClean="0"/>
            </a:br>
            <a:r>
              <a:rPr lang="en-US" dirty="0" smtClean="0"/>
              <a:t>Parametric Estimating </a:t>
            </a:r>
            <a:endParaRPr lang="en-US" dirty="0"/>
          </a:p>
        </p:txBody>
      </p:sp>
      <p:sp>
        <p:nvSpPr>
          <p:cNvPr id="3" name="Content Placeholder 2"/>
          <p:cNvSpPr>
            <a:spLocks noGrp="1"/>
          </p:cNvSpPr>
          <p:nvPr>
            <p:ph idx="1"/>
          </p:nvPr>
        </p:nvSpPr>
        <p:spPr/>
        <p:txBody>
          <a:bodyPr>
            <a:normAutofit fontScale="70000" lnSpcReduction="20000"/>
          </a:bodyPr>
          <a:lstStyle/>
          <a:p>
            <a:pPr marL="0" indent="0" algn="r" rtl="1">
              <a:buNone/>
            </a:pPr>
            <a:r>
              <a:rPr lang="ar-SY" dirty="0" smtClean="0"/>
              <a:t>يستخدم التقدير حدودي عندما يمكن تسعير النشاط بشكل متكرر في المشروع . عإلى سبيل المثال ، فإن المشروع يتطلب إعداد 1,000 ملقم مع الأجهزة والبرامج المناسبة لتكوين البرمجيات . كم من الوقت سوف سيستغرق وكم سيكلف ذلك ؟ إذا كنا قد حددنا مجموعة من الأسعار لملقم واحد مكونة على النحو التالي :</a:t>
            </a:r>
          </a:p>
          <a:p>
            <a:pPr algn="r" rtl="1"/>
            <a:r>
              <a:rPr lang="ar-SY" dirty="0" smtClean="0"/>
              <a:t>زمن تركيب الملقم = 4 ساعات .</a:t>
            </a:r>
          </a:p>
          <a:p>
            <a:pPr algn="r" rtl="1"/>
            <a:r>
              <a:rPr lang="ar-SY" dirty="0" smtClean="0"/>
              <a:t>زمن تحميل الأجهزة والتكوين = 8 ساعات .</a:t>
            </a:r>
          </a:p>
          <a:p>
            <a:pPr algn="r" rtl="1"/>
            <a:r>
              <a:rPr lang="ar-SY" dirty="0" smtClean="0"/>
              <a:t>زمن تحميل قاعدة البيانات وتكوين كافة البرامج = 12 ساعة .</a:t>
            </a:r>
          </a:p>
          <a:p>
            <a:pPr algn="r" rtl="1"/>
            <a:r>
              <a:rPr lang="ar-SY" dirty="0" smtClean="0"/>
              <a:t>المعدل المختلط لعمل الموارد = 65 دولار / الساعة .</a:t>
            </a:r>
          </a:p>
          <a:p>
            <a:pPr algn="r" rtl="1"/>
            <a:r>
              <a:rPr lang="ar-SY" dirty="0" smtClean="0"/>
              <a:t>لذلك ستكون تكاليف إعداد ملقم واحد = 24 × 65 $ = 1560 $ .</a:t>
            </a:r>
          </a:p>
          <a:p>
            <a:pPr marL="0" indent="0" algn="r" rtl="1">
              <a:buNone/>
            </a:pPr>
            <a:endParaRPr lang="ar-SY" dirty="0" smtClean="0"/>
          </a:p>
          <a:p>
            <a:pPr marL="0" indent="0" algn="r" rtl="1">
              <a:buNone/>
            </a:pPr>
            <a:r>
              <a:rPr lang="ar-SY" dirty="0" smtClean="0"/>
              <a:t>باستخدام منهج التقدير الحدودي ، إذا كان ملقم واحد سيكلف 1,560 $ لإعداده ، فسوف تكون تكلفة 1,000 ملقم ( ونحن نتنبأ ) =  1,000 * 1,560 $ = 1,560,000 $ . العنصر الرئيسي للتقدير حدودي للعمل هو أنه يجب أن يتم تحديد مقاييس المعلمات           ( المتحولات ) بدقة .</a:t>
            </a:r>
          </a:p>
          <a:p>
            <a:pPr marL="0" indent="0" algn="r" rtl="1">
              <a:buNone/>
            </a:pPr>
            <a:endParaRPr lang="en-US" dirty="0"/>
          </a:p>
        </p:txBody>
      </p:sp>
    </p:spTree>
    <p:extLst>
      <p:ext uri="{BB962C8B-B14F-4D97-AF65-F5344CB8AC3E}">
        <p14:creationId xmlns:p14="http://schemas.microsoft.com/office/powerpoint/2010/main" val="6863980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1"/>
            <a:r>
              <a:rPr lang="ar-SY" dirty="0" smtClean="0"/>
              <a:t>التقدير الحدودي </a:t>
            </a:r>
            <a:br>
              <a:rPr lang="ar-SY" dirty="0" smtClean="0"/>
            </a:br>
            <a:r>
              <a:rPr lang="en-US" dirty="0" smtClean="0"/>
              <a:t>Parametric Estimating </a:t>
            </a:r>
            <a:endParaRPr lang="en-US" dirty="0"/>
          </a:p>
        </p:txBody>
      </p:sp>
      <p:sp>
        <p:nvSpPr>
          <p:cNvPr id="3" name="Content Placeholder 2"/>
          <p:cNvSpPr>
            <a:spLocks noGrp="1"/>
          </p:cNvSpPr>
          <p:nvPr>
            <p:ph idx="1"/>
          </p:nvPr>
        </p:nvSpPr>
        <p:spPr/>
        <p:txBody>
          <a:bodyPr>
            <a:normAutofit fontScale="85000" lnSpcReduction="20000"/>
          </a:bodyPr>
          <a:lstStyle/>
          <a:p>
            <a:pPr algn="r" rtl="1"/>
            <a:r>
              <a:rPr lang="ar-SY" dirty="0" smtClean="0"/>
              <a:t>المزايا – </a:t>
            </a:r>
            <a:r>
              <a:rPr lang="en-US" dirty="0" smtClean="0"/>
              <a:t>Advantages :</a:t>
            </a:r>
          </a:p>
          <a:p>
            <a:pPr algn="r" rtl="1"/>
            <a:r>
              <a:rPr lang="ar-SY" dirty="0" smtClean="0"/>
              <a:t>يمكن أن يكون أكثر دقة وتفصيلاً من التقديرات المشابهة .</a:t>
            </a:r>
          </a:p>
          <a:p>
            <a:pPr algn="r" rtl="1"/>
            <a:r>
              <a:rPr lang="ar-SY" dirty="0" smtClean="0"/>
              <a:t>يمكن أن يكون أسرع من التقديرات من أسفل إلى أعلى .</a:t>
            </a:r>
          </a:p>
          <a:p>
            <a:pPr algn="r" rtl="1"/>
            <a:r>
              <a:rPr lang="ar-SY" dirty="0" smtClean="0"/>
              <a:t>في بعض الحالات ، يمكن أن يقدم إسقاطاً أكثر دقة لإنجاز المشروع ومجموع التكاليف .</a:t>
            </a:r>
          </a:p>
          <a:p>
            <a:pPr algn="r" rtl="1"/>
            <a:endParaRPr lang="ar-SY" dirty="0" smtClean="0"/>
          </a:p>
          <a:p>
            <a:pPr algn="r" rtl="1"/>
            <a:r>
              <a:rPr lang="ar-SY" dirty="0" smtClean="0"/>
              <a:t>العيوب – </a:t>
            </a:r>
            <a:r>
              <a:rPr lang="en-US" dirty="0" smtClean="0"/>
              <a:t>Disadvantages :</a:t>
            </a:r>
          </a:p>
          <a:p>
            <a:pPr algn="r" rtl="1"/>
            <a:r>
              <a:rPr lang="ar-SY" dirty="0" smtClean="0"/>
              <a:t>تختلف الدقة على نطاق واسع .</a:t>
            </a:r>
          </a:p>
          <a:p>
            <a:pPr algn="r" rtl="1"/>
            <a:r>
              <a:rPr lang="ar-SY" dirty="0" smtClean="0"/>
              <a:t>يمكن أن يكون أكثر تكلفة لإنشائه .</a:t>
            </a:r>
          </a:p>
          <a:p>
            <a:pPr algn="r" rtl="1"/>
            <a:r>
              <a:rPr lang="ar-SY" dirty="0" smtClean="0"/>
              <a:t>قد لا تكون المعلومات التاريخية متاحة .</a:t>
            </a:r>
          </a:p>
          <a:p>
            <a:pPr algn="r" rtl="1"/>
            <a:r>
              <a:rPr lang="ar-SY" dirty="0" smtClean="0"/>
              <a:t>قد لا تكون المعلمات قابلة للتطوير .</a:t>
            </a:r>
          </a:p>
          <a:p>
            <a:pPr algn="r" rtl="1"/>
            <a:endParaRPr lang="en-US" dirty="0"/>
          </a:p>
        </p:txBody>
      </p:sp>
    </p:spTree>
    <p:extLst>
      <p:ext uri="{BB962C8B-B14F-4D97-AF65-F5344CB8AC3E}">
        <p14:creationId xmlns:p14="http://schemas.microsoft.com/office/powerpoint/2010/main" val="6863980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1"/>
            <a:r>
              <a:rPr lang="ar-SY" dirty="0" smtClean="0"/>
              <a:t>أنواع التقديرات </a:t>
            </a:r>
            <a:br>
              <a:rPr lang="ar-SY" dirty="0" smtClean="0"/>
            </a:br>
            <a:r>
              <a:rPr lang="en-US" dirty="0" smtClean="0"/>
              <a:t>Estimate Types </a:t>
            </a:r>
            <a:endParaRPr lang="en-US" dirty="0"/>
          </a:p>
        </p:txBody>
      </p:sp>
      <p:pic>
        <p:nvPicPr>
          <p:cNvPr id="4" name="Content Placeholder 3"/>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988946" y="1600200"/>
            <a:ext cx="7166107" cy="4525963"/>
          </a:xfrm>
          <a:prstGeom prst="rect">
            <a:avLst/>
          </a:prstGeom>
          <a:noFill/>
        </p:spPr>
      </p:pic>
    </p:spTree>
    <p:extLst>
      <p:ext uri="{BB962C8B-B14F-4D97-AF65-F5344CB8AC3E}">
        <p14:creationId xmlns:p14="http://schemas.microsoft.com/office/powerpoint/2010/main" val="6863980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1"/>
            <a:r>
              <a:rPr lang="ar-SY" dirty="0" smtClean="0"/>
              <a:t>تحديد الميزانية </a:t>
            </a:r>
            <a:br>
              <a:rPr lang="ar-SY" dirty="0" smtClean="0"/>
            </a:br>
            <a:r>
              <a:rPr lang="en-US" dirty="0" smtClean="0"/>
              <a:t>Determine Budget </a:t>
            </a:r>
            <a:endParaRPr lang="en-US" dirty="0"/>
          </a:p>
        </p:txBody>
      </p:sp>
      <p:pic>
        <p:nvPicPr>
          <p:cNvPr id="4" name="Content Placeholder 3"/>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811342"/>
            <a:ext cx="8229600" cy="4103678"/>
          </a:xfrm>
          <a:prstGeom prst="rect">
            <a:avLst/>
          </a:prstGeom>
          <a:noFill/>
        </p:spPr>
      </p:pic>
    </p:spTree>
    <p:extLst>
      <p:ext uri="{BB962C8B-B14F-4D97-AF65-F5344CB8AC3E}">
        <p14:creationId xmlns:p14="http://schemas.microsoft.com/office/powerpoint/2010/main" val="6863980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1"/>
            <a:r>
              <a:rPr lang="ar-SY" dirty="0" smtClean="0"/>
              <a:t>تحديد الميزانية </a:t>
            </a:r>
            <a:br>
              <a:rPr lang="ar-SY" dirty="0" smtClean="0"/>
            </a:br>
            <a:r>
              <a:rPr lang="en-US" dirty="0" smtClean="0"/>
              <a:t>Determine Budget </a:t>
            </a:r>
            <a:endParaRPr lang="en-US" dirty="0"/>
          </a:p>
        </p:txBody>
      </p:sp>
      <p:sp>
        <p:nvSpPr>
          <p:cNvPr id="3" name="Content Placeholder 2"/>
          <p:cNvSpPr>
            <a:spLocks noGrp="1"/>
          </p:cNvSpPr>
          <p:nvPr>
            <p:ph idx="1"/>
          </p:nvPr>
        </p:nvSpPr>
        <p:spPr/>
        <p:txBody>
          <a:bodyPr>
            <a:normAutofit fontScale="85000" lnSpcReduction="10000"/>
          </a:bodyPr>
          <a:lstStyle/>
          <a:p>
            <a:pPr marL="0" indent="0" algn="r" rtl="1">
              <a:buNone/>
            </a:pPr>
            <a:r>
              <a:rPr lang="ar-SY" dirty="0" smtClean="0"/>
              <a:t>تحديد ميزانيتك يتطلب مزيجا من كل تقديرات تكلفة النشاط الخاص، خط الأساس نطاق، الجدول الزمني للمشروع، وتقويمات الموارد والمعلومات التعاقد مع شركات خارجية وشيء يسمى 'أساس تقديرات'. أساس تقديرات هو الناتج من عملية تقدير التكاليف. أساس للتقدير هو تحليل مفصل عن كيفية اشتقاق تقديرات التكلفة. التفاصيل دعم يمكن أن تشمل :</a:t>
            </a:r>
          </a:p>
          <a:p>
            <a:pPr algn="r" rtl="1"/>
            <a:r>
              <a:rPr lang="ar-SY" dirty="0" smtClean="0"/>
              <a:t>كيف تم تطوير أساس تقدير .</a:t>
            </a:r>
          </a:p>
          <a:p>
            <a:pPr algn="r" rtl="1"/>
            <a:r>
              <a:rPr lang="ar-SY" dirty="0" smtClean="0"/>
              <a:t>الافتراضات .</a:t>
            </a:r>
          </a:p>
          <a:p>
            <a:pPr algn="r" rtl="1"/>
            <a:r>
              <a:rPr lang="ar-SY" dirty="0" smtClean="0"/>
              <a:t>القيود .</a:t>
            </a:r>
          </a:p>
          <a:p>
            <a:pPr algn="r" rtl="1"/>
            <a:r>
              <a:rPr lang="ar-SY" dirty="0" smtClean="0"/>
              <a:t>نطاق ممكن من التقديرات (على سبيل المثال 25،000 $ + / - 15٪) مستوى ثقة التقدير النهائي (عامل الثقة ممثلة كنسبة مئوية) .</a:t>
            </a:r>
          </a:p>
          <a:p>
            <a:pPr algn="r" rtl="1"/>
            <a:endParaRPr lang="en-US" dirty="0"/>
          </a:p>
        </p:txBody>
      </p:sp>
    </p:spTree>
    <p:extLst>
      <p:ext uri="{BB962C8B-B14F-4D97-AF65-F5344CB8AC3E}">
        <p14:creationId xmlns:p14="http://schemas.microsoft.com/office/powerpoint/2010/main" val="6863980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1"/>
            <a:r>
              <a:rPr lang="ar-SY" dirty="0" smtClean="0"/>
              <a:t>تحديد الميزانية </a:t>
            </a:r>
            <a:br>
              <a:rPr lang="ar-SY" dirty="0" smtClean="0"/>
            </a:br>
            <a:r>
              <a:rPr lang="en-US" dirty="0" smtClean="0"/>
              <a:t>Determine Budget </a:t>
            </a:r>
            <a:endParaRPr lang="en-US" dirty="0"/>
          </a:p>
        </p:txBody>
      </p:sp>
      <p:sp>
        <p:nvSpPr>
          <p:cNvPr id="3" name="Content Placeholder 2"/>
          <p:cNvSpPr>
            <a:spLocks noGrp="1"/>
          </p:cNvSpPr>
          <p:nvPr>
            <p:ph idx="1"/>
          </p:nvPr>
        </p:nvSpPr>
        <p:spPr/>
        <p:txBody>
          <a:bodyPr>
            <a:normAutofit fontScale="85000" lnSpcReduction="10000"/>
          </a:bodyPr>
          <a:lstStyle/>
          <a:p>
            <a:pPr algn="r" rtl="1"/>
            <a:r>
              <a:rPr lang="ar-SY" dirty="0" smtClean="0"/>
              <a:t>أساس فهم تقديرات عنصر رئيسي في جني حسابات القيمة المكتسبة. هناك اثنين من الأدوات الرئيسية في تحديد عملية الميزانية هي تحليل الاحتياطي والتمويل الحد المصالحة .</a:t>
            </a:r>
          </a:p>
          <a:p>
            <a:pPr algn="r" rtl="1"/>
            <a:r>
              <a:rPr lang="ar-SY" dirty="0" smtClean="0"/>
              <a:t>بلوغ تحليل - يعالج احتياطي إدارة واحتياطي الطوارئ في المشروع. يتناول احتياطي الطوارئ المخاطر المعروفة في المشروع بينما احتياطي إدارة يتناول 'مجهولة'. المراد تغطيتها بالتفصيل في الفصل المخاطر. </a:t>
            </a:r>
          </a:p>
          <a:p>
            <a:pPr algn="r" rtl="1"/>
            <a:r>
              <a:rPr lang="ar-SY" dirty="0" smtClean="0"/>
              <a:t>التمويل - يعالج الفرق بين حد التمويل والمخطط لإنفاقه على المشروع . وهذا يتطلب أحيانا إعادة جدولة العمل لمعادلة خارج معدل الإنفاق.</a:t>
            </a:r>
          </a:p>
          <a:p>
            <a:pPr marL="0" indent="0" algn="r" rtl="1">
              <a:buNone/>
            </a:pPr>
            <a:r>
              <a:rPr lang="ar-SY" dirty="0" smtClean="0"/>
              <a:t>تلميح للامتحان : لا يتم تضمين مبالغ احتياطي للطوارئ وإدارة الاحتياطيات في القيمة المكتسبة * .</a:t>
            </a:r>
          </a:p>
          <a:p>
            <a:pPr algn="r" rtl="1"/>
            <a:endParaRPr lang="en-US" dirty="0"/>
          </a:p>
        </p:txBody>
      </p:sp>
    </p:spTree>
    <p:extLst>
      <p:ext uri="{BB962C8B-B14F-4D97-AF65-F5344CB8AC3E}">
        <p14:creationId xmlns:p14="http://schemas.microsoft.com/office/powerpoint/2010/main" val="6863980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1"/>
            <a:r>
              <a:rPr lang="ar-SY" dirty="0" smtClean="0"/>
              <a:t>ضبط في التكاليف </a:t>
            </a:r>
            <a:br>
              <a:rPr lang="ar-SY" dirty="0" smtClean="0"/>
            </a:br>
            <a:r>
              <a:rPr lang="en-US" dirty="0" smtClean="0"/>
              <a:t>Control Costs </a:t>
            </a:r>
            <a:endParaRPr lang="en-US" dirty="0"/>
          </a:p>
        </p:txBody>
      </p:sp>
      <p:pic>
        <p:nvPicPr>
          <p:cNvPr id="4" name="Content Placeholder 3"/>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828024"/>
            <a:ext cx="8229600" cy="4070315"/>
          </a:xfrm>
          <a:prstGeom prst="rect">
            <a:avLst/>
          </a:prstGeom>
          <a:noFill/>
        </p:spPr>
      </p:pic>
    </p:spTree>
    <p:extLst>
      <p:ext uri="{BB962C8B-B14F-4D97-AF65-F5344CB8AC3E}">
        <p14:creationId xmlns:p14="http://schemas.microsoft.com/office/powerpoint/2010/main" val="6863980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1"/>
            <a:r>
              <a:rPr lang="ar-SY" dirty="0" smtClean="0"/>
              <a:t>ضبط في التكاليف </a:t>
            </a:r>
            <a:br>
              <a:rPr lang="ar-SY" dirty="0" smtClean="0"/>
            </a:br>
            <a:r>
              <a:rPr lang="en-US" dirty="0" smtClean="0"/>
              <a:t>Control Costs </a:t>
            </a:r>
            <a:endParaRPr lang="en-US" dirty="0"/>
          </a:p>
        </p:txBody>
      </p:sp>
      <p:sp>
        <p:nvSpPr>
          <p:cNvPr id="3" name="Content Placeholder 2"/>
          <p:cNvSpPr>
            <a:spLocks noGrp="1"/>
          </p:cNvSpPr>
          <p:nvPr>
            <p:ph idx="1"/>
          </p:nvPr>
        </p:nvSpPr>
        <p:spPr/>
        <p:txBody>
          <a:bodyPr>
            <a:normAutofit fontScale="77500" lnSpcReduction="20000"/>
          </a:bodyPr>
          <a:lstStyle/>
          <a:p>
            <a:pPr marL="0" indent="0" algn="r" rtl="1">
              <a:buNone/>
            </a:pPr>
            <a:r>
              <a:rPr lang="ar-SY" dirty="0" smtClean="0"/>
              <a:t>يلاحظ أن أدوات وتقنيات التحكم في التكلفة وضبطها تشمل تنفيذ حسابات القيمة المكتسبة - </a:t>
            </a:r>
            <a:r>
              <a:rPr lang="en-US" dirty="0" smtClean="0"/>
              <a:t>earned value ، </a:t>
            </a:r>
            <a:r>
              <a:rPr lang="ar-SY" dirty="0" smtClean="0"/>
              <a:t>وتقديم توقعات ، وحساب (مؤشر الأداء للإستكمال) - , </a:t>
            </a:r>
            <a:r>
              <a:rPr lang="en-US" dirty="0" smtClean="0"/>
              <a:t>TCPI To Complete Performance Index </a:t>
            </a:r>
            <a:r>
              <a:rPr lang="ar-SY" dirty="0" smtClean="0"/>
              <a:t>وتحليل الفروقات . وبالإضافة إلى ذلك ، فأنت تريد أن ترجع إلى خطة إدارة التكلفة التي أنشأتها ، وكذلك إتباع عمليات إدارية صارمة لمراقبة وضبط التغييرات على مشروع الخاص .</a:t>
            </a:r>
          </a:p>
          <a:p>
            <a:pPr algn="r" rtl="1"/>
            <a:r>
              <a:rPr lang="ar-SY" dirty="0" smtClean="0"/>
              <a:t>تلميح للامتحان  : عليك أن تعرف الفرق بين الخط الأساس للتكلفة و( مجموع ) تكاليف الميزانية .</a:t>
            </a:r>
          </a:p>
          <a:p>
            <a:pPr algn="r" rtl="1"/>
            <a:r>
              <a:rPr lang="ar-SY" dirty="0" smtClean="0"/>
              <a:t>الخط الأساس التكلفة - </a:t>
            </a:r>
            <a:r>
              <a:rPr lang="en-US" dirty="0" smtClean="0"/>
              <a:t>Cost Baseline  : </a:t>
            </a:r>
            <a:r>
              <a:rPr lang="ar-SY" dirty="0" smtClean="0"/>
              <a:t>تكلفة جميع الأنشطة ، وحزم العمل ، وتقديرات المشروع واحتياطيات الطوارئ – </a:t>
            </a:r>
            <a:r>
              <a:rPr lang="en-US" dirty="0" smtClean="0"/>
              <a:t>reserves contingency .</a:t>
            </a:r>
          </a:p>
          <a:p>
            <a:pPr algn="r" rtl="1"/>
            <a:r>
              <a:rPr lang="ar-SY" dirty="0" smtClean="0"/>
              <a:t>تكلفة ( مجموع ) الميزانية - </a:t>
            </a:r>
            <a:r>
              <a:rPr lang="en-US" dirty="0" smtClean="0"/>
              <a:t>Cost (Total) Budget  :  </a:t>
            </a:r>
            <a:r>
              <a:rPr lang="ar-SY" dirty="0" smtClean="0"/>
              <a:t>ويشمل الخط الأساس للتكلفة مع إضافة احتياطي الإدارة - </a:t>
            </a:r>
            <a:r>
              <a:rPr lang="en-US" dirty="0" smtClean="0"/>
              <a:t>management reserve .</a:t>
            </a:r>
          </a:p>
          <a:p>
            <a:pPr algn="r" rtl="1"/>
            <a:endParaRPr lang="en-US" dirty="0"/>
          </a:p>
        </p:txBody>
      </p:sp>
    </p:spTree>
    <p:extLst>
      <p:ext uri="{BB962C8B-B14F-4D97-AF65-F5344CB8AC3E}">
        <p14:creationId xmlns:p14="http://schemas.microsoft.com/office/powerpoint/2010/main" val="6863980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1"/>
            <a:r>
              <a:rPr lang="ar-SY" dirty="0" smtClean="0"/>
              <a:t>تعريفات إدارة القيمة المكتسبة </a:t>
            </a:r>
            <a:br>
              <a:rPr lang="ar-SY" dirty="0" smtClean="0"/>
            </a:br>
            <a:r>
              <a:rPr lang="en-US" dirty="0" smtClean="0"/>
              <a:t>Earned Value Definitions </a:t>
            </a:r>
            <a:endParaRPr lang="en-US"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694434"/>
            <a:ext cx="8229600" cy="4706365"/>
          </a:xfrm>
          <a:prstGeom prst="rect">
            <a:avLst/>
          </a:prstGeom>
          <a:noFill/>
          <a:ln>
            <a:noFill/>
          </a:ln>
        </p:spPr>
      </p:pic>
    </p:spTree>
    <p:extLst>
      <p:ext uri="{BB962C8B-B14F-4D97-AF65-F5344CB8AC3E}">
        <p14:creationId xmlns:p14="http://schemas.microsoft.com/office/powerpoint/2010/main" val="6863980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1"/>
            <a:r>
              <a:rPr lang="ar-SY" dirty="0" smtClean="0"/>
              <a:t>إدارة التكاليف </a:t>
            </a:r>
            <a:r>
              <a:rPr lang="en-US" dirty="0" smtClean="0"/>
              <a:t/>
            </a:r>
            <a:br>
              <a:rPr lang="en-US" dirty="0" smtClean="0"/>
            </a:br>
            <a:r>
              <a:rPr lang="en-US" dirty="0" smtClean="0"/>
              <a:t>Cost Management </a:t>
            </a:r>
            <a:endParaRPr lang="en-US" dirty="0"/>
          </a:p>
        </p:txBody>
      </p:sp>
      <p:pic>
        <p:nvPicPr>
          <p:cNvPr id="4" name="Content Placeholder 3"/>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2516520"/>
            <a:ext cx="8229600" cy="2693323"/>
          </a:xfrm>
          <a:prstGeom prst="rect">
            <a:avLst/>
          </a:prstGeom>
          <a:noFill/>
        </p:spPr>
      </p:pic>
    </p:spTree>
    <p:extLst>
      <p:ext uri="{BB962C8B-B14F-4D97-AF65-F5344CB8AC3E}">
        <p14:creationId xmlns:p14="http://schemas.microsoft.com/office/powerpoint/2010/main" val="6760971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1"/>
            <a:r>
              <a:rPr lang="ar-SY" dirty="0" smtClean="0"/>
              <a:t>تعريفات إدارة القيمة المكتسبة </a:t>
            </a:r>
            <a:br>
              <a:rPr lang="ar-SY" dirty="0" smtClean="0"/>
            </a:br>
            <a:r>
              <a:rPr lang="en-US" dirty="0" smtClean="0"/>
              <a:t>Earned Value Definitions </a:t>
            </a:r>
            <a:endParaRPr lang="en-US" dirty="0"/>
          </a:p>
        </p:txBody>
      </p:sp>
      <p:sp>
        <p:nvSpPr>
          <p:cNvPr id="3" name="Content Placeholder 2"/>
          <p:cNvSpPr>
            <a:spLocks noGrp="1"/>
          </p:cNvSpPr>
          <p:nvPr>
            <p:ph idx="1"/>
          </p:nvPr>
        </p:nvSpPr>
        <p:spPr/>
        <p:txBody>
          <a:bodyPr>
            <a:normAutofit fontScale="92500" lnSpcReduction="20000"/>
          </a:bodyPr>
          <a:lstStyle/>
          <a:p>
            <a:pPr marL="0" indent="0" algn="r" rtl="1">
              <a:buNone/>
            </a:pPr>
            <a:r>
              <a:rPr lang="ar-SY" dirty="0" smtClean="0"/>
              <a:t>قد تشاهد إشارة مرجعية إلى بعض المختصرات القديمة لكل من </a:t>
            </a:r>
            <a:r>
              <a:rPr lang="en-US" dirty="0" smtClean="0"/>
              <a:t>PV، EV </a:t>
            </a:r>
            <a:r>
              <a:rPr lang="ar-SY" dirty="0" smtClean="0"/>
              <a:t>و</a:t>
            </a:r>
            <a:r>
              <a:rPr lang="en-US" dirty="0" smtClean="0"/>
              <a:t>AC. </a:t>
            </a:r>
            <a:r>
              <a:rPr lang="ar-SY" dirty="0" smtClean="0"/>
              <a:t>وهي على التوالي :</a:t>
            </a:r>
          </a:p>
          <a:p>
            <a:pPr algn="r" rtl="1"/>
            <a:r>
              <a:rPr lang="ar-SY" dirty="0"/>
              <a:t> </a:t>
            </a:r>
            <a:r>
              <a:rPr lang="en-US" dirty="0" smtClean="0"/>
              <a:t>PV </a:t>
            </a:r>
            <a:r>
              <a:rPr lang="ar-SY" dirty="0" smtClean="0"/>
              <a:t> - اصطلح على تسميته سابقاً - </a:t>
            </a:r>
            <a:r>
              <a:rPr lang="en-US" dirty="0" smtClean="0"/>
              <a:t>BCWS (</a:t>
            </a:r>
            <a:r>
              <a:rPr lang="ar-SY" dirty="0" smtClean="0"/>
              <a:t>تكلفة الموازنة للعمل المخطط).</a:t>
            </a:r>
          </a:p>
          <a:p>
            <a:pPr algn="r" rtl="1"/>
            <a:r>
              <a:rPr lang="en-US" dirty="0" smtClean="0"/>
              <a:t>EV </a:t>
            </a:r>
            <a:r>
              <a:rPr lang="ar-SY" dirty="0" smtClean="0"/>
              <a:t> - اصطلح على تسميته سابقاً - - </a:t>
            </a:r>
            <a:r>
              <a:rPr lang="en-US" dirty="0" smtClean="0"/>
              <a:t>BCWP (</a:t>
            </a:r>
            <a:r>
              <a:rPr lang="ar-SY" dirty="0" smtClean="0"/>
              <a:t>تكلفة الموازنة للعمل المنجز).</a:t>
            </a:r>
          </a:p>
          <a:p>
            <a:pPr algn="r" rtl="1"/>
            <a:r>
              <a:rPr lang="en-US" dirty="0" smtClean="0"/>
              <a:t>AC </a:t>
            </a:r>
            <a:r>
              <a:rPr lang="ar-SY" dirty="0" smtClean="0"/>
              <a:t> - اصطلح على تسميته سابقاً - </a:t>
            </a:r>
            <a:r>
              <a:rPr lang="en-US" dirty="0" smtClean="0"/>
              <a:t>ACWP (</a:t>
            </a:r>
            <a:r>
              <a:rPr lang="ar-SY" dirty="0" smtClean="0"/>
              <a:t>التكلفة الفعلية للعمل المنجز)</a:t>
            </a:r>
          </a:p>
          <a:p>
            <a:pPr marL="0" indent="0" algn="r" rtl="1">
              <a:buNone/>
            </a:pPr>
            <a:r>
              <a:rPr lang="ar-SY" dirty="0" smtClean="0"/>
              <a:t>قد تشاهد إشارة إلى اختصارات القديمة، ولكن سوف لا يكون عليك حفظها .</a:t>
            </a:r>
          </a:p>
          <a:p>
            <a:pPr algn="r" rtl="1"/>
            <a:endParaRPr lang="en-US" dirty="0"/>
          </a:p>
        </p:txBody>
      </p:sp>
    </p:spTree>
    <p:extLst>
      <p:ext uri="{BB962C8B-B14F-4D97-AF65-F5344CB8AC3E}">
        <p14:creationId xmlns:p14="http://schemas.microsoft.com/office/powerpoint/2010/main" val="6863980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1"/>
            <a:r>
              <a:rPr lang="ar-SY" dirty="0" smtClean="0"/>
              <a:t>تعريفات إدارة القيمة المكتسبة </a:t>
            </a:r>
            <a:br>
              <a:rPr lang="ar-SY" dirty="0" smtClean="0"/>
            </a:br>
            <a:r>
              <a:rPr lang="en-US" dirty="0" smtClean="0"/>
              <a:t>Earned Value Definitions </a:t>
            </a:r>
            <a:endParaRPr lang="en-US" dirty="0"/>
          </a:p>
        </p:txBody>
      </p:sp>
      <p:sp>
        <p:nvSpPr>
          <p:cNvPr id="3" name="Content Placeholder 2"/>
          <p:cNvSpPr>
            <a:spLocks noGrp="1"/>
          </p:cNvSpPr>
          <p:nvPr>
            <p:ph idx="1"/>
          </p:nvPr>
        </p:nvSpPr>
        <p:spPr/>
        <p:txBody>
          <a:bodyPr/>
          <a:lstStyle/>
          <a:p>
            <a:pPr algn="r" rtl="1"/>
            <a:r>
              <a:rPr lang="ar-SY" dirty="0" smtClean="0"/>
              <a:t>(القيمة المخططة)  - </a:t>
            </a:r>
            <a:r>
              <a:rPr lang="en-US" dirty="0" smtClean="0"/>
              <a:t>PV </a:t>
            </a:r>
            <a:r>
              <a:rPr lang="ar-SY" dirty="0" smtClean="0"/>
              <a:t>هو مرجع الجدول الزمني. وهي تشير إلى مقدار المال الذي كانقد خطط لإنفاقه على المشروع عند نقطة من زمن الجدول الزمني للمشروع .</a:t>
            </a:r>
          </a:p>
          <a:p>
            <a:pPr algn="r" rtl="1"/>
            <a:r>
              <a:rPr lang="ar-SY" dirty="0" smtClean="0"/>
              <a:t>(الميزانية عند الإنجاز – عند الإستكمال ) - </a:t>
            </a:r>
            <a:r>
              <a:rPr lang="en-US" dirty="0" smtClean="0"/>
              <a:t>BAC , </a:t>
            </a:r>
            <a:r>
              <a:rPr lang="ar-SY" dirty="0" smtClean="0"/>
              <a:t>وهي تشير إلى كم كنت تعتزم انفاقه للمشروع بأكمله . هذا هو خرج من مرحلة التخطيط .</a:t>
            </a:r>
          </a:p>
          <a:p>
            <a:pPr marL="0" indent="0" algn="r" rtl="1">
              <a:buNone/>
            </a:pPr>
            <a:endParaRPr lang="en-US" dirty="0"/>
          </a:p>
        </p:txBody>
      </p:sp>
    </p:spTree>
    <p:extLst>
      <p:ext uri="{BB962C8B-B14F-4D97-AF65-F5344CB8AC3E}">
        <p14:creationId xmlns:p14="http://schemas.microsoft.com/office/powerpoint/2010/main" val="6863980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1"/>
            <a:r>
              <a:rPr lang="ar-SY" dirty="0" smtClean="0"/>
              <a:t>معادلات القيمة المكتسبة </a:t>
            </a:r>
            <a:br>
              <a:rPr lang="ar-SY" dirty="0" smtClean="0"/>
            </a:br>
            <a:r>
              <a:rPr lang="en-US" dirty="0" smtClean="0"/>
              <a:t>Earned Value Formulas </a:t>
            </a:r>
            <a:endParaRPr lang="en-US" dirty="0"/>
          </a:p>
        </p:txBody>
      </p:sp>
      <p:sp>
        <p:nvSpPr>
          <p:cNvPr id="3" name="Content Placeholder 2"/>
          <p:cNvSpPr>
            <a:spLocks noGrp="1"/>
          </p:cNvSpPr>
          <p:nvPr>
            <p:ph idx="1"/>
          </p:nvPr>
        </p:nvSpPr>
        <p:spPr/>
        <p:txBody>
          <a:bodyPr>
            <a:normAutofit fontScale="85000" lnSpcReduction="10000"/>
          </a:bodyPr>
          <a:lstStyle/>
          <a:p>
            <a:pPr algn="r" rtl="1"/>
            <a:r>
              <a:rPr lang="ar-SY" dirty="0" smtClean="0"/>
              <a:t>عند حساب فرق التكلفة أو الجدول الزمني ، فالقيمة المكتسبة (</a:t>
            </a:r>
            <a:r>
              <a:rPr lang="en-US" dirty="0" smtClean="0"/>
              <a:t>EV) </a:t>
            </a:r>
            <a:r>
              <a:rPr lang="ar-SY" dirty="0" smtClean="0"/>
              <a:t>هي دائما الرقم الأول . وإذا كان الفرق هو سالب ، فأنت قد أنفقت أكثر الميزانية - </a:t>
            </a:r>
            <a:r>
              <a:rPr lang="en-US" dirty="0" smtClean="0"/>
              <a:t>over budget  </a:t>
            </a:r>
            <a:r>
              <a:rPr lang="ar-SY" dirty="0" smtClean="0"/>
              <a:t>أو أنك متأخر عن الجدول الزمني - </a:t>
            </a:r>
            <a:r>
              <a:rPr lang="en-US" dirty="0" smtClean="0"/>
              <a:t>behind schedule . </a:t>
            </a:r>
            <a:r>
              <a:rPr lang="ar-SY" dirty="0" smtClean="0"/>
              <a:t>وإذا كان الفرق موجباً ، فأنت إما أن تكون قد أنفقت أقل من الميزانية - </a:t>
            </a:r>
            <a:r>
              <a:rPr lang="en-US" dirty="0" smtClean="0"/>
              <a:t>under budget  </a:t>
            </a:r>
            <a:r>
              <a:rPr lang="ar-SY" dirty="0" smtClean="0"/>
              <a:t>أو أنك متقدم عن الجدول الزمني .</a:t>
            </a:r>
          </a:p>
          <a:p>
            <a:pPr algn="r" rtl="1"/>
            <a:r>
              <a:rPr lang="ar-SY" dirty="0" smtClean="0"/>
              <a:t>عند حساب مؤشر أداء التكلفة أو مؤشر أداء الجدول الزمني ، فالقيمة المكتسبة - </a:t>
            </a:r>
            <a:r>
              <a:rPr lang="en-US" dirty="0" smtClean="0"/>
              <a:t>EV </a:t>
            </a:r>
            <a:r>
              <a:rPr lang="ar-SY" dirty="0" smtClean="0"/>
              <a:t>هي دائماً في البسط. وتشير مؤشرات الأداء التي هي أقل من 1 أنك إما أنك قد أنفقت أقل من الميزانية أو  أنك متأخر عن الجدول الزمني . وتشير مؤشرات الأداء التي هي أكبر من 1 أنك إما قد أنفقت أقل من الميزانية أو أنك متقدم عن الجدول الزمني .</a:t>
            </a:r>
          </a:p>
          <a:p>
            <a:pPr algn="r" rtl="1"/>
            <a:endParaRPr lang="en-US" dirty="0"/>
          </a:p>
        </p:txBody>
      </p:sp>
    </p:spTree>
    <p:extLst>
      <p:ext uri="{BB962C8B-B14F-4D97-AF65-F5344CB8AC3E}">
        <p14:creationId xmlns:p14="http://schemas.microsoft.com/office/powerpoint/2010/main" val="6863980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1"/>
            <a:r>
              <a:rPr lang="ar-SY" dirty="0" smtClean="0"/>
              <a:t>معادلات القيمة المكتسبة </a:t>
            </a:r>
            <a:br>
              <a:rPr lang="ar-SY" dirty="0" smtClean="0"/>
            </a:br>
            <a:r>
              <a:rPr lang="en-US" dirty="0" smtClean="0"/>
              <a:t>Earned Value Formulas </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435567871"/>
              </p:ext>
            </p:extLst>
          </p:nvPr>
        </p:nvGraphicFramePr>
        <p:xfrm>
          <a:off x="990600" y="1600199"/>
          <a:ext cx="7010401" cy="4724400"/>
        </p:xfrm>
        <a:graphic>
          <a:graphicData uri="http://schemas.openxmlformats.org/drawingml/2006/table">
            <a:tbl>
              <a:tblPr rtl="1" firstRow="1" firstCol="1" bandRow="1"/>
              <a:tblGrid>
                <a:gridCol w="2081720"/>
                <a:gridCol w="3147561"/>
                <a:gridCol w="1781120"/>
              </a:tblGrid>
              <a:tr h="590550">
                <a:tc>
                  <a:txBody>
                    <a:bodyPr/>
                    <a:lstStyle/>
                    <a:p>
                      <a:pPr marL="0" marR="0" algn="ctr" rtl="1">
                        <a:lnSpc>
                          <a:spcPct val="107000"/>
                        </a:lnSpc>
                        <a:spcBef>
                          <a:spcPts val="0"/>
                        </a:spcBef>
                        <a:spcAft>
                          <a:spcPts val="0"/>
                        </a:spcAft>
                      </a:pPr>
                      <a:r>
                        <a:rPr lang="en-US" sz="1800" b="1" kern="100">
                          <a:solidFill>
                            <a:srgbClr val="222222"/>
                          </a:solidFill>
                          <a:effectLst/>
                          <a:latin typeface="Arial"/>
                          <a:ea typeface="Calibri"/>
                          <a:cs typeface="Tahoma"/>
                        </a:rPr>
                        <a:t>الإسم باللغة العربية</a:t>
                      </a:r>
                      <a:endParaRPr lang="en-US" sz="1600" b="1" kern="100">
                        <a:effectLst/>
                        <a:latin typeface="Calibri"/>
                        <a:ea typeface="Calibri"/>
                        <a:cs typeface="Tahom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marL="0" marR="0" algn="ctr" rtl="1">
                        <a:lnSpc>
                          <a:spcPct val="107000"/>
                        </a:lnSpc>
                        <a:spcBef>
                          <a:spcPts val="0"/>
                        </a:spcBef>
                        <a:spcAft>
                          <a:spcPts val="0"/>
                        </a:spcAft>
                      </a:pPr>
                      <a:r>
                        <a:rPr lang="en-US" sz="1800" b="1" kern="100">
                          <a:solidFill>
                            <a:srgbClr val="222222"/>
                          </a:solidFill>
                          <a:effectLst/>
                          <a:latin typeface="Arial"/>
                          <a:ea typeface="Calibri"/>
                          <a:cs typeface="Tahoma"/>
                        </a:rPr>
                        <a:t>الإسم </a:t>
                      </a:r>
                      <a:r>
                        <a:rPr lang="ar-SY" sz="1800" b="1" kern="100">
                          <a:solidFill>
                            <a:srgbClr val="222222"/>
                          </a:solidFill>
                          <a:effectLst/>
                          <a:latin typeface="Calibri"/>
                          <a:ea typeface="Calibri"/>
                          <a:cs typeface="Arial"/>
                        </a:rPr>
                        <a:t>باللغة الإنكليزية</a:t>
                      </a:r>
                      <a:endParaRPr lang="en-US" sz="1600" b="1" kern="100">
                        <a:effectLst/>
                        <a:latin typeface="Calibri"/>
                        <a:ea typeface="Calibri"/>
                        <a:cs typeface="Tahom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marL="0" marR="0" algn="ctr" rtl="1">
                        <a:lnSpc>
                          <a:spcPct val="107000"/>
                        </a:lnSpc>
                        <a:spcBef>
                          <a:spcPts val="0"/>
                        </a:spcBef>
                        <a:spcAft>
                          <a:spcPts val="0"/>
                        </a:spcAft>
                      </a:pPr>
                      <a:r>
                        <a:rPr lang="en-US" sz="1800" b="1" kern="100">
                          <a:solidFill>
                            <a:srgbClr val="222222"/>
                          </a:solidFill>
                          <a:effectLst/>
                          <a:latin typeface="Arial"/>
                          <a:ea typeface="Calibri"/>
                          <a:cs typeface="Tahoma"/>
                        </a:rPr>
                        <a:t>المعادلة</a:t>
                      </a:r>
                      <a:endParaRPr lang="en-US" sz="1600" b="1" kern="100">
                        <a:effectLst/>
                        <a:latin typeface="Calibri"/>
                        <a:ea typeface="Calibri"/>
                        <a:cs typeface="Tahom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r>
              <a:tr h="590550">
                <a:tc>
                  <a:txBody>
                    <a:bodyPr/>
                    <a:lstStyle/>
                    <a:p>
                      <a:pPr marL="0" marR="0" algn="r" rtl="1">
                        <a:lnSpc>
                          <a:spcPct val="107000"/>
                        </a:lnSpc>
                        <a:spcBef>
                          <a:spcPts val="0"/>
                        </a:spcBef>
                        <a:spcAft>
                          <a:spcPts val="0"/>
                        </a:spcAft>
                      </a:pPr>
                      <a:r>
                        <a:rPr lang="ar-SY" sz="1800" b="1" kern="100">
                          <a:solidFill>
                            <a:srgbClr val="222222"/>
                          </a:solidFill>
                          <a:effectLst/>
                          <a:latin typeface="Calibri"/>
                          <a:ea typeface="Calibri"/>
                          <a:cs typeface="Arial"/>
                        </a:rPr>
                        <a:t>فرق التكلفة .</a:t>
                      </a:r>
                      <a:endParaRPr lang="en-US" sz="1600" b="1" kern="100">
                        <a:effectLst/>
                        <a:latin typeface="Calibri"/>
                        <a:ea typeface="Calibri"/>
                        <a:cs typeface="Tahom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rtl="0">
                        <a:lnSpc>
                          <a:spcPct val="107000"/>
                        </a:lnSpc>
                        <a:spcBef>
                          <a:spcPts val="0"/>
                        </a:spcBef>
                        <a:spcAft>
                          <a:spcPts val="0"/>
                        </a:spcAft>
                      </a:pPr>
                      <a:r>
                        <a:rPr lang="en-US" sz="1800" b="1" kern="100">
                          <a:solidFill>
                            <a:srgbClr val="222222"/>
                          </a:solidFill>
                          <a:effectLst/>
                          <a:latin typeface="Arial"/>
                          <a:ea typeface="Calibri"/>
                          <a:cs typeface="Tahoma"/>
                        </a:rPr>
                        <a:t>Cost Variance.</a:t>
                      </a:r>
                      <a:endParaRPr lang="en-US" sz="1600" b="1" kern="100">
                        <a:effectLst/>
                        <a:latin typeface="Calibri"/>
                        <a:ea typeface="Calibri"/>
                        <a:cs typeface="Tahom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rtl="1">
                        <a:lnSpc>
                          <a:spcPct val="107000"/>
                        </a:lnSpc>
                        <a:spcBef>
                          <a:spcPts val="0"/>
                        </a:spcBef>
                        <a:spcAft>
                          <a:spcPts val="0"/>
                        </a:spcAft>
                      </a:pPr>
                      <a:r>
                        <a:rPr lang="en-US" sz="1800" b="1" kern="100">
                          <a:solidFill>
                            <a:srgbClr val="222222"/>
                          </a:solidFill>
                          <a:effectLst/>
                          <a:latin typeface="Arial"/>
                          <a:ea typeface="Calibri"/>
                          <a:cs typeface="Tahoma"/>
                        </a:rPr>
                        <a:t>CV = EV - AC</a:t>
                      </a:r>
                      <a:endParaRPr lang="en-US" sz="1600" b="1" kern="100">
                        <a:effectLst/>
                        <a:latin typeface="Calibri"/>
                        <a:ea typeface="Calibri"/>
                        <a:cs typeface="Tahom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r>
              <a:tr h="590550">
                <a:tc>
                  <a:txBody>
                    <a:bodyPr/>
                    <a:lstStyle/>
                    <a:p>
                      <a:pPr marL="0" marR="0" algn="r" rtl="1">
                        <a:lnSpc>
                          <a:spcPct val="107000"/>
                        </a:lnSpc>
                        <a:spcBef>
                          <a:spcPts val="0"/>
                        </a:spcBef>
                        <a:spcAft>
                          <a:spcPts val="0"/>
                        </a:spcAft>
                      </a:pPr>
                      <a:r>
                        <a:rPr lang="en-US" sz="1800" b="1" kern="100">
                          <a:solidFill>
                            <a:srgbClr val="222222"/>
                          </a:solidFill>
                          <a:effectLst/>
                          <a:latin typeface="Arial"/>
                          <a:ea typeface="Calibri"/>
                          <a:cs typeface="Tahoma"/>
                        </a:rPr>
                        <a:t>فرق الجدول الزمني .</a:t>
                      </a:r>
                      <a:endParaRPr lang="en-US" sz="1600" b="1" kern="100">
                        <a:effectLst/>
                        <a:latin typeface="Calibri"/>
                        <a:ea typeface="Calibri"/>
                        <a:cs typeface="Tahom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rtl="0">
                        <a:lnSpc>
                          <a:spcPct val="107000"/>
                        </a:lnSpc>
                        <a:spcBef>
                          <a:spcPts val="0"/>
                        </a:spcBef>
                        <a:spcAft>
                          <a:spcPts val="0"/>
                        </a:spcAft>
                      </a:pPr>
                      <a:r>
                        <a:rPr lang="en-US" sz="1800" b="1" kern="100">
                          <a:solidFill>
                            <a:srgbClr val="222222"/>
                          </a:solidFill>
                          <a:effectLst/>
                          <a:latin typeface="Arial"/>
                          <a:ea typeface="Calibri"/>
                          <a:cs typeface="Tahoma"/>
                        </a:rPr>
                        <a:t>Schedule Variance.</a:t>
                      </a:r>
                      <a:endParaRPr lang="en-US" sz="1600" b="1" kern="100">
                        <a:effectLst/>
                        <a:latin typeface="Calibri"/>
                        <a:ea typeface="Calibri"/>
                        <a:cs typeface="Tahom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rtl="1">
                        <a:lnSpc>
                          <a:spcPct val="107000"/>
                        </a:lnSpc>
                        <a:spcBef>
                          <a:spcPts val="0"/>
                        </a:spcBef>
                        <a:spcAft>
                          <a:spcPts val="0"/>
                        </a:spcAft>
                      </a:pPr>
                      <a:r>
                        <a:rPr lang="en-US" sz="1800" b="1" kern="100">
                          <a:solidFill>
                            <a:srgbClr val="222222"/>
                          </a:solidFill>
                          <a:effectLst/>
                          <a:latin typeface="Arial"/>
                          <a:ea typeface="Calibri"/>
                          <a:cs typeface="Tahoma"/>
                        </a:rPr>
                        <a:t>SV = EV - PV</a:t>
                      </a:r>
                      <a:endParaRPr lang="en-US" sz="1600" b="1" kern="100">
                        <a:effectLst/>
                        <a:latin typeface="Calibri"/>
                        <a:ea typeface="Calibri"/>
                        <a:cs typeface="Tahom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r>
              <a:tr h="590550">
                <a:tc>
                  <a:txBody>
                    <a:bodyPr/>
                    <a:lstStyle/>
                    <a:p>
                      <a:pPr marL="0" marR="0" algn="r" rtl="1">
                        <a:lnSpc>
                          <a:spcPct val="107000"/>
                        </a:lnSpc>
                        <a:spcBef>
                          <a:spcPts val="0"/>
                        </a:spcBef>
                        <a:spcAft>
                          <a:spcPts val="0"/>
                        </a:spcAft>
                      </a:pPr>
                      <a:r>
                        <a:rPr lang="en-US" sz="1800" b="1" kern="100">
                          <a:solidFill>
                            <a:srgbClr val="222222"/>
                          </a:solidFill>
                          <a:effectLst/>
                          <a:latin typeface="Arial"/>
                          <a:ea typeface="Calibri"/>
                          <a:cs typeface="Tahoma"/>
                        </a:rPr>
                        <a:t>مؤشر أداء التكلفة .</a:t>
                      </a:r>
                      <a:endParaRPr lang="en-US" sz="1600" b="1" kern="100">
                        <a:effectLst/>
                        <a:latin typeface="Calibri"/>
                        <a:ea typeface="Calibri"/>
                        <a:cs typeface="Tahom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rtl="0">
                        <a:lnSpc>
                          <a:spcPct val="107000"/>
                        </a:lnSpc>
                        <a:spcBef>
                          <a:spcPts val="0"/>
                        </a:spcBef>
                        <a:spcAft>
                          <a:spcPts val="0"/>
                        </a:spcAft>
                      </a:pPr>
                      <a:r>
                        <a:rPr lang="en-US" sz="1800" b="1" kern="100">
                          <a:solidFill>
                            <a:srgbClr val="222222"/>
                          </a:solidFill>
                          <a:effectLst/>
                          <a:latin typeface="Arial"/>
                          <a:ea typeface="Calibri"/>
                          <a:cs typeface="Tahoma"/>
                        </a:rPr>
                        <a:t>Cost Performance Index.</a:t>
                      </a:r>
                      <a:endParaRPr lang="en-US" sz="1600" b="1" kern="100">
                        <a:effectLst/>
                        <a:latin typeface="Calibri"/>
                        <a:ea typeface="Calibri"/>
                        <a:cs typeface="Tahom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rtl="1">
                        <a:lnSpc>
                          <a:spcPct val="107000"/>
                        </a:lnSpc>
                        <a:spcBef>
                          <a:spcPts val="0"/>
                        </a:spcBef>
                        <a:spcAft>
                          <a:spcPts val="0"/>
                        </a:spcAft>
                      </a:pPr>
                      <a:r>
                        <a:rPr lang="en-US" sz="1800" b="1" kern="100">
                          <a:solidFill>
                            <a:srgbClr val="222222"/>
                          </a:solidFill>
                          <a:effectLst/>
                          <a:latin typeface="Arial"/>
                          <a:ea typeface="Calibri"/>
                          <a:cs typeface="Tahoma"/>
                        </a:rPr>
                        <a:t>CPI = EV / AC</a:t>
                      </a:r>
                      <a:endParaRPr lang="en-US" sz="1600" b="1" kern="100">
                        <a:effectLst/>
                        <a:latin typeface="Calibri"/>
                        <a:ea typeface="Calibri"/>
                        <a:cs typeface="Tahom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r>
              <a:tr h="1181100">
                <a:tc>
                  <a:txBody>
                    <a:bodyPr/>
                    <a:lstStyle/>
                    <a:p>
                      <a:pPr marL="0" marR="0" algn="r" rtl="1">
                        <a:lnSpc>
                          <a:spcPct val="107000"/>
                        </a:lnSpc>
                        <a:spcBef>
                          <a:spcPts val="0"/>
                        </a:spcBef>
                        <a:spcAft>
                          <a:spcPts val="0"/>
                        </a:spcAft>
                      </a:pPr>
                      <a:r>
                        <a:rPr lang="en-US" sz="1800" b="1" kern="100">
                          <a:solidFill>
                            <a:srgbClr val="222222"/>
                          </a:solidFill>
                          <a:effectLst/>
                          <a:latin typeface="Arial"/>
                          <a:ea typeface="Calibri"/>
                          <a:cs typeface="Tahoma"/>
                        </a:rPr>
                        <a:t>مؤشر أداء الجدول الزمني .</a:t>
                      </a:r>
                      <a:endParaRPr lang="en-US" sz="1600" b="1" kern="100">
                        <a:effectLst/>
                        <a:latin typeface="Calibri"/>
                        <a:ea typeface="Calibri"/>
                        <a:cs typeface="Tahom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rtl="0">
                        <a:lnSpc>
                          <a:spcPct val="107000"/>
                        </a:lnSpc>
                        <a:spcBef>
                          <a:spcPts val="0"/>
                        </a:spcBef>
                        <a:spcAft>
                          <a:spcPts val="0"/>
                        </a:spcAft>
                      </a:pPr>
                      <a:r>
                        <a:rPr lang="en-US" sz="1800" b="1" kern="100">
                          <a:solidFill>
                            <a:srgbClr val="222222"/>
                          </a:solidFill>
                          <a:effectLst/>
                          <a:latin typeface="Arial"/>
                          <a:ea typeface="Calibri"/>
                          <a:cs typeface="Tahoma"/>
                        </a:rPr>
                        <a:t>Schedule Performance Index.</a:t>
                      </a:r>
                      <a:endParaRPr lang="en-US" sz="1600" b="1" kern="100">
                        <a:effectLst/>
                        <a:latin typeface="Calibri"/>
                        <a:ea typeface="Calibri"/>
                        <a:cs typeface="Tahom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rtl="1">
                        <a:lnSpc>
                          <a:spcPct val="107000"/>
                        </a:lnSpc>
                        <a:spcBef>
                          <a:spcPts val="0"/>
                        </a:spcBef>
                        <a:spcAft>
                          <a:spcPts val="0"/>
                        </a:spcAft>
                      </a:pPr>
                      <a:r>
                        <a:rPr lang="en-US" sz="1800" b="1" kern="100">
                          <a:solidFill>
                            <a:srgbClr val="222222"/>
                          </a:solidFill>
                          <a:effectLst/>
                          <a:latin typeface="Arial"/>
                          <a:ea typeface="Calibri"/>
                          <a:cs typeface="Tahoma"/>
                        </a:rPr>
                        <a:t>SPI = EV / PV</a:t>
                      </a:r>
                      <a:endParaRPr lang="en-US" sz="1600" b="1" kern="100">
                        <a:effectLst/>
                        <a:latin typeface="Calibri"/>
                        <a:ea typeface="Calibri"/>
                        <a:cs typeface="Tahom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r>
              <a:tr h="1181100">
                <a:tc>
                  <a:txBody>
                    <a:bodyPr/>
                    <a:lstStyle/>
                    <a:p>
                      <a:pPr marL="0" marR="0" algn="r" rtl="1">
                        <a:lnSpc>
                          <a:spcPct val="107000"/>
                        </a:lnSpc>
                        <a:spcBef>
                          <a:spcPts val="0"/>
                        </a:spcBef>
                        <a:spcAft>
                          <a:spcPts val="0"/>
                        </a:spcAft>
                      </a:pPr>
                      <a:r>
                        <a:rPr lang="en-US" sz="1800" b="1" kern="100">
                          <a:solidFill>
                            <a:srgbClr val="222222"/>
                          </a:solidFill>
                          <a:effectLst/>
                          <a:latin typeface="Arial"/>
                          <a:ea typeface="Calibri"/>
                          <a:cs typeface="Tahoma"/>
                        </a:rPr>
                        <a:t>مؤشر أداء التكلفة التراكمي .</a:t>
                      </a:r>
                      <a:endParaRPr lang="en-US" sz="1600" b="1" kern="100">
                        <a:effectLst/>
                        <a:latin typeface="Calibri"/>
                        <a:ea typeface="Calibri"/>
                        <a:cs typeface="Tahom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rtl="0">
                        <a:lnSpc>
                          <a:spcPct val="107000"/>
                        </a:lnSpc>
                        <a:spcBef>
                          <a:spcPts val="0"/>
                        </a:spcBef>
                        <a:spcAft>
                          <a:spcPts val="0"/>
                        </a:spcAft>
                      </a:pPr>
                      <a:r>
                        <a:rPr lang="en-US" sz="1800" b="1" kern="100">
                          <a:solidFill>
                            <a:srgbClr val="222222"/>
                          </a:solidFill>
                          <a:effectLst/>
                          <a:latin typeface="Arial"/>
                          <a:ea typeface="Calibri"/>
                          <a:cs typeface="Tahoma"/>
                        </a:rPr>
                        <a:t>Cumulative Cost Performance Index.</a:t>
                      </a:r>
                      <a:endParaRPr lang="en-US" sz="1600" b="1" kern="100">
                        <a:effectLst/>
                        <a:latin typeface="Calibri"/>
                        <a:ea typeface="Calibri"/>
                        <a:cs typeface="Tahom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rtl="1">
                        <a:lnSpc>
                          <a:spcPct val="107000"/>
                        </a:lnSpc>
                        <a:spcBef>
                          <a:spcPts val="0"/>
                        </a:spcBef>
                        <a:spcAft>
                          <a:spcPts val="0"/>
                        </a:spcAft>
                      </a:pPr>
                      <a:r>
                        <a:rPr lang="en-US" sz="1800" b="1" kern="100" dirty="0">
                          <a:solidFill>
                            <a:srgbClr val="222222"/>
                          </a:solidFill>
                          <a:effectLst/>
                          <a:latin typeface="Arial"/>
                          <a:ea typeface="Calibri"/>
                          <a:cs typeface="Tahoma"/>
                        </a:rPr>
                        <a:t>CPI</a:t>
                      </a:r>
                      <a:r>
                        <a:rPr lang="en-US" sz="1800" b="1" kern="100" baseline="30000" dirty="0">
                          <a:solidFill>
                            <a:srgbClr val="222222"/>
                          </a:solidFill>
                          <a:effectLst/>
                          <a:latin typeface="Arial"/>
                          <a:ea typeface="Calibri"/>
                          <a:cs typeface="Tahoma"/>
                        </a:rPr>
                        <a:t>C</a:t>
                      </a:r>
                      <a:r>
                        <a:rPr lang="en-US" sz="1800" b="1" kern="100" dirty="0">
                          <a:solidFill>
                            <a:srgbClr val="222222"/>
                          </a:solidFill>
                          <a:effectLst/>
                          <a:latin typeface="Arial"/>
                          <a:ea typeface="Calibri"/>
                          <a:cs typeface="Tahoma"/>
                        </a:rPr>
                        <a:t> = EV</a:t>
                      </a:r>
                      <a:r>
                        <a:rPr lang="en-US" sz="1800" b="1" kern="100" baseline="30000" dirty="0">
                          <a:solidFill>
                            <a:srgbClr val="222222"/>
                          </a:solidFill>
                          <a:effectLst/>
                          <a:latin typeface="Arial"/>
                          <a:ea typeface="Calibri"/>
                          <a:cs typeface="Tahoma"/>
                        </a:rPr>
                        <a:t>C  </a:t>
                      </a:r>
                      <a:r>
                        <a:rPr lang="en-US" sz="1800" b="1" kern="100" dirty="0">
                          <a:solidFill>
                            <a:srgbClr val="222222"/>
                          </a:solidFill>
                          <a:effectLst/>
                          <a:latin typeface="Arial"/>
                          <a:ea typeface="Calibri"/>
                          <a:cs typeface="Tahoma"/>
                        </a:rPr>
                        <a:t>/</a:t>
                      </a:r>
                      <a:r>
                        <a:rPr lang="en-US" sz="1800" b="1" kern="100" baseline="30000" dirty="0">
                          <a:solidFill>
                            <a:srgbClr val="222222"/>
                          </a:solidFill>
                          <a:effectLst/>
                          <a:latin typeface="Arial"/>
                          <a:ea typeface="Calibri"/>
                          <a:cs typeface="Tahoma"/>
                        </a:rPr>
                        <a:t> </a:t>
                      </a:r>
                      <a:r>
                        <a:rPr lang="en-US" sz="1800" b="1" kern="100" dirty="0">
                          <a:solidFill>
                            <a:srgbClr val="222222"/>
                          </a:solidFill>
                          <a:effectLst/>
                          <a:latin typeface="Arial"/>
                          <a:ea typeface="Calibri"/>
                          <a:cs typeface="Tahoma"/>
                        </a:rPr>
                        <a:t>AC</a:t>
                      </a:r>
                      <a:r>
                        <a:rPr lang="en-US" sz="1800" b="1" kern="100" baseline="30000" dirty="0">
                          <a:solidFill>
                            <a:srgbClr val="222222"/>
                          </a:solidFill>
                          <a:effectLst/>
                          <a:latin typeface="Arial"/>
                          <a:ea typeface="Calibri"/>
                          <a:cs typeface="Tahoma"/>
                        </a:rPr>
                        <a:t>C</a:t>
                      </a:r>
                      <a:endParaRPr lang="en-US" sz="1600" b="1" kern="100" dirty="0">
                        <a:effectLst/>
                        <a:latin typeface="Calibri"/>
                        <a:ea typeface="Calibri"/>
                        <a:cs typeface="Tahom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r>
            </a:tbl>
          </a:graphicData>
        </a:graphic>
      </p:graphicFrame>
    </p:spTree>
    <p:extLst>
      <p:ext uri="{BB962C8B-B14F-4D97-AF65-F5344CB8AC3E}">
        <p14:creationId xmlns:p14="http://schemas.microsoft.com/office/powerpoint/2010/main" val="6863980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1"/>
            <a:r>
              <a:rPr lang="ar-SY" dirty="0" smtClean="0"/>
              <a:t>معادلات القيمة المكتسبة </a:t>
            </a:r>
            <a:br>
              <a:rPr lang="ar-SY" dirty="0" smtClean="0"/>
            </a:br>
            <a:r>
              <a:rPr lang="en-US" dirty="0" smtClean="0"/>
              <a:t>Earned Value Formulas </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952130987"/>
              </p:ext>
            </p:extLst>
          </p:nvPr>
        </p:nvGraphicFramePr>
        <p:xfrm>
          <a:off x="457200" y="1524000"/>
          <a:ext cx="8153400" cy="5282946"/>
        </p:xfrm>
        <a:graphic>
          <a:graphicData uri="http://schemas.openxmlformats.org/drawingml/2006/table">
            <a:tbl>
              <a:tblPr rtl="1" firstRow="1" firstCol="1" bandRow="1"/>
              <a:tblGrid>
                <a:gridCol w="1863363"/>
                <a:gridCol w="2298465"/>
                <a:gridCol w="3991572"/>
              </a:tblGrid>
              <a:tr h="508000">
                <a:tc>
                  <a:txBody>
                    <a:bodyPr/>
                    <a:lstStyle/>
                    <a:p>
                      <a:pPr marL="0" marR="0" algn="ctr" rtl="1">
                        <a:lnSpc>
                          <a:spcPct val="107000"/>
                        </a:lnSpc>
                        <a:spcBef>
                          <a:spcPts val="0"/>
                        </a:spcBef>
                        <a:spcAft>
                          <a:spcPts val="0"/>
                        </a:spcAft>
                      </a:pPr>
                      <a:r>
                        <a:rPr lang="en-US" sz="1800" b="1" kern="100" dirty="0" err="1">
                          <a:solidFill>
                            <a:srgbClr val="222222"/>
                          </a:solidFill>
                          <a:effectLst/>
                          <a:latin typeface="Arial"/>
                          <a:ea typeface="Calibri"/>
                          <a:cs typeface="Tahoma"/>
                        </a:rPr>
                        <a:t>الإسم</a:t>
                      </a:r>
                      <a:r>
                        <a:rPr lang="en-US" sz="1800" b="1" kern="100" dirty="0">
                          <a:solidFill>
                            <a:srgbClr val="222222"/>
                          </a:solidFill>
                          <a:effectLst/>
                          <a:latin typeface="Arial"/>
                          <a:ea typeface="Calibri"/>
                          <a:cs typeface="Tahoma"/>
                        </a:rPr>
                        <a:t> </a:t>
                      </a:r>
                      <a:r>
                        <a:rPr lang="en-US" sz="1800" b="1" kern="100" dirty="0" err="1">
                          <a:solidFill>
                            <a:srgbClr val="222222"/>
                          </a:solidFill>
                          <a:effectLst/>
                          <a:latin typeface="Arial"/>
                          <a:ea typeface="Calibri"/>
                          <a:cs typeface="Tahoma"/>
                        </a:rPr>
                        <a:t>باللغة</a:t>
                      </a:r>
                      <a:r>
                        <a:rPr lang="en-US" sz="1800" b="1" kern="100" dirty="0">
                          <a:solidFill>
                            <a:srgbClr val="222222"/>
                          </a:solidFill>
                          <a:effectLst/>
                          <a:latin typeface="Arial"/>
                          <a:ea typeface="Calibri"/>
                          <a:cs typeface="Tahoma"/>
                        </a:rPr>
                        <a:t> </a:t>
                      </a:r>
                      <a:r>
                        <a:rPr lang="en-US" sz="1800" b="1" kern="100" dirty="0" err="1">
                          <a:solidFill>
                            <a:srgbClr val="222222"/>
                          </a:solidFill>
                          <a:effectLst/>
                          <a:latin typeface="Arial"/>
                          <a:ea typeface="Calibri"/>
                          <a:cs typeface="Tahoma"/>
                        </a:rPr>
                        <a:t>العربية</a:t>
                      </a:r>
                      <a:endParaRPr lang="en-US" sz="1600" kern="100" dirty="0">
                        <a:effectLst/>
                        <a:latin typeface="Calibri"/>
                        <a:ea typeface="Calibri"/>
                        <a:cs typeface="Tahom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marL="0" marR="0" algn="ctr" rtl="1">
                        <a:lnSpc>
                          <a:spcPct val="107000"/>
                        </a:lnSpc>
                        <a:spcBef>
                          <a:spcPts val="0"/>
                        </a:spcBef>
                        <a:spcAft>
                          <a:spcPts val="0"/>
                        </a:spcAft>
                      </a:pPr>
                      <a:r>
                        <a:rPr lang="en-US" sz="1800" b="1" kern="100">
                          <a:solidFill>
                            <a:srgbClr val="222222"/>
                          </a:solidFill>
                          <a:effectLst/>
                          <a:latin typeface="Arial"/>
                          <a:ea typeface="Calibri"/>
                          <a:cs typeface="Tahoma"/>
                        </a:rPr>
                        <a:t>الإسم </a:t>
                      </a:r>
                      <a:r>
                        <a:rPr lang="ar-SY" sz="1800" b="1" kern="100">
                          <a:solidFill>
                            <a:srgbClr val="222222"/>
                          </a:solidFill>
                          <a:effectLst/>
                          <a:latin typeface="Calibri"/>
                          <a:ea typeface="Calibri"/>
                          <a:cs typeface="Arial"/>
                        </a:rPr>
                        <a:t>باللغة الإنكليزية</a:t>
                      </a:r>
                      <a:endParaRPr lang="en-US" sz="1600" kern="100">
                        <a:effectLst/>
                        <a:latin typeface="Calibri"/>
                        <a:ea typeface="Calibri"/>
                        <a:cs typeface="Tahom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marL="0" marR="0" algn="ctr" rtl="1">
                        <a:lnSpc>
                          <a:spcPct val="107000"/>
                        </a:lnSpc>
                        <a:spcBef>
                          <a:spcPts val="0"/>
                        </a:spcBef>
                        <a:spcAft>
                          <a:spcPts val="0"/>
                        </a:spcAft>
                      </a:pPr>
                      <a:r>
                        <a:rPr lang="en-US" sz="1800" b="1" kern="100">
                          <a:solidFill>
                            <a:srgbClr val="222222"/>
                          </a:solidFill>
                          <a:effectLst/>
                          <a:latin typeface="Arial"/>
                          <a:ea typeface="Calibri"/>
                          <a:cs typeface="Tahoma"/>
                        </a:rPr>
                        <a:t>المعادلة</a:t>
                      </a:r>
                      <a:endParaRPr lang="en-US" sz="1600" kern="100">
                        <a:effectLst/>
                        <a:latin typeface="Calibri"/>
                        <a:ea typeface="Calibri"/>
                        <a:cs typeface="Tahom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r>
              <a:tr h="508000">
                <a:tc>
                  <a:txBody>
                    <a:bodyPr/>
                    <a:lstStyle/>
                    <a:p>
                      <a:pPr marL="0" marR="0" algn="r" rtl="1">
                        <a:lnSpc>
                          <a:spcPct val="107000"/>
                        </a:lnSpc>
                        <a:spcBef>
                          <a:spcPts val="0"/>
                        </a:spcBef>
                        <a:spcAft>
                          <a:spcPts val="0"/>
                        </a:spcAft>
                      </a:pPr>
                      <a:r>
                        <a:rPr lang="ar-SY" sz="1800" kern="100">
                          <a:solidFill>
                            <a:srgbClr val="222222"/>
                          </a:solidFill>
                          <a:effectLst/>
                          <a:latin typeface="Calibri"/>
                          <a:ea typeface="Calibri"/>
                          <a:cs typeface="Arial"/>
                        </a:rPr>
                        <a:t>المقدر عند الإستكمال          ( الإنتهاء ) ( 1 ) .</a:t>
                      </a:r>
                      <a:endParaRPr lang="en-US" sz="1600" kern="100">
                        <a:effectLst/>
                        <a:latin typeface="Calibri"/>
                        <a:ea typeface="Calibri"/>
                        <a:cs typeface="Tahom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rtl="0">
                        <a:lnSpc>
                          <a:spcPct val="107000"/>
                        </a:lnSpc>
                        <a:spcBef>
                          <a:spcPts val="0"/>
                        </a:spcBef>
                        <a:spcAft>
                          <a:spcPts val="0"/>
                        </a:spcAft>
                      </a:pPr>
                      <a:r>
                        <a:rPr lang="en-US" sz="1800" kern="100">
                          <a:solidFill>
                            <a:srgbClr val="222222"/>
                          </a:solidFill>
                          <a:effectLst/>
                          <a:latin typeface="Arial"/>
                          <a:ea typeface="Calibri"/>
                          <a:cs typeface="Tahoma"/>
                        </a:rPr>
                        <a:t>Estimate at completion (1)</a:t>
                      </a:r>
                      <a:endParaRPr lang="en-US" sz="1600" kern="100">
                        <a:effectLst/>
                        <a:latin typeface="Calibri"/>
                        <a:ea typeface="Calibri"/>
                        <a:cs typeface="Tahom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rtl="1">
                        <a:lnSpc>
                          <a:spcPct val="107000"/>
                        </a:lnSpc>
                        <a:spcBef>
                          <a:spcPts val="0"/>
                        </a:spcBef>
                        <a:spcAft>
                          <a:spcPts val="0"/>
                        </a:spcAft>
                      </a:pPr>
                      <a:r>
                        <a:rPr lang="en-US" sz="1800" kern="100">
                          <a:solidFill>
                            <a:srgbClr val="222222"/>
                          </a:solidFill>
                          <a:effectLst/>
                          <a:latin typeface="Arial"/>
                          <a:ea typeface="Calibri"/>
                          <a:cs typeface="Tahoma"/>
                        </a:rPr>
                        <a:t>EAC = AC + New ETC</a:t>
                      </a:r>
                      <a:endParaRPr lang="en-US" sz="1600" kern="100">
                        <a:effectLst/>
                        <a:latin typeface="Calibri"/>
                        <a:ea typeface="Calibri"/>
                        <a:cs typeface="Tahom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r>
              <a:tr h="508000">
                <a:tc>
                  <a:txBody>
                    <a:bodyPr/>
                    <a:lstStyle/>
                    <a:p>
                      <a:pPr marL="0" marR="0" algn="r" rtl="0">
                        <a:lnSpc>
                          <a:spcPct val="107000"/>
                        </a:lnSpc>
                        <a:spcBef>
                          <a:spcPts val="0"/>
                        </a:spcBef>
                        <a:spcAft>
                          <a:spcPts val="0"/>
                        </a:spcAft>
                      </a:pPr>
                      <a:r>
                        <a:rPr lang="ar-SY" sz="1800" kern="100">
                          <a:solidFill>
                            <a:srgbClr val="222222"/>
                          </a:solidFill>
                          <a:effectLst/>
                          <a:latin typeface="Calibri"/>
                          <a:ea typeface="Calibri"/>
                          <a:cs typeface="Arial"/>
                        </a:rPr>
                        <a:t>المقدر عند الإستكمال  ( الإنتهاء ) ( 2 ) </a:t>
                      </a:r>
                      <a:endParaRPr lang="en-US" sz="1600" kern="100">
                        <a:effectLst/>
                        <a:latin typeface="Calibri"/>
                        <a:ea typeface="Calibri"/>
                        <a:cs typeface="Tahom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rtl="0">
                        <a:lnSpc>
                          <a:spcPct val="107000"/>
                        </a:lnSpc>
                        <a:spcBef>
                          <a:spcPts val="0"/>
                        </a:spcBef>
                        <a:spcAft>
                          <a:spcPts val="0"/>
                        </a:spcAft>
                      </a:pPr>
                      <a:r>
                        <a:rPr lang="en-US" sz="1800" kern="100">
                          <a:solidFill>
                            <a:srgbClr val="222222"/>
                          </a:solidFill>
                          <a:effectLst/>
                          <a:latin typeface="Arial"/>
                          <a:ea typeface="Calibri"/>
                          <a:cs typeface="Tahoma"/>
                        </a:rPr>
                        <a:t>Estimate at completion (2)</a:t>
                      </a:r>
                      <a:endParaRPr lang="en-US" sz="1600" kern="100">
                        <a:effectLst/>
                        <a:latin typeface="Calibri"/>
                        <a:ea typeface="Calibri"/>
                        <a:cs typeface="Tahom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rtl="1">
                        <a:lnSpc>
                          <a:spcPct val="107000"/>
                        </a:lnSpc>
                        <a:spcBef>
                          <a:spcPts val="0"/>
                        </a:spcBef>
                        <a:spcAft>
                          <a:spcPts val="0"/>
                        </a:spcAft>
                      </a:pPr>
                      <a:r>
                        <a:rPr lang="en-US" sz="1800" kern="100">
                          <a:solidFill>
                            <a:srgbClr val="222222"/>
                          </a:solidFill>
                          <a:effectLst/>
                          <a:latin typeface="Arial"/>
                          <a:ea typeface="Calibri"/>
                          <a:cs typeface="Tahoma"/>
                        </a:rPr>
                        <a:t>EAC = AC + BAC – EV</a:t>
                      </a:r>
                      <a:endParaRPr lang="en-US" sz="1600" kern="100">
                        <a:effectLst/>
                        <a:latin typeface="Calibri"/>
                        <a:ea typeface="Calibri"/>
                        <a:cs typeface="Tahom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r>
              <a:tr h="508000">
                <a:tc>
                  <a:txBody>
                    <a:bodyPr/>
                    <a:lstStyle/>
                    <a:p>
                      <a:pPr marL="0" marR="0" algn="r" rtl="0">
                        <a:lnSpc>
                          <a:spcPct val="107000"/>
                        </a:lnSpc>
                        <a:spcBef>
                          <a:spcPts val="0"/>
                        </a:spcBef>
                        <a:spcAft>
                          <a:spcPts val="0"/>
                        </a:spcAft>
                      </a:pPr>
                      <a:r>
                        <a:rPr lang="ar-SY" sz="1800" kern="100">
                          <a:solidFill>
                            <a:srgbClr val="222222"/>
                          </a:solidFill>
                          <a:effectLst/>
                          <a:latin typeface="Calibri"/>
                          <a:ea typeface="Calibri"/>
                          <a:cs typeface="Arial"/>
                        </a:rPr>
                        <a:t>المقدر عند الإستكمال   ( الإنتهاء ) ( 3 ) </a:t>
                      </a:r>
                      <a:endParaRPr lang="en-US" sz="1600" kern="100">
                        <a:effectLst/>
                        <a:latin typeface="Calibri"/>
                        <a:ea typeface="Calibri"/>
                        <a:cs typeface="Tahom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rtl="0">
                        <a:lnSpc>
                          <a:spcPct val="107000"/>
                        </a:lnSpc>
                        <a:spcBef>
                          <a:spcPts val="0"/>
                        </a:spcBef>
                        <a:spcAft>
                          <a:spcPts val="0"/>
                        </a:spcAft>
                      </a:pPr>
                      <a:r>
                        <a:rPr lang="en-US" sz="1800" kern="100">
                          <a:solidFill>
                            <a:srgbClr val="222222"/>
                          </a:solidFill>
                          <a:effectLst/>
                          <a:latin typeface="Arial"/>
                          <a:ea typeface="Calibri"/>
                          <a:cs typeface="Tahoma"/>
                        </a:rPr>
                        <a:t>Estimate at completion (3)</a:t>
                      </a:r>
                      <a:endParaRPr lang="en-US" sz="1600" kern="100">
                        <a:effectLst/>
                        <a:latin typeface="Calibri"/>
                        <a:ea typeface="Calibri"/>
                        <a:cs typeface="Tahom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rtl="1">
                        <a:lnSpc>
                          <a:spcPct val="107000"/>
                        </a:lnSpc>
                        <a:spcBef>
                          <a:spcPts val="0"/>
                        </a:spcBef>
                        <a:spcAft>
                          <a:spcPts val="0"/>
                        </a:spcAft>
                      </a:pPr>
                      <a:r>
                        <a:rPr lang="en-US" sz="1800" kern="100">
                          <a:solidFill>
                            <a:srgbClr val="222222"/>
                          </a:solidFill>
                          <a:effectLst/>
                          <a:latin typeface="Arial"/>
                          <a:ea typeface="Calibri"/>
                          <a:cs typeface="Tahoma"/>
                        </a:rPr>
                        <a:t>EAC = BAC / CPI</a:t>
                      </a:r>
                      <a:endParaRPr lang="en-US" sz="1600" kern="100">
                        <a:effectLst/>
                        <a:latin typeface="Calibri"/>
                        <a:ea typeface="Calibri"/>
                        <a:cs typeface="Tahom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r>
              <a:tr h="508000">
                <a:tc>
                  <a:txBody>
                    <a:bodyPr/>
                    <a:lstStyle/>
                    <a:p>
                      <a:pPr marL="0" marR="0" algn="r" rtl="0">
                        <a:lnSpc>
                          <a:spcPct val="107000"/>
                        </a:lnSpc>
                        <a:spcBef>
                          <a:spcPts val="0"/>
                        </a:spcBef>
                        <a:spcAft>
                          <a:spcPts val="0"/>
                        </a:spcAft>
                      </a:pPr>
                      <a:r>
                        <a:rPr lang="ar-SY" sz="1800" kern="100">
                          <a:solidFill>
                            <a:srgbClr val="222222"/>
                          </a:solidFill>
                          <a:effectLst/>
                          <a:latin typeface="Calibri"/>
                          <a:ea typeface="Calibri"/>
                          <a:cs typeface="Arial"/>
                        </a:rPr>
                        <a:t>المقدر عند الإستكمال   ( الإنتهاء ) ( 4 ) </a:t>
                      </a:r>
                      <a:endParaRPr lang="en-US" sz="1600" kern="100">
                        <a:effectLst/>
                        <a:latin typeface="Calibri"/>
                        <a:ea typeface="Calibri"/>
                        <a:cs typeface="Tahom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rtl="0">
                        <a:lnSpc>
                          <a:spcPct val="107000"/>
                        </a:lnSpc>
                        <a:spcBef>
                          <a:spcPts val="0"/>
                        </a:spcBef>
                        <a:spcAft>
                          <a:spcPts val="0"/>
                        </a:spcAft>
                      </a:pPr>
                      <a:r>
                        <a:rPr lang="en-US" sz="1800" kern="100">
                          <a:solidFill>
                            <a:srgbClr val="222222"/>
                          </a:solidFill>
                          <a:effectLst/>
                          <a:latin typeface="Arial"/>
                          <a:ea typeface="Calibri"/>
                          <a:cs typeface="Tahoma"/>
                        </a:rPr>
                        <a:t>Estimate at completion (4)</a:t>
                      </a:r>
                      <a:endParaRPr lang="en-US" sz="1600" kern="100">
                        <a:effectLst/>
                        <a:latin typeface="Calibri"/>
                        <a:ea typeface="Calibri"/>
                        <a:cs typeface="Tahom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rtl="1">
                        <a:lnSpc>
                          <a:spcPct val="107000"/>
                        </a:lnSpc>
                        <a:spcBef>
                          <a:spcPts val="0"/>
                        </a:spcBef>
                        <a:spcAft>
                          <a:spcPts val="0"/>
                        </a:spcAft>
                      </a:pPr>
                      <a:r>
                        <a:rPr lang="en-US" sz="1800" kern="100">
                          <a:solidFill>
                            <a:srgbClr val="222222"/>
                          </a:solidFill>
                          <a:effectLst/>
                          <a:latin typeface="Arial"/>
                          <a:ea typeface="Calibri"/>
                          <a:cs typeface="Tahoma"/>
                        </a:rPr>
                        <a:t>EAC = AC+( BAC – EV) / </a:t>
                      </a:r>
                      <a:endParaRPr lang="en-US" sz="1600" kern="100">
                        <a:effectLst/>
                        <a:latin typeface="Calibri"/>
                        <a:ea typeface="Calibri"/>
                        <a:cs typeface="Tahoma"/>
                      </a:endParaRPr>
                    </a:p>
                    <a:p>
                      <a:pPr marL="0" marR="0" algn="ctr" rtl="1">
                        <a:lnSpc>
                          <a:spcPct val="107000"/>
                        </a:lnSpc>
                        <a:spcBef>
                          <a:spcPts val="0"/>
                        </a:spcBef>
                        <a:spcAft>
                          <a:spcPts val="0"/>
                        </a:spcAft>
                      </a:pPr>
                      <a:r>
                        <a:rPr lang="en-US" sz="1800" kern="100">
                          <a:solidFill>
                            <a:srgbClr val="222222"/>
                          </a:solidFill>
                          <a:effectLst/>
                          <a:latin typeface="Arial"/>
                          <a:ea typeface="Calibri"/>
                          <a:cs typeface="Tahoma"/>
                        </a:rPr>
                        <a:t>CPIC x SPIC</a:t>
                      </a:r>
                      <a:endParaRPr lang="en-US" sz="1600" kern="100">
                        <a:effectLst/>
                        <a:latin typeface="Calibri"/>
                        <a:ea typeface="Calibri"/>
                        <a:cs typeface="Tahom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r>
              <a:tr h="762000">
                <a:tc>
                  <a:txBody>
                    <a:bodyPr/>
                    <a:lstStyle/>
                    <a:p>
                      <a:pPr marL="0" marR="0" algn="r" rtl="1">
                        <a:lnSpc>
                          <a:spcPct val="107000"/>
                        </a:lnSpc>
                        <a:spcBef>
                          <a:spcPts val="0"/>
                        </a:spcBef>
                        <a:spcAft>
                          <a:spcPts val="0"/>
                        </a:spcAft>
                      </a:pPr>
                      <a:r>
                        <a:rPr lang="en-US" sz="1800" kern="100">
                          <a:solidFill>
                            <a:srgbClr val="222222"/>
                          </a:solidFill>
                          <a:effectLst/>
                          <a:latin typeface="Arial"/>
                          <a:ea typeface="Calibri"/>
                          <a:cs typeface="Tahoma"/>
                        </a:rPr>
                        <a:t>مؤشر الأداء للإستكمال        ( الإنتهاء ) .</a:t>
                      </a:r>
                      <a:endParaRPr lang="en-US" sz="1600" kern="100">
                        <a:effectLst/>
                        <a:latin typeface="Calibri"/>
                        <a:ea typeface="Calibri"/>
                        <a:cs typeface="Tahom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rtl="0">
                        <a:lnSpc>
                          <a:spcPct val="107000"/>
                        </a:lnSpc>
                        <a:spcBef>
                          <a:spcPts val="0"/>
                        </a:spcBef>
                        <a:spcAft>
                          <a:spcPts val="0"/>
                        </a:spcAft>
                      </a:pPr>
                      <a:r>
                        <a:rPr lang="en-US" sz="1800" kern="100">
                          <a:solidFill>
                            <a:srgbClr val="222222"/>
                          </a:solidFill>
                          <a:effectLst/>
                          <a:latin typeface="Arial"/>
                          <a:ea typeface="Calibri"/>
                          <a:cs typeface="Tahoma"/>
                        </a:rPr>
                        <a:t>Cumulative Cost Performance Index.</a:t>
                      </a:r>
                      <a:endParaRPr lang="en-US" sz="1600" kern="100">
                        <a:effectLst/>
                        <a:latin typeface="Calibri"/>
                        <a:ea typeface="Calibri"/>
                        <a:cs typeface="Tahom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rtl="1">
                        <a:lnSpc>
                          <a:spcPct val="107000"/>
                        </a:lnSpc>
                        <a:spcBef>
                          <a:spcPts val="0"/>
                        </a:spcBef>
                        <a:spcAft>
                          <a:spcPts val="0"/>
                        </a:spcAft>
                      </a:pPr>
                      <a:r>
                        <a:rPr lang="en-US" sz="1800" kern="100" dirty="0">
                          <a:solidFill>
                            <a:srgbClr val="222222"/>
                          </a:solidFill>
                          <a:effectLst/>
                          <a:latin typeface="Arial"/>
                          <a:ea typeface="Calibri"/>
                          <a:cs typeface="Tahoma"/>
                        </a:rPr>
                        <a:t>   (BAC – EV)/(</a:t>
                      </a:r>
                      <a:r>
                        <a:rPr lang="en-US" sz="1800" kern="100" dirty="0">
                          <a:effectLst/>
                          <a:latin typeface="Arial"/>
                          <a:ea typeface="Calibri"/>
                          <a:cs typeface="Tahoma"/>
                        </a:rPr>
                        <a:t> </a:t>
                      </a:r>
                      <a:r>
                        <a:rPr lang="en-US" sz="1800" kern="100" dirty="0">
                          <a:solidFill>
                            <a:srgbClr val="222222"/>
                          </a:solidFill>
                          <a:effectLst/>
                          <a:latin typeface="Arial"/>
                          <a:ea typeface="Calibri"/>
                          <a:cs typeface="Tahoma"/>
                        </a:rPr>
                        <a:t>BAC – AC)  </a:t>
                      </a:r>
                      <a:r>
                        <a:rPr lang="ar-SY" sz="1800" kern="100" dirty="0">
                          <a:solidFill>
                            <a:srgbClr val="222222"/>
                          </a:solidFill>
                          <a:effectLst/>
                          <a:latin typeface="Calibri"/>
                          <a:ea typeface="Calibri"/>
                          <a:cs typeface="Arial"/>
                        </a:rPr>
                        <a:t>أو</a:t>
                      </a:r>
                      <a:endParaRPr lang="en-US" sz="1600" kern="100" dirty="0">
                        <a:effectLst/>
                        <a:latin typeface="Calibri"/>
                        <a:ea typeface="Calibri"/>
                        <a:cs typeface="Tahoma"/>
                      </a:endParaRPr>
                    </a:p>
                    <a:p>
                      <a:pPr marL="0" marR="0" algn="ctr" rtl="1">
                        <a:lnSpc>
                          <a:spcPct val="107000"/>
                        </a:lnSpc>
                        <a:spcBef>
                          <a:spcPts val="0"/>
                        </a:spcBef>
                        <a:spcAft>
                          <a:spcPts val="0"/>
                        </a:spcAft>
                      </a:pPr>
                      <a:r>
                        <a:rPr lang="ar-SY" sz="1800" kern="100" dirty="0">
                          <a:solidFill>
                            <a:srgbClr val="222222"/>
                          </a:solidFill>
                          <a:effectLst/>
                          <a:latin typeface="Calibri"/>
                          <a:ea typeface="Calibri"/>
                          <a:cs typeface="Arial"/>
                        </a:rPr>
                        <a:t>( العمل المتبقي) / ( التمويل المتبقي) .</a:t>
                      </a:r>
                      <a:endParaRPr lang="en-US" sz="1600" kern="100" dirty="0">
                        <a:effectLst/>
                        <a:latin typeface="Calibri"/>
                        <a:ea typeface="Calibri"/>
                        <a:cs typeface="Tahom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r>
              <a:tr h="508000">
                <a:tc>
                  <a:txBody>
                    <a:bodyPr/>
                    <a:lstStyle/>
                    <a:p>
                      <a:pPr marL="0" marR="0" algn="r" rtl="1">
                        <a:lnSpc>
                          <a:spcPct val="107000"/>
                        </a:lnSpc>
                        <a:spcBef>
                          <a:spcPts val="0"/>
                        </a:spcBef>
                        <a:spcAft>
                          <a:spcPts val="0"/>
                        </a:spcAft>
                      </a:pPr>
                      <a:r>
                        <a:rPr lang="en-US" sz="1800" kern="100">
                          <a:solidFill>
                            <a:srgbClr val="222222"/>
                          </a:solidFill>
                          <a:effectLst/>
                          <a:latin typeface="Arial"/>
                          <a:ea typeface="Calibri"/>
                          <a:cs typeface="Tahoma"/>
                        </a:rPr>
                        <a:t>المقدر للإستكمال                ( الإنتهاء ) .</a:t>
                      </a:r>
                      <a:endParaRPr lang="en-US" sz="1600" kern="100">
                        <a:effectLst/>
                        <a:latin typeface="Calibri"/>
                        <a:ea typeface="Calibri"/>
                        <a:cs typeface="Tahom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rtl="0">
                        <a:lnSpc>
                          <a:spcPct val="107000"/>
                        </a:lnSpc>
                        <a:spcBef>
                          <a:spcPts val="0"/>
                        </a:spcBef>
                        <a:spcAft>
                          <a:spcPts val="0"/>
                        </a:spcAft>
                      </a:pPr>
                      <a:r>
                        <a:rPr lang="en-US" sz="1800" kern="100">
                          <a:solidFill>
                            <a:srgbClr val="222222"/>
                          </a:solidFill>
                          <a:effectLst/>
                          <a:latin typeface="Arial"/>
                          <a:ea typeface="Calibri"/>
                          <a:cs typeface="Tahoma"/>
                        </a:rPr>
                        <a:t>To Complete performance Index</a:t>
                      </a:r>
                      <a:endParaRPr lang="en-US" sz="1600" kern="100">
                        <a:effectLst/>
                        <a:latin typeface="Calibri"/>
                        <a:ea typeface="Calibri"/>
                        <a:cs typeface="Tahom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rtl="1">
                        <a:lnSpc>
                          <a:spcPct val="107000"/>
                        </a:lnSpc>
                        <a:spcBef>
                          <a:spcPts val="0"/>
                        </a:spcBef>
                        <a:spcAft>
                          <a:spcPts val="0"/>
                        </a:spcAft>
                      </a:pPr>
                      <a:r>
                        <a:rPr lang="en-US" sz="1800" kern="100">
                          <a:solidFill>
                            <a:srgbClr val="222222"/>
                          </a:solidFill>
                          <a:effectLst/>
                          <a:latin typeface="Arial"/>
                          <a:ea typeface="Calibri"/>
                          <a:cs typeface="Tahoma"/>
                        </a:rPr>
                        <a:t>ETC = EAC - AC</a:t>
                      </a:r>
                      <a:endParaRPr lang="en-US" sz="1600" kern="100">
                        <a:effectLst/>
                        <a:latin typeface="Calibri"/>
                        <a:ea typeface="Calibri"/>
                        <a:cs typeface="Tahom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r>
              <a:tr h="762000">
                <a:tc>
                  <a:txBody>
                    <a:bodyPr/>
                    <a:lstStyle/>
                    <a:p>
                      <a:pPr marL="0" marR="0" algn="r" rtl="1">
                        <a:lnSpc>
                          <a:spcPct val="107000"/>
                        </a:lnSpc>
                        <a:spcBef>
                          <a:spcPts val="0"/>
                        </a:spcBef>
                        <a:spcAft>
                          <a:spcPts val="0"/>
                        </a:spcAft>
                      </a:pPr>
                      <a:r>
                        <a:rPr lang="en-US" sz="1800" kern="100">
                          <a:solidFill>
                            <a:srgbClr val="222222"/>
                          </a:solidFill>
                          <a:effectLst/>
                          <a:latin typeface="Arial"/>
                          <a:ea typeface="Calibri"/>
                          <a:cs typeface="Tahoma"/>
                        </a:rPr>
                        <a:t>الفرق عند الإستكمال           ( الإنتهاء ) .</a:t>
                      </a:r>
                      <a:endParaRPr lang="en-US" sz="1600" kern="100">
                        <a:effectLst/>
                        <a:latin typeface="Calibri"/>
                        <a:ea typeface="Calibri"/>
                        <a:cs typeface="Tahom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rtl="0">
                        <a:lnSpc>
                          <a:spcPct val="107000"/>
                        </a:lnSpc>
                        <a:spcBef>
                          <a:spcPts val="0"/>
                        </a:spcBef>
                        <a:spcAft>
                          <a:spcPts val="0"/>
                        </a:spcAft>
                      </a:pPr>
                      <a:r>
                        <a:rPr lang="en-US" sz="1800" kern="100">
                          <a:solidFill>
                            <a:srgbClr val="222222"/>
                          </a:solidFill>
                          <a:effectLst/>
                          <a:latin typeface="Arial"/>
                          <a:ea typeface="Calibri"/>
                          <a:cs typeface="Tahoma"/>
                        </a:rPr>
                        <a:t>Variance at completion </a:t>
                      </a:r>
                      <a:endParaRPr lang="en-US" sz="1600" kern="100">
                        <a:effectLst/>
                        <a:latin typeface="Calibri"/>
                        <a:ea typeface="Calibri"/>
                        <a:cs typeface="Tahom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rtl="1">
                        <a:lnSpc>
                          <a:spcPct val="107000"/>
                        </a:lnSpc>
                        <a:spcBef>
                          <a:spcPts val="0"/>
                        </a:spcBef>
                        <a:spcAft>
                          <a:spcPts val="0"/>
                        </a:spcAft>
                      </a:pPr>
                      <a:r>
                        <a:rPr lang="en-US" sz="1800" kern="100" dirty="0">
                          <a:solidFill>
                            <a:srgbClr val="222222"/>
                          </a:solidFill>
                          <a:effectLst/>
                          <a:latin typeface="Arial"/>
                          <a:ea typeface="Calibri"/>
                          <a:cs typeface="Tahoma"/>
                        </a:rPr>
                        <a:t>VAC = BAC – EAC</a:t>
                      </a:r>
                      <a:endParaRPr lang="en-US" sz="1600" kern="100" dirty="0">
                        <a:effectLst/>
                        <a:latin typeface="Calibri"/>
                        <a:ea typeface="Calibri"/>
                        <a:cs typeface="Tahom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r>
            </a:tbl>
          </a:graphicData>
        </a:graphic>
      </p:graphicFrame>
    </p:spTree>
    <p:extLst>
      <p:ext uri="{BB962C8B-B14F-4D97-AF65-F5344CB8AC3E}">
        <p14:creationId xmlns:p14="http://schemas.microsoft.com/office/powerpoint/2010/main" val="6863980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1"/>
            <a:r>
              <a:rPr lang="ar-SY" dirty="0" smtClean="0"/>
              <a:t>معادلات القيمة المكتسبة </a:t>
            </a:r>
            <a:br>
              <a:rPr lang="ar-SY" dirty="0" smtClean="0"/>
            </a:br>
            <a:r>
              <a:rPr lang="en-US" dirty="0" smtClean="0"/>
              <a:t>Earned Value Formulas </a:t>
            </a:r>
            <a:endParaRPr lang="en-US" dirty="0"/>
          </a:p>
        </p:txBody>
      </p:sp>
      <p:sp>
        <p:nvSpPr>
          <p:cNvPr id="3" name="Content Placeholder 2"/>
          <p:cNvSpPr>
            <a:spLocks noGrp="1"/>
          </p:cNvSpPr>
          <p:nvPr>
            <p:ph idx="1"/>
          </p:nvPr>
        </p:nvSpPr>
        <p:spPr>
          <a:xfrm>
            <a:off x="457200" y="1600200"/>
            <a:ext cx="8229600" cy="4953000"/>
          </a:xfrm>
        </p:spPr>
        <p:txBody>
          <a:bodyPr>
            <a:normAutofit fontScale="77500" lnSpcReduction="20000"/>
          </a:bodyPr>
          <a:lstStyle/>
          <a:p>
            <a:pPr marL="0" indent="0" algn="r" rtl="1">
              <a:buNone/>
            </a:pPr>
            <a:r>
              <a:rPr lang="ar-SY" dirty="0" smtClean="0"/>
              <a:t>التقدير عند الانتهاء - (</a:t>
            </a:r>
            <a:r>
              <a:rPr lang="en-US" dirty="0" smtClean="0"/>
              <a:t>EAC) Estimate At Completion  </a:t>
            </a:r>
            <a:r>
              <a:rPr lang="ar-SY" dirty="0" smtClean="0"/>
              <a:t>هي توقعات الميزانية من الدولارات الفعلية اللازمة في نهاية المشروع . ويمكن أن تكون أقل من ، ولكن كثيراً جداً أكثر  ما تكون من أكبر من الميزانية الأصلية (</a:t>
            </a:r>
            <a:r>
              <a:rPr lang="en-US" dirty="0" smtClean="0"/>
              <a:t>BAC) . </a:t>
            </a:r>
            <a:r>
              <a:rPr lang="ar-SY" dirty="0" smtClean="0"/>
              <a:t>هناك أربعة من الصيغ الممكنة التي يمكن استخدامها لحساب  </a:t>
            </a:r>
            <a:r>
              <a:rPr lang="en-US" dirty="0" smtClean="0"/>
              <a:t>EAC، </a:t>
            </a:r>
            <a:r>
              <a:rPr lang="ar-SY" dirty="0" smtClean="0"/>
              <a:t>اعتمادا على الشروط المذكورة أدناه :</a:t>
            </a:r>
          </a:p>
          <a:p>
            <a:pPr marL="0" indent="0" algn="r" rtl="1">
              <a:buNone/>
            </a:pPr>
            <a:r>
              <a:rPr lang="ar-SY" dirty="0" smtClean="0"/>
              <a:t>1.- تستخدم إذا كانت هناك حاجة إلى تقديرات جديدة للميزانية عند الإنتهاء ( التقدير الأصلي كان معاباً ) .</a:t>
            </a:r>
          </a:p>
          <a:p>
            <a:pPr marL="0" indent="0" algn="r" rtl="1">
              <a:buNone/>
            </a:pPr>
            <a:r>
              <a:rPr lang="ar-SY" dirty="0" smtClean="0"/>
              <a:t>2. -  تستخدم إذا سيتم الإستمرار في الإنفاق بنفس معدل الميزانية : لا يوجد فروقات في الميزانية عند الإنتهاء  (  </a:t>
            </a:r>
            <a:r>
              <a:rPr lang="en-US" dirty="0" smtClean="0"/>
              <a:t>EAC – BAC = 0 ) .</a:t>
            </a:r>
          </a:p>
          <a:p>
            <a:pPr marL="0" indent="0" algn="r" rtl="1">
              <a:buNone/>
            </a:pPr>
            <a:r>
              <a:rPr lang="en-US" dirty="0" smtClean="0"/>
              <a:t>3.</a:t>
            </a:r>
            <a:r>
              <a:rPr lang="ar-SY" dirty="0" smtClean="0"/>
              <a:t> - تستخدم إذا كان من المتوقع أن تبقى الفروقات الحالية بين الميزانية عند اإنتهاء والمقدر عند الإنتهاء نموذجية ( ستبقى نفسها )في المستقبل ( </a:t>
            </a:r>
            <a:r>
              <a:rPr lang="en-US" dirty="0" smtClean="0"/>
              <a:t>CPI </a:t>
            </a:r>
            <a:r>
              <a:rPr lang="ar-SY" dirty="0" smtClean="0"/>
              <a:t>الحالي سوف يستمر ) .</a:t>
            </a:r>
          </a:p>
          <a:p>
            <a:pPr marL="0" indent="0" algn="r" rtl="1">
              <a:buNone/>
            </a:pPr>
            <a:r>
              <a:rPr lang="ar-SY" dirty="0" smtClean="0"/>
              <a:t>4. - تستخدم إذا كانت التكلفة دون المستوى القياسي وأداء الجدول الزمني يتوقع أن يستمر بنفس النسبة ، مما يؤثر على المقدر المقدر للإنتهاء - </a:t>
            </a:r>
            <a:r>
              <a:rPr lang="en-US" dirty="0" smtClean="0"/>
              <a:t>ETC * .</a:t>
            </a:r>
          </a:p>
          <a:p>
            <a:pPr algn="r" rtl="1"/>
            <a:endParaRPr lang="en-US" dirty="0"/>
          </a:p>
        </p:txBody>
      </p:sp>
    </p:spTree>
    <p:extLst>
      <p:ext uri="{BB962C8B-B14F-4D97-AF65-F5344CB8AC3E}">
        <p14:creationId xmlns:p14="http://schemas.microsoft.com/office/powerpoint/2010/main" val="6863980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en-US" dirty="0" smtClean="0"/>
              <a:t>TCPI </a:t>
            </a:r>
            <a:r>
              <a:rPr lang="ar-SY" dirty="0" smtClean="0"/>
              <a:t>  -  ماذا يعني وكيف يعمل</a:t>
            </a:r>
            <a:endParaRPr lang="en-US" dirty="0"/>
          </a:p>
        </p:txBody>
      </p:sp>
      <p:sp>
        <p:nvSpPr>
          <p:cNvPr id="3" name="Content Placeholder 2"/>
          <p:cNvSpPr>
            <a:spLocks noGrp="1"/>
          </p:cNvSpPr>
          <p:nvPr>
            <p:ph idx="1"/>
          </p:nvPr>
        </p:nvSpPr>
        <p:spPr>
          <a:xfrm>
            <a:off x="457200" y="1371600"/>
            <a:ext cx="8229600" cy="5257800"/>
          </a:xfrm>
        </p:spPr>
        <p:txBody>
          <a:bodyPr>
            <a:noAutofit/>
          </a:bodyPr>
          <a:lstStyle/>
          <a:p>
            <a:pPr marL="0" indent="0" algn="r" rtl="1">
              <a:buNone/>
            </a:pPr>
            <a:r>
              <a:rPr lang="ar-SY" sz="2300" dirty="0" smtClean="0"/>
              <a:t>أساسا يعني : العمل المتبقي مقدراً بالدولار / الميزانية المتبقية :</a:t>
            </a:r>
          </a:p>
          <a:p>
            <a:pPr algn="r" rtl="1"/>
            <a:r>
              <a:rPr lang="ar-SY" sz="2300" dirty="0" smtClean="0"/>
              <a:t>إذا مؤشر الأداء للإستكمال ( للإنتهاء ) -  </a:t>
            </a:r>
            <a:r>
              <a:rPr lang="en-US" sz="2300" dirty="0" smtClean="0"/>
              <a:t>TCPI </a:t>
            </a:r>
            <a:r>
              <a:rPr lang="ar-SY" sz="2300" dirty="0" smtClean="0"/>
              <a:t>هو &lt; 1  ، فالعمل المتبقي هو أقل من الأموال اللازمة لإنجاز ذلك العمل .</a:t>
            </a:r>
          </a:p>
          <a:p>
            <a:pPr algn="r" rtl="1"/>
            <a:r>
              <a:rPr lang="ar-SY" sz="2300" dirty="0" smtClean="0"/>
              <a:t>وإذا كان مؤشر الأداء للإستكمال ( للإنتهاء ) - </a:t>
            </a:r>
            <a:r>
              <a:rPr lang="en-US" sz="2300" dirty="0" smtClean="0"/>
              <a:t>TCPI </a:t>
            </a:r>
            <a:r>
              <a:rPr lang="ar-SY" sz="2300" dirty="0" smtClean="0"/>
              <a:t>هو &gt; 1 ، فالعمل المتبقي هو أكثر من الأموال اللازمة لإنجاز ذلك العمل  .</a:t>
            </a:r>
          </a:p>
          <a:p>
            <a:pPr marL="0" indent="0" algn="r" rtl="1">
              <a:buNone/>
            </a:pPr>
            <a:r>
              <a:rPr lang="ar-SY" sz="2300" dirty="0" smtClean="0"/>
              <a:t>وهنا ما تقوله جمعية إدارة المشاريع - </a:t>
            </a:r>
            <a:r>
              <a:rPr lang="en-US" sz="2300" dirty="0" smtClean="0"/>
              <a:t>PMI </a:t>
            </a:r>
            <a:r>
              <a:rPr lang="ar-SY" sz="2300" dirty="0" smtClean="0"/>
              <a:t>حول احتساب مؤشر الأداء للإستكمال ( للإنتهاء ) - </a:t>
            </a:r>
            <a:r>
              <a:rPr lang="en-US" sz="2300" dirty="0" smtClean="0"/>
              <a:t>TCPI :</a:t>
            </a:r>
          </a:p>
          <a:p>
            <a:pPr marL="0" indent="0" algn="r" rtl="1">
              <a:buNone/>
            </a:pPr>
            <a:r>
              <a:rPr lang="ar-SY" sz="2300" dirty="0" smtClean="0"/>
              <a:t>يتم احتساب " مؤشر الأداء للإستكمال ( للإنتهاء ) - (</a:t>
            </a:r>
            <a:r>
              <a:rPr lang="en-US" sz="2300" dirty="0" smtClean="0"/>
              <a:t>TCPI) </a:t>
            </a:r>
            <a:r>
              <a:rPr lang="ar-SY" sz="2300" dirty="0" smtClean="0"/>
              <a:t>من التغير الأساسي لأداء التكلفة الذي يجب أن يتحقق على العمل المتبقي لتحقيق هدف إدارة محددة ، مثل التوصل إلى تحقيق الميزانية عند الإنتهاء - </a:t>
            </a:r>
            <a:r>
              <a:rPr lang="en-US" sz="2300" dirty="0" smtClean="0"/>
              <a:t>BAC </a:t>
            </a:r>
            <a:r>
              <a:rPr lang="ar-SY" sz="2300" dirty="0" smtClean="0"/>
              <a:t>أو المقدر عند الإنتهاء -  </a:t>
            </a:r>
            <a:r>
              <a:rPr lang="en-US" sz="2300" dirty="0" smtClean="0"/>
              <a:t>EAC . </a:t>
            </a:r>
            <a:r>
              <a:rPr lang="ar-SY" sz="2300" dirty="0" smtClean="0"/>
              <a:t>إذا كان قد أصبح من الواضح أن الميزانية عند الإنتهاء -  </a:t>
            </a:r>
            <a:r>
              <a:rPr lang="en-US" sz="2300" dirty="0" smtClean="0"/>
              <a:t>BAC </a:t>
            </a:r>
            <a:r>
              <a:rPr lang="ar-SY" sz="2300" dirty="0" smtClean="0"/>
              <a:t>لم تعد صالحة    ( بسبب الفروقات السالبة حتماً ) ، فعلى مدير المشروع وضع تقدير للمتوقع عند الانتهاء – </a:t>
            </a:r>
            <a:r>
              <a:rPr lang="en-US" sz="2300" dirty="0" smtClean="0"/>
              <a:t>EAC . </a:t>
            </a:r>
            <a:r>
              <a:rPr lang="ar-SY" sz="2300" dirty="0" smtClean="0"/>
              <a:t>بمجرد الموافقة عليه ، يحل تقدير للمتوقع عند الانتهاء – </a:t>
            </a:r>
            <a:r>
              <a:rPr lang="en-US" sz="2300" dirty="0" smtClean="0"/>
              <a:t>EAC </a:t>
            </a:r>
            <a:r>
              <a:rPr lang="ar-SY" sz="2300" dirty="0" smtClean="0"/>
              <a:t>فعلياً محل  الميزانية عند الإنتهاء -  </a:t>
            </a:r>
            <a:r>
              <a:rPr lang="en-US" sz="2300" dirty="0" smtClean="0"/>
              <a:t>BAC  </a:t>
            </a:r>
            <a:r>
              <a:rPr lang="ar-SY" sz="2300" dirty="0" smtClean="0"/>
              <a:t>كهدف لأداء التكاليف " * .</a:t>
            </a:r>
          </a:p>
          <a:p>
            <a:pPr algn="r" rtl="1"/>
            <a:endParaRPr lang="en-US" sz="2300" dirty="0"/>
          </a:p>
        </p:txBody>
      </p:sp>
    </p:spTree>
    <p:extLst>
      <p:ext uri="{BB962C8B-B14F-4D97-AF65-F5344CB8AC3E}">
        <p14:creationId xmlns:p14="http://schemas.microsoft.com/office/powerpoint/2010/main" val="6863980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en-US" dirty="0" smtClean="0"/>
              <a:t>TCPI</a:t>
            </a:r>
            <a:endParaRPr lang="en-US" dirty="0"/>
          </a:p>
        </p:txBody>
      </p:sp>
      <p:sp>
        <p:nvSpPr>
          <p:cNvPr id="3" name="Content Placeholder 2"/>
          <p:cNvSpPr>
            <a:spLocks noGrp="1"/>
          </p:cNvSpPr>
          <p:nvPr>
            <p:ph idx="1"/>
          </p:nvPr>
        </p:nvSpPr>
        <p:spPr/>
        <p:txBody>
          <a:bodyPr/>
          <a:lstStyle/>
          <a:p>
            <a:pPr algn="r" rtl="1"/>
            <a:r>
              <a:rPr lang="ar-SY" dirty="0" smtClean="0"/>
              <a:t>معادلة </a:t>
            </a:r>
            <a:r>
              <a:rPr lang="en-US" dirty="0" smtClean="0"/>
              <a:t>TCPI </a:t>
            </a:r>
            <a:r>
              <a:rPr lang="ar-SY" dirty="0" smtClean="0"/>
              <a:t>استنادا إلى الميزانية عند الإنتهاء – </a:t>
            </a:r>
            <a:r>
              <a:rPr lang="en-US" dirty="0" smtClean="0"/>
              <a:t>BAC </a:t>
            </a:r>
            <a:r>
              <a:rPr lang="ar-SY" dirty="0" smtClean="0"/>
              <a:t>هي  (</a:t>
            </a:r>
            <a:r>
              <a:rPr lang="en-US" dirty="0" smtClean="0"/>
              <a:t>BAC-EV) / (BAC-AC) .</a:t>
            </a:r>
          </a:p>
          <a:p>
            <a:pPr algn="r" rtl="1"/>
            <a:r>
              <a:rPr lang="ar-SY" dirty="0" smtClean="0"/>
              <a:t>ومعادلة </a:t>
            </a:r>
            <a:r>
              <a:rPr lang="en-US" dirty="0" smtClean="0"/>
              <a:t>TCPI </a:t>
            </a:r>
            <a:r>
              <a:rPr lang="ar-SY" dirty="0" smtClean="0"/>
              <a:t>استنادا إلى المقدر عند الإنتهاء – </a:t>
            </a:r>
            <a:r>
              <a:rPr lang="en-US" dirty="0" smtClean="0"/>
              <a:t>EAC </a:t>
            </a:r>
            <a:r>
              <a:rPr lang="ar-SY" dirty="0" smtClean="0"/>
              <a:t>هي (</a:t>
            </a:r>
            <a:r>
              <a:rPr lang="en-US" dirty="0" smtClean="0"/>
              <a:t>BAC-EV) / (EAC-AC) .</a:t>
            </a:r>
          </a:p>
          <a:p>
            <a:pPr marL="0" indent="0" algn="r" rtl="1">
              <a:buNone/>
            </a:pPr>
            <a:endParaRPr lang="en-US" dirty="0" smtClean="0"/>
          </a:p>
          <a:p>
            <a:pPr marL="0" indent="0" algn="r" rtl="1">
              <a:buNone/>
            </a:pPr>
            <a:r>
              <a:rPr lang="ar-SY" dirty="0" smtClean="0"/>
              <a:t>ويعتبر مؤشر الأداء للإستكمال ( للإنتهاء ) - </a:t>
            </a:r>
            <a:r>
              <a:rPr lang="en-US" dirty="0" smtClean="0"/>
              <a:t>TCPI </a:t>
            </a:r>
            <a:r>
              <a:rPr lang="ar-SY" dirty="0" smtClean="0"/>
              <a:t>شكلاً متخصصاً من التقدير للإستكمال - (</a:t>
            </a:r>
            <a:r>
              <a:rPr lang="en-US" dirty="0" smtClean="0"/>
              <a:t>ETC) .</a:t>
            </a:r>
          </a:p>
          <a:p>
            <a:pPr algn="r" rtl="1"/>
            <a:endParaRPr lang="en-US" dirty="0"/>
          </a:p>
        </p:txBody>
      </p:sp>
    </p:spTree>
    <p:extLst>
      <p:ext uri="{BB962C8B-B14F-4D97-AF65-F5344CB8AC3E}">
        <p14:creationId xmlns:p14="http://schemas.microsoft.com/office/powerpoint/2010/main" val="6863980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1"/>
            <a:r>
              <a:rPr lang="ar-SY" dirty="0" smtClean="0"/>
              <a:t>مثال للحساب باستخدام -  </a:t>
            </a:r>
            <a:r>
              <a:rPr lang="en-US" dirty="0" smtClean="0"/>
              <a:t>BAC:</a:t>
            </a:r>
            <a:endParaRPr lang="en-US" dirty="0"/>
          </a:p>
        </p:txBody>
      </p:sp>
      <p:sp>
        <p:nvSpPr>
          <p:cNvPr id="3" name="Content Placeholder 2"/>
          <p:cNvSpPr>
            <a:spLocks noGrp="1"/>
          </p:cNvSpPr>
          <p:nvPr>
            <p:ph idx="1"/>
          </p:nvPr>
        </p:nvSpPr>
        <p:spPr/>
        <p:txBody>
          <a:bodyPr>
            <a:normAutofit fontScale="92500"/>
          </a:bodyPr>
          <a:lstStyle/>
          <a:p>
            <a:pPr algn="r" rtl="1"/>
            <a:endParaRPr lang="en-US" dirty="0" smtClean="0"/>
          </a:p>
          <a:p>
            <a:pPr marL="0" indent="0" algn="r" rtl="1">
              <a:buNone/>
            </a:pPr>
            <a:r>
              <a:rPr lang="ar-SY" dirty="0" smtClean="0"/>
              <a:t>إذا كانت الميزانية عند الإنتهاء (</a:t>
            </a:r>
            <a:r>
              <a:rPr lang="en-US" dirty="0" smtClean="0"/>
              <a:t>BAC) </a:t>
            </a:r>
            <a:r>
              <a:rPr lang="ar-SY" dirty="0" smtClean="0"/>
              <a:t>هي 50،000 دولار، مع قيمة مكتسبة - (</a:t>
            </a:r>
            <a:r>
              <a:rPr lang="en-US" dirty="0" smtClean="0"/>
              <a:t>EV) </a:t>
            </a:r>
            <a:r>
              <a:rPr lang="ar-SY" dirty="0" smtClean="0"/>
              <a:t>تساوي 20،000 دولار وتكلفة فعلية -  (</a:t>
            </a:r>
            <a:r>
              <a:rPr lang="en-US" dirty="0" smtClean="0"/>
              <a:t>AC) </a:t>
            </a:r>
            <a:r>
              <a:rPr lang="ar-SY" dirty="0" smtClean="0"/>
              <a:t>تساوي 30،000 دولار ، تصبح الصيغة :</a:t>
            </a:r>
          </a:p>
          <a:p>
            <a:pPr algn="r" rtl="1"/>
            <a:r>
              <a:rPr lang="ar-SY" dirty="0" smtClean="0"/>
              <a:t>( 50,000 – 20,000 ) / ( 50,000 – 30,000 ) = 1.50</a:t>
            </a:r>
          </a:p>
          <a:p>
            <a:pPr marL="0" indent="0" algn="r" rtl="1">
              <a:buNone/>
            </a:pPr>
            <a:r>
              <a:rPr lang="ar-SY" dirty="0" smtClean="0"/>
              <a:t>وبعبارة أخرى ، فإن الفريق عليه العمل بكفاءة معدلها 1.50 دولار مقابل كل دولار ينفق لإعادة المشروع إلى الميزانية الأصلية من هذه النقطة وإلى الأمام . ( في أحسن الأحوال ، هذا صعب جداً ) .</a:t>
            </a:r>
          </a:p>
          <a:p>
            <a:pPr algn="r" rtl="1"/>
            <a:endParaRPr lang="en-US" dirty="0"/>
          </a:p>
        </p:txBody>
      </p:sp>
    </p:spTree>
    <p:extLst>
      <p:ext uri="{BB962C8B-B14F-4D97-AF65-F5344CB8AC3E}">
        <p14:creationId xmlns:p14="http://schemas.microsoft.com/office/powerpoint/2010/main" val="6863980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1"/>
            <a:r>
              <a:rPr lang="ar-SY" dirty="0" smtClean="0"/>
              <a:t>مثال للحساب باستخدام </a:t>
            </a:r>
            <a:br>
              <a:rPr lang="ar-SY" dirty="0" smtClean="0"/>
            </a:br>
            <a:r>
              <a:rPr lang="en-US" dirty="0" smtClean="0"/>
              <a:t>EAC </a:t>
            </a:r>
            <a:endParaRPr lang="en-US" dirty="0"/>
          </a:p>
        </p:txBody>
      </p:sp>
      <p:sp>
        <p:nvSpPr>
          <p:cNvPr id="3" name="Content Placeholder 2"/>
          <p:cNvSpPr>
            <a:spLocks noGrp="1"/>
          </p:cNvSpPr>
          <p:nvPr>
            <p:ph idx="1"/>
          </p:nvPr>
        </p:nvSpPr>
        <p:spPr/>
        <p:txBody>
          <a:bodyPr>
            <a:normAutofit fontScale="70000" lnSpcReduction="20000"/>
          </a:bodyPr>
          <a:lstStyle/>
          <a:p>
            <a:pPr algn="r" rtl="1"/>
            <a:r>
              <a:rPr lang="ar-SY" dirty="0" smtClean="0"/>
              <a:t>تبين أن الميزانية الأصلية عند الإنتهاء - </a:t>
            </a:r>
            <a:r>
              <a:rPr lang="en-US" dirty="0" smtClean="0"/>
              <a:t>BAC </a:t>
            </a:r>
            <a:r>
              <a:rPr lang="ar-SY" dirty="0" smtClean="0"/>
              <a:t>ليست قابلة للتحقيق ، وقد قمنا بحساب القيمة المقدرة عند الإنتهاء - </a:t>
            </a:r>
            <a:r>
              <a:rPr lang="en-US" dirty="0" smtClean="0"/>
              <a:t>EAC </a:t>
            </a:r>
            <a:r>
              <a:rPr lang="ar-SY" dirty="0" smtClean="0"/>
              <a:t>القائمة على أساس التكلفة غير المستوفية للمعايير وأن أداء الجدول الزمني سيتواصل كما هو ( </a:t>
            </a:r>
            <a:r>
              <a:rPr lang="en-US" dirty="0" smtClean="0"/>
              <a:t>EAC </a:t>
            </a:r>
            <a:r>
              <a:rPr lang="ar-SY" dirty="0" smtClean="0"/>
              <a:t>النوع رقم  4). لهذا المثال ،= </a:t>
            </a:r>
            <a:r>
              <a:rPr lang="en-US" dirty="0" smtClean="0"/>
              <a:t>PV 25,000 $  .</a:t>
            </a:r>
          </a:p>
          <a:p>
            <a:pPr algn="r" rtl="1"/>
            <a:r>
              <a:rPr lang="ar-SY" dirty="0" smtClean="0"/>
              <a:t>سنقوم بحساب - </a:t>
            </a:r>
            <a:r>
              <a:rPr lang="en-US" dirty="0" smtClean="0"/>
              <a:t>EAC </a:t>
            </a:r>
            <a:r>
              <a:rPr lang="ar-SY" dirty="0" smtClean="0"/>
              <a:t>جديد إستناداً إلى السيناريو التالي :</a:t>
            </a:r>
          </a:p>
          <a:p>
            <a:pPr algn="r" rtl="1"/>
            <a:r>
              <a:rPr lang="ar-SY" dirty="0" smtClean="0"/>
              <a:t> </a:t>
            </a:r>
            <a:r>
              <a:rPr lang="en-US" dirty="0" smtClean="0"/>
              <a:t>CPI = EV / Ac = 20,000 / 30,000 = 0.67</a:t>
            </a:r>
          </a:p>
          <a:p>
            <a:pPr algn="r" rtl="1"/>
            <a:r>
              <a:rPr lang="en-US" dirty="0" smtClean="0"/>
              <a:t>SPI = EV / PV = 20,000 / 25,000 = 0.80 </a:t>
            </a:r>
          </a:p>
          <a:p>
            <a:pPr algn="r" rtl="1"/>
            <a:r>
              <a:rPr lang="en-US" dirty="0" smtClean="0"/>
              <a:t>EAC = 30,000 + [(50,000 – 20,000 / (0.67 * 0.80)] = 85,970</a:t>
            </a:r>
          </a:p>
          <a:p>
            <a:pPr algn="r" rtl="1"/>
            <a:r>
              <a:rPr lang="en-US" dirty="0" smtClean="0"/>
              <a:t>TCPI = (BAC – EV) / (EAC – AC) </a:t>
            </a:r>
          </a:p>
          <a:p>
            <a:pPr algn="r" rtl="1"/>
            <a:r>
              <a:rPr lang="en-US" dirty="0" smtClean="0"/>
              <a:t>= (50,000 – 20,000) / (85,970 – 30,000) = 0.536 </a:t>
            </a:r>
          </a:p>
          <a:p>
            <a:pPr algn="r" rtl="1"/>
            <a:r>
              <a:rPr lang="ar-SY" dirty="0" smtClean="0"/>
              <a:t>في هذه الحالة ، لدينا </a:t>
            </a:r>
            <a:r>
              <a:rPr lang="en-US" dirty="0" smtClean="0"/>
              <a:t>EAC </a:t>
            </a:r>
            <a:r>
              <a:rPr lang="ar-SY" dirty="0" smtClean="0"/>
              <a:t>الجديدة وهو 35,970 $  وبالتأكيد هي أعلى من - </a:t>
            </a:r>
            <a:r>
              <a:rPr lang="en-US" dirty="0" smtClean="0"/>
              <a:t>BAC </a:t>
            </a:r>
            <a:r>
              <a:rPr lang="ar-SY" dirty="0" smtClean="0"/>
              <a:t>الأصلية . وهذا يعني أن الفريق يجب أن يعمل بكفاءة نسبتها 0.536 دولار على الأقل مقابل كل دولار ينفق لتحقيق ميزانية المشروع من هذه النقطة وإلى الأمام .</a:t>
            </a:r>
          </a:p>
          <a:p>
            <a:pPr algn="r" rtl="1"/>
            <a:endParaRPr lang="en-US" dirty="0"/>
          </a:p>
        </p:txBody>
      </p:sp>
    </p:spTree>
    <p:extLst>
      <p:ext uri="{BB962C8B-B14F-4D97-AF65-F5344CB8AC3E}">
        <p14:creationId xmlns:p14="http://schemas.microsoft.com/office/powerpoint/2010/main" val="6863980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1"/>
            <a:r>
              <a:rPr lang="ar-SY" dirty="0" smtClean="0"/>
              <a:t>إدارة التكاليف </a:t>
            </a:r>
            <a:r>
              <a:rPr lang="en-US" dirty="0" smtClean="0"/>
              <a:t/>
            </a:r>
            <a:br>
              <a:rPr lang="en-US" dirty="0" smtClean="0"/>
            </a:br>
            <a:r>
              <a:rPr lang="en-US" dirty="0" smtClean="0"/>
              <a:t>Cost Management </a:t>
            </a:r>
            <a:endParaRPr lang="en-US" dirty="0"/>
          </a:p>
        </p:txBody>
      </p:sp>
      <p:sp>
        <p:nvSpPr>
          <p:cNvPr id="3" name="Content Placeholder 2"/>
          <p:cNvSpPr>
            <a:spLocks noGrp="1"/>
          </p:cNvSpPr>
          <p:nvPr>
            <p:ph idx="1"/>
          </p:nvPr>
        </p:nvSpPr>
        <p:spPr/>
        <p:txBody>
          <a:bodyPr>
            <a:normAutofit fontScale="62500" lnSpcReduction="20000"/>
          </a:bodyPr>
          <a:lstStyle/>
          <a:p>
            <a:pPr marL="0" indent="0" algn="r" rtl="1">
              <a:buNone/>
            </a:pPr>
            <a:r>
              <a:rPr lang="ar-SY" sz="3800" dirty="0" smtClean="0"/>
              <a:t>خطة إدارة التكاليف تحدد ما يلي :</a:t>
            </a:r>
          </a:p>
          <a:p>
            <a:pPr algn="r" rtl="1"/>
            <a:endParaRPr lang="ar-SY" dirty="0" smtClean="0"/>
          </a:p>
          <a:p>
            <a:pPr algn="r" rtl="1"/>
            <a:r>
              <a:rPr lang="ar-SY" dirty="0" smtClean="0"/>
              <a:t>مستوى الدقة - </a:t>
            </a:r>
            <a:r>
              <a:rPr lang="en-US" dirty="0" smtClean="0"/>
              <a:t>Level of accuracy : </a:t>
            </a:r>
            <a:r>
              <a:rPr lang="ar-SY" dirty="0" smtClean="0"/>
              <a:t>تقديرات تكلفة النشاط مقربة إلى المستوى المحدد من الدقة .</a:t>
            </a:r>
          </a:p>
          <a:p>
            <a:pPr algn="r" rtl="1"/>
            <a:r>
              <a:rPr lang="ar-SY" dirty="0" smtClean="0"/>
              <a:t>وحدات القياس - </a:t>
            </a:r>
            <a:r>
              <a:rPr lang="en-US" dirty="0" smtClean="0"/>
              <a:t>Unit of measure : </a:t>
            </a:r>
            <a:r>
              <a:rPr lang="ar-SY" dirty="0" smtClean="0"/>
              <a:t>أسبوع العمل القياسي - </a:t>
            </a:r>
            <a:r>
              <a:rPr lang="en-US" dirty="0" smtClean="0"/>
              <a:t>standard workweek ، </a:t>
            </a:r>
            <a:r>
              <a:rPr lang="ar-SY" dirty="0" smtClean="0"/>
              <a:t>معدلات الموارد المختلطة - </a:t>
            </a:r>
            <a:r>
              <a:rPr lang="en-US" dirty="0" smtClean="0"/>
              <a:t>blended rates for resources  </a:t>
            </a:r>
            <a:r>
              <a:rPr lang="ar-SY" dirty="0" smtClean="0"/>
              <a:t>والقياسات المماثلة هي وحدات القياس للمشروع .</a:t>
            </a:r>
          </a:p>
          <a:p>
            <a:pPr algn="r" rtl="1"/>
            <a:r>
              <a:rPr lang="ar-SY" dirty="0" smtClean="0"/>
              <a:t>روابط الإجراءات لهيكل تجزئة العمل - </a:t>
            </a:r>
            <a:r>
              <a:rPr lang="en-US" dirty="0" smtClean="0"/>
              <a:t>WBS - WBS procedure links : </a:t>
            </a:r>
            <a:r>
              <a:rPr lang="ar-SY" dirty="0" smtClean="0"/>
              <a:t>مكونات هيكل تجزئة العمل -  </a:t>
            </a:r>
            <a:r>
              <a:rPr lang="en-US" dirty="0" smtClean="0"/>
              <a:t>WBS </a:t>
            </a:r>
            <a:r>
              <a:rPr lang="ar-SY" dirty="0" smtClean="0"/>
              <a:t>لمحاسبة تكلفة المشروع والتي تدعى حساب التحكم -  (</a:t>
            </a:r>
            <a:r>
              <a:rPr lang="en-US" dirty="0" smtClean="0"/>
              <a:t>CA) account control .</a:t>
            </a:r>
          </a:p>
          <a:p>
            <a:pPr algn="r" rtl="1"/>
            <a:r>
              <a:rPr lang="ar-SY" dirty="0" smtClean="0"/>
              <a:t>عتبات التحكم - </a:t>
            </a:r>
            <a:r>
              <a:rPr lang="en-US" dirty="0" smtClean="0"/>
              <a:t>Control thresholds : </a:t>
            </a:r>
            <a:r>
              <a:rPr lang="ar-SY" dirty="0" smtClean="0"/>
              <a:t>مستويات الفروقات التي يسمح بها قبل أن يحتاج الأمر للإجراءات التي يتعين اتخاذها .</a:t>
            </a:r>
          </a:p>
          <a:p>
            <a:pPr algn="r" rtl="1"/>
            <a:r>
              <a:rPr lang="ar-SY" dirty="0" smtClean="0"/>
              <a:t>قواعد القيمة المكتسبة للأداء - </a:t>
            </a:r>
            <a:r>
              <a:rPr lang="en-US" dirty="0" smtClean="0"/>
              <a:t>Earned value rules of performance.</a:t>
            </a:r>
          </a:p>
          <a:p>
            <a:pPr algn="r" rtl="1"/>
            <a:r>
              <a:rPr lang="ar-SY" dirty="0" smtClean="0"/>
              <a:t>نماذج التقارير - </a:t>
            </a:r>
            <a:r>
              <a:rPr lang="en-US" dirty="0" smtClean="0"/>
              <a:t>Reporting formats .</a:t>
            </a:r>
          </a:p>
          <a:p>
            <a:pPr algn="r" rtl="1"/>
            <a:r>
              <a:rPr lang="ar-SY" dirty="0" smtClean="0"/>
              <a:t>أوصاف العملية - </a:t>
            </a:r>
            <a:r>
              <a:rPr lang="en-US" dirty="0" smtClean="0"/>
              <a:t>Process descriptions .</a:t>
            </a:r>
          </a:p>
          <a:p>
            <a:pPr algn="r" rtl="1"/>
            <a:endParaRPr lang="en-US" dirty="0"/>
          </a:p>
        </p:txBody>
      </p:sp>
    </p:spTree>
    <p:extLst>
      <p:ext uri="{BB962C8B-B14F-4D97-AF65-F5344CB8AC3E}">
        <p14:creationId xmlns:p14="http://schemas.microsoft.com/office/powerpoint/2010/main" val="30277176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rtl="1"/>
            <a:r>
              <a:rPr lang="ar-SY" sz="2800" dirty="0" smtClean="0"/>
              <a:t>استحقاق القيمة المكتسبة - طرق القياس والإبلاغ عن التقدم المحرز </a:t>
            </a:r>
            <a:br>
              <a:rPr lang="ar-SY" sz="2800" dirty="0" smtClean="0"/>
            </a:br>
            <a:r>
              <a:rPr lang="en-US" sz="2800" dirty="0" smtClean="0"/>
              <a:t>Earned Value Accrual </a:t>
            </a:r>
            <a:r>
              <a:rPr lang="ar-SY" sz="2800" dirty="0" smtClean="0"/>
              <a:t/>
            </a:r>
            <a:br>
              <a:rPr lang="ar-SY" sz="2800" dirty="0" smtClean="0"/>
            </a:br>
            <a:r>
              <a:rPr lang="en-US" sz="2800" dirty="0" smtClean="0"/>
              <a:t>Measurement Methods and Progress Reporting </a:t>
            </a:r>
            <a:endParaRPr lang="en-US" sz="2800" dirty="0"/>
          </a:p>
        </p:txBody>
      </p:sp>
      <p:sp>
        <p:nvSpPr>
          <p:cNvPr id="3" name="Content Placeholder 2"/>
          <p:cNvSpPr>
            <a:spLocks noGrp="1"/>
          </p:cNvSpPr>
          <p:nvPr>
            <p:ph idx="1"/>
          </p:nvPr>
        </p:nvSpPr>
        <p:spPr/>
        <p:txBody>
          <a:bodyPr/>
          <a:lstStyle/>
          <a:p>
            <a:pPr algn="r" rtl="1"/>
            <a:r>
              <a:rPr lang="ar-SY" dirty="0" smtClean="0"/>
              <a:t>عادة ما يتم تقسيم قياس القيمة المكتسبة إلى ثلاث مناطق متميزة هي :</a:t>
            </a:r>
          </a:p>
          <a:p>
            <a:pPr algn="r" rtl="1"/>
            <a:r>
              <a:rPr lang="ar-SY" dirty="0" smtClean="0"/>
              <a:t>الجهد المنفصل - </a:t>
            </a:r>
            <a:r>
              <a:rPr lang="en-US" dirty="0" smtClean="0"/>
              <a:t>Discrete effort .</a:t>
            </a:r>
          </a:p>
          <a:p>
            <a:pPr algn="r" rtl="1"/>
            <a:r>
              <a:rPr lang="ar-SY" dirty="0" smtClean="0"/>
              <a:t>الجهد المقسم - </a:t>
            </a:r>
            <a:r>
              <a:rPr lang="en-US" dirty="0" smtClean="0"/>
              <a:t>Discrete effort .</a:t>
            </a:r>
          </a:p>
          <a:p>
            <a:pPr algn="r" rtl="1"/>
            <a:r>
              <a:rPr lang="ar-SY" dirty="0" smtClean="0"/>
              <a:t>مستوى الجهد - </a:t>
            </a:r>
            <a:r>
              <a:rPr lang="en-US" dirty="0" smtClean="0"/>
              <a:t>Level of effort .</a:t>
            </a:r>
          </a:p>
          <a:p>
            <a:pPr algn="r" rtl="1"/>
            <a:endParaRPr lang="en-US" dirty="0"/>
          </a:p>
        </p:txBody>
      </p:sp>
    </p:spTree>
    <p:extLst>
      <p:ext uri="{BB962C8B-B14F-4D97-AF65-F5344CB8AC3E}">
        <p14:creationId xmlns:p14="http://schemas.microsoft.com/office/powerpoint/2010/main" val="6863980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rtl="1"/>
            <a:r>
              <a:rPr lang="ar-SY" sz="2800" dirty="0" smtClean="0"/>
              <a:t>استحقاق القيمة المكتسبة - طرق القياس والإبلاغ عن التقدم المحرز </a:t>
            </a:r>
            <a:br>
              <a:rPr lang="ar-SY" sz="2800" dirty="0" smtClean="0"/>
            </a:br>
            <a:r>
              <a:rPr lang="en-US" sz="2800" dirty="0" smtClean="0"/>
              <a:t>Earned Value Accrual </a:t>
            </a:r>
            <a:br>
              <a:rPr lang="en-US" sz="2800" dirty="0" smtClean="0"/>
            </a:br>
            <a:r>
              <a:rPr lang="en-US" sz="2800" dirty="0" smtClean="0"/>
              <a:t>Measurement Methods and Progress Reporting </a:t>
            </a:r>
            <a:endParaRPr lang="en-US" sz="2800" dirty="0"/>
          </a:p>
        </p:txBody>
      </p:sp>
      <p:sp>
        <p:nvSpPr>
          <p:cNvPr id="3" name="Content Placeholder 2"/>
          <p:cNvSpPr>
            <a:spLocks noGrp="1"/>
          </p:cNvSpPr>
          <p:nvPr>
            <p:ph idx="1"/>
          </p:nvPr>
        </p:nvSpPr>
        <p:spPr/>
        <p:txBody>
          <a:bodyPr>
            <a:normAutofit fontScale="70000" lnSpcReduction="20000"/>
          </a:bodyPr>
          <a:lstStyle/>
          <a:p>
            <a:pPr algn="r" rtl="1"/>
            <a:r>
              <a:rPr lang="ar-SY" dirty="0" smtClean="0"/>
              <a:t>الجهد المنفصل - </a:t>
            </a:r>
            <a:r>
              <a:rPr lang="en-US" dirty="0" smtClean="0"/>
              <a:t>Discrete effort :</a:t>
            </a:r>
          </a:p>
          <a:p>
            <a:pPr marL="0" indent="0" algn="r" rtl="1">
              <a:buNone/>
            </a:pPr>
            <a:r>
              <a:rPr lang="ar-SY" dirty="0" smtClean="0"/>
              <a:t>يصف الجهد المنفصل الأنشطة التي يمكن تخطيطها ، وقياسها ، والتي تسفر عن مُخْرَج      ( ناتج ) صريح . بينما عادة ما يتم قياس الجهد المنفصل بساعات العمل الفعلي الذي يستغرقه إكمال التسليم . هناك أربعة أساليب للقياس  تستخدم لوصف الجهد المنفصل :</a:t>
            </a:r>
          </a:p>
          <a:p>
            <a:pPr algn="r" rtl="1"/>
            <a:r>
              <a:rPr lang="ar-SY" dirty="0" smtClean="0"/>
              <a:t>الصيغة الثابتة - </a:t>
            </a:r>
            <a:r>
              <a:rPr lang="en-US" dirty="0" smtClean="0"/>
              <a:t>Fixed Formula : </a:t>
            </a:r>
            <a:r>
              <a:rPr lang="ar-SY" dirty="0" smtClean="0"/>
              <a:t>يعطى للنشاط نسبة مئوية من قيمة الميزانية لحزمة العمل في بدء العمل ، ثم يتم تعيين قيمة النسبة المئوية المتبقية عندما يت الإنتهاء من العمل . وتشمل قواعد الصيغة الثابتة النموذجية :</a:t>
            </a:r>
          </a:p>
          <a:p>
            <a:pPr lvl="1" algn="r" rtl="1"/>
            <a:r>
              <a:rPr lang="ar-SY" dirty="0" smtClean="0"/>
              <a:t>قاعدة نسبة 50/50 . تكسب 50٪ من قيمة النشاط مقدماً وتحصل على القسم النهائي ومقداره 50٪ أيضاً من القيمة المكتسبة عندما يتم الانتهاء من النشاط .</a:t>
            </a:r>
          </a:p>
          <a:p>
            <a:pPr lvl="1" algn="r" rtl="1"/>
            <a:r>
              <a:rPr lang="ar-SY" dirty="0" smtClean="0"/>
              <a:t>قاعدة نسبة 20/80 . تكسب 20٪ من قيمة النشاط مقدماً وتحصل على القسم النهائي ومقداره 80٪ أيضاً من القيمة المكتسبة عندما يتم الانتهاء من النشاط .</a:t>
            </a:r>
          </a:p>
          <a:p>
            <a:pPr lvl="1" algn="r" rtl="1"/>
            <a:r>
              <a:rPr lang="ar-SY" dirty="0" smtClean="0"/>
              <a:t>قاعدة نسبة 0/100 . تستخدم عادة عندما يمكن الانتهاء من التسليم في فترة زمنية قصيرة أو خلال الفترة المشمولة بتقرير واحد ( وحدة تخطيط زمنية واحدة ) , لا يحصل النشاط على أي قيمة عندما يبدأ العمل عليه أي أنه سيحصل على كامل قيمته 100٪ بعد الإنتهاء منه .</a:t>
            </a:r>
          </a:p>
          <a:p>
            <a:pPr algn="r" rtl="1"/>
            <a:endParaRPr lang="en-US" dirty="0"/>
          </a:p>
        </p:txBody>
      </p:sp>
    </p:spTree>
    <p:extLst>
      <p:ext uri="{BB962C8B-B14F-4D97-AF65-F5344CB8AC3E}">
        <p14:creationId xmlns:p14="http://schemas.microsoft.com/office/powerpoint/2010/main" val="6863980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rtl="1"/>
            <a:r>
              <a:rPr lang="ar-SY" sz="2800" dirty="0" smtClean="0"/>
              <a:t>استحقاق القيمة المكتسبة - طرق القياس والإبلاغ عن التقدم المحرز </a:t>
            </a:r>
            <a:br>
              <a:rPr lang="ar-SY" sz="2800" dirty="0" smtClean="0"/>
            </a:br>
            <a:r>
              <a:rPr lang="en-US" sz="2800" dirty="0" smtClean="0"/>
              <a:t>Earned Value Accrual </a:t>
            </a:r>
            <a:br>
              <a:rPr lang="en-US" sz="2800" dirty="0" smtClean="0"/>
            </a:br>
            <a:r>
              <a:rPr lang="en-US" sz="2800" dirty="0" smtClean="0"/>
              <a:t>Measurement Methods and Progress Reporting </a:t>
            </a:r>
            <a:endParaRPr lang="en-US" sz="2800" dirty="0"/>
          </a:p>
        </p:txBody>
      </p:sp>
      <p:sp>
        <p:nvSpPr>
          <p:cNvPr id="3" name="Content Placeholder 2"/>
          <p:cNvSpPr>
            <a:spLocks noGrp="1"/>
          </p:cNvSpPr>
          <p:nvPr>
            <p:ph idx="1"/>
          </p:nvPr>
        </p:nvSpPr>
        <p:spPr/>
        <p:txBody>
          <a:bodyPr>
            <a:normAutofit fontScale="85000" lnSpcReduction="20000"/>
          </a:bodyPr>
          <a:lstStyle/>
          <a:p>
            <a:pPr algn="r" rtl="1"/>
            <a:r>
              <a:rPr lang="ar-SY" dirty="0" smtClean="0"/>
              <a:t>المعلم الموزون - </a:t>
            </a:r>
            <a:r>
              <a:rPr lang="en-US" dirty="0" smtClean="0"/>
              <a:t>Weighted Milestone : </a:t>
            </a:r>
            <a:r>
              <a:rPr lang="ar-SY" dirty="0" smtClean="0"/>
              <a:t>منهج المعلم الموزون يقسم حزمة العمل إلى قطاعات أو أقسام قابلة للقياس , ويستخدم عادة على حزم العمل ذات المدة الزمنية الطويلة . تُكْتَسِبْ كمية محددة أو ( نسبة مئوية محددة ) من قيمة كامل التسليم ضمن المعلم الشاملة والمتراكمة إلى أن يتم الانتهاء من المراحل كاملة .</a:t>
            </a:r>
          </a:p>
          <a:p>
            <a:pPr algn="r" rtl="1"/>
            <a:r>
              <a:rPr lang="ar-SY" dirty="0" smtClean="0"/>
              <a:t>النسبة المئوية المنجزة  - </a:t>
            </a:r>
            <a:r>
              <a:rPr lang="en-US" dirty="0" smtClean="0"/>
              <a:t>Percent Complete : </a:t>
            </a:r>
            <a:r>
              <a:rPr lang="ar-SY" dirty="0" smtClean="0"/>
              <a:t>يتم حساب القيمة المكتسبة عن طريق ضرب الميزانية عند الإنتهاء - </a:t>
            </a:r>
            <a:r>
              <a:rPr lang="en-US" dirty="0" smtClean="0"/>
              <a:t>BAC </a:t>
            </a:r>
            <a:r>
              <a:rPr lang="ar-SY" dirty="0" smtClean="0"/>
              <a:t>لحزمة العمل بالنسبة المئوية المنجزة منها . في مشروع للبناء ، فهذا واضح ومباشر نسبياً ، ولكن في مشروع للبرمجيات الحاسوبية فهذا يمكن أن يكون صعباً وقد يكون مستحيلاً . ( ماذا يعني أن يكون 63٪ من ميزات البرنامج منتهياً ؟ ) النقطة الرئيسية لتذكرها هنا أن العملية كاملة ( 100% ) هي لأن إكمال 40 ساعة من العمل على حزمة العمل المؤلفة من 80 ساعة عمل قد لا يعني أن حزمة العمل مكتملة بنسبة 50٪ .</a:t>
            </a:r>
          </a:p>
          <a:p>
            <a:pPr algn="r" rtl="1"/>
            <a:endParaRPr lang="en-US" dirty="0"/>
          </a:p>
        </p:txBody>
      </p:sp>
    </p:spTree>
    <p:extLst>
      <p:ext uri="{BB962C8B-B14F-4D97-AF65-F5344CB8AC3E}">
        <p14:creationId xmlns:p14="http://schemas.microsoft.com/office/powerpoint/2010/main" val="6863980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rtl="1"/>
            <a:r>
              <a:rPr lang="ar-SY" sz="2800" dirty="0" smtClean="0"/>
              <a:t>استحقاق القيمة المكتسبة - طرق القياس والإبلاغ عن التقدم المحرز </a:t>
            </a:r>
            <a:br>
              <a:rPr lang="ar-SY" sz="2800" dirty="0" smtClean="0"/>
            </a:br>
            <a:r>
              <a:rPr lang="en-US" sz="2800" dirty="0" smtClean="0"/>
              <a:t>Earned Value Accrual </a:t>
            </a:r>
            <a:br>
              <a:rPr lang="en-US" sz="2800" dirty="0" smtClean="0"/>
            </a:br>
            <a:r>
              <a:rPr lang="en-US" sz="2800" dirty="0" smtClean="0"/>
              <a:t>Measurement Methods and Progress Reporting </a:t>
            </a:r>
            <a:endParaRPr lang="en-US" sz="2800" dirty="0"/>
          </a:p>
        </p:txBody>
      </p:sp>
      <p:sp>
        <p:nvSpPr>
          <p:cNvPr id="3" name="Content Placeholder 2"/>
          <p:cNvSpPr>
            <a:spLocks noGrp="1"/>
          </p:cNvSpPr>
          <p:nvPr>
            <p:ph idx="1"/>
          </p:nvPr>
        </p:nvSpPr>
        <p:spPr>
          <a:xfrm>
            <a:off x="457200" y="1600200"/>
            <a:ext cx="8229600" cy="4800600"/>
          </a:xfrm>
        </p:spPr>
        <p:txBody>
          <a:bodyPr>
            <a:normAutofit fontScale="85000" lnSpcReduction="20000"/>
          </a:bodyPr>
          <a:lstStyle/>
          <a:p>
            <a:pPr algn="r" rtl="1"/>
            <a:r>
              <a:rPr lang="ar-SY" dirty="0" smtClean="0"/>
              <a:t>القياس المادي - </a:t>
            </a:r>
            <a:r>
              <a:rPr lang="en-US" dirty="0" smtClean="0"/>
              <a:t>Physical Measurement : </a:t>
            </a:r>
            <a:r>
              <a:rPr lang="ar-SY" dirty="0" smtClean="0"/>
              <a:t>هذا يصف أي وحدة للقياس والتي يمكن ان تكون مرتبطة بوضوح مع الانتهاء من العمل ، على سبيل المثال المتر المكعب من الخرسانة المصبوبة ، أو عدد الياردات من الكيبل رقم - 5 المنتهية ، أو مساحة منطقة الأرضيات بالمتر المربع ، الخ .</a:t>
            </a:r>
          </a:p>
          <a:p>
            <a:pPr algn="r" rtl="1"/>
            <a:r>
              <a:rPr lang="ar-SY" dirty="0" smtClean="0"/>
              <a:t>الجهد المتناسب - </a:t>
            </a:r>
            <a:r>
              <a:rPr lang="en-US" dirty="0" smtClean="0"/>
              <a:t>Apportioned Effort :</a:t>
            </a:r>
          </a:p>
          <a:p>
            <a:pPr marL="0" indent="0" algn="r" rtl="1">
              <a:buNone/>
            </a:pPr>
            <a:r>
              <a:rPr lang="ar-SY" dirty="0" smtClean="0"/>
              <a:t>يصف جهد التناسب العمل الذي له علاقة مباشرة أو دعم لعمل لجهد منفصل . وتشمل الأمثلة على ذلك أنشطة ضمان الجودة والاختبار والتفتيش وأنشطة إدارة المشاريع ، الخ . الجهد المتناسب عادة ما يمثل بعض النسبة المئوية من الجهد المنفصل . على سبيل المثال ، إذا كان جهود التنمية في مشروع للبرنامجيات هو 10،000 ساعة والوقت الذي يقضيه مدير المشروع في هذا المشروع يتم حسابه بنسبة 10٪ من الجهد المنفصل ، فإن مقدار الجهد المتناسب لمدير المشروع هو 1,000 ساعة .</a:t>
            </a:r>
          </a:p>
          <a:p>
            <a:pPr algn="r" rtl="1"/>
            <a:endParaRPr lang="en-US" dirty="0"/>
          </a:p>
        </p:txBody>
      </p:sp>
    </p:spTree>
    <p:extLst>
      <p:ext uri="{BB962C8B-B14F-4D97-AF65-F5344CB8AC3E}">
        <p14:creationId xmlns:p14="http://schemas.microsoft.com/office/powerpoint/2010/main" val="68639802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rtl="1"/>
            <a:r>
              <a:rPr lang="ar-SY" sz="2800" dirty="0" smtClean="0"/>
              <a:t>استحقاق القيمة المكتسبة - طرق القياس والإبلاغ عن التقدم المحرز </a:t>
            </a:r>
            <a:br>
              <a:rPr lang="ar-SY" sz="2800" dirty="0" smtClean="0"/>
            </a:br>
            <a:r>
              <a:rPr lang="en-US" sz="2800" dirty="0" smtClean="0"/>
              <a:t>Earned Value Accrual </a:t>
            </a:r>
            <a:br>
              <a:rPr lang="en-US" sz="2800" dirty="0" smtClean="0"/>
            </a:br>
            <a:r>
              <a:rPr lang="en-US" sz="2800" dirty="0" smtClean="0"/>
              <a:t>Measurement Methods and Progress Reporting </a:t>
            </a:r>
            <a:endParaRPr lang="en-US" sz="2800" dirty="0"/>
          </a:p>
        </p:txBody>
      </p:sp>
      <p:sp>
        <p:nvSpPr>
          <p:cNvPr id="3" name="Content Placeholder 2"/>
          <p:cNvSpPr>
            <a:spLocks noGrp="1"/>
          </p:cNvSpPr>
          <p:nvPr>
            <p:ph idx="1"/>
          </p:nvPr>
        </p:nvSpPr>
        <p:spPr/>
        <p:txBody>
          <a:bodyPr>
            <a:normAutofit fontScale="92500" lnSpcReduction="20000"/>
          </a:bodyPr>
          <a:lstStyle/>
          <a:p>
            <a:pPr algn="r" rtl="1"/>
            <a:r>
              <a:rPr lang="ar-SY" dirty="0" smtClean="0"/>
              <a:t>مستوى الجهد -  </a:t>
            </a:r>
            <a:r>
              <a:rPr lang="en-US" dirty="0" smtClean="0"/>
              <a:t>Level of Effort (LOE) :</a:t>
            </a:r>
          </a:p>
          <a:p>
            <a:pPr marL="0" indent="0" algn="r" rtl="1">
              <a:buNone/>
            </a:pPr>
            <a:r>
              <a:rPr lang="ar-SY" dirty="0" smtClean="0"/>
              <a:t>مستوى الجهد يصف الأنشطة التي لا تنتج منتجات نهائية أو تسليمات مثل أنشطة المكاتب المساعدة ، أو استكشاف الأخطاء وإصلاحها ، أو ضبط قاعدة البيانات ، وما إلى ذلك من أعمال مستوى الجهد ، مع العمل من نوع الجهد المنفصل فإن القيمة المخططة (</a:t>
            </a:r>
            <a:r>
              <a:rPr lang="en-US" dirty="0" smtClean="0"/>
              <a:t>PV) </a:t>
            </a:r>
            <a:r>
              <a:rPr lang="ar-SY" dirty="0" smtClean="0"/>
              <a:t>هي مخصصة لكل نشاط من نوع مستوى الجهد لكل فترة قياس وهي تعتبر كقيمة مكتسبة - </a:t>
            </a:r>
            <a:r>
              <a:rPr lang="en-US" dirty="0" smtClean="0"/>
              <a:t>EV </a:t>
            </a:r>
            <a:r>
              <a:rPr lang="ar-SY" dirty="0" smtClean="0"/>
              <a:t>في نهاية فترة القياس . حيث تدرج القيمة المكتسبة - </a:t>
            </a:r>
            <a:r>
              <a:rPr lang="en-US" dirty="0" smtClean="0"/>
              <a:t>EV </a:t>
            </a:r>
            <a:r>
              <a:rPr lang="ar-SY" dirty="0" smtClean="0"/>
              <a:t>لأنشطة مستوى الجهد بالتساوي مع القيمة المخططة – </a:t>
            </a:r>
            <a:r>
              <a:rPr lang="en-US" dirty="0" smtClean="0"/>
              <a:t>PV ، </a:t>
            </a:r>
            <a:r>
              <a:rPr lang="ar-SY" dirty="0" smtClean="0"/>
              <a:t>أنشطة الجهد المنفصل ليس لديها فروقات في الجدول الزمني ، إلا أنه يمكن أن يكون لها فروقات في التكلفة تقاس بالتكلفة الفعلية -  </a:t>
            </a:r>
            <a:r>
              <a:rPr lang="en-US" dirty="0" smtClean="0"/>
              <a:t>AC  * .</a:t>
            </a:r>
          </a:p>
          <a:p>
            <a:pPr algn="r" rtl="1"/>
            <a:endParaRPr lang="en-US" dirty="0" smtClean="0"/>
          </a:p>
          <a:p>
            <a:pPr algn="r" rtl="1"/>
            <a:endParaRPr lang="en-US" dirty="0"/>
          </a:p>
        </p:txBody>
      </p:sp>
    </p:spTree>
    <p:extLst>
      <p:ext uri="{BB962C8B-B14F-4D97-AF65-F5344CB8AC3E}">
        <p14:creationId xmlns:p14="http://schemas.microsoft.com/office/powerpoint/2010/main" val="68639802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rtl="1"/>
            <a:r>
              <a:rPr lang="ar-SY" sz="3200" dirty="0" smtClean="0"/>
              <a:t>مراجعات الأداء وتحليل التباين </a:t>
            </a:r>
            <a:br>
              <a:rPr lang="ar-SY" sz="3200" dirty="0" smtClean="0"/>
            </a:br>
            <a:r>
              <a:rPr lang="en-US" sz="3200" dirty="0" smtClean="0"/>
              <a:t>Performance Reviews and Variance Analysis </a:t>
            </a:r>
            <a:endParaRPr lang="en-US" sz="3200" dirty="0"/>
          </a:p>
        </p:txBody>
      </p:sp>
      <p:sp>
        <p:nvSpPr>
          <p:cNvPr id="3" name="Content Placeholder 2"/>
          <p:cNvSpPr>
            <a:spLocks noGrp="1"/>
          </p:cNvSpPr>
          <p:nvPr>
            <p:ph idx="1"/>
          </p:nvPr>
        </p:nvSpPr>
        <p:spPr/>
        <p:txBody>
          <a:bodyPr>
            <a:normAutofit/>
          </a:bodyPr>
          <a:lstStyle/>
          <a:p>
            <a:pPr algn="r" rtl="1"/>
            <a:r>
              <a:rPr lang="ar-SY" dirty="0" smtClean="0"/>
              <a:t>تستخدم مراجعات الأداء وتحليل التباين لمقارنة الأرقام الفعلية مع الخطة . على هذا النحو ، فإن مقارنة أداء التكلفة والجدول الزمني مع أداء الخط الأساس لكل منهما يستخدم لتحليل التباين ( الفروقات ) ، تحليل الاتجاهات - </a:t>
            </a:r>
            <a:r>
              <a:rPr lang="en-US" dirty="0" smtClean="0"/>
              <a:t>trend analysis  </a:t>
            </a:r>
            <a:r>
              <a:rPr lang="ar-SY" dirty="0" smtClean="0"/>
              <a:t>والقيمة المكتسبة لمقارنة الأداء الفعلي مع هذه الخطة .</a:t>
            </a:r>
          </a:p>
          <a:p>
            <a:pPr algn="r" rtl="1"/>
            <a:r>
              <a:rPr lang="ar-SY" dirty="0" smtClean="0"/>
              <a:t>تحليل التباين هو أداة رئيسية تستخدم لتعقب أية تكلفة أو جدول زمني فعلي وذلك بالمقارنة مع الخط الأساس .</a:t>
            </a:r>
          </a:p>
          <a:p>
            <a:pPr algn="r" rtl="1"/>
            <a:endParaRPr lang="ar-SY" dirty="0" smtClean="0"/>
          </a:p>
          <a:p>
            <a:pPr algn="r" rtl="1"/>
            <a:endParaRPr lang="en-US" dirty="0"/>
          </a:p>
        </p:txBody>
      </p:sp>
    </p:spTree>
    <p:extLst>
      <p:ext uri="{BB962C8B-B14F-4D97-AF65-F5344CB8AC3E}">
        <p14:creationId xmlns:p14="http://schemas.microsoft.com/office/powerpoint/2010/main" val="6863980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1"/>
            <a:r>
              <a:rPr lang="ar-SY" dirty="0" smtClean="0"/>
              <a:t>ملخص </a:t>
            </a:r>
            <a:br>
              <a:rPr lang="ar-SY" dirty="0" smtClean="0"/>
            </a:br>
            <a:r>
              <a:rPr lang="en-US" dirty="0" smtClean="0"/>
              <a:t>Summary</a:t>
            </a:r>
            <a:endParaRPr lang="en-US" dirty="0"/>
          </a:p>
        </p:txBody>
      </p:sp>
      <p:sp>
        <p:nvSpPr>
          <p:cNvPr id="3" name="Content Placeholder 2"/>
          <p:cNvSpPr>
            <a:spLocks noGrp="1"/>
          </p:cNvSpPr>
          <p:nvPr>
            <p:ph idx="1"/>
          </p:nvPr>
        </p:nvSpPr>
        <p:spPr/>
        <p:txBody>
          <a:bodyPr>
            <a:normAutofit/>
          </a:bodyPr>
          <a:lstStyle/>
          <a:p>
            <a:pPr algn="r" rtl="1"/>
            <a:r>
              <a:rPr lang="ar-SY" dirty="0" smtClean="0"/>
              <a:t>يغطي هذا القسم إدارة التكاليف :</a:t>
            </a:r>
          </a:p>
          <a:p>
            <a:pPr algn="r" rtl="1"/>
            <a:r>
              <a:rPr lang="ar-SY" dirty="0" smtClean="0"/>
              <a:t>مزايا وعيوب نماذج التقدير المماثل ، والتقدير من أسفل إلى أعلى والتقدير الحدودي .</a:t>
            </a:r>
          </a:p>
          <a:p>
            <a:pPr algn="r" rtl="1"/>
            <a:r>
              <a:rPr lang="ar-SY" dirty="0" smtClean="0"/>
              <a:t>تطبيق صيغ القيمة المكتسبة ، بما في ذلك </a:t>
            </a:r>
            <a:r>
              <a:rPr lang="en-US" dirty="0" smtClean="0"/>
              <a:t>CV ، SV ، CPI ، SPI ، ETC ، EAC, TCPI، </a:t>
            </a:r>
            <a:r>
              <a:rPr lang="ar-SY" dirty="0" smtClean="0"/>
              <a:t>و</a:t>
            </a:r>
            <a:r>
              <a:rPr lang="en-US" dirty="0" smtClean="0"/>
              <a:t>VAC .</a:t>
            </a:r>
          </a:p>
          <a:p>
            <a:pPr algn="r" rtl="1"/>
            <a:r>
              <a:rPr lang="ar-SY" dirty="0" smtClean="0"/>
              <a:t>الطرق المختلفة التي يمكن استخدامها لحساب التقدم المحرز على مهمة .</a:t>
            </a:r>
          </a:p>
          <a:p>
            <a:pPr algn="r" rtl="1"/>
            <a:endParaRPr lang="en-US" dirty="0"/>
          </a:p>
        </p:txBody>
      </p:sp>
    </p:spTree>
    <p:extLst>
      <p:ext uri="{BB962C8B-B14F-4D97-AF65-F5344CB8AC3E}">
        <p14:creationId xmlns:p14="http://schemas.microsoft.com/office/powerpoint/2010/main" val="6863980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8178"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dirty="0" smtClean="0"/>
              <a:t>Cost </a:t>
            </a:r>
            <a:r>
              <a:rPr lang="en-US" dirty="0"/>
              <a:t>vs. </a:t>
            </a:r>
            <a:r>
              <a:rPr lang="en-US" dirty="0" smtClean="0"/>
              <a:t>Price</a:t>
            </a:r>
            <a:r>
              <a:rPr lang="ar-SY" dirty="0" smtClean="0"/>
              <a:t/>
            </a:r>
            <a:br>
              <a:rPr lang="ar-SY" dirty="0" smtClean="0"/>
            </a:br>
            <a:r>
              <a:rPr lang="ar-SY" dirty="0" smtClean="0"/>
              <a:t>التكلفة مقابل السعر </a:t>
            </a:r>
            <a:endParaRPr lang="en-US" dirty="0"/>
          </a:p>
        </p:txBody>
      </p:sp>
      <p:sp>
        <p:nvSpPr>
          <p:cNvPr id="3075" name="Rectangle 3"/>
          <p:cNvSpPr>
            <a:spLocks noGrp="1" noChangeArrowheads="1"/>
          </p:cNvSpPr>
          <p:nvPr>
            <p:ph sz="half" idx="1"/>
          </p:nvPr>
        </p:nvSpPr>
        <p:spPr>
          <a:xfrm>
            <a:off x="457200" y="1600200"/>
            <a:ext cx="4038600" cy="4876800"/>
          </a:xfrm>
        </p:spPr>
        <p:txBody>
          <a:bodyPr/>
          <a:lstStyle/>
          <a:p>
            <a:pPr eaLnBrk="1" hangingPunct="1">
              <a:lnSpc>
                <a:spcPct val="80000"/>
              </a:lnSpc>
            </a:pPr>
            <a:r>
              <a:rPr lang="en-US" b="1" i="1" u="sng" smtClean="0">
                <a:solidFill>
                  <a:srgbClr val="C00000"/>
                </a:solidFill>
              </a:rPr>
              <a:t>Cost Estimating</a:t>
            </a:r>
            <a:r>
              <a:rPr lang="en-US" b="1" smtClean="0">
                <a:solidFill>
                  <a:srgbClr val="C00000"/>
                </a:solidFill>
              </a:rPr>
              <a:t> </a:t>
            </a:r>
          </a:p>
          <a:p>
            <a:pPr lvl="1" eaLnBrk="1" hangingPunct="1">
              <a:lnSpc>
                <a:spcPct val="80000"/>
              </a:lnSpc>
            </a:pPr>
            <a:r>
              <a:rPr lang="en-US" smtClean="0"/>
              <a:t>is the determination of approximately how much will it cost the performing organization to provide the product or service involved.</a:t>
            </a:r>
          </a:p>
          <a:p>
            <a:pPr eaLnBrk="1" hangingPunct="1">
              <a:lnSpc>
                <a:spcPct val="80000"/>
              </a:lnSpc>
            </a:pPr>
            <a:r>
              <a:rPr lang="en-US" b="1" i="1" u="sng" smtClean="0">
                <a:solidFill>
                  <a:srgbClr val="C00000"/>
                </a:solidFill>
              </a:rPr>
              <a:t>Pricing</a:t>
            </a:r>
            <a:r>
              <a:rPr lang="en-US" b="1" smtClean="0">
                <a:solidFill>
                  <a:srgbClr val="C00000"/>
                </a:solidFill>
              </a:rPr>
              <a:t> </a:t>
            </a:r>
          </a:p>
          <a:p>
            <a:pPr lvl="1" eaLnBrk="1" hangingPunct="1">
              <a:lnSpc>
                <a:spcPct val="80000"/>
              </a:lnSpc>
            </a:pPr>
            <a:r>
              <a:rPr lang="en-US" smtClean="0"/>
              <a:t>is a business decision that determines how much to charge for the product or service</a:t>
            </a:r>
          </a:p>
          <a:p>
            <a:pPr eaLnBrk="1" hangingPunct="1">
              <a:lnSpc>
                <a:spcPct val="80000"/>
              </a:lnSpc>
              <a:buFontTx/>
              <a:buNone/>
            </a:pPr>
            <a:r>
              <a:rPr lang="en-US" b="1" smtClean="0">
                <a:solidFill>
                  <a:srgbClr val="C00000"/>
                </a:solidFill>
              </a:rPr>
              <a:t>Cost + profit = Price</a:t>
            </a:r>
          </a:p>
          <a:p>
            <a:pPr eaLnBrk="1" hangingPunct="1">
              <a:lnSpc>
                <a:spcPct val="80000"/>
              </a:lnSpc>
            </a:pPr>
            <a:endParaRPr lang="en-US" smtClean="0"/>
          </a:p>
        </p:txBody>
      </p:sp>
      <p:sp>
        <p:nvSpPr>
          <p:cNvPr id="5" name="Content Placeholder 4"/>
          <p:cNvSpPr>
            <a:spLocks noGrp="1"/>
          </p:cNvSpPr>
          <p:nvPr>
            <p:ph sz="half" idx="2"/>
          </p:nvPr>
        </p:nvSpPr>
        <p:spPr>
          <a:xfrm>
            <a:off x="4648200" y="1600200"/>
            <a:ext cx="4038600" cy="4800600"/>
          </a:xfrm>
        </p:spPr>
        <p:txBody>
          <a:bodyPr rtlCol="0">
            <a:normAutofit/>
          </a:bodyPr>
          <a:lstStyle/>
          <a:p>
            <a:pPr algn="r" rtl="1" eaLnBrk="1" fontAlgn="auto" hangingPunct="1">
              <a:spcAft>
                <a:spcPts val="0"/>
              </a:spcAft>
              <a:defRPr/>
            </a:pPr>
            <a:r>
              <a:rPr lang="ar-SY" b="1" u="sng" dirty="0" smtClean="0">
                <a:solidFill>
                  <a:srgbClr val="C00000"/>
                </a:solidFill>
              </a:rPr>
              <a:t>تقدير التكلفة :</a:t>
            </a:r>
          </a:p>
          <a:p>
            <a:pPr lvl="1" algn="r" rtl="1" eaLnBrk="1" fontAlgn="auto" hangingPunct="1">
              <a:spcAft>
                <a:spcPts val="0"/>
              </a:spcAft>
              <a:defRPr/>
            </a:pPr>
            <a:r>
              <a:rPr lang="ar-SY" dirty="0" smtClean="0"/>
              <a:t>هو التحديد التقريبي لمقدار التكلفة التي ستتكبدها المنظومة المنفذة من أجل توفير المنتج أو الخدمة المعنيين .</a:t>
            </a:r>
          </a:p>
          <a:p>
            <a:pPr algn="r" rtl="1" eaLnBrk="1" fontAlgn="auto" hangingPunct="1">
              <a:spcAft>
                <a:spcPts val="0"/>
              </a:spcAft>
              <a:defRPr/>
            </a:pPr>
            <a:r>
              <a:rPr lang="ar-SY" b="1" u="sng" dirty="0" smtClean="0">
                <a:solidFill>
                  <a:srgbClr val="C00000"/>
                </a:solidFill>
              </a:rPr>
              <a:t>التسعير :</a:t>
            </a:r>
          </a:p>
          <a:p>
            <a:pPr lvl="1" algn="r" rtl="1" eaLnBrk="1" fontAlgn="auto" hangingPunct="1">
              <a:spcAft>
                <a:spcPts val="0"/>
              </a:spcAft>
              <a:defRPr/>
            </a:pPr>
            <a:r>
              <a:rPr lang="ar-SY" dirty="0" smtClean="0"/>
              <a:t>هو قرار متعلق بالعمل التجاري يحدد مقدار المبلغ الذي سيدفعه العميل مقابل حصوله على المنتج أو الخدمة .</a:t>
            </a:r>
          </a:p>
          <a:p>
            <a:pPr marL="285750" lvl="1" algn="r" rtl="1" eaLnBrk="1" fontAlgn="auto" hangingPunct="1">
              <a:spcAft>
                <a:spcPts val="0"/>
              </a:spcAft>
              <a:buFont typeface="Arial" pitchFamily="34" charset="0"/>
              <a:buNone/>
              <a:defRPr/>
            </a:pPr>
            <a:r>
              <a:rPr lang="ar-SY" sz="2800" b="1" dirty="0" smtClean="0">
                <a:solidFill>
                  <a:srgbClr val="C00000"/>
                </a:solidFill>
              </a:rPr>
              <a:t>التكلفة + الربح = السعر .</a:t>
            </a:r>
          </a:p>
        </p:txBody>
      </p:sp>
      <p:sp>
        <p:nvSpPr>
          <p:cNvPr id="4" name="Slide Number Placeholder 3"/>
          <p:cNvSpPr>
            <a:spLocks noGrp="1"/>
          </p:cNvSpPr>
          <p:nvPr>
            <p:ph type="sldNum" sz="quarter" idx="12"/>
          </p:nvPr>
        </p:nvSpPr>
        <p:spPr/>
        <p:txBody>
          <a:bodyPr/>
          <a:lstStyle/>
          <a:p>
            <a:pPr>
              <a:defRPr/>
            </a:pPr>
            <a:fld id="{72ACDD5B-28DE-41C8-8446-B614CFCF67CC}" type="slidenum">
              <a:rPr lang="en-US"/>
              <a:pPr>
                <a:defRPr/>
              </a:pPr>
              <a:t>47</a:t>
            </a:fld>
            <a:endParaRPr lang="en-US"/>
          </a:p>
        </p:txBody>
      </p:sp>
    </p:spTree>
    <p:extLst>
      <p:ext uri="{BB962C8B-B14F-4D97-AF65-F5344CB8AC3E}">
        <p14:creationId xmlns:p14="http://schemas.microsoft.com/office/powerpoint/2010/main" val="44831012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rtlCol="0">
            <a:normAutofit fontScale="90000"/>
          </a:bodyPr>
          <a:lstStyle/>
          <a:p>
            <a:pPr eaLnBrk="1" fontAlgn="auto" hangingPunct="1">
              <a:spcAft>
                <a:spcPts val="0"/>
              </a:spcAft>
              <a:defRPr/>
            </a:pPr>
            <a:r>
              <a:rPr lang="en-US" dirty="0" smtClean="0"/>
              <a:t>Feasibility Study</a:t>
            </a:r>
            <a:br>
              <a:rPr lang="en-US" dirty="0" smtClean="0"/>
            </a:br>
            <a:r>
              <a:rPr lang="ar-SA" dirty="0" smtClean="0"/>
              <a:t>دراسة الجدوى</a:t>
            </a:r>
            <a:endParaRPr lang="en-US" dirty="0"/>
          </a:p>
        </p:txBody>
      </p:sp>
      <p:sp>
        <p:nvSpPr>
          <p:cNvPr id="3" name="عنصر نائب للمحتوى 2"/>
          <p:cNvSpPr>
            <a:spLocks noGrp="1"/>
          </p:cNvSpPr>
          <p:nvPr>
            <p:ph sz="half" idx="1"/>
          </p:nvPr>
        </p:nvSpPr>
        <p:spPr/>
        <p:txBody>
          <a:bodyPr rtlCol="0">
            <a:normAutofit fontScale="92500" lnSpcReduction="20000"/>
          </a:bodyPr>
          <a:lstStyle/>
          <a:p>
            <a:pPr eaLnBrk="1" fontAlgn="auto" hangingPunct="1">
              <a:spcAft>
                <a:spcPts val="0"/>
              </a:spcAft>
              <a:defRPr/>
            </a:pPr>
            <a:r>
              <a:rPr lang="en-US" b="1" dirty="0" smtClean="0"/>
              <a:t>Includes the methods &amp; techniques for determining:</a:t>
            </a:r>
          </a:p>
          <a:p>
            <a:pPr lvl="1" eaLnBrk="1" fontAlgn="auto" hangingPunct="1">
              <a:spcAft>
                <a:spcPts val="0"/>
              </a:spcAft>
              <a:defRPr/>
            </a:pPr>
            <a:r>
              <a:rPr lang="en-US" dirty="0" smtClean="0"/>
              <a:t>Technology feasibility (Sources, Selection, Support, Etc…).</a:t>
            </a:r>
          </a:p>
          <a:p>
            <a:pPr lvl="1" eaLnBrk="1" fontAlgn="auto" hangingPunct="1">
              <a:spcAft>
                <a:spcPts val="0"/>
              </a:spcAft>
              <a:defRPr/>
            </a:pPr>
            <a:r>
              <a:rPr lang="en-US" dirty="0" smtClean="0"/>
              <a:t>Marketing feasibility (markets, methods, etc…).</a:t>
            </a:r>
          </a:p>
          <a:p>
            <a:pPr lvl="1" eaLnBrk="1" fontAlgn="auto" hangingPunct="1">
              <a:spcAft>
                <a:spcPts val="0"/>
              </a:spcAft>
              <a:defRPr/>
            </a:pPr>
            <a:r>
              <a:rPr lang="en-US" dirty="0" smtClean="0"/>
              <a:t>Economic feasibility study (capital costs, operation costs, depreciation, interest rate, economic return, etc…).</a:t>
            </a:r>
          </a:p>
          <a:p>
            <a:pPr lvl="1" eaLnBrk="1" fontAlgn="auto" hangingPunct="1">
              <a:spcAft>
                <a:spcPts val="0"/>
              </a:spcAft>
              <a:defRPr/>
            </a:pPr>
            <a:r>
              <a:rPr lang="en-US" dirty="0" smtClean="0"/>
              <a:t>Environmental impacts.</a:t>
            </a:r>
            <a:endParaRPr lang="en-US" dirty="0"/>
          </a:p>
        </p:txBody>
      </p:sp>
      <p:sp>
        <p:nvSpPr>
          <p:cNvPr id="6" name="Content Placeholder 5"/>
          <p:cNvSpPr>
            <a:spLocks noGrp="1"/>
          </p:cNvSpPr>
          <p:nvPr>
            <p:ph sz="half" idx="2"/>
          </p:nvPr>
        </p:nvSpPr>
        <p:spPr/>
        <p:txBody>
          <a:bodyPr rtlCol="0">
            <a:normAutofit lnSpcReduction="10000"/>
          </a:bodyPr>
          <a:lstStyle/>
          <a:p>
            <a:pPr eaLnBrk="1" fontAlgn="auto" hangingPunct="1">
              <a:spcAft>
                <a:spcPts val="0"/>
              </a:spcAft>
              <a:defRPr/>
            </a:pPr>
            <a:r>
              <a:rPr lang="ar-SA" dirty="0" smtClean="0"/>
              <a:t>تتضمن الطرق والتقنيات لاقرار :</a:t>
            </a:r>
          </a:p>
          <a:p>
            <a:pPr lvl="1" eaLnBrk="1" fontAlgn="auto" hangingPunct="1">
              <a:spcAft>
                <a:spcPts val="0"/>
              </a:spcAft>
              <a:defRPr/>
            </a:pPr>
            <a:r>
              <a:rPr lang="ar-SA" dirty="0" smtClean="0"/>
              <a:t>الجدوى التقنية (المصدر, الانتقاء , الدعم الفني ,...الخ.).</a:t>
            </a:r>
          </a:p>
          <a:p>
            <a:pPr lvl="1" eaLnBrk="1" fontAlgn="auto" hangingPunct="1">
              <a:spcAft>
                <a:spcPts val="0"/>
              </a:spcAft>
              <a:defRPr/>
            </a:pPr>
            <a:r>
              <a:rPr lang="ar-SA" dirty="0" smtClean="0"/>
              <a:t>الجدوى السوقية (السوق , الطرق , ....الخ.) .</a:t>
            </a:r>
          </a:p>
          <a:p>
            <a:pPr lvl="1" eaLnBrk="1" fontAlgn="auto" hangingPunct="1">
              <a:spcAft>
                <a:spcPts val="0"/>
              </a:spcAft>
              <a:defRPr/>
            </a:pPr>
            <a:r>
              <a:rPr lang="ar-SA" dirty="0" smtClean="0"/>
              <a:t>دراسة الجدوى الاقتصادية (التكاليف الرأسمالية , تكاليف العمليات التشغيلية , الاهتلاك , الفائدة , العائد الاقتصادي) .</a:t>
            </a:r>
          </a:p>
          <a:p>
            <a:pPr lvl="1" eaLnBrk="1" fontAlgn="auto" hangingPunct="1">
              <a:spcAft>
                <a:spcPts val="0"/>
              </a:spcAft>
              <a:defRPr/>
            </a:pPr>
            <a:r>
              <a:rPr lang="ar-SA" dirty="0" smtClean="0"/>
              <a:t>الآثار البيئية .</a:t>
            </a:r>
            <a:endParaRPr lang="ar-SA" dirty="0"/>
          </a:p>
        </p:txBody>
      </p:sp>
      <p:sp>
        <p:nvSpPr>
          <p:cNvPr id="5" name="عنصر نائب لرقم الشريحة 4"/>
          <p:cNvSpPr>
            <a:spLocks noGrp="1"/>
          </p:cNvSpPr>
          <p:nvPr>
            <p:ph type="sldNum" sz="quarter" idx="12"/>
          </p:nvPr>
        </p:nvSpPr>
        <p:spPr/>
        <p:txBody>
          <a:bodyPr/>
          <a:lstStyle/>
          <a:p>
            <a:pPr>
              <a:defRPr/>
            </a:pPr>
            <a:fld id="{DB138BC9-CB19-46F2-893B-A0E825DE6EEB}" type="slidenum">
              <a:rPr lang="en-US"/>
              <a:pPr>
                <a:defRPr/>
              </a:pPr>
              <a:t>48</a:t>
            </a:fld>
            <a:endParaRPr lang="en-US" dirty="0"/>
          </a:p>
        </p:txBody>
      </p:sp>
      <p:sp>
        <p:nvSpPr>
          <p:cNvPr id="4" name="مربع نص 3"/>
          <p:cNvSpPr txBox="1"/>
          <p:nvPr/>
        </p:nvSpPr>
        <p:spPr>
          <a:xfrm>
            <a:off x="838200" y="5867400"/>
            <a:ext cx="3581400" cy="738664"/>
          </a:xfrm>
          <a:prstGeom prst="rect">
            <a:avLst/>
          </a:prstGeom>
        </p:spPr>
        <p:style>
          <a:lnRef idx="0">
            <a:schemeClr val="accent1"/>
          </a:lnRef>
          <a:fillRef idx="3">
            <a:schemeClr val="accent1"/>
          </a:fillRef>
          <a:effectRef idx="3">
            <a:schemeClr val="accent1"/>
          </a:effectRef>
          <a:fontRef idx="minor">
            <a:schemeClr val="lt1"/>
          </a:fontRef>
        </p:style>
        <p:txBody>
          <a:bodyPr rtlCol="1">
            <a:spAutoFit/>
          </a:bodyPr>
          <a:lstStyle/>
          <a:p>
            <a:pPr fontAlgn="auto">
              <a:spcBef>
                <a:spcPts val="0"/>
              </a:spcBef>
              <a:spcAft>
                <a:spcPts val="0"/>
              </a:spcAft>
              <a:defRPr/>
            </a:pPr>
            <a:r>
              <a:rPr lang="en-US" sz="1600" b="1" u="sng" dirty="0">
                <a:effectLst>
                  <a:outerShdw blurRad="38100" dist="38100" dir="2700000" algn="tl">
                    <a:srgbClr val="000000">
                      <a:alpha val="43137"/>
                    </a:srgbClr>
                  </a:outerShdw>
                </a:effectLst>
              </a:rPr>
              <a:t>Capital Costs :</a:t>
            </a:r>
          </a:p>
          <a:p>
            <a:pPr fontAlgn="auto">
              <a:spcBef>
                <a:spcPts val="0"/>
              </a:spcBef>
              <a:spcAft>
                <a:spcPts val="0"/>
              </a:spcAft>
              <a:defRPr/>
            </a:pPr>
            <a:r>
              <a:rPr lang="en-US" sz="1300" b="1" dirty="0">
                <a:effectLst>
                  <a:outerShdw blurRad="38100" dist="38100" dir="2700000" algn="tl">
                    <a:srgbClr val="000000">
                      <a:alpha val="43137"/>
                    </a:srgbClr>
                  </a:outerShdw>
                </a:effectLst>
              </a:rPr>
              <a:t>Purchasing an equipment/asset with a useful life more than one business cycle ( Usually one year).</a:t>
            </a:r>
            <a:endParaRPr lang="ar-SA" sz="1300" b="1" dirty="0">
              <a:effectLst>
                <a:outerShdw blurRad="38100" dist="38100" dir="2700000" algn="tl">
                  <a:srgbClr val="000000">
                    <a:alpha val="43137"/>
                  </a:srgbClr>
                </a:outerShdw>
              </a:effectLst>
            </a:endParaRPr>
          </a:p>
        </p:txBody>
      </p:sp>
      <p:sp>
        <p:nvSpPr>
          <p:cNvPr id="7" name="مربع نص 3"/>
          <p:cNvSpPr txBox="1"/>
          <p:nvPr/>
        </p:nvSpPr>
        <p:spPr>
          <a:xfrm>
            <a:off x="4724400" y="5867400"/>
            <a:ext cx="3581400" cy="769441"/>
          </a:xfrm>
          <a:prstGeom prst="rect">
            <a:avLst/>
          </a:prstGeom>
        </p:spPr>
        <p:style>
          <a:lnRef idx="0">
            <a:schemeClr val="accent1"/>
          </a:lnRef>
          <a:fillRef idx="3">
            <a:schemeClr val="accent1"/>
          </a:fillRef>
          <a:effectRef idx="3">
            <a:schemeClr val="accent1"/>
          </a:effectRef>
          <a:fontRef idx="minor">
            <a:schemeClr val="lt1"/>
          </a:fontRef>
        </p:style>
        <p:txBody>
          <a:bodyPr rtlCol="1">
            <a:spAutoFit/>
          </a:bodyPr>
          <a:lstStyle/>
          <a:p>
            <a:pPr algn="r" rtl="1" fontAlgn="auto">
              <a:spcBef>
                <a:spcPts val="0"/>
              </a:spcBef>
              <a:spcAft>
                <a:spcPts val="0"/>
              </a:spcAft>
              <a:defRPr/>
            </a:pPr>
            <a:r>
              <a:rPr lang="ar-SA" sz="1600" b="1" u="sng" dirty="0">
                <a:effectLst>
                  <a:outerShdw blurRad="38100" dist="38100" dir="2700000" algn="tl">
                    <a:srgbClr val="000000">
                      <a:alpha val="43137"/>
                    </a:srgbClr>
                  </a:outerShdw>
                </a:effectLst>
              </a:rPr>
              <a:t>التكايف الرأسمالية :</a:t>
            </a:r>
            <a:endParaRPr lang="en-US" sz="1600" b="1" u="sng" dirty="0">
              <a:effectLst>
                <a:outerShdw blurRad="38100" dist="38100" dir="2700000" algn="tl">
                  <a:srgbClr val="000000">
                    <a:alpha val="43137"/>
                  </a:srgbClr>
                </a:outerShdw>
              </a:effectLst>
            </a:endParaRPr>
          </a:p>
          <a:p>
            <a:pPr algn="r" rtl="1" fontAlgn="auto">
              <a:spcBef>
                <a:spcPts val="0"/>
              </a:spcBef>
              <a:spcAft>
                <a:spcPts val="0"/>
              </a:spcAft>
              <a:defRPr/>
            </a:pPr>
            <a:r>
              <a:rPr lang="ar-SA" sz="1400" b="1" dirty="0">
                <a:effectLst>
                  <a:outerShdw blurRad="38100" dist="38100" dir="2700000" algn="tl">
                    <a:srgbClr val="000000">
                      <a:alpha val="43137"/>
                    </a:srgbClr>
                  </a:outerShdw>
                </a:effectLst>
              </a:rPr>
              <a:t>شراء ماكينة / أصل ثابت مع حياة مفيدة تمتد لأكثر من دورة أعمال واحدة ( عادة سنة واحدة ) . </a:t>
            </a:r>
          </a:p>
        </p:txBody>
      </p:sp>
    </p:spTree>
    <p:extLst>
      <p:ext uri="{BB962C8B-B14F-4D97-AF65-F5344CB8AC3E}">
        <p14:creationId xmlns:p14="http://schemas.microsoft.com/office/powerpoint/2010/main" val="174653354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rtlCol="0">
            <a:normAutofit fontScale="90000"/>
          </a:bodyPr>
          <a:lstStyle/>
          <a:p>
            <a:pPr eaLnBrk="1" fontAlgn="auto" hangingPunct="1">
              <a:spcAft>
                <a:spcPts val="0"/>
              </a:spcAft>
              <a:defRPr/>
            </a:pPr>
            <a:r>
              <a:rPr lang="en-US" dirty="0" smtClean="0"/>
              <a:t>Learning Curve – Labor Cost</a:t>
            </a:r>
            <a:br>
              <a:rPr lang="en-US" dirty="0" smtClean="0"/>
            </a:br>
            <a:r>
              <a:rPr lang="ar-SA" dirty="0" smtClean="0"/>
              <a:t>منحني التعلم – تكلفة العمالة </a:t>
            </a:r>
            <a:endParaRPr lang="en-US" dirty="0"/>
          </a:p>
        </p:txBody>
      </p:sp>
      <p:sp>
        <p:nvSpPr>
          <p:cNvPr id="3" name="عنصر نائب للمحتوى 2"/>
          <p:cNvSpPr>
            <a:spLocks noGrp="1"/>
          </p:cNvSpPr>
          <p:nvPr>
            <p:ph sz="half" idx="1"/>
          </p:nvPr>
        </p:nvSpPr>
        <p:spPr/>
        <p:txBody>
          <a:bodyPr rtlCol="0">
            <a:normAutofit fontScale="85000" lnSpcReduction="20000"/>
          </a:bodyPr>
          <a:lstStyle/>
          <a:p>
            <a:pPr marL="342900" lvl="1" indent="-342900" eaLnBrk="1" fontAlgn="auto" hangingPunct="1">
              <a:spcAft>
                <a:spcPts val="0"/>
              </a:spcAft>
              <a:buFont typeface="Arial" pitchFamily="34" charset="0"/>
              <a:buChar char="•"/>
              <a:defRPr/>
            </a:pPr>
            <a:r>
              <a:rPr lang="en-US" sz="3200" b="1" dirty="0" smtClean="0"/>
              <a:t>A person engaged in a repetitive work will improve his/her performance.</a:t>
            </a:r>
          </a:p>
          <a:p>
            <a:pPr marL="342900" lvl="1" indent="-342900" eaLnBrk="1" fontAlgn="auto" hangingPunct="1">
              <a:spcAft>
                <a:spcPts val="0"/>
              </a:spcAft>
              <a:buFont typeface="Arial" pitchFamily="34" charset="0"/>
              <a:buChar char="•"/>
              <a:defRPr/>
            </a:pPr>
            <a:r>
              <a:rPr lang="en-US" sz="3200" b="1" dirty="0" smtClean="0"/>
              <a:t>Affects labor cost : average unit cost decreases as more units produced.</a:t>
            </a:r>
          </a:p>
          <a:p>
            <a:pPr marL="342900" lvl="1" indent="-342900" eaLnBrk="1" fontAlgn="auto" hangingPunct="1">
              <a:spcAft>
                <a:spcPts val="0"/>
              </a:spcAft>
              <a:buFont typeface="Arial" pitchFamily="34" charset="0"/>
              <a:buChar char="•"/>
              <a:defRPr/>
            </a:pPr>
            <a:r>
              <a:rPr lang="en-US" sz="3200" b="1" dirty="0" smtClean="0"/>
              <a:t>Learning Rate:</a:t>
            </a:r>
          </a:p>
          <a:p>
            <a:pPr lvl="1" eaLnBrk="1" fontAlgn="auto" hangingPunct="1">
              <a:spcAft>
                <a:spcPts val="0"/>
              </a:spcAft>
              <a:defRPr/>
            </a:pPr>
            <a:r>
              <a:rPr lang="en-US" dirty="0" smtClean="0"/>
              <a:t>Each time production output doubles worker hours per unit decrease to a fixed percentage of their previous value. </a:t>
            </a:r>
            <a:endParaRPr lang="en-US" dirty="0"/>
          </a:p>
        </p:txBody>
      </p:sp>
      <p:sp>
        <p:nvSpPr>
          <p:cNvPr id="5" name="Content Placeholder 4"/>
          <p:cNvSpPr>
            <a:spLocks noGrp="1"/>
          </p:cNvSpPr>
          <p:nvPr>
            <p:ph sz="half" idx="2"/>
          </p:nvPr>
        </p:nvSpPr>
        <p:spPr/>
        <p:txBody>
          <a:bodyPr rtlCol="0">
            <a:normAutofit lnSpcReduction="10000"/>
          </a:bodyPr>
          <a:lstStyle/>
          <a:p>
            <a:pPr eaLnBrk="1" fontAlgn="auto" hangingPunct="1">
              <a:spcAft>
                <a:spcPts val="0"/>
              </a:spcAft>
              <a:defRPr/>
            </a:pPr>
            <a:r>
              <a:rPr lang="ar-SA" dirty="0" smtClean="0"/>
              <a:t>أي شخص ينفذ عملا متكررا سوف يحسن أداءه .</a:t>
            </a:r>
          </a:p>
          <a:p>
            <a:pPr eaLnBrk="1" fontAlgn="auto" hangingPunct="1">
              <a:spcAft>
                <a:spcPts val="0"/>
              </a:spcAft>
              <a:defRPr/>
            </a:pPr>
            <a:r>
              <a:rPr lang="ar-SA" dirty="0" smtClean="0"/>
              <a:t>تؤثر في تكلفة العمالة : </a:t>
            </a:r>
          </a:p>
          <a:p>
            <a:pPr eaLnBrk="1" fontAlgn="auto" hangingPunct="1">
              <a:spcAft>
                <a:spcPts val="0"/>
              </a:spcAft>
              <a:buFont typeface="Arial" pitchFamily="34" charset="0"/>
              <a:buNone/>
              <a:defRPr/>
            </a:pPr>
            <a:r>
              <a:rPr lang="ar-SA" dirty="0" smtClean="0"/>
              <a:t>	حيث يكون متوسط تكلفة الوحدة متناقصا كلما انتج العامل المزيد من الوحدات .</a:t>
            </a:r>
          </a:p>
          <a:p>
            <a:pPr eaLnBrk="1" fontAlgn="auto" hangingPunct="1">
              <a:spcAft>
                <a:spcPts val="0"/>
              </a:spcAft>
              <a:defRPr/>
            </a:pPr>
            <a:r>
              <a:rPr lang="ar-SA" dirty="0" smtClean="0"/>
              <a:t>معدل التعلم :</a:t>
            </a:r>
          </a:p>
          <a:p>
            <a:pPr lvl="1" eaLnBrk="1" fontAlgn="auto" hangingPunct="1">
              <a:spcAft>
                <a:spcPts val="0"/>
              </a:spcAft>
              <a:defRPr/>
            </a:pPr>
            <a:r>
              <a:rPr lang="ar-SA" dirty="0" smtClean="0"/>
              <a:t>في كل مرة يكون فيها ناتج العامل مضاعف فان عدد الساعات للوحدة يتناقص الى نسبة مئوية ثابتة للقيمة السابقة .</a:t>
            </a:r>
            <a:endParaRPr lang="ar-SA" dirty="0"/>
          </a:p>
        </p:txBody>
      </p:sp>
      <p:sp>
        <p:nvSpPr>
          <p:cNvPr id="4" name="عنصر نائب لرقم الشريحة 3"/>
          <p:cNvSpPr>
            <a:spLocks noGrp="1"/>
          </p:cNvSpPr>
          <p:nvPr>
            <p:ph type="sldNum" sz="quarter" idx="12"/>
          </p:nvPr>
        </p:nvSpPr>
        <p:spPr/>
        <p:txBody>
          <a:bodyPr/>
          <a:lstStyle/>
          <a:p>
            <a:pPr>
              <a:defRPr/>
            </a:pPr>
            <a:fld id="{8CD815E3-CCE8-48B3-BBC9-E4313CFF7CAC}" type="slidenum">
              <a:rPr lang="en-US"/>
              <a:pPr>
                <a:defRPr/>
              </a:pPr>
              <a:t>49</a:t>
            </a:fld>
            <a:endParaRPr lang="en-US" dirty="0"/>
          </a:p>
        </p:txBody>
      </p:sp>
    </p:spTree>
    <p:extLst>
      <p:ext uri="{BB962C8B-B14F-4D97-AF65-F5344CB8AC3E}">
        <p14:creationId xmlns:p14="http://schemas.microsoft.com/office/powerpoint/2010/main" val="36304911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ar-SY" dirty="0" smtClean="0"/>
              <a:t> تلميح</a:t>
            </a:r>
            <a:endParaRPr lang="en-US" dirty="0"/>
          </a:p>
        </p:txBody>
      </p:sp>
      <p:sp>
        <p:nvSpPr>
          <p:cNvPr id="3" name="Content Placeholder 2"/>
          <p:cNvSpPr>
            <a:spLocks noGrp="1"/>
          </p:cNvSpPr>
          <p:nvPr>
            <p:ph idx="1"/>
          </p:nvPr>
        </p:nvSpPr>
        <p:spPr/>
        <p:txBody>
          <a:bodyPr>
            <a:normAutofit fontScale="77500" lnSpcReduction="20000"/>
          </a:bodyPr>
          <a:lstStyle/>
          <a:p>
            <a:pPr algn="r" rtl="1"/>
            <a:r>
              <a:rPr lang="ar-SY" dirty="0" smtClean="0"/>
              <a:t>تكلفة دورة الحياة - </a:t>
            </a:r>
            <a:r>
              <a:rPr lang="en-US" dirty="0" smtClean="0"/>
              <a:t>Life cycle costing : </a:t>
            </a:r>
            <a:r>
              <a:rPr lang="ar-SY" dirty="0" smtClean="0"/>
              <a:t>هناك طريقة أخرى للقول هذه هي " التكلفة الإجمالية للملكية - </a:t>
            </a:r>
            <a:r>
              <a:rPr lang="en-US" dirty="0" smtClean="0"/>
              <a:t>total cost of ownership ". </a:t>
            </a:r>
            <a:r>
              <a:rPr lang="ar-SY" dirty="0" smtClean="0"/>
              <a:t>انها ليست فقط تكلفة السيارة التي يجب أن ينظر فيها ، ولكن أيضاً يجب أن ينظر إلى ما سيكلف الحفاظ على السيارة على طول حياتها صالحة للاستعمال . تقديم المنتج للمشروع لا يختلف عن ذلك .</a:t>
            </a:r>
          </a:p>
          <a:p>
            <a:pPr algn="r" rtl="1"/>
            <a:r>
              <a:rPr lang="ar-SY" dirty="0" smtClean="0"/>
              <a:t>الهندسة القيمية (من تحديد نطاق) – ( </a:t>
            </a:r>
            <a:r>
              <a:rPr lang="en-US" dirty="0" smtClean="0"/>
              <a:t>Value Engineering (from Define Scope  : </a:t>
            </a:r>
            <a:r>
              <a:rPr lang="ar-SY" dirty="0" smtClean="0"/>
              <a:t>وتسمى أيضاً " تحليل القيمة - </a:t>
            </a:r>
            <a:r>
              <a:rPr lang="en-US" dirty="0" smtClean="0"/>
              <a:t>value analysis </a:t>
            </a:r>
            <a:r>
              <a:rPr lang="ar-SY" dirty="0" smtClean="0"/>
              <a:t>وإدارة القيمة - </a:t>
            </a:r>
            <a:r>
              <a:rPr lang="en-US" dirty="0" smtClean="0"/>
              <a:t>value management ، </a:t>
            </a:r>
            <a:r>
              <a:rPr lang="ar-SY" dirty="0" smtClean="0"/>
              <a:t>أو منهجية القيمة – </a:t>
            </a:r>
            <a:r>
              <a:rPr lang="en-US" dirty="0" smtClean="0"/>
              <a:t>methodology  value . </a:t>
            </a:r>
            <a:r>
              <a:rPr lang="ar-SY" dirty="0" smtClean="0"/>
              <a:t>وقد بدأت في شركة جنرال الكتريك خلال الحرب العالمية الثانية . بسبب نقص اليد العاملة الماهرة والمواد الخام ، ومكونات الأجزاء الأخرى ، لورانس مايلز من جنرال الكتريك - </a:t>
            </a:r>
            <a:r>
              <a:rPr lang="en-US" dirty="0" smtClean="0"/>
              <a:t>GE </a:t>
            </a:r>
            <a:r>
              <a:rPr lang="ar-SY" dirty="0" smtClean="0"/>
              <a:t>بحثت عن بدائل مقبولة . في كثير من الأحيان ، قد يةجد بدائل كثيرة للتحسين قد تؤدي لخفض التكاليف ، وتحسين المنتج ، أو كليهما معاً . وقد بدأ هذا المفهوم كقيد وتحول فيما بعد إلى عملية منهجية تدعة " تحليل القيمة – </a:t>
            </a:r>
            <a:r>
              <a:rPr lang="en-US" dirty="0" smtClean="0"/>
              <a:t>analysis  value  ".</a:t>
            </a:r>
          </a:p>
          <a:p>
            <a:pPr algn="r" rtl="1"/>
            <a:endParaRPr lang="en-US" dirty="0"/>
          </a:p>
        </p:txBody>
      </p:sp>
    </p:spTree>
    <p:extLst>
      <p:ext uri="{BB962C8B-B14F-4D97-AF65-F5344CB8AC3E}">
        <p14:creationId xmlns:p14="http://schemas.microsoft.com/office/powerpoint/2010/main" val="68639802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rtlCol="0">
            <a:normAutofit fontScale="90000"/>
          </a:bodyPr>
          <a:lstStyle/>
          <a:p>
            <a:pPr eaLnBrk="1" fontAlgn="auto" hangingPunct="1">
              <a:spcAft>
                <a:spcPts val="0"/>
              </a:spcAft>
              <a:defRPr/>
            </a:pPr>
            <a:r>
              <a:rPr lang="en-US" dirty="0" smtClean="0"/>
              <a:t>Example - Learning Curve</a:t>
            </a:r>
            <a:br>
              <a:rPr lang="en-US" dirty="0" smtClean="0"/>
            </a:br>
            <a:r>
              <a:rPr lang="ar-SA" dirty="0" smtClean="0"/>
              <a:t>مثال - منحني التعلم </a:t>
            </a:r>
            <a:endParaRPr lang="en-US" dirty="0"/>
          </a:p>
        </p:txBody>
      </p:sp>
      <p:sp>
        <p:nvSpPr>
          <p:cNvPr id="3" name="عنصر نائب للمحتوى 2"/>
          <p:cNvSpPr>
            <a:spLocks noGrp="1"/>
          </p:cNvSpPr>
          <p:nvPr>
            <p:ph sz="half" idx="1"/>
          </p:nvPr>
        </p:nvSpPr>
        <p:spPr/>
        <p:txBody>
          <a:bodyPr rtlCol="0">
            <a:normAutofit fontScale="92500" lnSpcReduction="20000"/>
          </a:bodyPr>
          <a:lstStyle/>
          <a:p>
            <a:pPr eaLnBrk="1" fontAlgn="auto" hangingPunct="1">
              <a:spcAft>
                <a:spcPts val="0"/>
              </a:spcAft>
              <a:defRPr/>
            </a:pPr>
            <a:r>
              <a:rPr lang="en-US" b="1" dirty="0" smtClean="0"/>
              <a:t>Duration (4</a:t>
            </a:r>
            <a:r>
              <a:rPr lang="en-US" b="1" baseline="30000" dirty="0" smtClean="0"/>
              <a:t>th</a:t>
            </a:r>
            <a:r>
              <a:rPr lang="en-US" b="1" dirty="0" smtClean="0"/>
              <a:t> item) = 10 Days.</a:t>
            </a:r>
          </a:p>
          <a:p>
            <a:pPr eaLnBrk="1" fontAlgn="auto" hangingPunct="1">
              <a:spcAft>
                <a:spcPts val="0"/>
              </a:spcAft>
              <a:defRPr/>
            </a:pPr>
            <a:r>
              <a:rPr lang="en-US" b="1" dirty="0" smtClean="0"/>
              <a:t>Duration (8</a:t>
            </a:r>
            <a:r>
              <a:rPr lang="en-US" b="1" baseline="30000" dirty="0" smtClean="0"/>
              <a:t>th</a:t>
            </a:r>
            <a:r>
              <a:rPr lang="en-US" b="1" dirty="0" smtClean="0"/>
              <a:t> item) = 9 Days.</a:t>
            </a:r>
          </a:p>
          <a:p>
            <a:pPr lvl="1" eaLnBrk="1" fontAlgn="auto" hangingPunct="1">
              <a:spcAft>
                <a:spcPts val="0"/>
              </a:spcAft>
              <a:defRPr/>
            </a:pPr>
            <a:r>
              <a:rPr lang="en-US" dirty="0" smtClean="0"/>
              <a:t>Learning Rate = 90%.</a:t>
            </a:r>
          </a:p>
          <a:p>
            <a:pPr marL="342900" lvl="1" indent="-342900" eaLnBrk="1" fontAlgn="auto" hangingPunct="1">
              <a:spcAft>
                <a:spcPts val="0"/>
              </a:spcAft>
              <a:buFont typeface="Arial" pitchFamily="34" charset="0"/>
              <a:buChar char="•"/>
              <a:defRPr/>
            </a:pPr>
            <a:r>
              <a:rPr lang="en-US" sz="3200" b="1" dirty="0" smtClean="0"/>
              <a:t>If output is doubled from 8 to 16, then :</a:t>
            </a:r>
          </a:p>
          <a:p>
            <a:pPr lvl="1" eaLnBrk="1" fontAlgn="auto" hangingPunct="1">
              <a:spcAft>
                <a:spcPts val="0"/>
              </a:spcAft>
              <a:defRPr/>
            </a:pPr>
            <a:r>
              <a:rPr lang="en-US" dirty="0" smtClean="0"/>
              <a:t>Duration (16</a:t>
            </a:r>
            <a:r>
              <a:rPr lang="en-US" baseline="30000" dirty="0" smtClean="0"/>
              <a:t>th</a:t>
            </a:r>
            <a:r>
              <a:rPr lang="en-US" dirty="0" smtClean="0"/>
              <a:t> item) = 9(0.9) = 8.10 Days.</a:t>
            </a:r>
          </a:p>
          <a:p>
            <a:pPr marL="342900" lvl="1" indent="-342900" eaLnBrk="1" fontAlgn="auto" hangingPunct="1">
              <a:spcAft>
                <a:spcPts val="0"/>
              </a:spcAft>
              <a:buFont typeface="Arial" pitchFamily="34" charset="0"/>
              <a:buChar char="•"/>
              <a:defRPr/>
            </a:pPr>
            <a:r>
              <a:rPr lang="en-US" sz="3200" b="1" dirty="0" smtClean="0"/>
              <a:t>Similarity :</a:t>
            </a:r>
          </a:p>
          <a:p>
            <a:pPr lvl="1" eaLnBrk="1" fontAlgn="auto" hangingPunct="1">
              <a:spcAft>
                <a:spcPts val="0"/>
              </a:spcAft>
              <a:defRPr/>
            </a:pPr>
            <a:r>
              <a:rPr lang="en-US" dirty="0" smtClean="0"/>
              <a:t>Duration (32th item) = 8.10(0.90) = 7.29 Days.</a:t>
            </a:r>
          </a:p>
        </p:txBody>
      </p:sp>
      <p:sp>
        <p:nvSpPr>
          <p:cNvPr id="5" name="Content Placeholder 4"/>
          <p:cNvSpPr>
            <a:spLocks noGrp="1"/>
          </p:cNvSpPr>
          <p:nvPr>
            <p:ph sz="half" idx="2"/>
          </p:nvPr>
        </p:nvSpPr>
        <p:spPr/>
        <p:txBody>
          <a:bodyPr rtlCol="0">
            <a:normAutofit fontScale="92500" lnSpcReduction="20000"/>
          </a:bodyPr>
          <a:lstStyle/>
          <a:p>
            <a:pPr eaLnBrk="1" fontAlgn="auto" hangingPunct="1">
              <a:spcAft>
                <a:spcPts val="0"/>
              </a:spcAft>
              <a:defRPr/>
            </a:pPr>
            <a:r>
              <a:rPr lang="ar-SA" b="1" dirty="0" smtClean="0"/>
              <a:t>المدة الزمنية للوحدة الرابعة = 10 أيام .</a:t>
            </a:r>
          </a:p>
          <a:p>
            <a:pPr eaLnBrk="1" fontAlgn="auto" hangingPunct="1">
              <a:spcAft>
                <a:spcPts val="0"/>
              </a:spcAft>
              <a:defRPr/>
            </a:pPr>
            <a:r>
              <a:rPr lang="ar-SA" b="1" dirty="0" smtClean="0"/>
              <a:t>المدة الزمنية للوحدة الثامنة </a:t>
            </a:r>
            <a:r>
              <a:rPr lang="ar-SY" b="1" dirty="0" smtClean="0"/>
              <a:t>=   </a:t>
            </a:r>
            <a:r>
              <a:rPr lang="ar-SA" b="1" dirty="0" smtClean="0"/>
              <a:t> 9 أيام</a:t>
            </a:r>
            <a:r>
              <a:rPr lang="ar-SY" b="1" dirty="0" smtClean="0"/>
              <a:t> .</a:t>
            </a:r>
            <a:r>
              <a:rPr lang="ar-SA" b="1" dirty="0" smtClean="0"/>
              <a:t> </a:t>
            </a:r>
            <a:endParaRPr lang="ar-SY" b="1" dirty="0" smtClean="0"/>
          </a:p>
          <a:p>
            <a:pPr lvl="1" eaLnBrk="1" fontAlgn="auto" hangingPunct="1">
              <a:spcAft>
                <a:spcPts val="0"/>
              </a:spcAft>
              <a:defRPr/>
            </a:pPr>
            <a:r>
              <a:rPr lang="ar-SA" dirty="0" smtClean="0"/>
              <a:t>معدل التعلم = 90%</a:t>
            </a:r>
          </a:p>
          <a:p>
            <a:pPr eaLnBrk="1" fontAlgn="auto" hangingPunct="1">
              <a:spcAft>
                <a:spcPts val="0"/>
              </a:spcAft>
              <a:defRPr/>
            </a:pPr>
            <a:r>
              <a:rPr lang="ar-SA" b="1" dirty="0" smtClean="0"/>
              <a:t>اذا تضاعف الانتاج من 8 الى 16:</a:t>
            </a:r>
          </a:p>
          <a:p>
            <a:pPr lvl="1" eaLnBrk="1" fontAlgn="auto" hangingPunct="1">
              <a:spcAft>
                <a:spcPts val="0"/>
              </a:spcAft>
              <a:defRPr/>
            </a:pPr>
            <a:r>
              <a:rPr lang="ar-SA" dirty="0" smtClean="0"/>
              <a:t>المدة الزمنية للوحدة 16= 9 </a:t>
            </a:r>
            <a:r>
              <a:rPr lang="en-US" dirty="0" smtClean="0"/>
              <a:t>X</a:t>
            </a:r>
            <a:r>
              <a:rPr lang="ar-SA" dirty="0" smtClean="0"/>
              <a:t>  0,90 = 8,10 يوم .</a:t>
            </a:r>
          </a:p>
          <a:p>
            <a:pPr eaLnBrk="1" fontAlgn="auto" hangingPunct="1">
              <a:spcAft>
                <a:spcPts val="0"/>
              </a:spcAft>
              <a:defRPr/>
            </a:pPr>
            <a:r>
              <a:rPr lang="ar-SA" b="1" dirty="0" smtClean="0"/>
              <a:t>بالتشابه :</a:t>
            </a:r>
          </a:p>
          <a:p>
            <a:pPr lvl="1" eaLnBrk="1" fontAlgn="auto" hangingPunct="1">
              <a:spcAft>
                <a:spcPts val="0"/>
              </a:spcAft>
              <a:defRPr/>
            </a:pPr>
            <a:r>
              <a:rPr lang="ar-SA" dirty="0" smtClean="0"/>
              <a:t>المدة الزمنية للوحدة رقم 32 = 8,10 </a:t>
            </a:r>
            <a:r>
              <a:rPr lang="en-US" dirty="0" smtClean="0"/>
              <a:t>X  </a:t>
            </a:r>
            <a:r>
              <a:rPr lang="ar-SA" dirty="0" smtClean="0"/>
              <a:t> 0,90 = 7,29 يوم .</a:t>
            </a:r>
            <a:endParaRPr lang="ar-SA" dirty="0"/>
          </a:p>
        </p:txBody>
      </p:sp>
      <p:sp>
        <p:nvSpPr>
          <p:cNvPr id="4" name="عنصر نائب لرقم الشريحة 3"/>
          <p:cNvSpPr>
            <a:spLocks noGrp="1"/>
          </p:cNvSpPr>
          <p:nvPr>
            <p:ph type="sldNum" sz="quarter" idx="12"/>
          </p:nvPr>
        </p:nvSpPr>
        <p:spPr/>
        <p:txBody>
          <a:bodyPr/>
          <a:lstStyle/>
          <a:p>
            <a:pPr>
              <a:defRPr/>
            </a:pPr>
            <a:fld id="{C571C7BC-26A4-4D21-980B-84CDEEE439ED}" type="slidenum">
              <a:rPr lang="en-US"/>
              <a:pPr>
                <a:defRPr/>
              </a:pPr>
              <a:t>50</a:t>
            </a:fld>
            <a:endParaRPr lang="en-US" dirty="0"/>
          </a:p>
        </p:txBody>
      </p:sp>
    </p:spTree>
    <p:extLst>
      <p:ext uri="{BB962C8B-B14F-4D97-AF65-F5344CB8AC3E}">
        <p14:creationId xmlns:p14="http://schemas.microsoft.com/office/powerpoint/2010/main" val="381961467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rtlCol="0">
            <a:normAutofit fontScale="90000"/>
          </a:bodyPr>
          <a:lstStyle/>
          <a:p>
            <a:pPr eaLnBrk="1" fontAlgn="auto" hangingPunct="1">
              <a:spcAft>
                <a:spcPts val="0"/>
              </a:spcAft>
              <a:defRPr/>
            </a:pPr>
            <a:r>
              <a:rPr lang="en-US" dirty="0" smtClean="0"/>
              <a:t>Equipment / Asset – Depreciation Cost</a:t>
            </a:r>
            <a:br>
              <a:rPr lang="en-US" dirty="0" smtClean="0"/>
            </a:br>
            <a:r>
              <a:rPr lang="ar-SA" dirty="0" smtClean="0"/>
              <a:t>المعدات / الأصول الثابتة – تكلفة الاهتلاك </a:t>
            </a:r>
            <a:endParaRPr lang="en-US" dirty="0"/>
          </a:p>
        </p:txBody>
      </p:sp>
      <p:sp>
        <p:nvSpPr>
          <p:cNvPr id="3" name="عنصر نائب للمحتوى 2"/>
          <p:cNvSpPr>
            <a:spLocks noGrp="1"/>
          </p:cNvSpPr>
          <p:nvPr>
            <p:ph sz="half" idx="1"/>
          </p:nvPr>
        </p:nvSpPr>
        <p:spPr>
          <a:xfrm>
            <a:off x="457200" y="1600200"/>
            <a:ext cx="4038600" cy="4572000"/>
          </a:xfrm>
        </p:spPr>
        <p:txBody>
          <a:bodyPr rtlCol="0">
            <a:normAutofit lnSpcReduction="10000"/>
          </a:bodyPr>
          <a:lstStyle/>
          <a:p>
            <a:pPr eaLnBrk="1" fontAlgn="auto" hangingPunct="1">
              <a:spcAft>
                <a:spcPts val="0"/>
              </a:spcAft>
              <a:defRPr/>
            </a:pPr>
            <a:r>
              <a:rPr lang="en-US" sz="3200" b="1" dirty="0" smtClean="0"/>
              <a:t>To calculate depreciation cost, you need:</a:t>
            </a:r>
          </a:p>
          <a:p>
            <a:pPr lvl="1" eaLnBrk="1" fontAlgn="auto" hangingPunct="1">
              <a:spcAft>
                <a:spcPts val="0"/>
              </a:spcAft>
              <a:defRPr/>
            </a:pPr>
            <a:r>
              <a:rPr lang="en-US" sz="2800" b="1" dirty="0" smtClean="0">
                <a:solidFill>
                  <a:srgbClr val="C00000"/>
                </a:solidFill>
              </a:rPr>
              <a:t>Original Price.</a:t>
            </a:r>
          </a:p>
          <a:p>
            <a:pPr lvl="1" eaLnBrk="1" fontAlgn="auto" hangingPunct="1">
              <a:spcAft>
                <a:spcPts val="0"/>
              </a:spcAft>
              <a:defRPr/>
            </a:pPr>
            <a:r>
              <a:rPr lang="en-US" sz="2800" b="1" dirty="0" smtClean="0">
                <a:solidFill>
                  <a:srgbClr val="C00000"/>
                </a:solidFill>
              </a:rPr>
              <a:t>Useful life ( Usually in Years).</a:t>
            </a:r>
          </a:p>
          <a:p>
            <a:pPr lvl="1" eaLnBrk="1" fontAlgn="auto" hangingPunct="1">
              <a:spcAft>
                <a:spcPts val="0"/>
              </a:spcAft>
              <a:defRPr/>
            </a:pPr>
            <a:r>
              <a:rPr lang="en-US" sz="2800" b="1" dirty="0" smtClean="0">
                <a:solidFill>
                  <a:srgbClr val="C00000"/>
                </a:solidFill>
              </a:rPr>
              <a:t>Salvage Value .</a:t>
            </a:r>
          </a:p>
          <a:p>
            <a:pPr lvl="2" eaLnBrk="1" fontAlgn="auto" hangingPunct="1">
              <a:spcAft>
                <a:spcPts val="0"/>
              </a:spcAft>
              <a:defRPr/>
            </a:pPr>
            <a:r>
              <a:rPr lang="en-US" sz="2400" dirty="0" smtClean="0"/>
              <a:t>The expected cash value at the end of an asset’s useful life.</a:t>
            </a:r>
            <a:endParaRPr lang="en-US" sz="2400" dirty="0"/>
          </a:p>
        </p:txBody>
      </p:sp>
      <p:sp>
        <p:nvSpPr>
          <p:cNvPr id="9220" name="Content Placeholder 4"/>
          <p:cNvSpPr>
            <a:spLocks noGrp="1"/>
          </p:cNvSpPr>
          <p:nvPr>
            <p:ph sz="half" idx="2"/>
          </p:nvPr>
        </p:nvSpPr>
        <p:spPr>
          <a:xfrm>
            <a:off x="4648200" y="1600200"/>
            <a:ext cx="4038600" cy="4724400"/>
          </a:xfrm>
        </p:spPr>
        <p:txBody>
          <a:bodyPr/>
          <a:lstStyle/>
          <a:p>
            <a:pPr eaLnBrk="1" hangingPunct="1"/>
            <a:r>
              <a:rPr lang="ar-SA" sz="3200" smtClean="0"/>
              <a:t>لحساب تكلفة التهالك تحتاج الى: </a:t>
            </a:r>
          </a:p>
          <a:p>
            <a:pPr lvl="1" eaLnBrk="1" hangingPunct="1"/>
            <a:r>
              <a:rPr lang="ar-SA" sz="2800" b="1" smtClean="0">
                <a:solidFill>
                  <a:srgbClr val="C00000"/>
                </a:solidFill>
              </a:rPr>
              <a:t>السعر الأصلي .</a:t>
            </a:r>
          </a:p>
          <a:p>
            <a:pPr lvl="1" eaLnBrk="1" hangingPunct="1"/>
            <a:r>
              <a:rPr lang="ar-SA" sz="2800" b="1" smtClean="0">
                <a:solidFill>
                  <a:srgbClr val="C00000"/>
                </a:solidFill>
              </a:rPr>
              <a:t>مدة الحياة المفيدة (عادة تقاس بالسنوات) .</a:t>
            </a:r>
          </a:p>
          <a:p>
            <a:pPr lvl="1" eaLnBrk="1" hangingPunct="1"/>
            <a:r>
              <a:rPr lang="ar-SA" sz="2800" b="1" smtClean="0">
                <a:solidFill>
                  <a:srgbClr val="C00000"/>
                </a:solidFill>
              </a:rPr>
              <a:t>القيمة بعد الاهتلاك .</a:t>
            </a:r>
          </a:p>
          <a:p>
            <a:pPr lvl="2" eaLnBrk="1" hangingPunct="1"/>
            <a:r>
              <a:rPr lang="ar-SA" sz="2400" smtClean="0"/>
              <a:t>القيمة النقدية المتوقعة عند نهاية الحياة المفيدة للأصل الثابت .</a:t>
            </a:r>
          </a:p>
        </p:txBody>
      </p:sp>
      <p:sp>
        <p:nvSpPr>
          <p:cNvPr id="4" name="عنصر نائب لرقم الشريحة 3"/>
          <p:cNvSpPr>
            <a:spLocks noGrp="1"/>
          </p:cNvSpPr>
          <p:nvPr>
            <p:ph type="sldNum" sz="quarter" idx="12"/>
          </p:nvPr>
        </p:nvSpPr>
        <p:spPr/>
        <p:txBody>
          <a:bodyPr/>
          <a:lstStyle/>
          <a:p>
            <a:pPr>
              <a:defRPr/>
            </a:pPr>
            <a:fld id="{FF6077F4-6D51-4739-86EC-A40CB1E1234E}" type="slidenum">
              <a:rPr lang="en-US"/>
              <a:pPr>
                <a:defRPr/>
              </a:pPr>
              <a:t>51</a:t>
            </a:fld>
            <a:endParaRPr lang="en-US" dirty="0"/>
          </a:p>
        </p:txBody>
      </p:sp>
    </p:spTree>
    <p:extLst>
      <p:ext uri="{BB962C8B-B14F-4D97-AF65-F5344CB8AC3E}">
        <p14:creationId xmlns:p14="http://schemas.microsoft.com/office/powerpoint/2010/main" val="70045562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Depreciation </a:t>
            </a:r>
            <a:br>
              <a:rPr lang="en-US" dirty="0" smtClean="0"/>
            </a:br>
            <a:r>
              <a:rPr lang="ar-SY" dirty="0" smtClean="0"/>
              <a:t>الاهتلاك ( التقادم على الأصول )</a:t>
            </a:r>
            <a:endParaRPr lang="en-US" dirty="0"/>
          </a:p>
        </p:txBody>
      </p:sp>
      <p:sp>
        <p:nvSpPr>
          <p:cNvPr id="3" name="Content Placeholder 2"/>
          <p:cNvSpPr>
            <a:spLocks noGrp="1"/>
          </p:cNvSpPr>
          <p:nvPr>
            <p:ph sz="half" idx="1"/>
          </p:nvPr>
        </p:nvSpPr>
        <p:spPr/>
        <p:txBody>
          <a:bodyPr rtlCol="0">
            <a:normAutofit fontScale="92500"/>
          </a:bodyPr>
          <a:lstStyle/>
          <a:p>
            <a:pPr eaLnBrk="1" fontAlgn="auto" hangingPunct="1">
              <a:spcAft>
                <a:spcPts val="0"/>
              </a:spcAft>
              <a:defRPr/>
            </a:pPr>
            <a:r>
              <a:rPr lang="en-US" dirty="0" smtClean="0"/>
              <a:t>For large assets .</a:t>
            </a:r>
          </a:p>
          <a:p>
            <a:pPr eaLnBrk="1" fontAlgn="auto" hangingPunct="1">
              <a:spcAft>
                <a:spcPts val="0"/>
              </a:spcAft>
              <a:defRPr/>
            </a:pPr>
            <a:r>
              <a:rPr lang="en-US" dirty="0" smtClean="0">
                <a:solidFill>
                  <a:srgbClr val="C00000"/>
                </a:solidFill>
              </a:rPr>
              <a:t>Lose value over time .</a:t>
            </a:r>
          </a:p>
          <a:p>
            <a:pPr eaLnBrk="1" fontAlgn="auto" hangingPunct="1">
              <a:spcAft>
                <a:spcPts val="0"/>
              </a:spcAft>
              <a:defRPr/>
            </a:pPr>
            <a:r>
              <a:rPr lang="en-US" dirty="0" smtClean="0"/>
              <a:t>Two Forms :</a:t>
            </a:r>
          </a:p>
          <a:p>
            <a:pPr lvl="1" eaLnBrk="1" fontAlgn="auto" hangingPunct="1">
              <a:spcAft>
                <a:spcPts val="0"/>
              </a:spcAft>
              <a:defRPr/>
            </a:pPr>
            <a:r>
              <a:rPr lang="en-US" b="1" dirty="0" smtClean="0">
                <a:solidFill>
                  <a:srgbClr val="C00000"/>
                </a:solidFill>
              </a:rPr>
              <a:t>Straight line : </a:t>
            </a:r>
            <a:endParaRPr lang="ar-SY" b="1" dirty="0" smtClean="0">
              <a:solidFill>
                <a:srgbClr val="C00000"/>
              </a:solidFill>
            </a:endParaRPr>
          </a:p>
          <a:p>
            <a:pPr lvl="2" eaLnBrk="1" fontAlgn="auto" hangingPunct="1">
              <a:spcAft>
                <a:spcPts val="0"/>
              </a:spcAft>
              <a:defRPr/>
            </a:pPr>
            <a:r>
              <a:rPr lang="en-US" dirty="0" smtClean="0"/>
              <a:t>Example A $1,000  item with 10 years useful life ( No saving value ) would be depreciated at $100 per year.</a:t>
            </a:r>
          </a:p>
          <a:p>
            <a:pPr lvl="1" eaLnBrk="1" fontAlgn="auto" hangingPunct="1">
              <a:spcAft>
                <a:spcPts val="0"/>
              </a:spcAft>
              <a:defRPr/>
            </a:pPr>
            <a:r>
              <a:rPr lang="en-US" b="1" dirty="0" smtClean="0">
                <a:solidFill>
                  <a:srgbClr val="C00000"/>
                </a:solidFill>
              </a:rPr>
              <a:t>Accelerated Depreciation :</a:t>
            </a:r>
          </a:p>
          <a:p>
            <a:pPr marL="1143000" lvl="3" eaLnBrk="1" fontAlgn="auto" hangingPunct="1">
              <a:spcAft>
                <a:spcPts val="0"/>
              </a:spcAft>
              <a:buFont typeface="Arial" pitchFamily="34" charset="0"/>
              <a:buChar char="•"/>
              <a:defRPr/>
            </a:pPr>
            <a:r>
              <a:rPr lang="en-US" sz="2000" dirty="0" smtClean="0"/>
              <a:t>Double Declining Balance .</a:t>
            </a:r>
          </a:p>
          <a:p>
            <a:pPr marL="1143000" lvl="3" eaLnBrk="1" fontAlgn="auto" hangingPunct="1">
              <a:spcAft>
                <a:spcPts val="0"/>
              </a:spcAft>
              <a:buFont typeface="Arial" pitchFamily="34" charset="0"/>
              <a:buChar char="•"/>
              <a:defRPr/>
            </a:pPr>
            <a:r>
              <a:rPr lang="en-US" sz="2000" dirty="0" smtClean="0"/>
              <a:t>Sum of the years digits .</a:t>
            </a:r>
          </a:p>
        </p:txBody>
      </p:sp>
      <p:sp>
        <p:nvSpPr>
          <p:cNvPr id="4" name="Content Placeholder 3"/>
          <p:cNvSpPr>
            <a:spLocks noGrp="1"/>
          </p:cNvSpPr>
          <p:nvPr>
            <p:ph sz="half" idx="2"/>
          </p:nvPr>
        </p:nvSpPr>
        <p:spPr>
          <a:xfrm>
            <a:off x="4648200" y="1600200"/>
            <a:ext cx="4038600" cy="4953000"/>
          </a:xfrm>
        </p:spPr>
        <p:txBody>
          <a:bodyPr rtlCol="0">
            <a:noAutofit/>
          </a:bodyPr>
          <a:lstStyle/>
          <a:p>
            <a:pPr eaLnBrk="1" fontAlgn="auto" hangingPunct="1">
              <a:spcAft>
                <a:spcPts val="0"/>
              </a:spcAft>
              <a:defRPr/>
            </a:pPr>
            <a:r>
              <a:rPr lang="ar-SY" dirty="0" smtClean="0"/>
              <a:t>للأصول الكبيرة .</a:t>
            </a:r>
          </a:p>
          <a:p>
            <a:pPr eaLnBrk="1" fontAlgn="auto" hangingPunct="1">
              <a:spcAft>
                <a:spcPts val="0"/>
              </a:spcAft>
              <a:defRPr/>
            </a:pPr>
            <a:r>
              <a:rPr lang="ar-SY" b="1" dirty="0" smtClean="0">
                <a:solidFill>
                  <a:srgbClr val="C00000"/>
                </a:solidFill>
              </a:rPr>
              <a:t>فقدان القيمة مع مرور الزمن .</a:t>
            </a:r>
          </a:p>
          <a:p>
            <a:pPr eaLnBrk="1" fontAlgn="auto" hangingPunct="1">
              <a:spcAft>
                <a:spcPts val="0"/>
              </a:spcAft>
              <a:defRPr/>
            </a:pPr>
            <a:r>
              <a:rPr lang="ar-SY" dirty="0" smtClean="0"/>
              <a:t>طريقتان :</a:t>
            </a:r>
          </a:p>
          <a:p>
            <a:pPr lvl="1" eaLnBrk="1" fontAlgn="auto" hangingPunct="1">
              <a:spcAft>
                <a:spcPts val="0"/>
              </a:spcAft>
              <a:buFont typeface="Arial" pitchFamily="34" charset="0"/>
              <a:buChar char="•"/>
              <a:defRPr/>
            </a:pPr>
            <a:r>
              <a:rPr lang="ar-SY" sz="2000" b="1" dirty="0" smtClean="0">
                <a:solidFill>
                  <a:srgbClr val="C00000"/>
                </a:solidFill>
              </a:rPr>
              <a:t>الخط المستقيم : </a:t>
            </a:r>
          </a:p>
          <a:p>
            <a:pPr lvl="2" eaLnBrk="1" fontAlgn="auto" hangingPunct="1">
              <a:spcAft>
                <a:spcPts val="0"/>
              </a:spcAft>
              <a:buFont typeface="Calibri" pitchFamily="34" charset="0"/>
              <a:buChar char="–"/>
              <a:defRPr/>
            </a:pPr>
            <a:r>
              <a:rPr lang="ar-SY" dirty="0" smtClean="0"/>
              <a:t>مثال بند قيمته $1,0000 عمره المفيد 10 سنوات   ( بدون قيمة عند نهاية العمر ) يستهلك بمعدل 100 $ كل سنة .</a:t>
            </a:r>
          </a:p>
          <a:p>
            <a:pPr marL="742950" lvl="2" indent="-342900" eaLnBrk="1" fontAlgn="auto" hangingPunct="1">
              <a:spcAft>
                <a:spcPts val="0"/>
              </a:spcAft>
              <a:defRPr/>
            </a:pPr>
            <a:r>
              <a:rPr lang="ar-SY" b="1" dirty="0" smtClean="0">
                <a:solidFill>
                  <a:srgbClr val="C00000"/>
                </a:solidFill>
              </a:rPr>
              <a:t>الاهتلاك المسرع :</a:t>
            </a:r>
          </a:p>
          <a:p>
            <a:pPr marL="1200150" lvl="3" indent="-342900" eaLnBrk="1" fontAlgn="auto" hangingPunct="1">
              <a:spcAft>
                <a:spcPts val="0"/>
              </a:spcAft>
              <a:buFont typeface="Calibri" pitchFamily="34" charset="0"/>
              <a:buChar char="–"/>
              <a:defRPr/>
            </a:pPr>
            <a:r>
              <a:rPr lang="ar-SY" dirty="0" smtClean="0"/>
              <a:t>الفرق مضاعف الانحدار .</a:t>
            </a:r>
          </a:p>
          <a:p>
            <a:pPr marL="1200150" lvl="3" indent="-342900" eaLnBrk="1" fontAlgn="auto" hangingPunct="1">
              <a:spcAft>
                <a:spcPts val="0"/>
              </a:spcAft>
              <a:buFont typeface="Calibri" pitchFamily="34" charset="0"/>
              <a:buChar char="–"/>
              <a:defRPr/>
            </a:pPr>
            <a:r>
              <a:rPr lang="ar-SY" dirty="0" smtClean="0"/>
              <a:t>مجموع أرقام السنوات .</a:t>
            </a:r>
          </a:p>
        </p:txBody>
      </p:sp>
      <p:sp>
        <p:nvSpPr>
          <p:cNvPr id="5" name="Slide Number Placeholder 4"/>
          <p:cNvSpPr>
            <a:spLocks noGrp="1"/>
          </p:cNvSpPr>
          <p:nvPr>
            <p:ph type="sldNum" sz="quarter" idx="12"/>
          </p:nvPr>
        </p:nvSpPr>
        <p:spPr/>
        <p:txBody>
          <a:bodyPr/>
          <a:lstStyle/>
          <a:p>
            <a:pPr>
              <a:defRPr/>
            </a:pPr>
            <a:fld id="{9F630FB4-3489-4E14-9BE1-9C275ECCA01F}" type="slidenum">
              <a:rPr lang="en-US"/>
              <a:pPr>
                <a:defRPr/>
              </a:pPr>
              <a:t>52</a:t>
            </a:fld>
            <a:endParaRPr lang="en-US" dirty="0"/>
          </a:p>
        </p:txBody>
      </p:sp>
    </p:spTree>
    <p:extLst>
      <p:ext uri="{BB962C8B-B14F-4D97-AF65-F5344CB8AC3E}">
        <p14:creationId xmlns:p14="http://schemas.microsoft.com/office/powerpoint/2010/main" val="3425540362"/>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1490"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dirty="0" smtClean="0"/>
              <a:t>Activity Cost Estimates</a:t>
            </a:r>
            <a:r>
              <a:rPr lang="ar-SY" dirty="0" smtClean="0"/>
              <a:t/>
            </a:r>
            <a:br>
              <a:rPr lang="ar-SY" dirty="0" smtClean="0"/>
            </a:br>
            <a:r>
              <a:rPr lang="ar-SY" dirty="0" smtClean="0"/>
              <a:t> تقديرات تكلفة النشاط </a:t>
            </a:r>
            <a:endParaRPr lang="en-US" dirty="0"/>
          </a:p>
        </p:txBody>
      </p:sp>
      <p:sp>
        <p:nvSpPr>
          <p:cNvPr id="2111491" name="Rectangle 3"/>
          <p:cNvSpPr>
            <a:spLocks noGrp="1" noChangeArrowheads="1"/>
          </p:cNvSpPr>
          <p:nvPr>
            <p:ph sz="half" idx="1"/>
          </p:nvPr>
        </p:nvSpPr>
        <p:spPr/>
        <p:txBody>
          <a:bodyPr rtlCol="0">
            <a:normAutofit fontScale="92500" lnSpcReduction="20000"/>
          </a:bodyPr>
          <a:lstStyle/>
          <a:p>
            <a:pPr eaLnBrk="1" fontAlgn="auto" hangingPunct="1">
              <a:lnSpc>
                <a:spcPct val="80000"/>
              </a:lnSpc>
              <a:spcAft>
                <a:spcPts val="0"/>
              </a:spcAft>
              <a:defRPr/>
            </a:pPr>
            <a:r>
              <a:rPr lang="en-US" sz="3600" dirty="0"/>
              <a:t>This includes, but is not limited to:</a:t>
            </a:r>
          </a:p>
          <a:p>
            <a:pPr lvl="1" eaLnBrk="1" fontAlgn="auto" hangingPunct="1">
              <a:lnSpc>
                <a:spcPct val="80000"/>
              </a:lnSpc>
              <a:spcAft>
                <a:spcPts val="0"/>
              </a:spcAft>
              <a:defRPr/>
            </a:pPr>
            <a:r>
              <a:rPr lang="en-US" sz="3200" dirty="0">
                <a:solidFill>
                  <a:srgbClr val="C00000"/>
                </a:solidFill>
              </a:rPr>
              <a:t>Labor</a:t>
            </a:r>
          </a:p>
          <a:p>
            <a:pPr lvl="1" eaLnBrk="1" fontAlgn="auto" hangingPunct="1">
              <a:lnSpc>
                <a:spcPct val="80000"/>
              </a:lnSpc>
              <a:spcAft>
                <a:spcPts val="0"/>
              </a:spcAft>
              <a:defRPr/>
            </a:pPr>
            <a:r>
              <a:rPr lang="en-US" sz="3200" dirty="0">
                <a:solidFill>
                  <a:srgbClr val="C00000"/>
                </a:solidFill>
              </a:rPr>
              <a:t>Materials</a:t>
            </a:r>
          </a:p>
          <a:p>
            <a:pPr lvl="1" eaLnBrk="1" fontAlgn="auto" hangingPunct="1">
              <a:lnSpc>
                <a:spcPct val="80000"/>
              </a:lnSpc>
              <a:spcAft>
                <a:spcPts val="0"/>
              </a:spcAft>
              <a:defRPr/>
            </a:pPr>
            <a:r>
              <a:rPr lang="en-US" sz="3200" dirty="0">
                <a:solidFill>
                  <a:srgbClr val="C00000"/>
                </a:solidFill>
              </a:rPr>
              <a:t>Equipment</a:t>
            </a:r>
          </a:p>
          <a:p>
            <a:pPr lvl="1" eaLnBrk="1" fontAlgn="auto" hangingPunct="1">
              <a:lnSpc>
                <a:spcPct val="80000"/>
              </a:lnSpc>
              <a:spcAft>
                <a:spcPts val="0"/>
              </a:spcAft>
              <a:defRPr/>
            </a:pPr>
            <a:r>
              <a:rPr lang="en-US" sz="3200" dirty="0">
                <a:solidFill>
                  <a:srgbClr val="C00000"/>
                </a:solidFill>
              </a:rPr>
              <a:t>Services</a:t>
            </a:r>
          </a:p>
          <a:p>
            <a:pPr lvl="1" eaLnBrk="1" fontAlgn="auto" hangingPunct="1">
              <a:lnSpc>
                <a:spcPct val="80000"/>
              </a:lnSpc>
              <a:spcAft>
                <a:spcPts val="0"/>
              </a:spcAft>
              <a:defRPr/>
            </a:pPr>
            <a:r>
              <a:rPr lang="en-US" sz="3200" dirty="0">
                <a:solidFill>
                  <a:srgbClr val="C00000"/>
                </a:solidFill>
              </a:rPr>
              <a:t>Facilities</a:t>
            </a:r>
          </a:p>
          <a:p>
            <a:pPr lvl="1" eaLnBrk="1" fontAlgn="auto" hangingPunct="1">
              <a:lnSpc>
                <a:spcPct val="80000"/>
              </a:lnSpc>
              <a:spcAft>
                <a:spcPts val="0"/>
              </a:spcAft>
              <a:defRPr/>
            </a:pPr>
            <a:r>
              <a:rPr lang="en-US" sz="3200" dirty="0">
                <a:solidFill>
                  <a:srgbClr val="C00000"/>
                </a:solidFill>
              </a:rPr>
              <a:t>Information technology</a:t>
            </a:r>
          </a:p>
          <a:p>
            <a:pPr lvl="1" eaLnBrk="1" fontAlgn="auto" hangingPunct="1">
              <a:lnSpc>
                <a:spcPct val="80000"/>
              </a:lnSpc>
              <a:spcAft>
                <a:spcPts val="0"/>
              </a:spcAft>
              <a:defRPr/>
            </a:pPr>
            <a:r>
              <a:rPr lang="en-US" sz="3200" dirty="0">
                <a:solidFill>
                  <a:srgbClr val="C00000"/>
                </a:solidFill>
              </a:rPr>
              <a:t>Special categories</a:t>
            </a:r>
            <a:r>
              <a:rPr lang="en-US" sz="3200" dirty="0"/>
              <a:t> such as an inflation allowance or cost contingency reserve</a:t>
            </a:r>
          </a:p>
        </p:txBody>
      </p:sp>
      <p:sp>
        <p:nvSpPr>
          <p:cNvPr id="10244" name="Content Placeholder 4"/>
          <p:cNvSpPr>
            <a:spLocks noGrp="1"/>
          </p:cNvSpPr>
          <p:nvPr>
            <p:ph sz="half" idx="2"/>
          </p:nvPr>
        </p:nvSpPr>
        <p:spPr/>
        <p:txBody>
          <a:bodyPr>
            <a:normAutofit lnSpcReduction="10000"/>
          </a:bodyPr>
          <a:lstStyle/>
          <a:p>
            <a:pPr eaLnBrk="1" hangingPunct="1"/>
            <a:r>
              <a:rPr lang="ar-SY" dirty="0" smtClean="0"/>
              <a:t>ان ذلك يتضمن , وليس قاصرا فقط على مايلي:</a:t>
            </a:r>
          </a:p>
          <a:p>
            <a:pPr lvl="1" eaLnBrk="1" hangingPunct="1"/>
            <a:r>
              <a:rPr lang="ar-SY" dirty="0" smtClean="0">
                <a:solidFill>
                  <a:srgbClr val="C00000"/>
                </a:solidFill>
              </a:rPr>
              <a:t>العمالة .</a:t>
            </a:r>
          </a:p>
          <a:p>
            <a:pPr lvl="1" eaLnBrk="1" hangingPunct="1"/>
            <a:r>
              <a:rPr lang="ar-SY" dirty="0" smtClean="0">
                <a:solidFill>
                  <a:srgbClr val="C00000"/>
                </a:solidFill>
              </a:rPr>
              <a:t>المواد .</a:t>
            </a:r>
          </a:p>
          <a:p>
            <a:pPr lvl="1" eaLnBrk="1" hangingPunct="1"/>
            <a:r>
              <a:rPr lang="ar-SY" dirty="0" smtClean="0">
                <a:solidFill>
                  <a:srgbClr val="C00000"/>
                </a:solidFill>
              </a:rPr>
              <a:t>المعدات .</a:t>
            </a:r>
          </a:p>
          <a:p>
            <a:pPr lvl="1" eaLnBrk="1" hangingPunct="1"/>
            <a:r>
              <a:rPr lang="ar-SY" dirty="0" smtClean="0">
                <a:solidFill>
                  <a:srgbClr val="C00000"/>
                </a:solidFill>
              </a:rPr>
              <a:t>الخدمات .</a:t>
            </a:r>
          </a:p>
          <a:p>
            <a:pPr lvl="1" eaLnBrk="1" hangingPunct="1"/>
            <a:r>
              <a:rPr lang="ar-SY" dirty="0" smtClean="0">
                <a:solidFill>
                  <a:srgbClr val="C00000"/>
                </a:solidFill>
              </a:rPr>
              <a:t>التسهيلات .</a:t>
            </a:r>
          </a:p>
          <a:p>
            <a:pPr lvl="1" eaLnBrk="1" hangingPunct="1"/>
            <a:r>
              <a:rPr lang="ar-SY" dirty="0" smtClean="0">
                <a:solidFill>
                  <a:srgbClr val="C00000"/>
                </a:solidFill>
              </a:rPr>
              <a:t>تقنية المعلومات .</a:t>
            </a:r>
          </a:p>
          <a:p>
            <a:pPr lvl="1" eaLnBrk="1" hangingPunct="1"/>
            <a:r>
              <a:rPr lang="ar-SY" dirty="0" smtClean="0">
                <a:solidFill>
                  <a:srgbClr val="C00000"/>
                </a:solidFill>
              </a:rPr>
              <a:t>أصناف خاصة ( من التكاليف ) </a:t>
            </a:r>
            <a:r>
              <a:rPr lang="ar-SY" dirty="0" smtClean="0"/>
              <a:t>مثل : التضخم أو تكلفة احتياطي الطوارئ .</a:t>
            </a:r>
            <a:endParaRPr lang="en-US" dirty="0" smtClean="0"/>
          </a:p>
        </p:txBody>
      </p:sp>
      <p:sp>
        <p:nvSpPr>
          <p:cNvPr id="4" name="Slide Number Placeholder 3"/>
          <p:cNvSpPr>
            <a:spLocks noGrp="1"/>
          </p:cNvSpPr>
          <p:nvPr>
            <p:ph type="sldNum" sz="quarter" idx="12"/>
          </p:nvPr>
        </p:nvSpPr>
        <p:spPr/>
        <p:txBody>
          <a:bodyPr/>
          <a:lstStyle/>
          <a:p>
            <a:pPr>
              <a:defRPr/>
            </a:pPr>
            <a:fld id="{1691B274-4001-4567-9CFE-74FF4703D102}" type="slidenum">
              <a:rPr lang="en-US"/>
              <a:pPr>
                <a:defRPr/>
              </a:pPr>
              <a:t>53</a:t>
            </a:fld>
            <a:endParaRPr lang="en-US"/>
          </a:p>
        </p:txBody>
      </p:sp>
    </p:spTree>
    <p:extLst>
      <p:ext uri="{BB962C8B-B14F-4D97-AF65-F5344CB8AC3E}">
        <p14:creationId xmlns:p14="http://schemas.microsoft.com/office/powerpoint/2010/main" val="157485751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2514" name="Rectangle 2"/>
          <p:cNvSpPr>
            <a:spLocks noGrp="1" noChangeArrowheads="1"/>
          </p:cNvSpPr>
          <p:nvPr>
            <p:ph type="title"/>
          </p:nvPr>
        </p:nvSpPr>
        <p:spPr/>
        <p:txBody>
          <a:bodyPr rtlCol="0">
            <a:normAutofit fontScale="90000"/>
          </a:bodyPr>
          <a:lstStyle/>
          <a:p>
            <a:pPr rtl="0" eaLnBrk="1" fontAlgn="auto" hangingPunct="1">
              <a:spcAft>
                <a:spcPts val="0"/>
              </a:spcAft>
              <a:defRPr/>
            </a:pPr>
            <a:r>
              <a:rPr lang="en-US" dirty="0" smtClean="0"/>
              <a:t>Basis </a:t>
            </a:r>
            <a:r>
              <a:rPr lang="en-US" dirty="0"/>
              <a:t>of </a:t>
            </a:r>
            <a:r>
              <a:rPr lang="en-US" dirty="0" smtClean="0"/>
              <a:t>estimates</a:t>
            </a:r>
            <a:r>
              <a:rPr lang="ar-SY" dirty="0" smtClean="0"/>
              <a:t/>
            </a:r>
            <a:br>
              <a:rPr lang="ar-SY" dirty="0" smtClean="0"/>
            </a:br>
            <a:r>
              <a:rPr lang="ar-SY" dirty="0" smtClean="0"/>
              <a:t>أسس التقديرات </a:t>
            </a:r>
            <a:endParaRPr lang="en-US" dirty="0"/>
          </a:p>
        </p:txBody>
      </p:sp>
      <p:sp>
        <p:nvSpPr>
          <p:cNvPr id="2112515" name="Rectangle 3"/>
          <p:cNvSpPr>
            <a:spLocks noGrp="1" noChangeArrowheads="1"/>
          </p:cNvSpPr>
          <p:nvPr>
            <p:ph sz="half" idx="1"/>
          </p:nvPr>
        </p:nvSpPr>
        <p:spPr/>
        <p:txBody>
          <a:bodyPr rtlCol="0">
            <a:normAutofit fontScale="85000" lnSpcReduction="20000"/>
          </a:bodyPr>
          <a:lstStyle/>
          <a:p>
            <a:pPr eaLnBrk="1" fontAlgn="auto" hangingPunct="1">
              <a:lnSpc>
                <a:spcPct val="90000"/>
              </a:lnSpc>
              <a:spcAft>
                <a:spcPts val="0"/>
              </a:spcAft>
              <a:defRPr/>
            </a:pPr>
            <a:r>
              <a:rPr lang="en-US" dirty="0"/>
              <a:t>Documentation of the basis of the estimate (i.e. how it was developed)</a:t>
            </a:r>
          </a:p>
          <a:p>
            <a:pPr eaLnBrk="1" fontAlgn="auto" hangingPunct="1">
              <a:lnSpc>
                <a:spcPct val="90000"/>
              </a:lnSpc>
              <a:spcAft>
                <a:spcPts val="0"/>
              </a:spcAft>
              <a:defRPr/>
            </a:pPr>
            <a:r>
              <a:rPr lang="en-US" dirty="0"/>
              <a:t>Documentation of all assumptions made</a:t>
            </a:r>
          </a:p>
          <a:p>
            <a:pPr eaLnBrk="1" fontAlgn="auto" hangingPunct="1">
              <a:lnSpc>
                <a:spcPct val="90000"/>
              </a:lnSpc>
              <a:spcAft>
                <a:spcPts val="0"/>
              </a:spcAft>
              <a:defRPr/>
            </a:pPr>
            <a:r>
              <a:rPr lang="en-US" dirty="0"/>
              <a:t>Documentation of any known constraints</a:t>
            </a:r>
          </a:p>
          <a:p>
            <a:pPr eaLnBrk="1" fontAlgn="auto" hangingPunct="1">
              <a:lnSpc>
                <a:spcPct val="90000"/>
              </a:lnSpc>
              <a:spcAft>
                <a:spcPts val="0"/>
              </a:spcAft>
              <a:defRPr/>
            </a:pPr>
            <a:r>
              <a:rPr lang="en-US" dirty="0"/>
              <a:t>Indication of the range of possible estimates (e.g. $10,000(+10%) to indicate that the item is expected to cost between a range of values)</a:t>
            </a:r>
          </a:p>
          <a:p>
            <a:pPr eaLnBrk="1" fontAlgn="auto" hangingPunct="1">
              <a:lnSpc>
                <a:spcPct val="90000"/>
              </a:lnSpc>
              <a:spcAft>
                <a:spcPts val="0"/>
              </a:spcAft>
              <a:defRPr/>
            </a:pPr>
            <a:r>
              <a:rPr lang="en-US" dirty="0"/>
              <a:t>Indication of the confidence level of the final estimate.</a:t>
            </a:r>
          </a:p>
          <a:p>
            <a:pPr eaLnBrk="1" fontAlgn="auto" hangingPunct="1">
              <a:lnSpc>
                <a:spcPct val="90000"/>
              </a:lnSpc>
              <a:spcAft>
                <a:spcPts val="0"/>
              </a:spcAft>
              <a:buFontTx/>
              <a:buNone/>
              <a:defRPr/>
            </a:pPr>
            <a:endParaRPr lang="en-US" dirty="0"/>
          </a:p>
        </p:txBody>
      </p:sp>
      <p:sp>
        <p:nvSpPr>
          <p:cNvPr id="11268" name="Content Placeholder 4"/>
          <p:cNvSpPr>
            <a:spLocks noGrp="1"/>
          </p:cNvSpPr>
          <p:nvPr>
            <p:ph sz="half" idx="2"/>
          </p:nvPr>
        </p:nvSpPr>
        <p:spPr/>
        <p:txBody>
          <a:bodyPr/>
          <a:lstStyle/>
          <a:p>
            <a:pPr eaLnBrk="1" hangingPunct="1"/>
            <a:r>
              <a:rPr lang="ar-SY" sz="2400" smtClean="0"/>
              <a:t>توثيق أساس التقدير (بمعنى طريقة وضعه).</a:t>
            </a:r>
          </a:p>
          <a:p>
            <a:pPr eaLnBrk="1" hangingPunct="1"/>
            <a:r>
              <a:rPr lang="ar-SY" sz="2400" smtClean="0"/>
              <a:t> توثيق جميع الافتراضات التي وضعها.</a:t>
            </a:r>
          </a:p>
          <a:p>
            <a:pPr eaLnBrk="1" hangingPunct="1"/>
            <a:r>
              <a:rPr lang="ar-SY" sz="2400" smtClean="0"/>
              <a:t>توثيق أي قيود ( محددات ) معروفة.</a:t>
            </a:r>
          </a:p>
          <a:p>
            <a:pPr eaLnBrk="1" hangingPunct="1"/>
            <a:r>
              <a:rPr lang="ar-SY" sz="2400" smtClean="0"/>
              <a:t>الإشارة إلى نطاق التقديرات المحتملة (مثل 10000 دولارًا (± 10 %) للإشارة إلى أن العنصر المتوقع للتكلفة يقع في نطاق تلك القيم).</a:t>
            </a:r>
          </a:p>
          <a:p>
            <a:pPr eaLnBrk="1" hangingPunct="1"/>
            <a:r>
              <a:rPr lang="ar-SY" sz="2400" smtClean="0"/>
              <a:t> إشارة إلى مستوى الثقة في التقدير النهائي.</a:t>
            </a:r>
            <a:endParaRPr lang="en-US" sz="2400" smtClean="0"/>
          </a:p>
        </p:txBody>
      </p:sp>
      <p:sp>
        <p:nvSpPr>
          <p:cNvPr id="4" name="Slide Number Placeholder 3"/>
          <p:cNvSpPr>
            <a:spLocks noGrp="1"/>
          </p:cNvSpPr>
          <p:nvPr>
            <p:ph type="sldNum" sz="quarter" idx="12"/>
          </p:nvPr>
        </p:nvSpPr>
        <p:spPr/>
        <p:txBody>
          <a:bodyPr/>
          <a:lstStyle/>
          <a:p>
            <a:pPr>
              <a:defRPr/>
            </a:pPr>
            <a:fld id="{1BA0AEBE-44D5-48AE-8E4B-500C9084EC8D}" type="slidenum">
              <a:rPr lang="en-US"/>
              <a:pPr>
                <a:defRPr/>
              </a:pPr>
              <a:t>54</a:t>
            </a:fld>
            <a:endParaRPr lang="en-US"/>
          </a:p>
        </p:txBody>
      </p:sp>
    </p:spTree>
    <p:extLst>
      <p:ext uri="{BB962C8B-B14F-4D97-AF65-F5344CB8AC3E}">
        <p14:creationId xmlns:p14="http://schemas.microsoft.com/office/powerpoint/2010/main" val="51691546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rtlCol="0">
            <a:normAutofit fontScale="90000"/>
          </a:bodyPr>
          <a:lstStyle/>
          <a:p>
            <a:pPr eaLnBrk="1" fontAlgn="auto" hangingPunct="1">
              <a:spcAft>
                <a:spcPts val="0"/>
              </a:spcAft>
              <a:defRPr/>
            </a:pPr>
            <a:r>
              <a:rPr lang="en-US" dirty="0" smtClean="0"/>
              <a:t>Project Selection Approach</a:t>
            </a:r>
            <a:br>
              <a:rPr lang="en-US" dirty="0" smtClean="0"/>
            </a:br>
            <a:r>
              <a:rPr lang="ar-SA" dirty="0" smtClean="0"/>
              <a:t>طرق انتقاء المشروع</a:t>
            </a:r>
            <a:endParaRPr lang="en-US" dirty="0"/>
          </a:p>
        </p:txBody>
      </p:sp>
      <p:sp>
        <p:nvSpPr>
          <p:cNvPr id="3" name="عنصر نائب للمحتوى 2"/>
          <p:cNvSpPr>
            <a:spLocks noGrp="1"/>
          </p:cNvSpPr>
          <p:nvPr>
            <p:ph sz="half" idx="1"/>
          </p:nvPr>
        </p:nvSpPr>
        <p:spPr/>
        <p:txBody>
          <a:bodyPr rtlCol="0">
            <a:normAutofit fontScale="85000" lnSpcReduction="10000"/>
          </a:bodyPr>
          <a:lstStyle/>
          <a:p>
            <a:pPr eaLnBrk="1" fontAlgn="auto" hangingPunct="1">
              <a:spcAft>
                <a:spcPts val="0"/>
              </a:spcAft>
              <a:buFont typeface="Arial" pitchFamily="34" charset="0"/>
              <a:buNone/>
              <a:defRPr/>
            </a:pPr>
            <a:r>
              <a:rPr lang="en-US" sz="2000" i="1" dirty="0" smtClean="0"/>
              <a:t>	</a:t>
            </a:r>
            <a:r>
              <a:rPr lang="en-US" sz="2000" b="1" i="1" dirty="0" smtClean="0"/>
              <a:t>Economic Attractiveness of the project/ Economic Forecasting Methods.</a:t>
            </a:r>
          </a:p>
          <a:p>
            <a:pPr eaLnBrk="1" fontAlgn="auto" hangingPunct="1">
              <a:spcAft>
                <a:spcPts val="0"/>
              </a:spcAft>
              <a:defRPr/>
            </a:pPr>
            <a:r>
              <a:rPr lang="en-US" b="1" dirty="0" smtClean="0">
                <a:solidFill>
                  <a:srgbClr val="C00000"/>
                </a:solidFill>
              </a:rPr>
              <a:t>Net Present Value(NPV).</a:t>
            </a:r>
          </a:p>
          <a:p>
            <a:pPr eaLnBrk="1" fontAlgn="auto" hangingPunct="1">
              <a:spcAft>
                <a:spcPts val="0"/>
              </a:spcAft>
              <a:defRPr/>
            </a:pPr>
            <a:r>
              <a:rPr lang="en-US" b="1" dirty="0" smtClean="0">
                <a:solidFill>
                  <a:srgbClr val="C00000"/>
                </a:solidFill>
              </a:rPr>
              <a:t>Payback Period.</a:t>
            </a:r>
          </a:p>
          <a:p>
            <a:pPr eaLnBrk="1" fontAlgn="auto" hangingPunct="1">
              <a:spcAft>
                <a:spcPts val="0"/>
              </a:spcAft>
              <a:defRPr/>
            </a:pPr>
            <a:r>
              <a:rPr lang="en-US" b="1" dirty="0" smtClean="0">
                <a:solidFill>
                  <a:srgbClr val="C00000"/>
                </a:solidFill>
              </a:rPr>
              <a:t>Internal Rate of Return.</a:t>
            </a:r>
          </a:p>
          <a:p>
            <a:pPr eaLnBrk="1" fontAlgn="auto" hangingPunct="1">
              <a:spcAft>
                <a:spcPts val="0"/>
              </a:spcAft>
              <a:defRPr/>
            </a:pPr>
            <a:r>
              <a:rPr lang="en-US" b="1" dirty="0" smtClean="0">
                <a:solidFill>
                  <a:srgbClr val="C00000"/>
                </a:solidFill>
              </a:rPr>
              <a:t>Benefit/Cost Ratio.</a:t>
            </a:r>
          </a:p>
          <a:p>
            <a:pPr eaLnBrk="1" fontAlgn="auto" hangingPunct="1">
              <a:spcAft>
                <a:spcPts val="0"/>
              </a:spcAft>
              <a:defRPr/>
            </a:pPr>
            <a:r>
              <a:rPr lang="en-US" b="1" dirty="0" smtClean="0"/>
              <a:t>Annual Equivalent Method.</a:t>
            </a:r>
          </a:p>
          <a:p>
            <a:pPr eaLnBrk="1" fontAlgn="auto" hangingPunct="1">
              <a:spcAft>
                <a:spcPts val="0"/>
              </a:spcAft>
              <a:defRPr/>
            </a:pPr>
            <a:r>
              <a:rPr lang="en-US" b="1" dirty="0" smtClean="0"/>
              <a:t>Capitalized Cost Method:</a:t>
            </a:r>
          </a:p>
          <a:p>
            <a:pPr lvl="1" eaLnBrk="1" fontAlgn="auto" hangingPunct="1">
              <a:spcAft>
                <a:spcPts val="0"/>
              </a:spcAft>
              <a:defRPr/>
            </a:pPr>
            <a:r>
              <a:rPr lang="en-US" dirty="0" smtClean="0"/>
              <a:t>A special case of present worth method in which the project is assumed to last forever.</a:t>
            </a:r>
          </a:p>
        </p:txBody>
      </p:sp>
      <p:sp>
        <p:nvSpPr>
          <p:cNvPr id="6" name="Content Placeholder 5"/>
          <p:cNvSpPr>
            <a:spLocks noGrp="1"/>
          </p:cNvSpPr>
          <p:nvPr>
            <p:ph sz="half" idx="2"/>
          </p:nvPr>
        </p:nvSpPr>
        <p:spPr/>
        <p:txBody>
          <a:bodyPr rtlCol="0">
            <a:normAutofit fontScale="92500" lnSpcReduction="10000"/>
          </a:bodyPr>
          <a:lstStyle/>
          <a:p>
            <a:pPr eaLnBrk="1" fontAlgn="auto" hangingPunct="1">
              <a:spcAft>
                <a:spcPts val="0"/>
              </a:spcAft>
              <a:buFont typeface="Arial" pitchFamily="34" charset="0"/>
              <a:buNone/>
              <a:defRPr/>
            </a:pPr>
            <a:r>
              <a:rPr lang="ar-SA" dirty="0" smtClean="0"/>
              <a:t>الجذب الاقتصادي لطرق التنبؤ الاقتصادي للمشروع .</a:t>
            </a:r>
          </a:p>
          <a:p>
            <a:pPr eaLnBrk="1" fontAlgn="auto" hangingPunct="1">
              <a:spcAft>
                <a:spcPts val="0"/>
              </a:spcAft>
              <a:defRPr/>
            </a:pPr>
            <a:r>
              <a:rPr lang="ar-SA" dirty="0" smtClean="0">
                <a:solidFill>
                  <a:srgbClr val="C00000"/>
                </a:solidFill>
              </a:rPr>
              <a:t>القي</a:t>
            </a:r>
            <a:r>
              <a:rPr lang="ar-SY" dirty="0" smtClean="0">
                <a:solidFill>
                  <a:srgbClr val="C00000"/>
                </a:solidFill>
              </a:rPr>
              <a:t>مة </a:t>
            </a:r>
            <a:r>
              <a:rPr lang="ar-SA" dirty="0" smtClean="0">
                <a:solidFill>
                  <a:srgbClr val="C00000"/>
                </a:solidFill>
              </a:rPr>
              <a:t>الصافية الحالية .</a:t>
            </a:r>
          </a:p>
          <a:p>
            <a:pPr eaLnBrk="1" fontAlgn="auto" hangingPunct="1">
              <a:spcAft>
                <a:spcPts val="0"/>
              </a:spcAft>
              <a:defRPr/>
            </a:pPr>
            <a:r>
              <a:rPr lang="ar-SA" dirty="0" smtClean="0">
                <a:solidFill>
                  <a:srgbClr val="C00000"/>
                </a:solidFill>
              </a:rPr>
              <a:t>فترة استرداد المدفوعات .</a:t>
            </a:r>
          </a:p>
          <a:p>
            <a:pPr eaLnBrk="1" fontAlgn="auto" hangingPunct="1">
              <a:spcAft>
                <a:spcPts val="0"/>
              </a:spcAft>
              <a:defRPr/>
            </a:pPr>
            <a:r>
              <a:rPr lang="ar-SA" dirty="0" smtClean="0">
                <a:solidFill>
                  <a:srgbClr val="C00000"/>
                </a:solidFill>
              </a:rPr>
              <a:t>معدل العوائد الاخلي .</a:t>
            </a:r>
          </a:p>
          <a:p>
            <a:pPr eaLnBrk="1" fontAlgn="auto" hangingPunct="1">
              <a:spcAft>
                <a:spcPts val="0"/>
              </a:spcAft>
              <a:defRPr/>
            </a:pPr>
            <a:r>
              <a:rPr lang="ar-SA" dirty="0" smtClean="0">
                <a:solidFill>
                  <a:srgbClr val="C00000"/>
                </a:solidFill>
              </a:rPr>
              <a:t>نسبة الفوائد الى التكلفة .</a:t>
            </a:r>
          </a:p>
          <a:p>
            <a:pPr eaLnBrk="1" fontAlgn="auto" hangingPunct="1">
              <a:spcAft>
                <a:spcPts val="0"/>
              </a:spcAft>
              <a:defRPr/>
            </a:pPr>
            <a:r>
              <a:rPr lang="ar-SA" dirty="0" smtClean="0"/>
              <a:t>طريقة المساوي السنوي .</a:t>
            </a:r>
          </a:p>
          <a:p>
            <a:pPr eaLnBrk="1" fontAlgn="auto" hangingPunct="1">
              <a:spcAft>
                <a:spcPts val="0"/>
              </a:spcAft>
              <a:defRPr/>
            </a:pPr>
            <a:r>
              <a:rPr lang="ar-SA" dirty="0" smtClean="0"/>
              <a:t>طريقة استغلال التكلفة .</a:t>
            </a:r>
          </a:p>
          <a:p>
            <a:pPr lvl="1" eaLnBrk="1" fontAlgn="auto" hangingPunct="1">
              <a:spcAft>
                <a:spcPts val="0"/>
              </a:spcAft>
              <a:defRPr/>
            </a:pPr>
            <a:r>
              <a:rPr lang="ar-SA" dirty="0" smtClean="0"/>
              <a:t>هي حالة خاصة من الاستحقاق الحالي حيث يعتبر فيها أن المشروع سيدوم الى الأبد . </a:t>
            </a:r>
            <a:endParaRPr lang="ar-SA" dirty="0"/>
          </a:p>
        </p:txBody>
      </p:sp>
      <p:sp>
        <p:nvSpPr>
          <p:cNvPr id="5" name="عنصر نائب لرقم الشريحة 4"/>
          <p:cNvSpPr>
            <a:spLocks noGrp="1"/>
          </p:cNvSpPr>
          <p:nvPr>
            <p:ph type="sldNum" sz="quarter" idx="12"/>
          </p:nvPr>
        </p:nvSpPr>
        <p:spPr/>
        <p:txBody>
          <a:bodyPr/>
          <a:lstStyle/>
          <a:p>
            <a:pPr>
              <a:defRPr/>
            </a:pPr>
            <a:fld id="{7361C36F-6E77-4E3C-BE5F-5D287E632665}" type="slidenum">
              <a:rPr lang="en-US"/>
              <a:pPr>
                <a:defRPr/>
              </a:pPr>
              <a:t>55</a:t>
            </a:fld>
            <a:endParaRPr lang="en-US" dirty="0"/>
          </a:p>
        </p:txBody>
      </p:sp>
      <p:sp>
        <p:nvSpPr>
          <p:cNvPr id="4" name="مربع نص 3"/>
          <p:cNvSpPr txBox="1"/>
          <p:nvPr/>
        </p:nvSpPr>
        <p:spPr>
          <a:xfrm>
            <a:off x="685800" y="6019800"/>
            <a:ext cx="3429000" cy="523220"/>
          </a:xfrm>
          <a:prstGeom prst="rect">
            <a:avLst/>
          </a:prstGeom>
        </p:spPr>
        <p:style>
          <a:lnRef idx="0">
            <a:schemeClr val="accent1"/>
          </a:lnRef>
          <a:fillRef idx="3">
            <a:schemeClr val="accent1"/>
          </a:fillRef>
          <a:effectRef idx="3">
            <a:schemeClr val="accent1"/>
          </a:effectRef>
          <a:fontRef idx="minor">
            <a:schemeClr val="lt1"/>
          </a:fontRef>
        </p:style>
        <p:txBody>
          <a:bodyPr rtlCol="1">
            <a:spAutoFit/>
          </a:bodyPr>
          <a:lstStyle/>
          <a:p>
            <a:pPr fontAlgn="auto">
              <a:spcBef>
                <a:spcPts val="0"/>
              </a:spcBef>
              <a:spcAft>
                <a:spcPts val="0"/>
              </a:spcAft>
              <a:defRPr/>
            </a:pPr>
            <a:r>
              <a:rPr lang="en-US" sz="1400" b="1" dirty="0">
                <a:effectLst>
                  <a:outerShdw blurRad="38100" dist="38100" dir="2700000" algn="tl">
                    <a:srgbClr val="000000">
                      <a:alpha val="43137"/>
                    </a:srgbClr>
                  </a:outerShdw>
                </a:effectLst>
              </a:rPr>
              <a:t>To understand some of these methods, one should understand “Time Value of Money”</a:t>
            </a:r>
            <a:endParaRPr lang="ar-SA" sz="1400" b="1" dirty="0">
              <a:effectLst>
                <a:outerShdw blurRad="38100" dist="38100" dir="2700000" algn="tl">
                  <a:srgbClr val="000000">
                    <a:alpha val="43137"/>
                  </a:srgbClr>
                </a:outerShdw>
              </a:effectLst>
            </a:endParaRPr>
          </a:p>
        </p:txBody>
      </p:sp>
      <p:sp>
        <p:nvSpPr>
          <p:cNvPr id="7" name="مربع نص 3"/>
          <p:cNvSpPr txBox="1"/>
          <p:nvPr/>
        </p:nvSpPr>
        <p:spPr>
          <a:xfrm>
            <a:off x="4876800" y="6019800"/>
            <a:ext cx="3429000" cy="523220"/>
          </a:xfrm>
          <a:prstGeom prst="rect">
            <a:avLst/>
          </a:prstGeom>
        </p:spPr>
        <p:style>
          <a:lnRef idx="0">
            <a:schemeClr val="accent1"/>
          </a:lnRef>
          <a:fillRef idx="3">
            <a:schemeClr val="accent1"/>
          </a:fillRef>
          <a:effectRef idx="3">
            <a:schemeClr val="accent1"/>
          </a:effectRef>
          <a:fontRef idx="minor">
            <a:schemeClr val="lt1"/>
          </a:fontRef>
        </p:style>
        <p:txBody>
          <a:bodyPr rtlCol="1">
            <a:spAutoFit/>
          </a:bodyPr>
          <a:lstStyle/>
          <a:p>
            <a:pPr algn="r" rtl="1" fontAlgn="auto">
              <a:spcBef>
                <a:spcPts val="0"/>
              </a:spcBef>
              <a:spcAft>
                <a:spcPts val="0"/>
              </a:spcAft>
              <a:defRPr/>
            </a:pPr>
            <a:r>
              <a:rPr lang="ar-SA" sz="1400" b="1" dirty="0">
                <a:effectLst>
                  <a:outerShdw blurRad="38100" dist="38100" dir="2700000" algn="tl">
                    <a:srgbClr val="000000">
                      <a:alpha val="43137"/>
                    </a:srgbClr>
                  </a:outerShdw>
                </a:effectLst>
              </a:rPr>
              <a:t>لفهم بعض هذه الطرق , يجب على المرء أن يفهم القيمة    “ الزمنية للمال ” </a:t>
            </a:r>
          </a:p>
        </p:txBody>
      </p:sp>
    </p:spTree>
    <p:extLst>
      <p:ext uri="{BB962C8B-B14F-4D97-AF65-F5344CB8AC3E}">
        <p14:creationId xmlns:p14="http://schemas.microsoft.com/office/powerpoint/2010/main" val="191067685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Economic Methods</a:t>
            </a:r>
            <a:r>
              <a:rPr lang="ar-SY" dirty="0" smtClean="0"/>
              <a:t/>
            </a:r>
            <a:br>
              <a:rPr lang="ar-SY" dirty="0" smtClean="0"/>
            </a:br>
            <a:r>
              <a:rPr lang="ar-SY" dirty="0" smtClean="0"/>
              <a:t> النماذج الاقتصادية </a:t>
            </a:r>
            <a:endParaRPr lang="en-US" dirty="0"/>
          </a:p>
        </p:txBody>
      </p:sp>
      <p:sp>
        <p:nvSpPr>
          <p:cNvPr id="22531" name="Content Placeholder 2"/>
          <p:cNvSpPr>
            <a:spLocks noGrp="1"/>
          </p:cNvSpPr>
          <p:nvPr>
            <p:ph sz="half" idx="1"/>
          </p:nvPr>
        </p:nvSpPr>
        <p:spPr/>
        <p:txBody>
          <a:bodyPr>
            <a:normAutofit lnSpcReduction="10000"/>
          </a:bodyPr>
          <a:lstStyle/>
          <a:p>
            <a:pPr lvl="1" eaLnBrk="1" hangingPunct="1">
              <a:defRPr/>
            </a:pPr>
            <a:r>
              <a:rPr lang="en-US" sz="3400" smtClean="0"/>
              <a:t>Present Value .</a:t>
            </a:r>
          </a:p>
          <a:p>
            <a:pPr lvl="1" eaLnBrk="1" hangingPunct="1">
              <a:defRPr/>
            </a:pPr>
            <a:r>
              <a:rPr lang="en-US" sz="3400" smtClean="0"/>
              <a:t>Net Present Value.</a:t>
            </a:r>
          </a:p>
          <a:p>
            <a:pPr lvl="1" eaLnBrk="1" hangingPunct="1">
              <a:defRPr/>
            </a:pPr>
            <a:r>
              <a:rPr lang="en-US" sz="3400" smtClean="0"/>
              <a:t>Internal Rate of Return .</a:t>
            </a:r>
          </a:p>
          <a:p>
            <a:pPr lvl="1" eaLnBrk="1" hangingPunct="1">
              <a:defRPr/>
            </a:pPr>
            <a:r>
              <a:rPr lang="en-US" sz="3400" smtClean="0"/>
              <a:t>Payback Period .</a:t>
            </a:r>
          </a:p>
          <a:p>
            <a:pPr lvl="1" eaLnBrk="1" hangingPunct="1">
              <a:defRPr/>
            </a:pPr>
            <a:r>
              <a:rPr lang="en-US" sz="3400" smtClean="0"/>
              <a:t>Benefit Cost Ratio.</a:t>
            </a:r>
          </a:p>
          <a:p>
            <a:pPr eaLnBrk="1" hangingPunct="1">
              <a:buFont typeface="Arial" pitchFamily="34" charset="0"/>
              <a:buNone/>
              <a:defRPr/>
            </a:pPr>
            <a:endParaRPr lang="en-US" sz="3400" smtClean="0">
              <a:cs typeface="Arial" pitchFamily="34" charset="0"/>
            </a:endParaRPr>
          </a:p>
        </p:txBody>
      </p:sp>
      <p:sp>
        <p:nvSpPr>
          <p:cNvPr id="22532" name="Content Placeholder 3"/>
          <p:cNvSpPr>
            <a:spLocks noGrp="1"/>
          </p:cNvSpPr>
          <p:nvPr>
            <p:ph sz="half" idx="2"/>
          </p:nvPr>
        </p:nvSpPr>
        <p:spPr/>
        <p:txBody>
          <a:bodyPr>
            <a:normAutofit lnSpcReduction="10000"/>
          </a:bodyPr>
          <a:lstStyle/>
          <a:p>
            <a:pPr eaLnBrk="1" hangingPunct="1">
              <a:defRPr/>
            </a:pPr>
            <a:r>
              <a:rPr lang="ar-SY" sz="3800" smtClean="0"/>
              <a:t>القيمة الحالية .</a:t>
            </a:r>
          </a:p>
          <a:p>
            <a:pPr eaLnBrk="1" hangingPunct="1">
              <a:defRPr/>
            </a:pPr>
            <a:r>
              <a:rPr lang="ar-SY" sz="3800" smtClean="0"/>
              <a:t>القيمة الحالية الصافية .</a:t>
            </a:r>
          </a:p>
          <a:p>
            <a:pPr eaLnBrk="1" hangingPunct="1">
              <a:defRPr/>
            </a:pPr>
            <a:r>
              <a:rPr lang="ar-SY" sz="3800" smtClean="0"/>
              <a:t>المعدل الداخلي للعوائد.</a:t>
            </a:r>
          </a:p>
          <a:p>
            <a:pPr eaLnBrk="1" hangingPunct="1">
              <a:defRPr/>
            </a:pPr>
            <a:r>
              <a:rPr lang="ar-SY" sz="3800" smtClean="0"/>
              <a:t>فترة استعادة المدفوعات.</a:t>
            </a:r>
          </a:p>
          <a:p>
            <a:pPr eaLnBrk="1" hangingPunct="1">
              <a:defRPr/>
            </a:pPr>
            <a:r>
              <a:rPr lang="ar-SY" sz="3800" smtClean="0"/>
              <a:t>نسبة الفوائد الى التكلفة.</a:t>
            </a:r>
            <a:endParaRPr lang="en-US" sz="3800" smtClean="0">
              <a:cs typeface="Arial" pitchFamily="34" charset="0"/>
            </a:endParaRPr>
          </a:p>
        </p:txBody>
      </p:sp>
      <p:sp>
        <p:nvSpPr>
          <p:cNvPr id="5" name="Slide Number Placeholder 4"/>
          <p:cNvSpPr>
            <a:spLocks noGrp="1"/>
          </p:cNvSpPr>
          <p:nvPr>
            <p:ph type="sldNum" sz="quarter" idx="12"/>
          </p:nvPr>
        </p:nvSpPr>
        <p:spPr/>
        <p:txBody>
          <a:bodyPr/>
          <a:lstStyle/>
          <a:p>
            <a:pPr>
              <a:defRPr/>
            </a:pPr>
            <a:fld id="{69F5FF58-AA3D-4873-87E2-7CC802A30A36}" type="slidenum">
              <a:rPr lang="en-US"/>
              <a:pPr>
                <a:defRPr/>
              </a:pPr>
              <a:t>56</a:t>
            </a:fld>
            <a:endParaRPr lang="en-US" dirty="0"/>
          </a:p>
        </p:txBody>
      </p:sp>
    </p:spTree>
    <p:extLst>
      <p:ext uri="{BB962C8B-B14F-4D97-AF65-F5344CB8AC3E}">
        <p14:creationId xmlns:p14="http://schemas.microsoft.com/office/powerpoint/2010/main" val="4019990317"/>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a:xfrm>
            <a:off x="457200" y="6356350"/>
            <a:ext cx="2133600" cy="365125"/>
          </a:xfrm>
        </p:spPr>
        <p:txBody>
          <a:bodyPr/>
          <a:lstStyle/>
          <a:p>
            <a:pPr algn="l">
              <a:defRPr/>
            </a:pPr>
            <a:fld id="{3D6B5747-F188-48A3-932B-19230B95A151}" type="slidenum">
              <a:rPr lang="en-US"/>
              <a:pPr algn="l">
                <a:defRPr/>
              </a:pPr>
              <a:t>57</a:t>
            </a:fld>
            <a:endParaRPr lang="en-US"/>
          </a:p>
        </p:txBody>
      </p:sp>
      <p:sp>
        <p:nvSpPr>
          <p:cNvPr id="16387" name="Rectangle 2"/>
          <p:cNvSpPr>
            <a:spLocks noGrp="1" noChangeArrowheads="1"/>
          </p:cNvSpPr>
          <p:nvPr>
            <p:ph type="title"/>
          </p:nvPr>
        </p:nvSpPr>
        <p:spPr/>
        <p:txBody>
          <a:bodyPr/>
          <a:lstStyle/>
          <a:p>
            <a:pPr eaLnBrk="1" hangingPunct="1"/>
            <a:r>
              <a:rPr lang="en-US" sz="2600" smtClean="0"/>
              <a:t>Net Present Value (NPV) or </a:t>
            </a:r>
            <a:r>
              <a:rPr lang="ar-SY" sz="2600" smtClean="0"/>
              <a:t>-</a:t>
            </a:r>
            <a:r>
              <a:rPr lang="en-US" sz="2600" smtClean="0"/>
              <a:t> Discounted Cash Flow (DCF)</a:t>
            </a:r>
            <a:br>
              <a:rPr lang="en-US" sz="2600" smtClean="0"/>
            </a:br>
            <a:r>
              <a:rPr lang="ar-SY" sz="2600" smtClean="0"/>
              <a:t>القيمة الصافية أو – التدفق النقدي المحسوم </a:t>
            </a:r>
            <a:endParaRPr lang="en-US" sz="2600" smtClean="0"/>
          </a:p>
        </p:txBody>
      </p:sp>
      <p:sp>
        <p:nvSpPr>
          <p:cNvPr id="2116611" name="Rectangle 3"/>
          <p:cNvSpPr>
            <a:spLocks noGrp="1" noChangeArrowheads="1"/>
          </p:cNvSpPr>
          <p:nvPr>
            <p:ph type="body" idx="1"/>
          </p:nvPr>
        </p:nvSpPr>
        <p:spPr>
          <a:xfrm>
            <a:off x="457200" y="1600200"/>
            <a:ext cx="8229600" cy="2362200"/>
          </a:xfrm>
        </p:spPr>
        <p:txBody>
          <a:bodyPr rtlCol="0">
            <a:normAutofit fontScale="85000" lnSpcReduction="10000"/>
          </a:bodyPr>
          <a:lstStyle/>
          <a:p>
            <a:pPr eaLnBrk="1" fontAlgn="auto" hangingPunct="1">
              <a:spcBef>
                <a:spcPct val="0"/>
              </a:spcBef>
              <a:spcAft>
                <a:spcPts val="1200"/>
              </a:spcAft>
              <a:buFontTx/>
              <a:buNone/>
              <a:defRPr/>
            </a:pPr>
            <a:r>
              <a:rPr lang="en-US" sz="2100" b="1" dirty="0"/>
              <a:t>Calculates today’s value of future money.</a:t>
            </a:r>
          </a:p>
          <a:p>
            <a:pPr eaLnBrk="1" fontAlgn="auto" hangingPunct="1">
              <a:spcBef>
                <a:spcPct val="0"/>
              </a:spcBef>
              <a:spcAft>
                <a:spcPts val="1200"/>
              </a:spcAft>
              <a:buFontTx/>
              <a:buNone/>
              <a:defRPr/>
            </a:pPr>
            <a:r>
              <a:rPr lang="en-US" sz="2100" b="1" dirty="0"/>
              <a:t> It is the opposite of compounding, which is the future value of today’s money.</a:t>
            </a:r>
          </a:p>
          <a:p>
            <a:pPr eaLnBrk="1" fontAlgn="auto" hangingPunct="1">
              <a:spcBef>
                <a:spcPct val="0"/>
              </a:spcBef>
              <a:spcAft>
                <a:spcPts val="1200"/>
              </a:spcAft>
              <a:buFontTx/>
              <a:buNone/>
              <a:defRPr/>
            </a:pPr>
            <a:endParaRPr lang="en-US" sz="1800" b="1" dirty="0" smtClean="0"/>
          </a:p>
          <a:p>
            <a:pPr eaLnBrk="1" fontAlgn="auto" hangingPunct="1">
              <a:spcBef>
                <a:spcPct val="0"/>
              </a:spcBef>
              <a:spcAft>
                <a:spcPts val="0"/>
              </a:spcAft>
              <a:buFontTx/>
              <a:buNone/>
              <a:defRPr/>
            </a:pPr>
            <a:r>
              <a:rPr lang="en-US" sz="1600" b="1" dirty="0"/>
              <a:t>		</a:t>
            </a:r>
            <a:r>
              <a:rPr lang="en-US" sz="1600" b="1" dirty="0" smtClean="0"/>
              <a:t>	</a:t>
            </a:r>
            <a:r>
              <a:rPr lang="en-US" sz="1600" b="1" dirty="0"/>
              <a:t>	</a:t>
            </a:r>
            <a:r>
              <a:rPr lang="en-US" sz="1600" b="1" dirty="0" smtClean="0"/>
              <a:t>   </a:t>
            </a:r>
            <a:r>
              <a:rPr lang="en-US" sz="2200" b="1" dirty="0" smtClean="0"/>
              <a:t>Future Value Profit</a:t>
            </a:r>
            <a:r>
              <a:rPr lang="ar-SY" sz="1600" b="1" dirty="0" smtClean="0"/>
              <a:t>	</a:t>
            </a:r>
            <a:r>
              <a:rPr lang="en-US" sz="1600" b="1" baseline="30000" dirty="0" smtClean="0"/>
              <a:t> 	</a:t>
            </a:r>
            <a:r>
              <a:rPr lang="en-US" sz="3300" b="1" baseline="30000" dirty="0" smtClean="0"/>
              <a:t>n</a:t>
            </a:r>
            <a:r>
              <a:rPr lang="en-US" sz="2400" b="1" baseline="30000" dirty="0" smtClean="0"/>
              <a:t> = Number of Years </a:t>
            </a:r>
            <a:endParaRPr lang="en-US" sz="1600" b="1" dirty="0" smtClean="0"/>
          </a:p>
          <a:p>
            <a:pPr eaLnBrk="1" fontAlgn="auto" hangingPunct="1">
              <a:spcAft>
                <a:spcPts val="0"/>
              </a:spcAft>
              <a:buFontTx/>
              <a:buNone/>
              <a:defRPr/>
            </a:pPr>
            <a:r>
              <a:rPr lang="en-US" sz="1800" b="1" dirty="0" smtClean="0"/>
              <a:t>NPV (DCF)= Total of</a:t>
            </a:r>
            <a:endParaRPr lang="ar-SY" sz="1800" b="1" dirty="0" smtClean="0"/>
          </a:p>
          <a:p>
            <a:pPr eaLnBrk="1" fontAlgn="auto" hangingPunct="1">
              <a:spcAft>
                <a:spcPts val="0"/>
              </a:spcAft>
              <a:buFontTx/>
              <a:buNone/>
              <a:defRPr/>
            </a:pPr>
            <a:r>
              <a:rPr lang="ar-SY" sz="1800" b="1" dirty="0" smtClean="0"/>
              <a:t>				</a:t>
            </a:r>
            <a:r>
              <a:rPr lang="en-US" sz="2200" b="1" dirty="0" smtClean="0"/>
              <a:t>  (1+Interest Rate) </a:t>
            </a:r>
            <a:r>
              <a:rPr lang="en-US" sz="3500" b="1" baseline="30000" dirty="0" smtClean="0"/>
              <a:t>n</a:t>
            </a:r>
            <a:endParaRPr lang="en-US" sz="1800" b="1" dirty="0"/>
          </a:p>
        </p:txBody>
      </p:sp>
      <p:sp>
        <p:nvSpPr>
          <p:cNvPr id="2116612" name="Line 4"/>
          <p:cNvSpPr>
            <a:spLocks noChangeShapeType="1"/>
          </p:cNvSpPr>
          <p:nvPr/>
        </p:nvSpPr>
        <p:spPr bwMode="auto">
          <a:xfrm flipV="1">
            <a:off x="3429000" y="3200400"/>
            <a:ext cx="3200400" cy="0"/>
          </a:xfrm>
          <a:prstGeom prst="line">
            <a:avLst/>
          </a:prstGeom>
          <a:ln>
            <a:headEnd/>
            <a:tailEnd/>
          </a:ln>
        </p:spPr>
        <p:style>
          <a:lnRef idx="3">
            <a:schemeClr val="dk1"/>
          </a:lnRef>
          <a:fillRef idx="0">
            <a:schemeClr val="dk1"/>
          </a:fillRef>
          <a:effectRef idx="2">
            <a:schemeClr val="dk1"/>
          </a:effectRef>
          <a:fontRef idx="minor">
            <a:schemeClr val="tx1"/>
          </a:fontRef>
        </p:style>
        <p:txBody>
          <a:bodyPr wrap="none"/>
          <a:lstStyle/>
          <a:p>
            <a:pPr fontAlgn="auto">
              <a:spcBef>
                <a:spcPts val="0"/>
              </a:spcBef>
              <a:spcAft>
                <a:spcPts val="0"/>
              </a:spcAft>
              <a:defRPr/>
            </a:pPr>
            <a:endParaRPr lang="en-US"/>
          </a:p>
        </p:txBody>
      </p:sp>
      <p:sp>
        <p:nvSpPr>
          <p:cNvPr id="6" name="Rectangle 3"/>
          <p:cNvSpPr txBox="1">
            <a:spLocks noChangeArrowheads="1"/>
          </p:cNvSpPr>
          <p:nvPr/>
        </p:nvSpPr>
        <p:spPr>
          <a:xfrm>
            <a:off x="457200" y="4038600"/>
            <a:ext cx="8229600" cy="2362200"/>
          </a:xfrm>
          <a:prstGeom prst="rect">
            <a:avLst/>
          </a:prstGeom>
        </p:spPr>
        <p:txBody>
          <a:bodyPr>
            <a:normAutofit lnSpcReduction="10000"/>
          </a:bodyPr>
          <a:lstStyle/>
          <a:p>
            <a:pPr marL="342900" indent="-342900" algn="r" rtl="1" fontAlgn="auto">
              <a:spcAft>
                <a:spcPts val="1200"/>
              </a:spcAft>
              <a:defRPr/>
            </a:pPr>
            <a:r>
              <a:rPr lang="ar-SY" b="1" dirty="0">
                <a:latin typeface="+mn-lt"/>
                <a:cs typeface="+mn-cs"/>
              </a:rPr>
              <a:t>حساب القيمة الحالية لأموال سترد في المستقبل .</a:t>
            </a:r>
            <a:endParaRPr lang="en-US" b="1" dirty="0">
              <a:latin typeface="+mn-lt"/>
              <a:cs typeface="+mn-cs"/>
            </a:endParaRPr>
          </a:p>
          <a:p>
            <a:pPr marL="342900" indent="-342900" algn="r" rtl="1" fontAlgn="auto">
              <a:spcAft>
                <a:spcPts val="1200"/>
              </a:spcAft>
              <a:defRPr/>
            </a:pPr>
            <a:r>
              <a:rPr lang="ar-SY" b="1" dirty="0">
                <a:latin typeface="+mn-lt"/>
                <a:cs typeface="+mn-cs"/>
              </a:rPr>
              <a:t>هي نقيض الفائدة المركبة , التي تعبر عن القيمة المستقبلية للمال المدفوع اليوم .</a:t>
            </a:r>
            <a:endParaRPr lang="en-US" b="1" dirty="0">
              <a:latin typeface="+mn-lt"/>
              <a:cs typeface="+mn-cs"/>
            </a:endParaRPr>
          </a:p>
          <a:p>
            <a:pPr marL="342900" indent="-342900" algn="r" rtl="1" fontAlgn="auto">
              <a:spcAft>
                <a:spcPts val="1200"/>
              </a:spcAft>
              <a:defRPr/>
            </a:pPr>
            <a:endParaRPr lang="en-US" b="1" dirty="0">
              <a:latin typeface="+mn-lt"/>
              <a:cs typeface="+mn-cs"/>
            </a:endParaRPr>
          </a:p>
          <a:p>
            <a:pPr marL="342900" indent="-342900" algn="r" rtl="1" fontAlgn="auto">
              <a:spcAft>
                <a:spcPts val="0"/>
              </a:spcAft>
              <a:defRPr/>
            </a:pPr>
            <a:r>
              <a:rPr lang="en-US" b="1" dirty="0">
                <a:latin typeface="+mn-lt"/>
                <a:cs typeface="+mn-cs"/>
              </a:rPr>
              <a:t>				</a:t>
            </a:r>
            <a:r>
              <a:rPr lang="ar-SY" b="1" dirty="0">
                <a:latin typeface="+mn-lt"/>
                <a:cs typeface="+mn-cs"/>
              </a:rPr>
              <a:t>		</a:t>
            </a:r>
            <a:r>
              <a:rPr lang="en-US" b="1" dirty="0">
                <a:latin typeface="+mn-lt"/>
                <a:cs typeface="+mn-cs"/>
              </a:rPr>
              <a:t> </a:t>
            </a:r>
            <a:r>
              <a:rPr lang="ar-SY" b="1" dirty="0">
                <a:latin typeface="+mn-lt"/>
                <a:cs typeface="+mn-cs"/>
              </a:rPr>
              <a:t>قيمة </a:t>
            </a:r>
            <a:r>
              <a:rPr lang="en-US" b="1" dirty="0">
                <a:latin typeface="+mn-lt"/>
                <a:cs typeface="+mn-cs"/>
              </a:rPr>
              <a:t> </a:t>
            </a:r>
            <a:r>
              <a:rPr lang="ar-SY" b="1" dirty="0">
                <a:latin typeface="+mn-lt"/>
                <a:cs typeface="+mn-cs"/>
              </a:rPr>
              <a:t>الربح المستقبلي </a:t>
            </a:r>
            <a:endParaRPr lang="en-US" b="1" dirty="0">
              <a:latin typeface="+mn-lt"/>
              <a:cs typeface="+mn-cs"/>
            </a:endParaRPr>
          </a:p>
          <a:p>
            <a:pPr marL="342900" indent="-342900" algn="r" rtl="1" fontAlgn="auto">
              <a:spcBef>
                <a:spcPct val="20000"/>
              </a:spcBef>
              <a:spcAft>
                <a:spcPts val="0"/>
              </a:spcAft>
              <a:defRPr/>
            </a:pPr>
            <a:r>
              <a:rPr lang="ar-SY" b="1" dirty="0">
                <a:latin typeface="+mn-lt"/>
                <a:cs typeface="+mn-cs"/>
              </a:rPr>
              <a:t>القيمة الصافية الحالية ( التدفق النقدي المحسوم ) =</a:t>
            </a:r>
            <a:r>
              <a:rPr lang="en-US" b="1" dirty="0">
                <a:latin typeface="+mn-lt"/>
                <a:cs typeface="+mn-cs"/>
              </a:rPr>
              <a:t>	    	    </a:t>
            </a:r>
            <a:endParaRPr lang="ar-SY" b="1" dirty="0">
              <a:latin typeface="+mn-lt"/>
              <a:cs typeface="+mn-cs"/>
            </a:endParaRPr>
          </a:p>
          <a:p>
            <a:pPr marL="342900" indent="-342900" algn="r" rtl="1" fontAlgn="auto">
              <a:spcBef>
                <a:spcPct val="20000"/>
              </a:spcBef>
              <a:spcAft>
                <a:spcPts val="0"/>
              </a:spcAft>
              <a:defRPr/>
            </a:pPr>
            <a:r>
              <a:rPr lang="ar-SY" b="1" dirty="0">
                <a:latin typeface="+mn-lt"/>
                <a:cs typeface="+mn-cs"/>
              </a:rPr>
              <a:t>						(1 + معدل الفائدة ) </a:t>
            </a:r>
            <a:r>
              <a:rPr lang="en-US" sz="2400" b="1" baseline="30000" dirty="0">
                <a:latin typeface="+mn-lt"/>
                <a:cs typeface="+mn-cs"/>
              </a:rPr>
              <a:t>n</a:t>
            </a:r>
            <a:endParaRPr lang="en-US" b="1" dirty="0">
              <a:latin typeface="+mn-lt"/>
              <a:cs typeface="+mn-cs"/>
            </a:endParaRPr>
          </a:p>
        </p:txBody>
      </p:sp>
      <p:sp>
        <p:nvSpPr>
          <p:cNvPr id="7" name="Line 4"/>
          <p:cNvSpPr>
            <a:spLocks noChangeShapeType="1"/>
          </p:cNvSpPr>
          <p:nvPr/>
        </p:nvSpPr>
        <p:spPr bwMode="auto">
          <a:xfrm flipV="1">
            <a:off x="1752600" y="5715000"/>
            <a:ext cx="2971800" cy="0"/>
          </a:xfrm>
          <a:prstGeom prst="line">
            <a:avLst/>
          </a:prstGeom>
          <a:ln>
            <a:headEnd/>
            <a:tailEnd/>
          </a:ln>
        </p:spPr>
        <p:style>
          <a:lnRef idx="3">
            <a:schemeClr val="dk1"/>
          </a:lnRef>
          <a:fillRef idx="0">
            <a:schemeClr val="dk1"/>
          </a:fillRef>
          <a:effectRef idx="2">
            <a:schemeClr val="dk1"/>
          </a:effectRef>
          <a:fontRef idx="minor">
            <a:schemeClr val="tx1"/>
          </a:fontRef>
        </p:style>
        <p:txBody>
          <a:bodyPr wrap="none"/>
          <a:lstStyle/>
          <a:p>
            <a:pPr fontAlgn="auto">
              <a:spcBef>
                <a:spcPts val="0"/>
              </a:spcBef>
              <a:spcAft>
                <a:spcPts val="0"/>
              </a:spcAft>
              <a:defRPr/>
            </a:pPr>
            <a:endParaRPr lang="en-US"/>
          </a:p>
        </p:txBody>
      </p:sp>
      <p:sp>
        <p:nvSpPr>
          <p:cNvPr id="16392" name="TextBox 7"/>
          <p:cNvSpPr txBox="1">
            <a:spLocks noChangeArrowheads="1"/>
          </p:cNvSpPr>
          <p:nvPr/>
        </p:nvSpPr>
        <p:spPr bwMode="auto">
          <a:xfrm>
            <a:off x="533400" y="4038600"/>
            <a:ext cx="2209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rtl="1" eaLnBrk="1" hangingPunct="1"/>
            <a:r>
              <a:rPr lang="ar-SY" sz="2400">
                <a:latin typeface="Calibri" pitchFamily="34" charset="0"/>
              </a:rPr>
              <a:t>عدد السنوات = </a:t>
            </a:r>
            <a:r>
              <a:rPr lang="en-US" sz="2400">
                <a:latin typeface="Calibri" pitchFamily="34" charset="0"/>
              </a:rPr>
              <a:t>n</a:t>
            </a:r>
          </a:p>
        </p:txBody>
      </p:sp>
    </p:spTree>
    <p:extLst>
      <p:ext uri="{BB962C8B-B14F-4D97-AF65-F5344CB8AC3E}">
        <p14:creationId xmlns:p14="http://schemas.microsoft.com/office/powerpoint/2010/main" val="339419248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rtlCol="0">
            <a:normAutofit fontScale="90000"/>
          </a:bodyPr>
          <a:lstStyle/>
          <a:p>
            <a:pPr eaLnBrk="1" fontAlgn="auto" hangingPunct="1">
              <a:spcAft>
                <a:spcPts val="0"/>
              </a:spcAft>
              <a:defRPr/>
            </a:pPr>
            <a:r>
              <a:rPr lang="en-US" dirty="0" smtClean="0"/>
              <a:t>Present Value</a:t>
            </a:r>
            <a:br>
              <a:rPr lang="en-US" dirty="0" smtClean="0"/>
            </a:br>
            <a:r>
              <a:rPr lang="ar-SA" dirty="0" smtClean="0"/>
              <a:t>القيمة الحالية</a:t>
            </a:r>
            <a:endParaRPr lang="en-US" dirty="0"/>
          </a:p>
        </p:txBody>
      </p:sp>
      <p:sp>
        <p:nvSpPr>
          <p:cNvPr id="17411" name="عنصر نائب للمحتوى 2"/>
          <p:cNvSpPr>
            <a:spLocks noGrp="1"/>
          </p:cNvSpPr>
          <p:nvPr>
            <p:ph sz="half" idx="1"/>
          </p:nvPr>
        </p:nvSpPr>
        <p:spPr>
          <a:xfrm>
            <a:off x="457200" y="1600200"/>
            <a:ext cx="4038600" cy="2032000"/>
          </a:xfrm>
        </p:spPr>
        <p:txBody>
          <a:bodyPr>
            <a:spAutoFit/>
          </a:bodyPr>
          <a:lstStyle/>
          <a:p>
            <a:pPr marL="0" eaLnBrk="1" hangingPunct="1"/>
            <a:r>
              <a:rPr lang="en-US" sz="1800" b="1" smtClean="0"/>
              <a:t>Present Value (P) = Present Worth 	</a:t>
            </a:r>
          </a:p>
          <a:p>
            <a:pPr marL="0" lvl="1" eaLnBrk="1" hangingPunct="1"/>
            <a:r>
              <a:rPr lang="en-US" sz="1800" b="1" smtClean="0"/>
              <a:t>The value today of future cash flows.</a:t>
            </a:r>
          </a:p>
          <a:p>
            <a:pPr marL="0" lvl="1" eaLnBrk="1" hangingPunct="1"/>
            <a:r>
              <a:rPr lang="en-US" sz="1800" b="1" smtClean="0"/>
              <a:t>Formula :  P = F/(1+i)</a:t>
            </a:r>
          </a:p>
          <a:p>
            <a:pPr marL="0" lvl="1" eaLnBrk="1" hangingPunct="1">
              <a:buFont typeface="Arial" pitchFamily="34" charset="0"/>
              <a:buNone/>
            </a:pPr>
            <a:r>
              <a:rPr lang="en-US" sz="1800" b="1" smtClean="0"/>
              <a:t>  F = Future Value</a:t>
            </a:r>
          </a:p>
          <a:p>
            <a:pPr marL="0" lvl="1" eaLnBrk="1" hangingPunct="1">
              <a:buFont typeface="Arial" pitchFamily="34" charset="0"/>
              <a:buNone/>
            </a:pPr>
            <a:r>
              <a:rPr lang="en-US" sz="1800" b="1" smtClean="0"/>
              <a:t>  i  = Interest Rate</a:t>
            </a:r>
          </a:p>
          <a:p>
            <a:pPr marL="0" lvl="1" eaLnBrk="1" hangingPunct="1">
              <a:buFont typeface="Arial" pitchFamily="34" charset="0"/>
              <a:buNone/>
            </a:pPr>
            <a:r>
              <a:rPr lang="en-US" sz="1800" b="1" smtClean="0"/>
              <a:t> n = Number of Years </a:t>
            </a:r>
          </a:p>
        </p:txBody>
      </p:sp>
      <p:sp>
        <p:nvSpPr>
          <p:cNvPr id="28" name="Content Placeholder 27"/>
          <p:cNvSpPr>
            <a:spLocks noGrp="1"/>
          </p:cNvSpPr>
          <p:nvPr>
            <p:ph sz="half" idx="2"/>
          </p:nvPr>
        </p:nvSpPr>
        <p:spPr>
          <a:xfrm>
            <a:off x="4648200" y="1600200"/>
            <a:ext cx="4038600" cy="1981200"/>
          </a:xfrm>
        </p:spPr>
        <p:txBody>
          <a:bodyPr rtlCol="0">
            <a:normAutofit fontScale="85000" lnSpcReduction="20000"/>
          </a:bodyPr>
          <a:lstStyle/>
          <a:p>
            <a:pPr eaLnBrk="1" fontAlgn="auto" hangingPunct="1">
              <a:spcAft>
                <a:spcPts val="0"/>
              </a:spcAft>
              <a:defRPr/>
            </a:pPr>
            <a:r>
              <a:rPr lang="ar-SA" dirty="0" smtClean="0"/>
              <a:t>القيمة الحالية = المستحق حاليا.</a:t>
            </a:r>
          </a:p>
          <a:p>
            <a:pPr lvl="1" eaLnBrk="1" fontAlgn="auto" hangingPunct="1">
              <a:spcAft>
                <a:spcPts val="0"/>
              </a:spcAft>
              <a:defRPr/>
            </a:pPr>
            <a:r>
              <a:rPr lang="ar-SA" dirty="0" smtClean="0"/>
              <a:t>القيمة اليوم لدفعات نقدية مستقبلية .</a:t>
            </a:r>
          </a:p>
          <a:p>
            <a:pPr lvl="1" eaLnBrk="1" fontAlgn="auto" hangingPunct="1">
              <a:spcAft>
                <a:spcPts val="0"/>
              </a:spcAft>
              <a:defRPr/>
            </a:pPr>
            <a:r>
              <a:rPr lang="ar-SA" dirty="0" smtClean="0"/>
              <a:t>المعادلة : </a:t>
            </a:r>
            <a:r>
              <a:rPr lang="en-US" b="1" dirty="0" smtClean="0"/>
              <a:t>P = F/(1+i)</a:t>
            </a:r>
            <a:r>
              <a:rPr lang="ar-SA" b="1" dirty="0" smtClean="0"/>
              <a:t> </a:t>
            </a:r>
          </a:p>
          <a:p>
            <a:pPr lvl="1" eaLnBrk="1" fontAlgn="auto" hangingPunct="1">
              <a:spcAft>
                <a:spcPts val="0"/>
              </a:spcAft>
              <a:defRPr/>
            </a:pPr>
            <a:r>
              <a:rPr lang="en-US" b="1" dirty="0" smtClean="0"/>
              <a:t> = F </a:t>
            </a:r>
            <a:r>
              <a:rPr lang="ar-SA" b="1" dirty="0" smtClean="0"/>
              <a:t>القيمة المستقبلية.</a:t>
            </a:r>
          </a:p>
          <a:p>
            <a:pPr lvl="1" eaLnBrk="1" fontAlgn="auto" hangingPunct="1">
              <a:spcAft>
                <a:spcPts val="0"/>
              </a:spcAft>
              <a:defRPr/>
            </a:pPr>
            <a:r>
              <a:rPr lang="en-US" b="1" dirty="0" smtClean="0"/>
              <a:t>i </a:t>
            </a:r>
            <a:r>
              <a:rPr lang="ar-SA" b="1" dirty="0" smtClean="0"/>
              <a:t> = معدل الفائدة .</a:t>
            </a:r>
          </a:p>
          <a:p>
            <a:pPr lvl="1" eaLnBrk="1" fontAlgn="auto" hangingPunct="1">
              <a:spcAft>
                <a:spcPts val="0"/>
              </a:spcAft>
              <a:defRPr/>
            </a:pPr>
            <a:r>
              <a:rPr lang="en-US" b="1" dirty="0" smtClean="0"/>
              <a:t>n</a:t>
            </a:r>
            <a:r>
              <a:rPr lang="ar-SY" b="1" dirty="0" smtClean="0"/>
              <a:t> = عدد السنوات .</a:t>
            </a:r>
            <a:endParaRPr lang="ar-SA" dirty="0"/>
          </a:p>
        </p:txBody>
      </p:sp>
      <p:sp>
        <p:nvSpPr>
          <p:cNvPr id="26" name="عنصر نائب لرقم الشريحة 25"/>
          <p:cNvSpPr>
            <a:spLocks noGrp="1"/>
          </p:cNvSpPr>
          <p:nvPr>
            <p:ph type="sldNum" sz="quarter" idx="12"/>
          </p:nvPr>
        </p:nvSpPr>
        <p:spPr/>
        <p:txBody>
          <a:bodyPr/>
          <a:lstStyle/>
          <a:p>
            <a:pPr>
              <a:defRPr/>
            </a:pPr>
            <a:fld id="{36175F89-BDBD-443C-B08B-F20902CC43DD}" type="slidenum">
              <a:rPr lang="en-US"/>
              <a:pPr>
                <a:defRPr/>
              </a:pPr>
              <a:t>58</a:t>
            </a:fld>
            <a:endParaRPr lang="en-US" dirty="0"/>
          </a:p>
        </p:txBody>
      </p:sp>
      <p:sp>
        <p:nvSpPr>
          <p:cNvPr id="17414" name="مربع نص 9"/>
          <p:cNvSpPr txBox="1">
            <a:spLocks noChangeArrowheads="1"/>
          </p:cNvSpPr>
          <p:nvPr/>
        </p:nvSpPr>
        <p:spPr bwMode="auto">
          <a:xfrm>
            <a:off x="2667000" y="2133600"/>
            <a:ext cx="381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b="1">
                <a:latin typeface="Calibri" pitchFamily="34" charset="0"/>
              </a:rPr>
              <a:t>n</a:t>
            </a:r>
            <a:endParaRPr lang="ar-SA" b="1">
              <a:latin typeface="Calibri" pitchFamily="34" charset="0"/>
            </a:endParaRPr>
          </a:p>
        </p:txBody>
      </p:sp>
      <p:grpSp>
        <p:nvGrpSpPr>
          <p:cNvPr id="17415" name="Group 26"/>
          <p:cNvGrpSpPr>
            <a:grpSpLocks/>
          </p:cNvGrpSpPr>
          <p:nvPr/>
        </p:nvGrpSpPr>
        <p:grpSpPr bwMode="auto">
          <a:xfrm>
            <a:off x="3352800" y="4038600"/>
            <a:ext cx="2514600" cy="1985963"/>
            <a:chOff x="4648200" y="1981200"/>
            <a:chExt cx="3810000" cy="1985665"/>
          </a:xfrm>
        </p:grpSpPr>
        <p:cxnSp>
          <p:nvCxnSpPr>
            <p:cNvPr id="12" name="رابط كسهم مستقيم 11"/>
            <p:cNvCxnSpPr/>
            <p:nvPr/>
          </p:nvCxnSpPr>
          <p:spPr>
            <a:xfrm rot="5400000">
              <a:off x="4571963" y="3658142"/>
              <a:ext cx="455544"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 name="رابط مستقيم 13"/>
            <p:cNvCxnSpPr/>
            <p:nvPr/>
          </p:nvCxnSpPr>
          <p:spPr>
            <a:xfrm>
              <a:off x="4799735" y="3428783"/>
              <a:ext cx="3429962"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رابط كسهم مستقيم 15"/>
            <p:cNvCxnSpPr/>
            <p:nvPr/>
          </p:nvCxnSpPr>
          <p:spPr>
            <a:xfrm rot="5400000" flipH="1" flipV="1">
              <a:off x="7734471" y="2935145"/>
              <a:ext cx="990451"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7424" name="مستطيل 16"/>
            <p:cNvSpPr>
              <a:spLocks noChangeArrowheads="1"/>
            </p:cNvSpPr>
            <p:nvPr/>
          </p:nvSpPr>
          <p:spPr bwMode="auto">
            <a:xfrm>
              <a:off x="4648200" y="2971800"/>
              <a:ext cx="30404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400" b="1">
                  <a:latin typeface="Calibri" pitchFamily="34" charset="0"/>
                </a:rPr>
                <a:t>P</a:t>
              </a:r>
              <a:endParaRPr lang="ar-SA" sz="2400" b="1">
                <a:latin typeface="Calibri" pitchFamily="34" charset="0"/>
              </a:endParaRPr>
            </a:p>
          </p:txBody>
        </p:sp>
        <p:sp>
          <p:nvSpPr>
            <p:cNvPr id="17425" name="مستطيل 17"/>
            <p:cNvSpPr>
              <a:spLocks noChangeArrowheads="1"/>
            </p:cNvSpPr>
            <p:nvPr/>
          </p:nvSpPr>
          <p:spPr bwMode="auto">
            <a:xfrm>
              <a:off x="8001000" y="1981200"/>
              <a:ext cx="3040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400" b="1">
                  <a:latin typeface="Calibri" pitchFamily="34" charset="0"/>
                </a:rPr>
                <a:t>F</a:t>
              </a:r>
              <a:endParaRPr lang="ar-SA" sz="2400" b="1">
                <a:latin typeface="Calibri" pitchFamily="34" charset="0"/>
              </a:endParaRPr>
            </a:p>
          </p:txBody>
        </p:sp>
        <p:sp>
          <p:nvSpPr>
            <p:cNvPr id="17426" name="مستطيل 18"/>
            <p:cNvSpPr>
              <a:spLocks noChangeArrowheads="1"/>
            </p:cNvSpPr>
            <p:nvPr/>
          </p:nvSpPr>
          <p:spPr bwMode="auto">
            <a:xfrm>
              <a:off x="4724400" y="3505200"/>
              <a:ext cx="30404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a:latin typeface="Calibri" pitchFamily="34" charset="0"/>
                </a:rPr>
                <a:t>0</a:t>
              </a:r>
              <a:endParaRPr lang="ar-SA" b="1">
                <a:latin typeface="Calibri" pitchFamily="34" charset="0"/>
              </a:endParaRPr>
            </a:p>
          </p:txBody>
        </p:sp>
        <p:sp>
          <p:nvSpPr>
            <p:cNvPr id="17427" name="مستطيل 19"/>
            <p:cNvSpPr>
              <a:spLocks noChangeArrowheads="1"/>
            </p:cNvSpPr>
            <p:nvPr/>
          </p:nvSpPr>
          <p:spPr bwMode="auto">
            <a:xfrm>
              <a:off x="5334756" y="3505200"/>
              <a:ext cx="30404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a:latin typeface="Calibri" pitchFamily="34" charset="0"/>
                </a:rPr>
                <a:t>1</a:t>
              </a:r>
              <a:endParaRPr lang="ar-SA" b="1">
                <a:latin typeface="Calibri" pitchFamily="34" charset="0"/>
              </a:endParaRPr>
            </a:p>
          </p:txBody>
        </p:sp>
        <p:sp>
          <p:nvSpPr>
            <p:cNvPr id="17428" name="مستطيل 20"/>
            <p:cNvSpPr>
              <a:spLocks noChangeArrowheads="1"/>
            </p:cNvSpPr>
            <p:nvPr/>
          </p:nvSpPr>
          <p:spPr bwMode="auto">
            <a:xfrm>
              <a:off x="5791956" y="3505200"/>
              <a:ext cx="30404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a:latin typeface="Calibri" pitchFamily="34" charset="0"/>
                </a:rPr>
                <a:t>2</a:t>
              </a:r>
              <a:endParaRPr lang="ar-SA" b="1">
                <a:latin typeface="Calibri" pitchFamily="34" charset="0"/>
              </a:endParaRPr>
            </a:p>
          </p:txBody>
        </p:sp>
        <p:sp>
          <p:nvSpPr>
            <p:cNvPr id="17429" name="مستطيل 21"/>
            <p:cNvSpPr>
              <a:spLocks noChangeArrowheads="1"/>
            </p:cNvSpPr>
            <p:nvPr/>
          </p:nvSpPr>
          <p:spPr bwMode="auto">
            <a:xfrm>
              <a:off x="6705600" y="3505200"/>
              <a:ext cx="30404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a:latin typeface="Calibri" pitchFamily="34" charset="0"/>
                </a:rPr>
                <a:t>..</a:t>
              </a:r>
              <a:endParaRPr lang="ar-SA" b="1">
                <a:latin typeface="Calibri" pitchFamily="34" charset="0"/>
              </a:endParaRPr>
            </a:p>
          </p:txBody>
        </p:sp>
        <p:sp>
          <p:nvSpPr>
            <p:cNvPr id="17430" name="مربع نص 22"/>
            <p:cNvSpPr txBox="1">
              <a:spLocks noChangeArrowheads="1"/>
            </p:cNvSpPr>
            <p:nvPr/>
          </p:nvSpPr>
          <p:spPr bwMode="auto">
            <a:xfrm>
              <a:off x="8077200" y="3505200"/>
              <a:ext cx="381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400" b="1">
                  <a:latin typeface="Calibri" pitchFamily="34" charset="0"/>
                </a:rPr>
                <a:t>n</a:t>
              </a:r>
              <a:endParaRPr lang="ar-SA" sz="2400" b="1">
                <a:latin typeface="Calibri" pitchFamily="34" charset="0"/>
              </a:endParaRPr>
            </a:p>
          </p:txBody>
        </p:sp>
      </p:grpSp>
      <p:sp>
        <p:nvSpPr>
          <p:cNvPr id="24" name="مربع نص 23"/>
          <p:cNvSpPr txBox="1"/>
          <p:nvPr/>
        </p:nvSpPr>
        <p:spPr>
          <a:xfrm>
            <a:off x="228600" y="3733800"/>
            <a:ext cx="3124200" cy="2586038"/>
          </a:xfrm>
          <a:prstGeom prst="rect">
            <a:avLst/>
          </a:prstGeom>
        </p:spPr>
        <p:style>
          <a:lnRef idx="2">
            <a:schemeClr val="accent2"/>
          </a:lnRef>
          <a:fillRef idx="1">
            <a:schemeClr val="lt1"/>
          </a:fillRef>
          <a:effectRef idx="0">
            <a:schemeClr val="accent2"/>
          </a:effectRef>
          <a:fontRef idx="minor">
            <a:schemeClr val="dk1"/>
          </a:fontRef>
        </p:style>
        <p:txBody>
          <a:bodyPr rtlCol="1">
            <a:spAutoFit/>
          </a:bodyPr>
          <a:lstStyle/>
          <a:p>
            <a:pPr fontAlgn="auto">
              <a:spcBef>
                <a:spcPts val="0"/>
              </a:spcBef>
              <a:spcAft>
                <a:spcPts val="0"/>
              </a:spcAft>
              <a:defRPr/>
            </a:pPr>
            <a:r>
              <a:rPr lang="en-US" b="1" dirty="0"/>
              <a:t>Example : What is the present value of US$ 200,00 received 2 years from now, if the interest rate is 10%?</a:t>
            </a:r>
          </a:p>
          <a:p>
            <a:pPr fontAlgn="auto">
              <a:spcBef>
                <a:spcPts val="0"/>
              </a:spcBef>
              <a:spcAft>
                <a:spcPts val="0"/>
              </a:spcAft>
              <a:defRPr/>
            </a:pPr>
            <a:r>
              <a:rPr lang="en-US" b="1" dirty="0"/>
              <a:t>Answer : P = 200K/(1+01) = 200K/1.21 = $ 165,289</a:t>
            </a:r>
          </a:p>
          <a:p>
            <a:pPr fontAlgn="auto">
              <a:spcBef>
                <a:spcPts val="0"/>
              </a:spcBef>
              <a:spcAft>
                <a:spcPts val="0"/>
              </a:spcAft>
              <a:defRPr/>
            </a:pPr>
            <a:r>
              <a:rPr lang="en-US" b="1" dirty="0"/>
              <a:t>The answer is less than US$200,000 (Time Value of Money).</a:t>
            </a:r>
            <a:endParaRPr lang="ar-SA" b="1" dirty="0"/>
          </a:p>
        </p:txBody>
      </p:sp>
      <p:sp>
        <p:nvSpPr>
          <p:cNvPr id="17417" name="مربع نص 24"/>
          <p:cNvSpPr txBox="1">
            <a:spLocks noChangeArrowheads="1"/>
          </p:cNvSpPr>
          <p:nvPr/>
        </p:nvSpPr>
        <p:spPr bwMode="auto">
          <a:xfrm>
            <a:off x="2514600" y="4648200"/>
            <a:ext cx="381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b="1">
                <a:latin typeface="Calibri" pitchFamily="34" charset="0"/>
              </a:rPr>
              <a:t>2</a:t>
            </a:r>
            <a:endParaRPr lang="ar-SA" b="1">
              <a:latin typeface="Calibri" pitchFamily="34" charset="0"/>
            </a:endParaRPr>
          </a:p>
        </p:txBody>
      </p:sp>
      <p:sp>
        <p:nvSpPr>
          <p:cNvPr id="17418" name="مربع نص 9"/>
          <p:cNvSpPr txBox="1">
            <a:spLocks noChangeArrowheads="1"/>
          </p:cNvSpPr>
          <p:nvPr/>
        </p:nvSpPr>
        <p:spPr bwMode="auto">
          <a:xfrm>
            <a:off x="6934200" y="2057400"/>
            <a:ext cx="381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b="1">
                <a:latin typeface="Calibri" pitchFamily="34" charset="0"/>
              </a:rPr>
              <a:t>n</a:t>
            </a:r>
            <a:endParaRPr lang="ar-SA" b="1">
              <a:latin typeface="Calibri" pitchFamily="34" charset="0"/>
            </a:endParaRPr>
          </a:p>
        </p:txBody>
      </p:sp>
      <p:sp>
        <p:nvSpPr>
          <p:cNvPr id="30" name="مربع نص 23"/>
          <p:cNvSpPr txBox="1"/>
          <p:nvPr/>
        </p:nvSpPr>
        <p:spPr>
          <a:xfrm>
            <a:off x="5943600" y="3940175"/>
            <a:ext cx="3124200" cy="2308225"/>
          </a:xfrm>
          <a:prstGeom prst="rect">
            <a:avLst/>
          </a:prstGeom>
        </p:spPr>
        <p:style>
          <a:lnRef idx="2">
            <a:schemeClr val="accent2"/>
          </a:lnRef>
          <a:fillRef idx="1">
            <a:schemeClr val="lt1"/>
          </a:fillRef>
          <a:effectRef idx="0">
            <a:schemeClr val="accent2"/>
          </a:effectRef>
          <a:fontRef idx="minor">
            <a:schemeClr val="dk1"/>
          </a:fontRef>
        </p:style>
        <p:txBody>
          <a:bodyPr rtlCol="1">
            <a:spAutoFit/>
          </a:bodyPr>
          <a:lstStyle/>
          <a:p>
            <a:pPr algn="r" rtl="1" fontAlgn="auto">
              <a:spcBef>
                <a:spcPts val="0"/>
              </a:spcBef>
              <a:spcAft>
                <a:spcPts val="0"/>
              </a:spcAft>
              <a:defRPr/>
            </a:pPr>
            <a:r>
              <a:rPr lang="ar-SA" b="1" dirty="0"/>
              <a:t>مثال : ماهي القيمة الحالية لمبلغ 200 دولار سيستلم بعد سنتين 2 من الآن ,اذا كان معدل الفائدة هة 10%.</a:t>
            </a:r>
          </a:p>
          <a:p>
            <a:pPr algn="r" rtl="1" fontAlgn="auto">
              <a:spcBef>
                <a:spcPts val="0"/>
              </a:spcBef>
              <a:spcAft>
                <a:spcPts val="0"/>
              </a:spcAft>
              <a:defRPr/>
            </a:pPr>
            <a:r>
              <a:rPr lang="ar-SA" b="1" dirty="0"/>
              <a:t>الجواب : </a:t>
            </a:r>
          </a:p>
          <a:p>
            <a:pPr fontAlgn="auto">
              <a:spcBef>
                <a:spcPts val="0"/>
              </a:spcBef>
              <a:spcAft>
                <a:spcPts val="0"/>
              </a:spcAft>
              <a:defRPr/>
            </a:pPr>
            <a:r>
              <a:rPr lang="en-US" b="1" dirty="0"/>
              <a:t>P = 200K/(1+01) </a:t>
            </a:r>
          </a:p>
          <a:p>
            <a:pPr fontAlgn="auto">
              <a:spcBef>
                <a:spcPts val="0"/>
              </a:spcBef>
              <a:spcAft>
                <a:spcPts val="0"/>
              </a:spcAft>
              <a:defRPr/>
            </a:pPr>
            <a:r>
              <a:rPr lang="en-US" b="1" dirty="0"/>
              <a:t>= 200K/1.21 = $ 165,289</a:t>
            </a:r>
          </a:p>
          <a:p>
            <a:pPr algn="r" rtl="1" fontAlgn="auto">
              <a:spcBef>
                <a:spcPts val="0"/>
              </a:spcBef>
              <a:spcAft>
                <a:spcPts val="0"/>
              </a:spcAft>
              <a:defRPr/>
            </a:pPr>
            <a:r>
              <a:rPr lang="ar-SA" b="1" dirty="0"/>
              <a:t>والجواب هو أقل من 200 دولار لأن الفرق هو القيمة الزمنية للمال .</a:t>
            </a:r>
          </a:p>
        </p:txBody>
      </p:sp>
      <p:sp>
        <p:nvSpPr>
          <p:cNvPr id="17420" name="مربع نص 24"/>
          <p:cNvSpPr txBox="1">
            <a:spLocks noChangeArrowheads="1"/>
          </p:cNvSpPr>
          <p:nvPr/>
        </p:nvSpPr>
        <p:spPr bwMode="auto">
          <a:xfrm>
            <a:off x="7391400" y="4876800"/>
            <a:ext cx="381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b="1">
                <a:latin typeface="Calibri" pitchFamily="34" charset="0"/>
              </a:rPr>
              <a:t>2</a:t>
            </a:r>
            <a:endParaRPr lang="ar-SA" b="1">
              <a:latin typeface="Calibri" pitchFamily="34" charset="0"/>
            </a:endParaRPr>
          </a:p>
        </p:txBody>
      </p:sp>
    </p:spTree>
    <p:extLst>
      <p:ext uri="{BB962C8B-B14F-4D97-AF65-F5344CB8AC3E}">
        <p14:creationId xmlns:p14="http://schemas.microsoft.com/office/powerpoint/2010/main" val="28088452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rtlCol="0">
            <a:normAutofit fontScale="90000"/>
          </a:bodyPr>
          <a:lstStyle/>
          <a:p>
            <a:pPr eaLnBrk="1" fontAlgn="auto" hangingPunct="1">
              <a:spcAft>
                <a:spcPts val="0"/>
              </a:spcAft>
              <a:defRPr/>
            </a:pPr>
            <a:r>
              <a:rPr lang="en-US" dirty="0" smtClean="0"/>
              <a:t>Payback Period</a:t>
            </a:r>
            <a:br>
              <a:rPr lang="en-US" dirty="0" smtClean="0"/>
            </a:br>
            <a:r>
              <a:rPr lang="ar-SA" dirty="0" smtClean="0"/>
              <a:t>فترة استعادة المدفوعات</a:t>
            </a:r>
            <a:endParaRPr lang="en-US" dirty="0"/>
          </a:p>
        </p:txBody>
      </p:sp>
      <p:sp>
        <p:nvSpPr>
          <p:cNvPr id="3" name="عنصر نائب للمحتوى 2"/>
          <p:cNvSpPr>
            <a:spLocks noGrp="1"/>
          </p:cNvSpPr>
          <p:nvPr>
            <p:ph sz="half" idx="1"/>
          </p:nvPr>
        </p:nvSpPr>
        <p:spPr/>
        <p:txBody>
          <a:bodyPr rtlCol="0">
            <a:normAutofit fontScale="77500" lnSpcReduction="20000"/>
          </a:bodyPr>
          <a:lstStyle/>
          <a:p>
            <a:pPr eaLnBrk="1" fontAlgn="auto" hangingPunct="1">
              <a:spcAft>
                <a:spcPts val="0"/>
              </a:spcAft>
              <a:defRPr/>
            </a:pPr>
            <a:r>
              <a:rPr lang="en-US" b="1" dirty="0" smtClean="0"/>
              <a:t>The point in time at which the benefits delivered by the project are equal to the costs incurred.</a:t>
            </a:r>
          </a:p>
          <a:p>
            <a:pPr eaLnBrk="1" fontAlgn="auto" hangingPunct="1">
              <a:spcAft>
                <a:spcPts val="0"/>
              </a:spcAft>
              <a:defRPr/>
            </a:pPr>
            <a:r>
              <a:rPr lang="en-US" b="1" dirty="0" smtClean="0"/>
              <a:t>Expression like “ This investment will pay for itself in less than 3 years ” are common in business and emphasize the tendency to evaluate projects &amp; investment in terms of payback or payout period.</a:t>
            </a:r>
          </a:p>
          <a:p>
            <a:pPr eaLnBrk="1" fontAlgn="auto" hangingPunct="1">
              <a:spcAft>
                <a:spcPts val="0"/>
              </a:spcAft>
              <a:defRPr/>
            </a:pPr>
            <a:r>
              <a:rPr lang="en-US" b="1" dirty="0" smtClean="0"/>
              <a:t>Two types :</a:t>
            </a:r>
          </a:p>
          <a:p>
            <a:pPr lvl="1" eaLnBrk="1" fontAlgn="auto" hangingPunct="1">
              <a:spcAft>
                <a:spcPts val="0"/>
              </a:spcAft>
              <a:defRPr/>
            </a:pPr>
            <a:r>
              <a:rPr lang="en-US" dirty="0" smtClean="0"/>
              <a:t>Payback without interest (Time Value of Money).</a:t>
            </a:r>
          </a:p>
          <a:p>
            <a:pPr lvl="1" eaLnBrk="1" fontAlgn="auto" hangingPunct="1">
              <a:spcAft>
                <a:spcPts val="0"/>
              </a:spcAft>
              <a:defRPr/>
            </a:pPr>
            <a:r>
              <a:rPr lang="en-US" dirty="0" smtClean="0"/>
              <a:t> Payback with interest.</a:t>
            </a:r>
            <a:endParaRPr lang="en-US" dirty="0"/>
          </a:p>
        </p:txBody>
      </p:sp>
      <p:sp>
        <p:nvSpPr>
          <p:cNvPr id="5" name="Content Placeholder 4"/>
          <p:cNvSpPr>
            <a:spLocks noGrp="1"/>
          </p:cNvSpPr>
          <p:nvPr>
            <p:ph sz="half" idx="2"/>
          </p:nvPr>
        </p:nvSpPr>
        <p:spPr/>
        <p:txBody>
          <a:bodyPr rtlCol="0">
            <a:normAutofit fontScale="85000" lnSpcReduction="10000"/>
          </a:bodyPr>
          <a:lstStyle/>
          <a:p>
            <a:pPr eaLnBrk="1" fontAlgn="auto" hangingPunct="1">
              <a:spcAft>
                <a:spcPts val="0"/>
              </a:spcAft>
              <a:defRPr/>
            </a:pPr>
            <a:r>
              <a:rPr lang="ar-SA" dirty="0" smtClean="0"/>
              <a:t>هي النقطة من الزمن التي عندها تكون الفوائد المستلمة من المشروع مساوية للتكاليف التي انفقت .</a:t>
            </a:r>
          </a:p>
          <a:p>
            <a:pPr eaLnBrk="1" fontAlgn="auto" hangingPunct="1">
              <a:spcAft>
                <a:spcPts val="0"/>
              </a:spcAft>
              <a:defRPr/>
            </a:pPr>
            <a:r>
              <a:rPr lang="ar-SA" dirty="0" smtClean="0"/>
              <a:t>تعابير مثل “ هذا الاستثمار سوف يعوض نفسه في أقل من 3 سنوات ” مستخدمة عموما في العمل التجاري وتركز على التوجه نحو تقييم المشروع والاستثمار بعبارة فترة الاستعادة أو فيرة التسديد .</a:t>
            </a:r>
          </a:p>
          <a:p>
            <a:pPr eaLnBrk="1" fontAlgn="auto" hangingPunct="1">
              <a:spcAft>
                <a:spcPts val="0"/>
              </a:spcAft>
              <a:defRPr/>
            </a:pPr>
            <a:r>
              <a:rPr lang="ar-SA" dirty="0" smtClean="0"/>
              <a:t>هناك نوعان :</a:t>
            </a:r>
          </a:p>
          <a:p>
            <a:pPr lvl="1" eaLnBrk="1" fontAlgn="auto" hangingPunct="1">
              <a:spcAft>
                <a:spcPts val="0"/>
              </a:spcAft>
              <a:defRPr/>
            </a:pPr>
            <a:r>
              <a:rPr lang="ar-SA" dirty="0" smtClean="0"/>
              <a:t>الاستعادة بدون احتساب الفوائد (القيمة الزمنية للمال ).</a:t>
            </a:r>
          </a:p>
          <a:p>
            <a:pPr lvl="1" eaLnBrk="1" fontAlgn="auto" hangingPunct="1">
              <a:spcAft>
                <a:spcPts val="0"/>
              </a:spcAft>
              <a:defRPr/>
            </a:pPr>
            <a:r>
              <a:rPr lang="ar-SA" dirty="0" smtClean="0"/>
              <a:t>الاستعادة مع احتساب الفوائد .</a:t>
            </a:r>
            <a:endParaRPr lang="ar-SA" dirty="0"/>
          </a:p>
        </p:txBody>
      </p:sp>
      <p:sp>
        <p:nvSpPr>
          <p:cNvPr id="4" name="عنصر نائب لرقم الشريحة 3"/>
          <p:cNvSpPr>
            <a:spLocks noGrp="1"/>
          </p:cNvSpPr>
          <p:nvPr>
            <p:ph type="sldNum" sz="quarter" idx="12"/>
          </p:nvPr>
        </p:nvSpPr>
        <p:spPr/>
        <p:txBody>
          <a:bodyPr/>
          <a:lstStyle/>
          <a:p>
            <a:pPr>
              <a:defRPr/>
            </a:pPr>
            <a:fld id="{A45FCD99-D0B3-4552-B7FE-C592B59CB583}" type="slidenum">
              <a:rPr lang="en-US"/>
              <a:pPr>
                <a:defRPr/>
              </a:pPr>
              <a:t>59</a:t>
            </a:fld>
            <a:endParaRPr lang="en-US" dirty="0"/>
          </a:p>
        </p:txBody>
      </p:sp>
    </p:spTree>
    <p:extLst>
      <p:ext uri="{BB962C8B-B14F-4D97-AF65-F5344CB8AC3E}">
        <p14:creationId xmlns:p14="http://schemas.microsoft.com/office/powerpoint/2010/main" val="20674594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1"/>
            <a:r>
              <a:rPr lang="ar-SY" dirty="0" smtClean="0"/>
              <a:t>التخطيط لإدارة التكلفة </a:t>
            </a:r>
            <a:br>
              <a:rPr lang="ar-SY" dirty="0" smtClean="0"/>
            </a:br>
            <a:r>
              <a:rPr lang="en-US" dirty="0" smtClean="0"/>
              <a:t>Plan Cost Management </a:t>
            </a:r>
            <a:endParaRPr lang="en-US" dirty="0"/>
          </a:p>
        </p:txBody>
      </p:sp>
      <p:pic>
        <p:nvPicPr>
          <p:cNvPr id="4" name="Content Placeholder 3"/>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2332999"/>
            <a:ext cx="8229600" cy="3060365"/>
          </a:xfrm>
          <a:prstGeom prst="rect">
            <a:avLst/>
          </a:prstGeom>
          <a:noFill/>
        </p:spPr>
      </p:pic>
    </p:spTree>
    <p:extLst>
      <p:ext uri="{BB962C8B-B14F-4D97-AF65-F5344CB8AC3E}">
        <p14:creationId xmlns:p14="http://schemas.microsoft.com/office/powerpoint/2010/main" val="68639802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rtlCol="0">
            <a:normAutofit fontScale="90000"/>
          </a:bodyPr>
          <a:lstStyle/>
          <a:p>
            <a:pPr eaLnBrk="1" fontAlgn="auto" hangingPunct="1">
              <a:spcAft>
                <a:spcPts val="0"/>
              </a:spcAft>
              <a:defRPr/>
            </a:pPr>
            <a:r>
              <a:rPr lang="en-US" dirty="0" smtClean="0"/>
              <a:t>Example - Payback Period</a:t>
            </a:r>
            <a:br>
              <a:rPr lang="en-US" dirty="0" smtClean="0"/>
            </a:br>
            <a:r>
              <a:rPr lang="ar-SA" dirty="0" smtClean="0"/>
              <a:t>مثال - فترة استعادة المدفوعات</a:t>
            </a:r>
            <a:endParaRPr lang="en-US" dirty="0"/>
          </a:p>
        </p:txBody>
      </p:sp>
      <p:sp>
        <p:nvSpPr>
          <p:cNvPr id="3" name="عنصر نائب للمحتوى 2"/>
          <p:cNvSpPr>
            <a:spLocks noGrp="1"/>
          </p:cNvSpPr>
          <p:nvPr>
            <p:ph sz="half" idx="1"/>
          </p:nvPr>
        </p:nvSpPr>
        <p:spPr>
          <a:xfrm>
            <a:off x="457200" y="1600200"/>
            <a:ext cx="5410200" cy="4525963"/>
          </a:xfrm>
        </p:spPr>
        <p:txBody>
          <a:bodyPr rtlCol="0">
            <a:normAutofit fontScale="85000" lnSpcReduction="20000"/>
          </a:bodyPr>
          <a:lstStyle/>
          <a:p>
            <a:pPr eaLnBrk="1" fontAlgn="auto" hangingPunct="1">
              <a:spcAft>
                <a:spcPts val="0"/>
              </a:spcAft>
              <a:defRPr/>
            </a:pPr>
            <a:r>
              <a:rPr lang="en-US" b="1" dirty="0" smtClean="0"/>
              <a:t>Payback without interest:</a:t>
            </a:r>
          </a:p>
          <a:p>
            <a:pPr algn="r" rtl="1" eaLnBrk="1" fontAlgn="auto" hangingPunct="1">
              <a:spcAft>
                <a:spcPts val="0"/>
              </a:spcAft>
              <a:defRPr/>
            </a:pPr>
            <a:r>
              <a:rPr lang="ar-SA" b="1" dirty="0" smtClean="0"/>
              <a:t>استعادة المدفوعات بدون احتساب الفوائد :</a:t>
            </a:r>
            <a:endParaRPr lang="en-US" b="1" dirty="0" smtClean="0"/>
          </a:p>
          <a:p>
            <a:pPr lvl="1" eaLnBrk="1" fontAlgn="auto" hangingPunct="1">
              <a:spcAft>
                <a:spcPts val="0"/>
              </a:spcAft>
              <a:defRPr/>
            </a:pPr>
            <a:r>
              <a:rPr lang="en-US" dirty="0" smtClean="0"/>
              <a:t> </a:t>
            </a:r>
            <a:r>
              <a:rPr lang="en-US" b="1" dirty="0" smtClean="0"/>
              <a:t>-1,000+500+300+200=0</a:t>
            </a:r>
          </a:p>
          <a:p>
            <a:pPr lvl="1" eaLnBrk="1" fontAlgn="auto" hangingPunct="1">
              <a:spcAft>
                <a:spcPts val="0"/>
              </a:spcAft>
              <a:defRPr/>
            </a:pPr>
            <a:r>
              <a:rPr lang="en-US" b="1" dirty="0" smtClean="0"/>
              <a:t>Payback Period = 3 years.</a:t>
            </a:r>
          </a:p>
          <a:p>
            <a:pPr lvl="1" eaLnBrk="1" fontAlgn="auto" hangingPunct="1">
              <a:spcAft>
                <a:spcPts val="0"/>
              </a:spcAft>
              <a:defRPr/>
            </a:pPr>
            <a:r>
              <a:rPr lang="ar-SA" b="1" dirty="0" smtClean="0"/>
              <a:t>استعادة المدفوعات</a:t>
            </a:r>
            <a:r>
              <a:rPr lang="en-US" b="1" dirty="0" smtClean="0"/>
              <a:t>  = 3 </a:t>
            </a:r>
            <a:r>
              <a:rPr lang="ar-SA" b="1" dirty="0" smtClean="0"/>
              <a:t>سنوات</a:t>
            </a:r>
            <a:endParaRPr lang="en-US" b="1" dirty="0" smtClean="0"/>
          </a:p>
          <a:p>
            <a:pPr eaLnBrk="1" fontAlgn="auto" hangingPunct="1">
              <a:spcAft>
                <a:spcPts val="0"/>
              </a:spcAft>
              <a:defRPr/>
            </a:pPr>
            <a:r>
              <a:rPr lang="en-US" b="1" dirty="0" smtClean="0"/>
              <a:t>Payback with interest:</a:t>
            </a:r>
          </a:p>
          <a:p>
            <a:pPr algn="r" rtl="1" eaLnBrk="1" fontAlgn="auto" hangingPunct="1">
              <a:spcAft>
                <a:spcPts val="0"/>
              </a:spcAft>
              <a:defRPr/>
            </a:pPr>
            <a:r>
              <a:rPr lang="ar-SA" b="1" dirty="0" smtClean="0"/>
              <a:t>استعادة المدفوعات مع احتساب الفوائد :</a:t>
            </a:r>
          </a:p>
          <a:p>
            <a:pPr algn="r" rtl="1" eaLnBrk="1" fontAlgn="auto" hangingPunct="1">
              <a:spcAft>
                <a:spcPts val="0"/>
              </a:spcAft>
              <a:defRPr/>
            </a:pPr>
            <a:r>
              <a:rPr lang="ar-SA" b="1" dirty="0" smtClean="0"/>
              <a:t>عن طريق المحاولة والخطأ تكون فترة الاستعادة:</a:t>
            </a:r>
            <a:endParaRPr lang="en-US" b="1" dirty="0" smtClean="0"/>
          </a:p>
          <a:p>
            <a:pPr lvl="1" eaLnBrk="1" fontAlgn="auto" hangingPunct="1">
              <a:spcAft>
                <a:spcPts val="0"/>
              </a:spcAft>
              <a:defRPr/>
            </a:pPr>
            <a:r>
              <a:rPr lang="en-US" b="1" dirty="0" smtClean="0"/>
              <a:t>By trial and error, the payback period = - 1,000+500 (P/F,15%,1) + 300 (P/F,15%,2) + 200 (P/F,15%,3) + 200 (P/F,15%,4) + 200 (P/F,15%,</a:t>
            </a:r>
            <a:r>
              <a:rPr lang="ar-SY" b="1" dirty="0" smtClean="0"/>
              <a:t>5</a:t>
            </a:r>
            <a:r>
              <a:rPr lang="en-US" b="1" dirty="0" smtClean="0"/>
              <a:t>) = $7 = 0</a:t>
            </a:r>
            <a:endParaRPr lang="en-US" b="1" dirty="0"/>
          </a:p>
          <a:p>
            <a:pPr lvl="1" eaLnBrk="1" fontAlgn="auto" hangingPunct="1">
              <a:spcAft>
                <a:spcPts val="0"/>
              </a:spcAft>
              <a:defRPr/>
            </a:pPr>
            <a:r>
              <a:rPr lang="en-US" b="1" dirty="0" smtClean="0"/>
              <a:t>Payback Period = 5 Years.</a:t>
            </a:r>
          </a:p>
          <a:p>
            <a:pPr lvl="1" eaLnBrk="1" fontAlgn="auto" hangingPunct="1">
              <a:spcAft>
                <a:spcPts val="0"/>
              </a:spcAft>
              <a:defRPr/>
            </a:pPr>
            <a:r>
              <a:rPr lang="ar-SA" b="1" dirty="0" smtClean="0"/>
              <a:t>استعادة المدفوعات</a:t>
            </a:r>
            <a:r>
              <a:rPr lang="en-US" b="1" dirty="0" smtClean="0"/>
              <a:t>  =  5 </a:t>
            </a:r>
            <a:r>
              <a:rPr lang="ar-SA" b="1" dirty="0" smtClean="0"/>
              <a:t>سنوات</a:t>
            </a:r>
            <a:endParaRPr lang="en-US" b="1" dirty="0" smtClean="0"/>
          </a:p>
        </p:txBody>
      </p:sp>
      <p:graphicFrame>
        <p:nvGraphicFramePr>
          <p:cNvPr id="6" name="عنصر نائب للمحتوى 5"/>
          <p:cNvGraphicFramePr>
            <a:graphicFrameLocks noGrp="1"/>
          </p:cNvGraphicFramePr>
          <p:nvPr>
            <p:ph sz="half" idx="2"/>
          </p:nvPr>
        </p:nvGraphicFramePr>
        <p:xfrm>
          <a:off x="6019800" y="1676400"/>
          <a:ext cx="2743200" cy="4673599"/>
        </p:xfrm>
        <a:graphic>
          <a:graphicData uri="http://schemas.openxmlformats.org/drawingml/2006/table">
            <a:tbl>
              <a:tblPr rtl="1" firstRow="1" bandRow="1">
                <a:tableStyleId>{5940675A-B579-460E-94D1-54222C63F5DA}</a:tableStyleId>
              </a:tblPr>
              <a:tblGrid>
                <a:gridCol w="1371600"/>
                <a:gridCol w="1371600"/>
              </a:tblGrid>
              <a:tr h="1005977">
                <a:tc>
                  <a:txBody>
                    <a:bodyPr/>
                    <a:lstStyle/>
                    <a:p>
                      <a:pPr algn="ctr" rtl="1"/>
                      <a:r>
                        <a:rPr lang="en-US" sz="2000" b="1" kern="1200" dirty="0" smtClean="0"/>
                        <a:t>Cash</a:t>
                      </a:r>
                      <a:r>
                        <a:rPr lang="ar-SY" sz="2000" b="1" kern="1200" dirty="0" smtClean="0"/>
                        <a:t> </a:t>
                      </a:r>
                      <a:endParaRPr lang="en-US" sz="2000" b="1" kern="1200" dirty="0" smtClean="0"/>
                    </a:p>
                    <a:p>
                      <a:pPr algn="ctr" rtl="1"/>
                      <a:r>
                        <a:rPr lang="ar-SY" sz="2000" b="1" kern="1200" dirty="0" smtClean="0"/>
                        <a:t>التدفق النقدي</a:t>
                      </a:r>
                      <a:endParaRPr lang="ar-SA" sz="2000" b="1" kern="1200" dirty="0">
                        <a:solidFill>
                          <a:schemeClr val="lt1"/>
                        </a:solidFill>
                        <a:latin typeface="+mn-lt"/>
                        <a:ea typeface="+mn-ea"/>
                        <a:cs typeface="+mn-cs"/>
                      </a:endParaRPr>
                    </a:p>
                  </a:txBody>
                  <a:tcPr marT="45726" marB="45726" anchor="ctr" anchorCtr="1"/>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2000" b="1" kern="1200" dirty="0" smtClean="0"/>
                        <a:t>End of </a:t>
                      </a:r>
                      <a:r>
                        <a:rPr lang="en-US" sz="2000" b="1" dirty="0" smtClean="0"/>
                        <a:t>Years</a:t>
                      </a:r>
                      <a:endParaRPr lang="ar-SA" sz="2000" b="1" dirty="0" smtClean="0"/>
                    </a:p>
                    <a:p>
                      <a:pPr algn="ctr" rtl="1"/>
                      <a:r>
                        <a:rPr lang="ar-SA" sz="2000" b="1" kern="1200" dirty="0" smtClean="0"/>
                        <a:t> </a:t>
                      </a:r>
                      <a:r>
                        <a:rPr lang="ar-SY" sz="2000" b="1" kern="1200" dirty="0" smtClean="0"/>
                        <a:t>نهاية السنة</a:t>
                      </a:r>
                      <a:endParaRPr lang="ar-SY" sz="2000" b="1" kern="1200" dirty="0" smtClean="0">
                        <a:solidFill>
                          <a:schemeClr val="lt1"/>
                        </a:solidFill>
                        <a:latin typeface="+mn-lt"/>
                        <a:ea typeface="+mn-ea"/>
                        <a:cs typeface="+mn-cs"/>
                      </a:endParaRPr>
                    </a:p>
                  </a:txBody>
                  <a:tcPr marT="45726" marB="45726" anchor="ctr" anchorCtr="1"/>
                </a:tc>
              </a:tr>
              <a:tr h="523946">
                <a:tc>
                  <a:txBody>
                    <a:bodyPr/>
                    <a:lstStyle/>
                    <a:p>
                      <a:pPr algn="ctr" rtl="1"/>
                      <a:r>
                        <a:rPr lang="en-US" sz="2800" b="1" dirty="0" smtClean="0"/>
                        <a:t>-$1,000</a:t>
                      </a:r>
                      <a:endParaRPr lang="ar-SA" sz="2800" b="1" dirty="0"/>
                    </a:p>
                  </a:txBody>
                  <a:tcPr marT="45726" marB="45726" anchor="ctr"/>
                </a:tc>
                <a:tc>
                  <a:txBody>
                    <a:bodyPr/>
                    <a:lstStyle/>
                    <a:p>
                      <a:pPr algn="ctr" rtl="1"/>
                      <a:r>
                        <a:rPr lang="en-US" sz="2800" b="1" dirty="0" smtClean="0"/>
                        <a:t>0</a:t>
                      </a:r>
                      <a:endParaRPr lang="ar-SA" sz="2800" b="1" dirty="0"/>
                    </a:p>
                  </a:txBody>
                  <a:tcPr marT="45726" marB="45726" anchor="ctr" anchorCtr="1"/>
                </a:tc>
              </a:tr>
              <a:tr h="523946">
                <a:tc>
                  <a:txBody>
                    <a:bodyPr/>
                    <a:lstStyle/>
                    <a:p>
                      <a:pPr algn="ctr" rtl="1"/>
                      <a:r>
                        <a:rPr lang="en-US" sz="2800" b="1" dirty="0" smtClean="0"/>
                        <a:t>500</a:t>
                      </a:r>
                      <a:endParaRPr lang="ar-SA" sz="2800" b="1" dirty="0"/>
                    </a:p>
                  </a:txBody>
                  <a:tcPr marT="45726" marB="45726" anchor="ctr"/>
                </a:tc>
                <a:tc>
                  <a:txBody>
                    <a:bodyPr/>
                    <a:lstStyle/>
                    <a:p>
                      <a:pPr algn="ctr" rtl="1"/>
                      <a:r>
                        <a:rPr lang="en-US" sz="2800" b="1" dirty="0" smtClean="0"/>
                        <a:t>1</a:t>
                      </a:r>
                      <a:endParaRPr lang="ar-SA" sz="2800" b="1" dirty="0"/>
                    </a:p>
                  </a:txBody>
                  <a:tcPr marT="45726" marB="45726" anchor="ctr" anchorCtr="1"/>
                </a:tc>
              </a:tr>
              <a:tr h="523946">
                <a:tc>
                  <a:txBody>
                    <a:bodyPr/>
                    <a:lstStyle/>
                    <a:p>
                      <a:pPr algn="ctr" rtl="1"/>
                      <a:r>
                        <a:rPr lang="en-US" sz="2800" b="1" dirty="0" smtClean="0"/>
                        <a:t>300</a:t>
                      </a:r>
                      <a:endParaRPr lang="ar-SA" sz="2800" b="1" dirty="0"/>
                    </a:p>
                  </a:txBody>
                  <a:tcPr marT="45726" marB="45726" anchor="ctr"/>
                </a:tc>
                <a:tc>
                  <a:txBody>
                    <a:bodyPr/>
                    <a:lstStyle/>
                    <a:p>
                      <a:pPr algn="ctr" rtl="1"/>
                      <a:r>
                        <a:rPr lang="en-US" sz="2800" b="1" dirty="0" smtClean="0"/>
                        <a:t>2</a:t>
                      </a:r>
                      <a:endParaRPr lang="ar-SA" sz="2800" b="1" dirty="0"/>
                    </a:p>
                  </a:txBody>
                  <a:tcPr marT="45726" marB="45726" anchor="ctr" anchorCtr="1"/>
                </a:tc>
              </a:tr>
              <a:tr h="523946">
                <a:tc>
                  <a:txBody>
                    <a:bodyPr/>
                    <a:lstStyle/>
                    <a:p>
                      <a:pPr algn="ctr" rtl="1"/>
                      <a:r>
                        <a:rPr lang="en-US" sz="2800" b="1" dirty="0" smtClean="0"/>
                        <a:t>200</a:t>
                      </a:r>
                      <a:endParaRPr lang="ar-SA" sz="2800" b="1" dirty="0"/>
                    </a:p>
                  </a:txBody>
                  <a:tcPr marT="45726" marB="45726" anchor="ctr"/>
                </a:tc>
                <a:tc>
                  <a:txBody>
                    <a:bodyPr/>
                    <a:lstStyle/>
                    <a:p>
                      <a:pPr algn="ctr" rtl="1"/>
                      <a:r>
                        <a:rPr lang="en-US" sz="2800" b="1" dirty="0" smtClean="0"/>
                        <a:t>3</a:t>
                      </a:r>
                      <a:endParaRPr lang="ar-SA" sz="2800" b="1" dirty="0"/>
                    </a:p>
                  </a:txBody>
                  <a:tcPr marT="45726" marB="45726" anchor="ctr" anchorCtr="1"/>
                </a:tc>
              </a:tr>
              <a:tr h="523946">
                <a:tc>
                  <a:txBody>
                    <a:bodyPr/>
                    <a:lstStyle/>
                    <a:p>
                      <a:pPr algn="ctr" rtl="1"/>
                      <a:r>
                        <a:rPr lang="en-US" sz="2800" b="1" dirty="0" smtClean="0"/>
                        <a:t>200</a:t>
                      </a:r>
                      <a:endParaRPr lang="ar-SA" sz="2800" b="1" dirty="0"/>
                    </a:p>
                  </a:txBody>
                  <a:tcPr marT="45726" marB="45726" anchor="ctr"/>
                </a:tc>
                <a:tc>
                  <a:txBody>
                    <a:bodyPr/>
                    <a:lstStyle/>
                    <a:p>
                      <a:pPr algn="ctr" rtl="1"/>
                      <a:r>
                        <a:rPr lang="en-US" sz="2800" b="1" dirty="0" smtClean="0"/>
                        <a:t>4</a:t>
                      </a:r>
                      <a:endParaRPr lang="ar-SA" sz="2800" b="1" dirty="0"/>
                    </a:p>
                  </a:txBody>
                  <a:tcPr marT="45726" marB="45726" anchor="ctr" anchorCtr="1"/>
                </a:tc>
              </a:tr>
              <a:tr h="523946">
                <a:tc>
                  <a:txBody>
                    <a:bodyPr/>
                    <a:lstStyle/>
                    <a:p>
                      <a:pPr algn="ctr" rtl="1"/>
                      <a:r>
                        <a:rPr lang="en-US" sz="2800" b="1" dirty="0" smtClean="0"/>
                        <a:t>200</a:t>
                      </a:r>
                      <a:endParaRPr lang="ar-SA" sz="2800" b="1" dirty="0"/>
                    </a:p>
                  </a:txBody>
                  <a:tcPr marT="45726" marB="45726" anchor="ctr"/>
                </a:tc>
                <a:tc>
                  <a:txBody>
                    <a:bodyPr/>
                    <a:lstStyle/>
                    <a:p>
                      <a:pPr algn="ctr" rtl="1"/>
                      <a:r>
                        <a:rPr lang="en-US" sz="2800" b="1" dirty="0" smtClean="0"/>
                        <a:t>5</a:t>
                      </a:r>
                      <a:endParaRPr lang="ar-SA" sz="2800" b="1" dirty="0"/>
                    </a:p>
                  </a:txBody>
                  <a:tcPr marT="45726" marB="45726" anchor="ctr" anchorCtr="1"/>
                </a:tc>
              </a:tr>
              <a:tr h="523946">
                <a:tc>
                  <a:txBody>
                    <a:bodyPr/>
                    <a:lstStyle/>
                    <a:p>
                      <a:pPr algn="ctr" rtl="1"/>
                      <a:r>
                        <a:rPr lang="en-US" sz="2800" b="1" dirty="0" smtClean="0"/>
                        <a:t>200</a:t>
                      </a:r>
                      <a:endParaRPr lang="ar-SA" sz="2800" b="1" dirty="0"/>
                    </a:p>
                  </a:txBody>
                  <a:tcPr marT="45726" marB="45726" anchor="ctr"/>
                </a:tc>
                <a:tc>
                  <a:txBody>
                    <a:bodyPr/>
                    <a:lstStyle/>
                    <a:p>
                      <a:pPr algn="ctr" rtl="1"/>
                      <a:r>
                        <a:rPr lang="en-US" sz="2800" b="1" dirty="0" smtClean="0"/>
                        <a:t>6</a:t>
                      </a:r>
                      <a:endParaRPr lang="ar-SA" sz="2800" b="1" dirty="0"/>
                    </a:p>
                  </a:txBody>
                  <a:tcPr marT="45726" marB="45726" anchor="ctr" anchorCtr="1"/>
                </a:tc>
              </a:tr>
            </a:tbl>
          </a:graphicData>
        </a:graphic>
      </p:graphicFrame>
      <p:sp>
        <p:nvSpPr>
          <p:cNvPr id="7" name="عنصر نائب لرقم الشريحة 6"/>
          <p:cNvSpPr>
            <a:spLocks noGrp="1"/>
          </p:cNvSpPr>
          <p:nvPr>
            <p:ph type="sldNum" sz="quarter" idx="12"/>
          </p:nvPr>
        </p:nvSpPr>
        <p:spPr/>
        <p:txBody>
          <a:bodyPr/>
          <a:lstStyle/>
          <a:p>
            <a:pPr>
              <a:defRPr/>
            </a:pPr>
            <a:fld id="{ACD9FA43-2833-48D9-84C5-CC99AA9F2EA3}" type="slidenum">
              <a:rPr lang="en-US"/>
              <a:pPr>
                <a:defRPr/>
              </a:pPr>
              <a:t>60</a:t>
            </a:fld>
            <a:endParaRPr lang="en-US" dirty="0"/>
          </a:p>
        </p:txBody>
      </p:sp>
      <p:sp>
        <p:nvSpPr>
          <p:cNvPr id="19490" name="مربع نص 4"/>
          <p:cNvSpPr txBox="1">
            <a:spLocks noChangeArrowheads="1"/>
          </p:cNvSpPr>
          <p:nvPr/>
        </p:nvSpPr>
        <p:spPr bwMode="auto">
          <a:xfrm>
            <a:off x="1600200" y="4948238"/>
            <a:ext cx="304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400" b="1">
                <a:latin typeface="Calibri" pitchFamily="34" charset="0"/>
              </a:rPr>
              <a:t>~</a:t>
            </a:r>
            <a:endParaRPr lang="ar-SA" sz="2400" b="1">
              <a:latin typeface="Calibri" pitchFamily="34" charset="0"/>
            </a:endParaRPr>
          </a:p>
        </p:txBody>
      </p:sp>
    </p:spTree>
    <p:extLst>
      <p:ext uri="{BB962C8B-B14F-4D97-AF65-F5344CB8AC3E}">
        <p14:creationId xmlns:p14="http://schemas.microsoft.com/office/powerpoint/2010/main" val="423988361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rtlCol="0">
            <a:normAutofit fontScale="90000"/>
          </a:bodyPr>
          <a:lstStyle/>
          <a:p>
            <a:pPr eaLnBrk="1" fontAlgn="auto" hangingPunct="1">
              <a:spcAft>
                <a:spcPts val="0"/>
              </a:spcAft>
              <a:defRPr/>
            </a:pPr>
            <a:r>
              <a:rPr lang="en-US" dirty="0" smtClean="0"/>
              <a:t>Net Present Value (NPV) Method</a:t>
            </a:r>
            <a:br>
              <a:rPr lang="en-US" dirty="0" smtClean="0"/>
            </a:br>
            <a:r>
              <a:rPr lang="ar-SA" dirty="0" smtClean="0"/>
              <a:t>طريقة القيمة الحالية الصافية</a:t>
            </a:r>
            <a:endParaRPr lang="en-US" dirty="0"/>
          </a:p>
        </p:txBody>
      </p:sp>
      <p:sp>
        <p:nvSpPr>
          <p:cNvPr id="3" name="عنصر نائب للمحتوى 2"/>
          <p:cNvSpPr>
            <a:spLocks noGrp="1"/>
          </p:cNvSpPr>
          <p:nvPr>
            <p:ph sz="half" idx="1"/>
          </p:nvPr>
        </p:nvSpPr>
        <p:spPr/>
        <p:txBody>
          <a:bodyPr rtlCol="0">
            <a:normAutofit fontScale="92500" lnSpcReduction="20000"/>
          </a:bodyPr>
          <a:lstStyle/>
          <a:p>
            <a:pPr eaLnBrk="1" fontAlgn="auto" hangingPunct="1">
              <a:spcAft>
                <a:spcPts val="0"/>
              </a:spcAft>
              <a:defRPr/>
            </a:pPr>
            <a:r>
              <a:rPr lang="en-US" b="1" dirty="0" smtClean="0"/>
              <a:t>One tool, two names:</a:t>
            </a:r>
          </a:p>
          <a:p>
            <a:pPr lvl="1" eaLnBrk="1" fontAlgn="auto" hangingPunct="1">
              <a:spcAft>
                <a:spcPts val="0"/>
              </a:spcAft>
              <a:defRPr/>
            </a:pPr>
            <a:r>
              <a:rPr lang="en-US" dirty="0" smtClean="0"/>
              <a:t>Net Present Value or Net Present Worth (NPV or NPW).</a:t>
            </a:r>
          </a:p>
          <a:p>
            <a:pPr lvl="1" eaLnBrk="1" fontAlgn="auto" hangingPunct="1">
              <a:spcAft>
                <a:spcPts val="0"/>
              </a:spcAft>
              <a:defRPr/>
            </a:pPr>
            <a:r>
              <a:rPr lang="en-US" dirty="0" smtClean="0"/>
              <a:t>Discounted Cash Flow (DCF).</a:t>
            </a:r>
          </a:p>
          <a:p>
            <a:pPr marL="342900" lvl="1" indent="-342900" eaLnBrk="1" fontAlgn="auto" hangingPunct="1">
              <a:spcAft>
                <a:spcPts val="0"/>
              </a:spcAft>
              <a:buFont typeface="Arial" pitchFamily="34" charset="0"/>
              <a:buChar char="•"/>
              <a:defRPr/>
            </a:pPr>
            <a:r>
              <a:rPr lang="en-US" sz="3200" b="1" dirty="0" smtClean="0"/>
              <a:t>Present value of total benefits (Income or Revenue) less the present value of all the costs:</a:t>
            </a:r>
          </a:p>
          <a:p>
            <a:pPr lvl="1" eaLnBrk="1" fontAlgn="auto" hangingPunct="1">
              <a:spcAft>
                <a:spcPts val="0"/>
              </a:spcAft>
              <a:defRPr/>
            </a:pPr>
            <a:r>
              <a:rPr lang="en-US" dirty="0" smtClean="0"/>
              <a:t>Positive  = Good Potential.</a:t>
            </a:r>
          </a:p>
          <a:p>
            <a:pPr lvl="1" eaLnBrk="1" fontAlgn="auto" hangingPunct="1">
              <a:spcAft>
                <a:spcPts val="0"/>
              </a:spcAft>
              <a:defRPr/>
            </a:pPr>
            <a:r>
              <a:rPr lang="en-US" dirty="0" smtClean="0"/>
              <a:t>Negative = Poor Potential.</a:t>
            </a:r>
          </a:p>
        </p:txBody>
      </p:sp>
      <p:sp>
        <p:nvSpPr>
          <p:cNvPr id="20484" name="Content Placeholder 4"/>
          <p:cNvSpPr>
            <a:spLocks noGrp="1"/>
          </p:cNvSpPr>
          <p:nvPr>
            <p:ph sz="half" idx="2"/>
          </p:nvPr>
        </p:nvSpPr>
        <p:spPr/>
        <p:txBody>
          <a:bodyPr/>
          <a:lstStyle/>
          <a:p>
            <a:pPr eaLnBrk="1" hangingPunct="1"/>
            <a:r>
              <a:rPr lang="ar-SA" smtClean="0"/>
              <a:t>أداة واحدة , لها اسمان :</a:t>
            </a:r>
          </a:p>
          <a:p>
            <a:pPr lvl="1" eaLnBrk="1" hangingPunct="1"/>
            <a:r>
              <a:rPr lang="ar-SA" smtClean="0"/>
              <a:t>القيمة الحالية الصافية أو المستحق الحالي الصافي</a:t>
            </a:r>
          </a:p>
          <a:p>
            <a:pPr lvl="1" eaLnBrk="1" hangingPunct="1">
              <a:buFont typeface="Arial" pitchFamily="34" charset="0"/>
              <a:buNone/>
            </a:pPr>
            <a:r>
              <a:rPr lang="ar-SA" smtClean="0"/>
              <a:t> (</a:t>
            </a:r>
            <a:r>
              <a:rPr lang="en-US" smtClean="0"/>
              <a:t> </a:t>
            </a:r>
            <a:r>
              <a:rPr lang="en-US" b="1" smtClean="0"/>
              <a:t>NPV</a:t>
            </a:r>
            <a:r>
              <a:rPr lang="ar-SA" smtClean="0"/>
              <a:t>أو </a:t>
            </a:r>
            <a:r>
              <a:rPr lang="en-US" b="1" smtClean="0"/>
              <a:t>NPW</a:t>
            </a:r>
            <a:r>
              <a:rPr lang="ar-SA" smtClean="0"/>
              <a:t> ).</a:t>
            </a:r>
          </a:p>
          <a:p>
            <a:pPr lvl="1" eaLnBrk="1" hangingPunct="1"/>
            <a:r>
              <a:rPr lang="ar-SA" smtClean="0"/>
              <a:t>التدفق النقدي المحسوم (</a:t>
            </a:r>
            <a:r>
              <a:rPr lang="en-US" smtClean="0"/>
              <a:t>DCF</a:t>
            </a:r>
            <a:r>
              <a:rPr lang="ar-SY" smtClean="0"/>
              <a:t>).</a:t>
            </a:r>
            <a:endParaRPr lang="ar-SA" smtClean="0"/>
          </a:p>
          <a:p>
            <a:pPr eaLnBrk="1" hangingPunct="1"/>
            <a:r>
              <a:rPr lang="ar-SA" smtClean="0"/>
              <a:t>القيمة الحالية لجميع الفوائد (الداخلة أو العوائد) ناقص القيمة الحالية لجميع التكاليف :</a:t>
            </a:r>
          </a:p>
          <a:p>
            <a:pPr lvl="1" eaLnBrk="1" hangingPunct="1"/>
            <a:r>
              <a:rPr lang="ar-SA" smtClean="0"/>
              <a:t>موجبة = احتمال جيد .</a:t>
            </a:r>
          </a:p>
          <a:p>
            <a:pPr lvl="1" eaLnBrk="1" hangingPunct="1"/>
            <a:r>
              <a:rPr lang="ar-SA" smtClean="0"/>
              <a:t>سالبة  = احتمال ضعيف .</a:t>
            </a:r>
          </a:p>
        </p:txBody>
      </p:sp>
      <p:sp>
        <p:nvSpPr>
          <p:cNvPr id="4" name="عنصر نائب لرقم الشريحة 3"/>
          <p:cNvSpPr>
            <a:spLocks noGrp="1"/>
          </p:cNvSpPr>
          <p:nvPr>
            <p:ph type="sldNum" sz="quarter" idx="12"/>
          </p:nvPr>
        </p:nvSpPr>
        <p:spPr/>
        <p:txBody>
          <a:bodyPr/>
          <a:lstStyle/>
          <a:p>
            <a:pPr>
              <a:defRPr/>
            </a:pPr>
            <a:fld id="{1ABC2BA1-22E1-4130-8851-0BF39AA3B8F4}" type="slidenum">
              <a:rPr lang="en-US"/>
              <a:pPr>
                <a:defRPr/>
              </a:pPr>
              <a:t>61</a:t>
            </a:fld>
            <a:endParaRPr lang="en-US" dirty="0"/>
          </a:p>
        </p:txBody>
      </p:sp>
    </p:spTree>
    <p:extLst>
      <p:ext uri="{BB962C8B-B14F-4D97-AF65-F5344CB8AC3E}">
        <p14:creationId xmlns:p14="http://schemas.microsoft.com/office/powerpoint/2010/main" val="347920313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rtlCol="0">
            <a:normAutofit fontScale="90000"/>
          </a:bodyPr>
          <a:lstStyle/>
          <a:p>
            <a:pPr eaLnBrk="1" fontAlgn="auto" hangingPunct="1">
              <a:spcAft>
                <a:spcPts val="0"/>
              </a:spcAft>
              <a:defRPr/>
            </a:pPr>
            <a:r>
              <a:rPr lang="en-US" dirty="0" smtClean="0"/>
              <a:t>Benefit/Cost Ratio Method</a:t>
            </a:r>
            <a:br>
              <a:rPr lang="en-US" dirty="0" smtClean="0"/>
            </a:br>
            <a:r>
              <a:rPr lang="ar-SA" dirty="0" smtClean="0"/>
              <a:t> طريقة نسبة الفائدة الى التكاليف</a:t>
            </a:r>
            <a:endParaRPr lang="en-US" dirty="0"/>
          </a:p>
        </p:txBody>
      </p:sp>
      <p:sp>
        <p:nvSpPr>
          <p:cNvPr id="3" name="عنصر نائب للمحتوى 2"/>
          <p:cNvSpPr>
            <a:spLocks noGrp="1"/>
          </p:cNvSpPr>
          <p:nvPr>
            <p:ph sz="half" idx="1"/>
          </p:nvPr>
        </p:nvSpPr>
        <p:spPr/>
        <p:txBody>
          <a:bodyPr rtlCol="0">
            <a:normAutofit fontScale="85000" lnSpcReduction="10000"/>
          </a:bodyPr>
          <a:lstStyle/>
          <a:p>
            <a:pPr eaLnBrk="1" fontAlgn="auto" hangingPunct="1">
              <a:spcAft>
                <a:spcPts val="0"/>
              </a:spcAft>
              <a:defRPr/>
            </a:pPr>
            <a:r>
              <a:rPr lang="en-US" b="1" dirty="0" smtClean="0"/>
              <a:t>Mostly for public projects, but could be used for privet projects.</a:t>
            </a:r>
          </a:p>
          <a:p>
            <a:pPr eaLnBrk="1" fontAlgn="auto" hangingPunct="1">
              <a:spcAft>
                <a:spcPts val="0"/>
              </a:spcAft>
              <a:defRPr/>
            </a:pPr>
            <a:r>
              <a:rPr lang="en-US" b="1" dirty="0" smtClean="0"/>
              <a:t>Benefits are highly subjective and usually involve social and political benefits.</a:t>
            </a:r>
          </a:p>
          <a:p>
            <a:pPr eaLnBrk="1" fontAlgn="auto" hangingPunct="1">
              <a:spcAft>
                <a:spcPts val="0"/>
              </a:spcAft>
              <a:defRPr/>
            </a:pPr>
            <a:r>
              <a:rPr lang="en-US" b="1" dirty="0" smtClean="0"/>
              <a:t>Example : A benefit/Cost Ratio of 1.90 :</a:t>
            </a:r>
          </a:p>
          <a:p>
            <a:pPr lvl="1" eaLnBrk="1" fontAlgn="auto" hangingPunct="1">
              <a:spcAft>
                <a:spcPts val="0"/>
              </a:spcAft>
              <a:defRPr/>
            </a:pPr>
            <a:r>
              <a:rPr lang="en-US" dirty="0" smtClean="0"/>
              <a:t>Means that the revenue is 1.90 times the cost.</a:t>
            </a:r>
          </a:p>
          <a:p>
            <a:pPr lvl="1" eaLnBrk="1" fontAlgn="auto" hangingPunct="1">
              <a:spcAft>
                <a:spcPts val="0"/>
              </a:spcAft>
              <a:defRPr/>
            </a:pPr>
            <a:r>
              <a:rPr lang="en-US" dirty="0" smtClean="0"/>
              <a:t>It does not means that profits is 1.90 times the cost.</a:t>
            </a:r>
            <a:endParaRPr lang="en-US" dirty="0"/>
          </a:p>
        </p:txBody>
      </p:sp>
      <p:sp>
        <p:nvSpPr>
          <p:cNvPr id="5" name="Content Placeholder 4"/>
          <p:cNvSpPr>
            <a:spLocks noGrp="1"/>
          </p:cNvSpPr>
          <p:nvPr>
            <p:ph sz="half" idx="2"/>
          </p:nvPr>
        </p:nvSpPr>
        <p:spPr/>
        <p:txBody>
          <a:bodyPr rtlCol="0">
            <a:normAutofit fontScale="92500"/>
          </a:bodyPr>
          <a:lstStyle/>
          <a:p>
            <a:pPr eaLnBrk="1" fontAlgn="auto" hangingPunct="1">
              <a:spcAft>
                <a:spcPts val="0"/>
              </a:spcAft>
              <a:defRPr/>
            </a:pPr>
            <a:r>
              <a:rPr lang="ar-SA" dirty="0" smtClean="0"/>
              <a:t>على الأغلب تستخدم للمشاريع العامة ويمكن استخدامها للمشاريع الخاصة.</a:t>
            </a:r>
            <a:endParaRPr lang="ar-SA" dirty="0"/>
          </a:p>
          <a:p>
            <a:pPr eaLnBrk="1" fontAlgn="auto" hangingPunct="1">
              <a:spcAft>
                <a:spcPts val="0"/>
              </a:spcAft>
              <a:defRPr/>
            </a:pPr>
            <a:r>
              <a:rPr lang="ar-SA" dirty="0" smtClean="0"/>
              <a:t>الفوائد تكون بالغة الذاتية وعادة ما تتضمن فوائد اجتماعية وسياسية .</a:t>
            </a:r>
          </a:p>
          <a:p>
            <a:pPr eaLnBrk="1" fontAlgn="auto" hangingPunct="1">
              <a:spcAft>
                <a:spcPts val="0"/>
              </a:spcAft>
              <a:defRPr/>
            </a:pPr>
            <a:r>
              <a:rPr lang="ar-SA" dirty="0" smtClean="0"/>
              <a:t>مثال : ان نسبة نسبة الفائدة الى التكاليف التي تساوي 1,90 :</a:t>
            </a:r>
          </a:p>
          <a:p>
            <a:pPr lvl="1" eaLnBrk="1" fontAlgn="auto" hangingPunct="1">
              <a:spcAft>
                <a:spcPts val="0"/>
              </a:spcAft>
              <a:defRPr/>
            </a:pPr>
            <a:r>
              <a:rPr lang="ar-SA" dirty="0" smtClean="0"/>
              <a:t>تعني أن العوائد هي 1,90 مرة أكبر من التكلفة .</a:t>
            </a:r>
          </a:p>
          <a:p>
            <a:pPr lvl="1" eaLnBrk="1" fontAlgn="auto" hangingPunct="1">
              <a:spcAft>
                <a:spcPts val="0"/>
              </a:spcAft>
              <a:defRPr/>
            </a:pPr>
            <a:r>
              <a:rPr lang="ar-SA" dirty="0" smtClean="0"/>
              <a:t>هي لا تعني أن الأرباح هي 1,90 مرة من قيمة التكاليف .</a:t>
            </a:r>
          </a:p>
        </p:txBody>
      </p:sp>
      <p:sp>
        <p:nvSpPr>
          <p:cNvPr id="4" name="عنصر نائب لرقم الشريحة 3"/>
          <p:cNvSpPr>
            <a:spLocks noGrp="1"/>
          </p:cNvSpPr>
          <p:nvPr>
            <p:ph type="sldNum" sz="quarter" idx="12"/>
          </p:nvPr>
        </p:nvSpPr>
        <p:spPr/>
        <p:txBody>
          <a:bodyPr/>
          <a:lstStyle/>
          <a:p>
            <a:pPr>
              <a:defRPr/>
            </a:pPr>
            <a:fld id="{14292BB7-1421-41FE-8B73-3A74AF36874F}" type="slidenum">
              <a:rPr lang="en-US"/>
              <a:pPr>
                <a:defRPr/>
              </a:pPr>
              <a:t>62</a:t>
            </a:fld>
            <a:endParaRPr lang="en-US" dirty="0"/>
          </a:p>
        </p:txBody>
      </p:sp>
    </p:spTree>
    <p:extLst>
      <p:ext uri="{BB962C8B-B14F-4D97-AF65-F5344CB8AC3E}">
        <p14:creationId xmlns:p14="http://schemas.microsoft.com/office/powerpoint/2010/main" val="140632794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rtlCol="0">
            <a:normAutofit fontScale="90000"/>
          </a:bodyPr>
          <a:lstStyle/>
          <a:p>
            <a:pPr rtl="0" eaLnBrk="1" fontAlgn="auto" hangingPunct="1">
              <a:spcAft>
                <a:spcPts val="0"/>
              </a:spcAft>
              <a:defRPr/>
            </a:pPr>
            <a:r>
              <a:rPr lang="en-US" dirty="0" smtClean="0"/>
              <a:t>Internal Rate of Return (IRR)</a:t>
            </a:r>
            <a:br>
              <a:rPr lang="en-US" dirty="0" smtClean="0"/>
            </a:br>
            <a:r>
              <a:rPr lang="en-US" dirty="0" smtClean="0"/>
              <a:t>( IRR </a:t>
            </a:r>
            <a:r>
              <a:rPr lang="ar-SA" dirty="0" smtClean="0"/>
              <a:t>معدل العوائد الداخلي (</a:t>
            </a:r>
            <a:endParaRPr lang="en-US" dirty="0"/>
          </a:p>
        </p:txBody>
      </p:sp>
      <p:sp>
        <p:nvSpPr>
          <p:cNvPr id="3" name="عنصر نائب للمحتوى 2"/>
          <p:cNvSpPr>
            <a:spLocks noGrp="1"/>
          </p:cNvSpPr>
          <p:nvPr>
            <p:ph sz="half" idx="1"/>
          </p:nvPr>
        </p:nvSpPr>
        <p:spPr/>
        <p:txBody>
          <a:bodyPr rtlCol="0">
            <a:normAutofit fontScale="77500" lnSpcReduction="20000"/>
          </a:bodyPr>
          <a:lstStyle/>
          <a:p>
            <a:pPr eaLnBrk="1" fontAlgn="auto" hangingPunct="1">
              <a:spcAft>
                <a:spcPts val="0"/>
              </a:spcAft>
              <a:defRPr/>
            </a:pPr>
            <a:r>
              <a:rPr lang="en-US" b="1" dirty="0" smtClean="0"/>
              <a:t>The interest rate at which </a:t>
            </a:r>
          </a:p>
          <a:p>
            <a:pPr eaLnBrk="1" fontAlgn="auto" hangingPunct="1">
              <a:spcAft>
                <a:spcPts val="0"/>
              </a:spcAft>
              <a:buFont typeface="Arial" pitchFamily="34" charset="0"/>
              <a:buNone/>
              <a:defRPr/>
            </a:pPr>
            <a:r>
              <a:rPr lang="en-US" dirty="0" smtClean="0"/>
              <a:t>	</a:t>
            </a:r>
            <a:r>
              <a:rPr lang="en-US" sz="3000" b="1" dirty="0" smtClean="0"/>
              <a:t>Equivalent Receipt = Equivalent Disbursements</a:t>
            </a:r>
          </a:p>
          <a:p>
            <a:pPr eaLnBrk="1" fontAlgn="auto" hangingPunct="1">
              <a:spcAft>
                <a:spcPts val="0"/>
              </a:spcAft>
              <a:buFont typeface="Arial" pitchFamily="34" charset="0"/>
              <a:buNone/>
              <a:defRPr/>
            </a:pPr>
            <a:r>
              <a:rPr lang="en-US" sz="3000" b="1" dirty="0" smtClean="0"/>
              <a:t>OR</a:t>
            </a:r>
          </a:p>
          <a:p>
            <a:pPr eaLnBrk="1" fontAlgn="auto" hangingPunct="1">
              <a:spcAft>
                <a:spcPts val="0"/>
              </a:spcAft>
              <a:buFont typeface="Arial" pitchFamily="34" charset="0"/>
              <a:buNone/>
              <a:defRPr/>
            </a:pPr>
            <a:r>
              <a:rPr lang="en-US" sz="3000" b="1" dirty="0" smtClean="0"/>
              <a:t>The interest rate that reduces the present value worth amount of a series of receipts and disbursements to ZERO</a:t>
            </a:r>
          </a:p>
          <a:p>
            <a:pPr eaLnBrk="1" fontAlgn="auto" hangingPunct="1">
              <a:spcAft>
                <a:spcPts val="0"/>
              </a:spcAft>
              <a:defRPr/>
            </a:pPr>
            <a:r>
              <a:rPr lang="en-US" b="1" dirty="0" smtClean="0"/>
              <a:t>Used to examine the return from a project to see if it is a good proposition:</a:t>
            </a:r>
          </a:p>
          <a:p>
            <a:pPr lvl="1" eaLnBrk="1" fontAlgn="auto" hangingPunct="1">
              <a:spcAft>
                <a:spcPts val="0"/>
              </a:spcAft>
              <a:defRPr/>
            </a:pPr>
            <a:r>
              <a:rPr lang="en-US" sz="2600" dirty="0" smtClean="0"/>
              <a:t>Example :</a:t>
            </a:r>
            <a:r>
              <a:rPr lang="en-US" sz="2600" dirty="0"/>
              <a:t> </a:t>
            </a:r>
            <a:r>
              <a:rPr lang="en-US" sz="2600" dirty="0" smtClean="0"/>
              <a:t>IRR = 15%</a:t>
            </a:r>
          </a:p>
        </p:txBody>
      </p:sp>
      <p:sp>
        <p:nvSpPr>
          <p:cNvPr id="5" name="Content Placeholder 4"/>
          <p:cNvSpPr>
            <a:spLocks noGrp="1"/>
          </p:cNvSpPr>
          <p:nvPr>
            <p:ph sz="half" idx="2"/>
          </p:nvPr>
        </p:nvSpPr>
        <p:spPr/>
        <p:txBody>
          <a:bodyPr rtlCol="0">
            <a:normAutofit fontScale="92500" lnSpcReduction="20000"/>
          </a:bodyPr>
          <a:lstStyle/>
          <a:p>
            <a:pPr eaLnBrk="1" fontAlgn="auto" hangingPunct="1">
              <a:spcAft>
                <a:spcPts val="0"/>
              </a:spcAft>
              <a:defRPr/>
            </a:pPr>
            <a:r>
              <a:rPr lang="ar-SA" dirty="0" smtClean="0"/>
              <a:t>هو معدل الفائدة التي يكون عندها المساوي المستلم = المساوي المنفق</a:t>
            </a:r>
          </a:p>
          <a:p>
            <a:pPr eaLnBrk="1" fontAlgn="auto" hangingPunct="1">
              <a:spcAft>
                <a:spcPts val="0"/>
              </a:spcAft>
              <a:buFont typeface="Arial" pitchFamily="34" charset="0"/>
              <a:buNone/>
              <a:defRPr/>
            </a:pPr>
            <a:r>
              <a:rPr lang="ar-SA" dirty="0" smtClean="0"/>
              <a:t>أو</a:t>
            </a:r>
          </a:p>
          <a:p>
            <a:pPr eaLnBrk="1" fontAlgn="auto" hangingPunct="1">
              <a:spcAft>
                <a:spcPts val="0"/>
              </a:spcAft>
              <a:buFont typeface="Arial" pitchFamily="34" charset="0"/>
              <a:buNone/>
              <a:defRPr/>
            </a:pPr>
            <a:r>
              <a:rPr lang="ar-SA" dirty="0" smtClean="0"/>
              <a:t>	هو معدل الفائدة التي تنقص مقدار المستحق من القيمة الحالية لسلسلة من الدفعات المستلمة أو المنفقة ليصل الى الصفر .</a:t>
            </a:r>
          </a:p>
          <a:p>
            <a:pPr eaLnBrk="1" fontAlgn="auto" hangingPunct="1">
              <a:spcAft>
                <a:spcPts val="0"/>
              </a:spcAft>
              <a:defRPr/>
            </a:pPr>
            <a:r>
              <a:rPr lang="ar-SA" dirty="0" smtClean="0"/>
              <a:t>تستخدم للحكم على العوائد من المشاريع لمعرفة ما أذا كانت تلك المشاريع هي مقترح جيد :</a:t>
            </a:r>
          </a:p>
          <a:p>
            <a:pPr lvl="1" eaLnBrk="1" fontAlgn="auto" hangingPunct="1">
              <a:spcAft>
                <a:spcPts val="0"/>
              </a:spcAft>
              <a:defRPr/>
            </a:pPr>
            <a:r>
              <a:rPr lang="ar-SA" dirty="0" smtClean="0"/>
              <a:t>مثال </a:t>
            </a:r>
            <a:r>
              <a:rPr lang="en-US" dirty="0" smtClean="0"/>
              <a:t>IRR </a:t>
            </a:r>
            <a:r>
              <a:rPr lang="ar-SA" dirty="0" smtClean="0"/>
              <a:t> = 15%</a:t>
            </a:r>
            <a:endParaRPr lang="ar-SA" dirty="0"/>
          </a:p>
        </p:txBody>
      </p:sp>
      <p:sp>
        <p:nvSpPr>
          <p:cNvPr id="4" name="عنصر نائب لرقم الشريحة 3"/>
          <p:cNvSpPr>
            <a:spLocks noGrp="1"/>
          </p:cNvSpPr>
          <p:nvPr>
            <p:ph type="sldNum" sz="quarter" idx="12"/>
          </p:nvPr>
        </p:nvSpPr>
        <p:spPr/>
        <p:txBody>
          <a:bodyPr/>
          <a:lstStyle/>
          <a:p>
            <a:pPr>
              <a:defRPr/>
            </a:pPr>
            <a:fld id="{E34A662C-0A11-4DA9-B329-76ABAB3214AC}" type="slidenum">
              <a:rPr lang="en-US"/>
              <a:pPr>
                <a:defRPr/>
              </a:pPr>
              <a:t>63</a:t>
            </a:fld>
            <a:endParaRPr lang="en-US" dirty="0"/>
          </a:p>
        </p:txBody>
      </p:sp>
    </p:spTree>
    <p:extLst>
      <p:ext uri="{BB962C8B-B14F-4D97-AF65-F5344CB8AC3E}">
        <p14:creationId xmlns:p14="http://schemas.microsoft.com/office/powerpoint/2010/main" val="417085117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1026"/>
          <p:cNvSpPr>
            <a:spLocks noGrp="1" noChangeArrowheads="1"/>
          </p:cNvSpPr>
          <p:nvPr>
            <p:ph type="title"/>
          </p:nvPr>
        </p:nvSpPr>
        <p:spPr/>
        <p:txBody>
          <a:bodyPr rtlCol="0">
            <a:normAutofit fontScale="90000"/>
          </a:bodyPr>
          <a:lstStyle/>
          <a:p>
            <a:pPr rtl="0" eaLnBrk="1" fontAlgn="auto" hangingPunct="1">
              <a:spcAft>
                <a:spcPts val="0"/>
              </a:spcAft>
              <a:defRPr/>
            </a:pPr>
            <a:r>
              <a:rPr lang="en-US" dirty="0" smtClean="0"/>
              <a:t>Internal Rate of Return (IRR)</a:t>
            </a:r>
            <a:br>
              <a:rPr lang="en-US" dirty="0" smtClean="0"/>
            </a:br>
            <a:r>
              <a:rPr lang="en-US" dirty="0" smtClean="0"/>
              <a:t>( IRR </a:t>
            </a:r>
            <a:r>
              <a:rPr lang="ar-SA" dirty="0" smtClean="0"/>
              <a:t>معدل العوائد الداخلي (</a:t>
            </a:r>
            <a:endParaRPr lang="en-US" dirty="0"/>
          </a:p>
        </p:txBody>
      </p:sp>
      <p:sp useBgFill="1">
        <p:nvSpPr>
          <p:cNvPr id="205827" name="Rectangle 1027"/>
          <p:cNvSpPr>
            <a:spLocks noGrp="1" noChangeArrowheads="1"/>
          </p:cNvSpPr>
          <p:nvPr>
            <p:ph sz="half" idx="1"/>
          </p:nvPr>
        </p:nvSpPr>
        <p:spPr/>
        <p:txBody>
          <a:bodyPr rtlCol="0">
            <a:noAutofit/>
          </a:bodyPr>
          <a:lstStyle/>
          <a:p>
            <a:pPr marL="344488" indent="-344488" defTabSz="890588" eaLnBrk="1" fontAlgn="auto" hangingPunct="1">
              <a:spcBef>
                <a:spcPct val="0"/>
              </a:spcBef>
              <a:spcAft>
                <a:spcPts val="0"/>
              </a:spcAft>
              <a:defRPr/>
            </a:pPr>
            <a:r>
              <a:rPr lang="en-US" sz="2000" dirty="0"/>
              <a:t>The cash inflows received from the project are immediately reinvested to earn a return equal to the IRR for the remaining life of the project</a:t>
            </a:r>
            <a:r>
              <a:rPr lang="en-US" sz="2000" dirty="0" smtClean="0"/>
              <a:t>.</a:t>
            </a:r>
          </a:p>
          <a:p>
            <a:pPr eaLnBrk="1" fontAlgn="auto" hangingPunct="1">
              <a:lnSpc>
                <a:spcPct val="85000"/>
              </a:lnSpc>
              <a:spcBef>
                <a:spcPct val="0"/>
              </a:spcBef>
              <a:spcAft>
                <a:spcPts val="0"/>
              </a:spcAft>
              <a:defRPr/>
            </a:pPr>
            <a:r>
              <a:rPr lang="en-US" sz="2000" dirty="0" smtClean="0"/>
              <a:t>IRR: the discount that sets the NPV to zero .</a:t>
            </a:r>
          </a:p>
          <a:p>
            <a:pPr eaLnBrk="1" fontAlgn="auto" hangingPunct="1">
              <a:lnSpc>
                <a:spcPct val="85000"/>
              </a:lnSpc>
              <a:spcBef>
                <a:spcPct val="0"/>
              </a:spcBef>
              <a:spcAft>
                <a:spcPts val="0"/>
              </a:spcAft>
              <a:defRPr/>
            </a:pPr>
            <a:r>
              <a:rPr lang="en-US" sz="2000" dirty="0" smtClean="0"/>
              <a:t>Minimum Acceptance Criteria: Accept if the IRR &gt; required return .</a:t>
            </a:r>
          </a:p>
          <a:p>
            <a:pPr eaLnBrk="1" fontAlgn="auto" hangingPunct="1">
              <a:lnSpc>
                <a:spcPct val="85000"/>
              </a:lnSpc>
              <a:spcBef>
                <a:spcPct val="0"/>
              </a:spcBef>
              <a:spcAft>
                <a:spcPts val="0"/>
              </a:spcAft>
              <a:defRPr/>
            </a:pPr>
            <a:r>
              <a:rPr lang="en-US" sz="2000" dirty="0" smtClean="0"/>
              <a:t>Ranking Criteria: Select alternative with the highest IRR</a:t>
            </a:r>
          </a:p>
          <a:p>
            <a:pPr eaLnBrk="1" fontAlgn="auto" hangingPunct="1">
              <a:lnSpc>
                <a:spcPct val="85000"/>
              </a:lnSpc>
              <a:spcBef>
                <a:spcPct val="0"/>
              </a:spcBef>
              <a:spcAft>
                <a:spcPts val="0"/>
              </a:spcAft>
              <a:defRPr/>
            </a:pPr>
            <a:r>
              <a:rPr lang="en-US" sz="2000" dirty="0" smtClean="0"/>
              <a:t>Reinvestment assumption:  the IRR calculation assumes that all future cash flows are reinvested at the IRR .</a:t>
            </a:r>
          </a:p>
          <a:p>
            <a:pPr marL="0" indent="0" defTabSz="890588" eaLnBrk="1" fontAlgn="auto" hangingPunct="1">
              <a:spcBef>
                <a:spcPct val="0"/>
              </a:spcBef>
              <a:spcAft>
                <a:spcPts val="0"/>
              </a:spcAft>
              <a:buFont typeface="Monotype Sorts" pitchFamily="2" charset="2"/>
              <a:buNone/>
              <a:defRPr/>
            </a:pPr>
            <a:endParaRPr lang="en-US" sz="2000" dirty="0"/>
          </a:p>
        </p:txBody>
      </p:sp>
      <p:sp>
        <p:nvSpPr>
          <p:cNvPr id="5" name="Content Placeholder 4"/>
          <p:cNvSpPr>
            <a:spLocks noGrp="1"/>
          </p:cNvSpPr>
          <p:nvPr>
            <p:ph sz="half" idx="2"/>
          </p:nvPr>
        </p:nvSpPr>
        <p:spPr>
          <a:xfrm>
            <a:off x="4648200" y="1600200"/>
            <a:ext cx="4038600" cy="4800600"/>
          </a:xfrm>
        </p:spPr>
        <p:txBody>
          <a:bodyPr rtlCol="0">
            <a:normAutofit fontScale="77500" lnSpcReduction="20000"/>
          </a:bodyPr>
          <a:lstStyle/>
          <a:p>
            <a:pPr eaLnBrk="1" fontAlgn="auto" hangingPunct="1">
              <a:spcAft>
                <a:spcPts val="0"/>
              </a:spcAft>
              <a:defRPr/>
            </a:pPr>
            <a:r>
              <a:rPr lang="ar-SY" dirty="0" smtClean="0"/>
              <a:t>اعادة استثمار التدفق النقدي الآتي من المشروع للحصول على عوائد تساوي </a:t>
            </a:r>
            <a:r>
              <a:rPr lang="ar-SA" dirty="0" smtClean="0"/>
              <a:t>معدل العوائد الداخلي </a:t>
            </a:r>
            <a:r>
              <a:rPr lang="ar-SY" dirty="0" smtClean="0"/>
              <a:t>– </a:t>
            </a:r>
            <a:r>
              <a:rPr lang="en-US" dirty="0" smtClean="0"/>
              <a:t>IRR</a:t>
            </a:r>
            <a:r>
              <a:rPr lang="ar-SY" dirty="0" smtClean="0"/>
              <a:t> من أجل ماتبقى من فترة حياة المشروع.</a:t>
            </a:r>
          </a:p>
          <a:p>
            <a:pPr eaLnBrk="1" fontAlgn="auto" hangingPunct="1">
              <a:spcAft>
                <a:spcPts val="0"/>
              </a:spcAft>
              <a:defRPr/>
            </a:pPr>
            <a:r>
              <a:rPr lang="ar-SY" dirty="0" smtClean="0"/>
              <a:t>هو الفائدة التي تجعل القيمة الصافية الحالية مساوية للصفر.</a:t>
            </a:r>
          </a:p>
          <a:p>
            <a:pPr eaLnBrk="1" fontAlgn="auto" hangingPunct="1">
              <a:spcAft>
                <a:spcPts val="0"/>
              </a:spcAft>
              <a:defRPr/>
            </a:pPr>
            <a:r>
              <a:rPr lang="ar-SY" dirty="0" smtClean="0"/>
              <a:t>المعايير الأدنى للقبول هي عندما يكون </a:t>
            </a:r>
            <a:r>
              <a:rPr lang="ar-SA" dirty="0" smtClean="0"/>
              <a:t>معدل العوائد الداخلي </a:t>
            </a:r>
            <a:r>
              <a:rPr lang="en-US" dirty="0" smtClean="0"/>
              <a:t>IRR</a:t>
            </a:r>
            <a:r>
              <a:rPr lang="ar-SY" dirty="0" smtClean="0"/>
              <a:t> </a:t>
            </a:r>
            <a:r>
              <a:rPr lang="en-US" dirty="0" smtClean="0"/>
              <a:t>&lt;</a:t>
            </a:r>
            <a:r>
              <a:rPr lang="ar-SY" dirty="0" smtClean="0"/>
              <a:t> العوائد المطلوبة .</a:t>
            </a:r>
          </a:p>
          <a:p>
            <a:pPr eaLnBrk="1" fontAlgn="auto" hangingPunct="1">
              <a:spcAft>
                <a:spcPts val="0"/>
              </a:spcAft>
              <a:defRPr/>
            </a:pPr>
            <a:r>
              <a:rPr lang="ar-SY" dirty="0" smtClean="0"/>
              <a:t>معايير الترتيب بالأهمية : انتقاء القيمة الأعلى من </a:t>
            </a:r>
            <a:r>
              <a:rPr lang="en-US" dirty="0" smtClean="0"/>
              <a:t>IRR </a:t>
            </a:r>
            <a:r>
              <a:rPr lang="ar-SA" dirty="0" smtClean="0"/>
              <a:t>معدل العوائد الداخلي </a:t>
            </a:r>
            <a:r>
              <a:rPr lang="ar-SY" dirty="0" smtClean="0"/>
              <a:t>.</a:t>
            </a:r>
          </a:p>
          <a:p>
            <a:pPr eaLnBrk="1" fontAlgn="auto" hangingPunct="1">
              <a:spcAft>
                <a:spcPts val="0"/>
              </a:spcAft>
              <a:defRPr/>
            </a:pPr>
            <a:r>
              <a:rPr lang="ar-SY" dirty="0" smtClean="0"/>
              <a:t>افتراضات اعادة الاستثمار : ان حساب </a:t>
            </a:r>
            <a:r>
              <a:rPr lang="en-US" dirty="0" smtClean="0"/>
              <a:t>IRR </a:t>
            </a:r>
            <a:r>
              <a:rPr lang="ar-SA" dirty="0" smtClean="0"/>
              <a:t>معدل العوائد الداخلي </a:t>
            </a:r>
            <a:r>
              <a:rPr lang="ar-SY" dirty="0" smtClean="0"/>
              <a:t>يفترض أن جميع العوائد المستقبلية قد اعيد استثمارها بفائدة تساوي </a:t>
            </a:r>
            <a:r>
              <a:rPr lang="en-US" dirty="0" smtClean="0"/>
              <a:t>IRR </a:t>
            </a:r>
            <a:r>
              <a:rPr lang="ar-SA" dirty="0" smtClean="0"/>
              <a:t>معدل العوائد الداخلي </a:t>
            </a:r>
            <a:r>
              <a:rPr lang="ar-SY" dirty="0" smtClean="0"/>
              <a:t>.</a:t>
            </a:r>
            <a:endParaRPr lang="en-US" dirty="0"/>
          </a:p>
        </p:txBody>
      </p:sp>
      <p:sp>
        <p:nvSpPr>
          <p:cNvPr id="6" name="Slide Number Placeholder 5"/>
          <p:cNvSpPr>
            <a:spLocks noGrp="1"/>
          </p:cNvSpPr>
          <p:nvPr>
            <p:ph type="sldNum" sz="quarter" idx="12"/>
          </p:nvPr>
        </p:nvSpPr>
        <p:spPr/>
        <p:txBody>
          <a:bodyPr/>
          <a:lstStyle/>
          <a:p>
            <a:pPr>
              <a:defRPr/>
            </a:pPr>
            <a:fld id="{9E60B173-4E2A-469D-BD80-795F6D4DAAD4}" type="slidenum">
              <a:rPr lang="en-US"/>
              <a:pPr>
                <a:defRPr/>
              </a:pPr>
              <a:t>64</a:t>
            </a:fld>
            <a:endParaRPr lang="en-US"/>
          </a:p>
        </p:txBody>
      </p:sp>
    </p:spTree>
    <p:extLst>
      <p:ext uri="{BB962C8B-B14F-4D97-AF65-F5344CB8AC3E}">
        <p14:creationId xmlns:p14="http://schemas.microsoft.com/office/powerpoint/2010/main" val="3107155221"/>
      </p:ext>
    </p:extLst>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p:cNvSpPr/>
          <p:nvPr/>
        </p:nvSpPr>
        <p:spPr>
          <a:xfrm>
            <a:off x="0" y="0"/>
            <a:ext cx="9144000" cy="1600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Arial" pitchFamily="34" charset="0"/>
              <a:cs typeface="Arial" pitchFamily="34" charset="0"/>
            </a:endParaRPr>
          </a:p>
        </p:txBody>
      </p:sp>
      <p:pic>
        <p:nvPicPr>
          <p:cNvPr id="32" name="Picture 5"/>
          <p:cNvPicPr>
            <a:picLocks noChangeAspect="1" noChangeArrowheads="1"/>
          </p:cNvPicPr>
          <p:nvPr/>
        </p:nvPicPr>
        <p:blipFill>
          <a:blip r:embed="rId3"/>
          <a:srcRect/>
          <a:stretch>
            <a:fillRect/>
          </a:stretch>
        </p:blipFill>
        <p:spPr bwMode="auto">
          <a:xfrm>
            <a:off x="0" y="1600200"/>
            <a:ext cx="9144000" cy="5257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Slide Number Placeholder 4"/>
          <p:cNvSpPr>
            <a:spLocks noGrp="1"/>
          </p:cNvSpPr>
          <p:nvPr>
            <p:ph type="sldNum" sz="quarter" idx="12"/>
          </p:nvPr>
        </p:nvSpPr>
        <p:spPr/>
        <p:txBody>
          <a:bodyPr/>
          <a:lstStyle/>
          <a:p>
            <a:pPr>
              <a:defRPr/>
            </a:pPr>
            <a:fld id="{B8CAEDBD-4AC8-4594-A753-B5CEDC006DCF}" type="slidenum">
              <a:rPr lang="en-US">
                <a:latin typeface="Arial" pitchFamily="34" charset="0"/>
                <a:cs typeface="Arial" pitchFamily="34" charset="0"/>
              </a:rPr>
              <a:pPr>
                <a:defRPr/>
              </a:pPr>
              <a:t>65</a:t>
            </a:fld>
            <a:endParaRPr lang="en-US" dirty="0">
              <a:latin typeface="Arial" pitchFamily="34" charset="0"/>
              <a:cs typeface="Arial" pitchFamily="34" charset="0"/>
            </a:endParaRPr>
          </a:p>
        </p:txBody>
      </p:sp>
      <p:sp>
        <p:nvSpPr>
          <p:cNvPr id="7" name="Text Box 7"/>
          <p:cNvSpPr txBox="1">
            <a:spLocks noChangeArrowheads="1"/>
          </p:cNvSpPr>
          <p:nvPr/>
        </p:nvSpPr>
        <p:spPr bwMode="auto">
          <a:xfrm>
            <a:off x="6289675" y="1795463"/>
            <a:ext cx="1863725" cy="338137"/>
          </a:xfrm>
          <a:prstGeom prst="rect">
            <a:avLst/>
          </a:prstGeom>
          <a:noFill/>
          <a:ln w="9525">
            <a:noFill/>
            <a:miter lim="800000"/>
            <a:headEnd/>
            <a:tailEnd/>
          </a:ln>
          <a:effectLst/>
        </p:spPr>
        <p:txBody>
          <a:bodyPr>
            <a:spAutoFit/>
          </a:bodyPr>
          <a:lstStyle/>
          <a:p>
            <a:pPr algn="ctr" fontAlgn="auto">
              <a:spcBef>
                <a:spcPct val="50000"/>
              </a:spcBef>
              <a:spcAft>
                <a:spcPts val="0"/>
              </a:spcAft>
              <a:defRPr/>
            </a:pPr>
            <a:r>
              <a:rPr lang="ar-SY" sz="1600" b="1" dirty="0">
                <a:solidFill>
                  <a:srgbClr val="FF9900"/>
                </a:solidFill>
                <a:effectLst>
                  <a:outerShdw blurRad="38100" dist="38100" dir="2700000" algn="tl">
                    <a:srgbClr val="000000"/>
                  </a:outerShdw>
                </a:effectLst>
              </a:rPr>
              <a:t>ميزانية فترة التمويل</a:t>
            </a:r>
            <a:endParaRPr lang="en-US" sz="1600" b="1" dirty="0">
              <a:solidFill>
                <a:srgbClr val="FF9900"/>
              </a:solidFill>
              <a:effectLst>
                <a:outerShdw blurRad="38100" dist="38100" dir="2700000" algn="tl">
                  <a:srgbClr val="000000"/>
                </a:outerShdw>
              </a:effectLst>
            </a:endParaRPr>
          </a:p>
        </p:txBody>
      </p:sp>
      <p:sp>
        <p:nvSpPr>
          <p:cNvPr id="8" name="Text Box 8"/>
          <p:cNvSpPr txBox="1">
            <a:spLocks noChangeArrowheads="1"/>
          </p:cNvSpPr>
          <p:nvPr/>
        </p:nvSpPr>
        <p:spPr bwMode="auto">
          <a:xfrm>
            <a:off x="7740650" y="3716338"/>
            <a:ext cx="1304925" cy="338137"/>
          </a:xfrm>
          <a:prstGeom prst="rect">
            <a:avLst/>
          </a:prstGeom>
          <a:noFill/>
          <a:ln w="9525">
            <a:noFill/>
            <a:miter lim="800000"/>
            <a:headEnd/>
            <a:tailEnd/>
          </a:ln>
          <a:effectLst/>
        </p:spPr>
        <p:txBody>
          <a:bodyPr>
            <a:spAutoFit/>
          </a:bodyPr>
          <a:lstStyle/>
          <a:p>
            <a:pPr algn="ctr" fontAlgn="auto">
              <a:spcBef>
                <a:spcPct val="50000"/>
              </a:spcBef>
              <a:spcAft>
                <a:spcPts val="0"/>
              </a:spcAft>
              <a:defRPr/>
            </a:pPr>
            <a:r>
              <a:rPr lang="ar-SY" sz="1600" b="1" dirty="0">
                <a:solidFill>
                  <a:srgbClr val="FF9900"/>
                </a:solidFill>
                <a:effectLst>
                  <a:outerShdw blurRad="38100" dist="38100" dir="2700000" algn="tl">
                    <a:srgbClr val="000000"/>
                  </a:outerShdw>
                </a:effectLst>
              </a:rPr>
              <a:t>الأرباح</a:t>
            </a:r>
            <a:endParaRPr lang="en-US" sz="1600" b="1" dirty="0">
              <a:solidFill>
                <a:srgbClr val="FF9900"/>
              </a:solidFill>
              <a:effectLst>
                <a:outerShdw blurRad="38100" dist="38100" dir="2700000" algn="tl">
                  <a:srgbClr val="000000"/>
                </a:outerShdw>
              </a:effectLst>
            </a:endParaRPr>
          </a:p>
        </p:txBody>
      </p:sp>
      <p:sp>
        <p:nvSpPr>
          <p:cNvPr id="9" name="Text Box 9"/>
          <p:cNvSpPr txBox="1">
            <a:spLocks noChangeArrowheads="1"/>
          </p:cNvSpPr>
          <p:nvPr/>
        </p:nvSpPr>
        <p:spPr bwMode="auto">
          <a:xfrm>
            <a:off x="3902075" y="2324100"/>
            <a:ext cx="2974975" cy="708025"/>
          </a:xfrm>
          <a:prstGeom prst="rect">
            <a:avLst/>
          </a:prstGeom>
          <a:noFill/>
          <a:ln w="9525">
            <a:noFill/>
            <a:miter lim="800000"/>
            <a:headEnd/>
            <a:tailEnd/>
          </a:ln>
          <a:effectLst/>
        </p:spPr>
        <p:txBody>
          <a:bodyPr>
            <a:spAutoFit/>
          </a:bodyPr>
          <a:lstStyle/>
          <a:p>
            <a:pPr algn="ctr" rtl="1" fontAlgn="auto">
              <a:spcBef>
                <a:spcPct val="50000"/>
              </a:spcBef>
              <a:spcAft>
                <a:spcPts val="0"/>
              </a:spcAft>
              <a:defRPr/>
            </a:pPr>
            <a:r>
              <a:rPr lang="ar-SY" sz="1600" b="1" dirty="0">
                <a:solidFill>
                  <a:srgbClr val="FF9900"/>
                </a:solidFill>
                <a:effectLst>
                  <a:outerShdw blurRad="38100" dist="38100" dir="2700000" algn="tl">
                    <a:srgbClr val="000000"/>
                  </a:outerShdw>
                </a:effectLst>
              </a:rPr>
              <a:t>الميزانية التشغيلية للمشروع </a:t>
            </a:r>
          </a:p>
          <a:p>
            <a:pPr algn="ctr" rtl="1" fontAlgn="auto">
              <a:spcBef>
                <a:spcPct val="50000"/>
              </a:spcBef>
              <a:spcAft>
                <a:spcPts val="0"/>
              </a:spcAft>
              <a:defRPr/>
            </a:pPr>
            <a:r>
              <a:rPr lang="ar-SY" sz="1600" b="1" dirty="0">
                <a:solidFill>
                  <a:srgbClr val="FF9900"/>
                </a:solidFill>
                <a:effectLst>
                  <a:outerShdw blurRad="38100" dist="38100" dir="2700000" algn="tl">
                    <a:srgbClr val="000000"/>
                  </a:outerShdw>
                </a:effectLst>
              </a:rPr>
              <a:t>التكلفة المقدرة</a:t>
            </a:r>
          </a:p>
        </p:txBody>
      </p:sp>
      <p:sp>
        <p:nvSpPr>
          <p:cNvPr id="10" name="Text Box 10"/>
          <p:cNvSpPr txBox="1">
            <a:spLocks noChangeArrowheads="1"/>
          </p:cNvSpPr>
          <p:nvPr/>
        </p:nvSpPr>
        <p:spPr bwMode="auto">
          <a:xfrm>
            <a:off x="7010400" y="4495800"/>
            <a:ext cx="1316038" cy="338138"/>
          </a:xfrm>
          <a:prstGeom prst="rect">
            <a:avLst/>
          </a:prstGeom>
          <a:noFill/>
          <a:ln w="9525">
            <a:noFill/>
            <a:miter lim="800000"/>
            <a:headEnd/>
            <a:tailEnd/>
          </a:ln>
          <a:effectLst/>
        </p:spPr>
        <p:txBody>
          <a:bodyPr>
            <a:spAutoFit/>
          </a:bodyPr>
          <a:lstStyle/>
          <a:p>
            <a:pPr algn="ctr" fontAlgn="auto">
              <a:spcBef>
                <a:spcPct val="50000"/>
              </a:spcBef>
              <a:spcAft>
                <a:spcPts val="0"/>
              </a:spcAft>
              <a:defRPr/>
            </a:pPr>
            <a:r>
              <a:rPr lang="ar-SY" sz="1600" b="1" dirty="0">
                <a:solidFill>
                  <a:srgbClr val="FF9900"/>
                </a:solidFill>
                <a:effectLst>
                  <a:outerShdw blurRad="38100" dist="38100" dir="2700000" algn="tl">
                    <a:srgbClr val="000000"/>
                  </a:outerShdw>
                </a:effectLst>
              </a:rPr>
              <a:t>احتياط الإدارة</a:t>
            </a:r>
            <a:endParaRPr lang="en-US" sz="1600" b="1" dirty="0">
              <a:solidFill>
                <a:srgbClr val="FF9900"/>
              </a:solidFill>
              <a:effectLst>
                <a:outerShdw blurRad="38100" dist="38100" dir="2700000" algn="tl">
                  <a:srgbClr val="000000"/>
                </a:outerShdw>
              </a:effectLst>
            </a:endParaRPr>
          </a:p>
        </p:txBody>
      </p:sp>
      <p:sp>
        <p:nvSpPr>
          <p:cNvPr id="11" name="Text Box 11"/>
          <p:cNvSpPr txBox="1">
            <a:spLocks noChangeArrowheads="1"/>
          </p:cNvSpPr>
          <p:nvPr/>
        </p:nvSpPr>
        <p:spPr bwMode="auto">
          <a:xfrm>
            <a:off x="1981200" y="3429000"/>
            <a:ext cx="2232025" cy="584200"/>
          </a:xfrm>
          <a:prstGeom prst="rect">
            <a:avLst/>
          </a:prstGeom>
          <a:noFill/>
          <a:ln w="9525" algn="ctr">
            <a:noFill/>
            <a:miter lim="800000"/>
            <a:headEnd/>
            <a:tailEnd/>
          </a:ln>
          <a:effectLst/>
        </p:spPr>
        <p:txBody>
          <a:bodyPr>
            <a:spAutoFit/>
          </a:bodyPr>
          <a:lstStyle/>
          <a:p>
            <a:pPr algn="ctr" fontAlgn="auto">
              <a:spcBef>
                <a:spcPct val="50000"/>
              </a:spcBef>
              <a:spcAft>
                <a:spcPts val="0"/>
              </a:spcAft>
              <a:defRPr/>
            </a:pPr>
            <a:r>
              <a:rPr lang="ar-SY" sz="1600" b="1" dirty="0">
                <a:solidFill>
                  <a:srgbClr val="33CC33"/>
                </a:solidFill>
                <a:effectLst>
                  <a:outerShdw blurRad="38100" dist="38100" dir="2700000" algn="tl">
                    <a:srgbClr val="000000"/>
                  </a:outerShdw>
                </a:effectLst>
              </a:rPr>
              <a:t>المستوى - 1</a:t>
            </a:r>
            <a:r>
              <a:rPr lang="en-US" sz="1600" b="1" dirty="0">
                <a:solidFill>
                  <a:srgbClr val="33CC33"/>
                </a:solidFill>
                <a:effectLst>
                  <a:outerShdw blurRad="38100" dist="38100" dir="2700000" algn="tl">
                    <a:srgbClr val="000000"/>
                  </a:outerShdw>
                </a:effectLst>
              </a:rPr>
              <a:t>                             </a:t>
            </a:r>
            <a:r>
              <a:rPr lang="ar-SY" sz="1600" b="1" dirty="0">
                <a:solidFill>
                  <a:srgbClr val="FF9900"/>
                </a:solidFill>
                <a:effectLst>
                  <a:outerShdw blurRad="38100" dist="38100" dir="2700000" algn="tl">
                    <a:srgbClr val="000000"/>
                  </a:outerShdw>
                </a:effectLst>
              </a:rPr>
              <a:t>الميزانية المتوفرة لمدير المهام</a:t>
            </a:r>
            <a:endParaRPr lang="en-US" sz="1600" b="1" dirty="0">
              <a:solidFill>
                <a:srgbClr val="FF9900"/>
              </a:solidFill>
              <a:effectLst>
                <a:outerShdw blurRad="38100" dist="38100" dir="2700000" algn="tl">
                  <a:srgbClr val="000000"/>
                </a:outerShdw>
              </a:effectLst>
            </a:endParaRPr>
          </a:p>
        </p:txBody>
      </p:sp>
      <p:sp>
        <p:nvSpPr>
          <p:cNvPr id="12" name="Text Box 12"/>
          <p:cNvSpPr txBox="1">
            <a:spLocks noChangeArrowheads="1"/>
          </p:cNvSpPr>
          <p:nvPr/>
        </p:nvSpPr>
        <p:spPr bwMode="auto">
          <a:xfrm>
            <a:off x="900113" y="4038600"/>
            <a:ext cx="1655762" cy="708025"/>
          </a:xfrm>
          <a:prstGeom prst="rect">
            <a:avLst/>
          </a:prstGeom>
          <a:noFill/>
          <a:ln w="9525" algn="ctr">
            <a:noFill/>
            <a:miter lim="800000"/>
            <a:headEnd/>
            <a:tailEnd/>
          </a:ln>
          <a:effectLst/>
        </p:spPr>
        <p:txBody>
          <a:bodyPr>
            <a:spAutoFit/>
          </a:bodyPr>
          <a:lstStyle/>
          <a:p>
            <a:pPr algn="ctr" rtl="1" fontAlgn="auto">
              <a:spcBef>
                <a:spcPct val="50000"/>
              </a:spcBef>
              <a:spcAft>
                <a:spcPts val="0"/>
              </a:spcAft>
              <a:defRPr/>
            </a:pPr>
            <a:r>
              <a:rPr lang="ar-SY" sz="1600" b="1" dirty="0">
                <a:solidFill>
                  <a:srgbClr val="33CC33"/>
                </a:solidFill>
                <a:effectLst>
                  <a:outerShdw blurRad="38100" dist="38100" dir="2700000" algn="tl">
                    <a:srgbClr val="000000"/>
                  </a:outerShdw>
                </a:effectLst>
              </a:rPr>
              <a:t>المستوى – 2</a:t>
            </a:r>
          </a:p>
          <a:p>
            <a:pPr algn="ctr" rtl="1" fontAlgn="auto">
              <a:spcBef>
                <a:spcPct val="50000"/>
              </a:spcBef>
              <a:spcAft>
                <a:spcPts val="0"/>
              </a:spcAft>
              <a:defRPr/>
            </a:pPr>
            <a:r>
              <a:rPr lang="ar-SY" sz="1600" b="1" dirty="0">
                <a:solidFill>
                  <a:srgbClr val="FF9900"/>
                </a:solidFill>
                <a:effectLst>
                  <a:outerShdw blurRad="38100" dist="38100" dir="2700000" algn="tl">
                    <a:srgbClr val="000000"/>
                  </a:outerShdw>
                </a:effectLst>
              </a:rPr>
              <a:t>ميزانية المهمة</a:t>
            </a:r>
            <a:endParaRPr lang="en-US" sz="1600" b="1" dirty="0">
              <a:solidFill>
                <a:srgbClr val="FF9900"/>
              </a:solidFill>
              <a:effectLst>
                <a:outerShdw blurRad="38100" dist="38100" dir="2700000" algn="tl">
                  <a:srgbClr val="000000"/>
                </a:outerShdw>
              </a:effectLst>
            </a:endParaRPr>
          </a:p>
        </p:txBody>
      </p:sp>
      <p:sp>
        <p:nvSpPr>
          <p:cNvPr id="13" name="Text Box 13"/>
          <p:cNvSpPr txBox="1">
            <a:spLocks noChangeArrowheads="1"/>
          </p:cNvSpPr>
          <p:nvPr/>
        </p:nvSpPr>
        <p:spPr bwMode="auto">
          <a:xfrm>
            <a:off x="-228600" y="4572000"/>
            <a:ext cx="1692275" cy="708025"/>
          </a:xfrm>
          <a:prstGeom prst="rect">
            <a:avLst/>
          </a:prstGeom>
          <a:noFill/>
          <a:ln w="9525" algn="ctr">
            <a:noFill/>
            <a:miter lim="800000"/>
            <a:headEnd/>
            <a:tailEnd/>
          </a:ln>
          <a:effectLst/>
        </p:spPr>
        <p:txBody>
          <a:bodyPr>
            <a:spAutoFit/>
          </a:bodyPr>
          <a:lstStyle/>
          <a:p>
            <a:pPr algn="ctr" fontAlgn="auto">
              <a:spcBef>
                <a:spcPct val="50000"/>
              </a:spcBef>
              <a:spcAft>
                <a:spcPts val="0"/>
              </a:spcAft>
              <a:defRPr/>
            </a:pPr>
            <a:r>
              <a:rPr lang="ar-SY" sz="1600" b="1" dirty="0">
                <a:solidFill>
                  <a:srgbClr val="33CC33"/>
                </a:solidFill>
                <a:effectLst>
                  <a:outerShdw blurRad="38100" dist="38100" dir="2700000" algn="tl">
                    <a:srgbClr val="000000"/>
                  </a:outerShdw>
                </a:effectLst>
              </a:rPr>
              <a:t>المستوى – 3</a:t>
            </a:r>
          </a:p>
          <a:p>
            <a:pPr algn="ctr" fontAlgn="auto">
              <a:spcBef>
                <a:spcPct val="50000"/>
              </a:spcBef>
              <a:spcAft>
                <a:spcPts val="0"/>
              </a:spcAft>
              <a:defRPr/>
            </a:pPr>
            <a:r>
              <a:rPr lang="ar-SY" sz="1600" b="1" dirty="0">
                <a:solidFill>
                  <a:srgbClr val="FF9900"/>
                </a:solidFill>
                <a:effectLst>
                  <a:outerShdw blurRad="38100" dist="38100" dir="2700000" algn="tl">
                    <a:srgbClr val="000000"/>
                  </a:outerShdw>
                </a:effectLst>
              </a:rPr>
              <a:t>ميزانية المهمة الثانوية</a:t>
            </a:r>
            <a:endParaRPr lang="en-US" sz="1600" b="1" dirty="0">
              <a:solidFill>
                <a:srgbClr val="FF9900"/>
              </a:solidFill>
              <a:effectLst>
                <a:outerShdw blurRad="38100" dist="38100" dir="2700000" algn="tl">
                  <a:srgbClr val="000000"/>
                </a:outerShdw>
              </a:effectLst>
            </a:endParaRPr>
          </a:p>
        </p:txBody>
      </p:sp>
      <p:sp>
        <p:nvSpPr>
          <p:cNvPr id="14" name="Text Box 14"/>
          <p:cNvSpPr txBox="1">
            <a:spLocks noChangeArrowheads="1"/>
          </p:cNvSpPr>
          <p:nvPr/>
        </p:nvSpPr>
        <p:spPr bwMode="auto">
          <a:xfrm>
            <a:off x="1676400" y="5181600"/>
            <a:ext cx="1296988" cy="708025"/>
          </a:xfrm>
          <a:prstGeom prst="rect">
            <a:avLst/>
          </a:prstGeom>
          <a:noFill/>
          <a:ln w="9525" algn="ctr">
            <a:noFill/>
            <a:miter lim="800000"/>
            <a:headEnd/>
            <a:tailEnd/>
          </a:ln>
          <a:effectLst/>
        </p:spPr>
        <p:txBody>
          <a:bodyPr>
            <a:spAutoFit/>
          </a:bodyPr>
          <a:lstStyle/>
          <a:p>
            <a:pPr algn="ctr" fontAlgn="auto">
              <a:spcBef>
                <a:spcPct val="50000"/>
              </a:spcBef>
              <a:spcAft>
                <a:spcPts val="0"/>
              </a:spcAft>
              <a:defRPr/>
            </a:pPr>
            <a:r>
              <a:rPr lang="ar-SY" sz="1600" b="1" dirty="0">
                <a:solidFill>
                  <a:srgbClr val="33CC33"/>
                </a:solidFill>
                <a:effectLst>
                  <a:outerShdw blurRad="38100" dist="38100" dir="2700000" algn="tl">
                    <a:srgbClr val="000000"/>
                  </a:outerShdw>
                </a:effectLst>
              </a:rPr>
              <a:t>المستوى – 4</a:t>
            </a:r>
          </a:p>
          <a:p>
            <a:pPr algn="ctr" fontAlgn="auto">
              <a:spcBef>
                <a:spcPct val="50000"/>
              </a:spcBef>
              <a:spcAft>
                <a:spcPts val="0"/>
              </a:spcAft>
              <a:defRPr/>
            </a:pPr>
            <a:r>
              <a:rPr lang="ar-SY" sz="1600" b="1" dirty="0">
                <a:solidFill>
                  <a:srgbClr val="FF9900"/>
                </a:solidFill>
                <a:effectLst>
                  <a:outerShdw blurRad="38100" dist="38100" dir="2700000" algn="tl">
                    <a:srgbClr val="000000"/>
                  </a:outerShdw>
                </a:effectLst>
              </a:rPr>
              <a:t>ميزانية عمل</a:t>
            </a:r>
            <a:endParaRPr lang="en-US" sz="1600" b="1" dirty="0">
              <a:solidFill>
                <a:srgbClr val="FF9900"/>
              </a:solidFill>
              <a:effectLst>
                <a:outerShdw blurRad="38100" dist="38100" dir="2700000" algn="tl">
                  <a:srgbClr val="000000"/>
                </a:outerShdw>
              </a:effectLst>
            </a:endParaRPr>
          </a:p>
        </p:txBody>
      </p:sp>
      <p:sp>
        <p:nvSpPr>
          <p:cNvPr id="15" name="Text Box 15"/>
          <p:cNvSpPr txBox="1">
            <a:spLocks noChangeArrowheads="1"/>
          </p:cNvSpPr>
          <p:nvPr/>
        </p:nvSpPr>
        <p:spPr bwMode="auto">
          <a:xfrm>
            <a:off x="685800" y="6096000"/>
            <a:ext cx="2447925" cy="708025"/>
          </a:xfrm>
          <a:prstGeom prst="rect">
            <a:avLst/>
          </a:prstGeom>
          <a:noFill/>
          <a:ln w="9525" algn="ctr">
            <a:noFill/>
            <a:miter lim="800000"/>
            <a:headEnd/>
            <a:tailEnd/>
          </a:ln>
          <a:effectLst/>
        </p:spPr>
        <p:txBody>
          <a:bodyPr>
            <a:spAutoFit/>
          </a:bodyPr>
          <a:lstStyle/>
          <a:p>
            <a:pPr algn="ctr" fontAlgn="auto">
              <a:spcBef>
                <a:spcPct val="50000"/>
              </a:spcBef>
              <a:spcAft>
                <a:spcPts val="0"/>
              </a:spcAft>
              <a:defRPr/>
            </a:pPr>
            <a:r>
              <a:rPr lang="ar-SY" sz="1600" b="1" dirty="0">
                <a:solidFill>
                  <a:srgbClr val="33CC33"/>
                </a:solidFill>
                <a:effectLst>
                  <a:outerShdw blurRad="38100" dist="38100" dir="2700000" algn="tl">
                    <a:srgbClr val="000000"/>
                  </a:outerShdw>
                </a:effectLst>
              </a:rPr>
              <a:t>المستوى – 5</a:t>
            </a:r>
          </a:p>
          <a:p>
            <a:pPr algn="ctr" fontAlgn="auto">
              <a:spcBef>
                <a:spcPct val="50000"/>
              </a:spcBef>
              <a:spcAft>
                <a:spcPts val="0"/>
              </a:spcAft>
              <a:defRPr/>
            </a:pPr>
            <a:r>
              <a:rPr lang="ar-SY" sz="1600" b="1" dirty="0">
                <a:solidFill>
                  <a:srgbClr val="FF9900"/>
                </a:solidFill>
                <a:effectLst>
                  <a:outerShdw blurRad="38100" dist="38100" dir="2700000" algn="tl">
                    <a:srgbClr val="000000"/>
                  </a:outerShdw>
                </a:effectLst>
              </a:rPr>
              <a:t>ميزانية حزمة عمل</a:t>
            </a:r>
            <a:endParaRPr lang="en-US" sz="1600" b="1" dirty="0">
              <a:solidFill>
                <a:srgbClr val="FF9900"/>
              </a:solidFill>
              <a:effectLst>
                <a:outerShdw blurRad="38100" dist="38100" dir="2700000" algn="tl">
                  <a:srgbClr val="000000"/>
                </a:outerShdw>
              </a:effectLst>
            </a:endParaRPr>
          </a:p>
        </p:txBody>
      </p:sp>
      <p:sp>
        <p:nvSpPr>
          <p:cNvPr id="24590" name="Line 17"/>
          <p:cNvSpPr>
            <a:spLocks noChangeShapeType="1"/>
          </p:cNvSpPr>
          <p:nvPr/>
        </p:nvSpPr>
        <p:spPr bwMode="auto">
          <a:xfrm>
            <a:off x="5435600" y="3933825"/>
            <a:ext cx="1296988" cy="574675"/>
          </a:xfrm>
          <a:prstGeom prst="line">
            <a:avLst/>
          </a:prstGeom>
          <a:noFill/>
          <a:ln w="12700">
            <a:solidFill>
              <a:srgbClr val="FFFF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591" name="Line 18"/>
          <p:cNvSpPr>
            <a:spLocks noChangeShapeType="1"/>
          </p:cNvSpPr>
          <p:nvPr/>
        </p:nvSpPr>
        <p:spPr bwMode="auto">
          <a:xfrm>
            <a:off x="611188" y="6237288"/>
            <a:ext cx="1296987" cy="620712"/>
          </a:xfrm>
          <a:prstGeom prst="line">
            <a:avLst/>
          </a:prstGeom>
          <a:noFill/>
          <a:ln w="12700">
            <a:solidFill>
              <a:srgbClr val="FFFF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 name="Text Box 19"/>
          <p:cNvSpPr txBox="1">
            <a:spLocks noChangeArrowheads="1"/>
          </p:cNvSpPr>
          <p:nvPr/>
        </p:nvSpPr>
        <p:spPr bwMode="auto">
          <a:xfrm rot="20280000">
            <a:off x="2543175" y="5405438"/>
            <a:ext cx="1798638" cy="274637"/>
          </a:xfrm>
          <a:prstGeom prst="rect">
            <a:avLst/>
          </a:prstGeom>
          <a:noFill/>
          <a:ln w="9525">
            <a:noFill/>
            <a:miter lim="800000"/>
            <a:headEnd/>
            <a:tailEnd/>
          </a:ln>
          <a:effectLst/>
        </p:spPr>
        <p:txBody>
          <a:bodyPr>
            <a:spAutoFit/>
          </a:bodyPr>
          <a:lstStyle/>
          <a:p>
            <a:pPr algn="ctr" fontAlgn="auto">
              <a:spcBef>
                <a:spcPct val="50000"/>
              </a:spcBef>
              <a:spcAft>
                <a:spcPts val="0"/>
              </a:spcAft>
              <a:defRPr/>
            </a:pPr>
            <a:r>
              <a:rPr lang="ar-SY" sz="1200" b="1" dirty="0">
                <a:solidFill>
                  <a:srgbClr val="FFFFCC"/>
                </a:solidFill>
                <a:effectLst>
                  <a:outerShdw blurRad="38100" dist="38100" dir="2700000" algn="tl">
                    <a:srgbClr val="000000"/>
                  </a:outerShdw>
                </a:effectLst>
              </a:rPr>
              <a:t>يساير هيكل تجزئة العمل</a:t>
            </a:r>
            <a:endParaRPr lang="en-US" sz="1200" b="1" dirty="0">
              <a:solidFill>
                <a:srgbClr val="FFFFCC"/>
              </a:solidFill>
              <a:effectLst>
                <a:outerShdw blurRad="38100" dist="38100" dir="2700000" algn="tl">
                  <a:srgbClr val="000000"/>
                </a:outerShdw>
              </a:effectLst>
            </a:endParaRPr>
          </a:p>
        </p:txBody>
      </p:sp>
      <p:pic>
        <p:nvPicPr>
          <p:cNvPr id="24593" name="Picture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866775"/>
            <a:ext cx="1182688"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 Box 21"/>
          <p:cNvSpPr txBox="1">
            <a:spLocks noChangeArrowheads="1"/>
          </p:cNvSpPr>
          <p:nvPr/>
        </p:nvSpPr>
        <p:spPr bwMode="auto">
          <a:xfrm>
            <a:off x="539750" y="2303463"/>
            <a:ext cx="1196975" cy="276225"/>
          </a:xfrm>
          <a:prstGeom prst="rect">
            <a:avLst/>
          </a:prstGeom>
          <a:noFill/>
          <a:ln w="9525" algn="ctr">
            <a:noFill/>
            <a:miter lim="800000"/>
            <a:headEnd/>
            <a:tailEnd/>
          </a:ln>
          <a:effectLst/>
        </p:spPr>
        <p:txBody>
          <a:bodyPr>
            <a:spAutoFit/>
          </a:bodyPr>
          <a:lstStyle/>
          <a:p>
            <a:pPr algn="ctr" rtl="1" fontAlgn="auto">
              <a:spcBef>
                <a:spcPct val="50000"/>
              </a:spcBef>
              <a:spcAft>
                <a:spcPts val="0"/>
              </a:spcAft>
              <a:defRPr/>
            </a:pPr>
            <a:r>
              <a:rPr lang="ar-SY" sz="1200" b="1" u="sng" dirty="0">
                <a:solidFill>
                  <a:srgbClr val="FFFFCC"/>
                </a:solidFill>
                <a:effectLst>
                  <a:outerShdw blurRad="38100" dist="38100" dir="2700000" algn="tl">
                    <a:srgbClr val="000000"/>
                  </a:outerShdw>
                </a:effectLst>
              </a:rPr>
              <a:t>مخطط الزمن</a:t>
            </a:r>
            <a:endParaRPr lang="en-US" sz="1200" b="1" u="sng" dirty="0">
              <a:solidFill>
                <a:srgbClr val="FFFFCC"/>
              </a:solidFill>
              <a:effectLst>
                <a:outerShdw blurRad="38100" dist="38100" dir="2700000" algn="tl">
                  <a:srgbClr val="000000"/>
                </a:outerShdw>
              </a:effectLst>
            </a:endParaRPr>
          </a:p>
        </p:txBody>
      </p:sp>
      <p:sp>
        <p:nvSpPr>
          <p:cNvPr id="21" name="Text Box 22"/>
          <p:cNvSpPr txBox="1">
            <a:spLocks noChangeArrowheads="1"/>
          </p:cNvSpPr>
          <p:nvPr/>
        </p:nvSpPr>
        <p:spPr bwMode="auto">
          <a:xfrm>
            <a:off x="704850" y="561975"/>
            <a:ext cx="1047750" cy="276225"/>
          </a:xfrm>
          <a:prstGeom prst="rect">
            <a:avLst/>
          </a:prstGeom>
          <a:noFill/>
          <a:ln w="9525">
            <a:noFill/>
            <a:miter lim="800000"/>
            <a:headEnd/>
            <a:tailEnd/>
          </a:ln>
          <a:effectLst/>
        </p:spPr>
        <p:txBody>
          <a:bodyPr>
            <a:spAutoFit/>
          </a:bodyPr>
          <a:lstStyle/>
          <a:p>
            <a:pPr algn="ctr" fontAlgn="auto">
              <a:spcBef>
                <a:spcPct val="50000"/>
              </a:spcBef>
              <a:spcAft>
                <a:spcPts val="0"/>
              </a:spcAft>
              <a:defRPr/>
            </a:pPr>
            <a:r>
              <a:rPr lang="ar-SY" sz="1200" b="1" u="sng" dirty="0">
                <a:solidFill>
                  <a:srgbClr val="FFFFCC"/>
                </a:solidFill>
                <a:effectLst>
                  <a:outerShdw blurRad="38100" dist="38100" dir="2700000" algn="tl">
                    <a:srgbClr val="000000"/>
                  </a:outerShdw>
                </a:effectLst>
              </a:rPr>
              <a:t>مخطط التكلفة</a:t>
            </a:r>
            <a:endParaRPr lang="en-US" sz="1200" b="1" u="sng" dirty="0">
              <a:solidFill>
                <a:srgbClr val="FFFFCC"/>
              </a:solidFill>
              <a:effectLst>
                <a:outerShdw blurRad="38100" dist="38100" dir="2700000" algn="tl">
                  <a:srgbClr val="000000"/>
                </a:outerShdw>
              </a:effectLst>
            </a:endParaRPr>
          </a:p>
        </p:txBody>
      </p:sp>
      <p:sp>
        <p:nvSpPr>
          <p:cNvPr id="24596" name="Rectangle 25"/>
          <p:cNvSpPr>
            <a:spLocks noChangeArrowheads="1"/>
          </p:cNvSpPr>
          <p:nvPr/>
        </p:nvSpPr>
        <p:spPr bwMode="auto">
          <a:xfrm>
            <a:off x="7885113" y="557213"/>
            <a:ext cx="431800" cy="358775"/>
          </a:xfrm>
          <a:prstGeom prst="rect">
            <a:avLst/>
          </a:prstGeom>
          <a:solidFill>
            <a:srgbClr val="FFFF00"/>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FF00"/>
            </a:extrusionClr>
          </a:sp3d>
        </p:spPr>
        <p:txBody>
          <a:bodyPr wrap="none" anchor="ctr">
            <a:flatTx/>
          </a:bodyPr>
          <a:lstStyle/>
          <a:p>
            <a:endParaRPr lang="en-US"/>
          </a:p>
        </p:txBody>
      </p:sp>
      <p:sp>
        <p:nvSpPr>
          <p:cNvPr id="24597" name="Rectangle 26"/>
          <p:cNvSpPr>
            <a:spLocks noChangeArrowheads="1"/>
          </p:cNvSpPr>
          <p:nvPr/>
        </p:nvSpPr>
        <p:spPr bwMode="auto">
          <a:xfrm>
            <a:off x="8388350" y="557213"/>
            <a:ext cx="431800" cy="358775"/>
          </a:xfrm>
          <a:prstGeom prst="rect">
            <a:avLst/>
          </a:prstGeom>
          <a:solidFill>
            <a:schemeClr val="tx2"/>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tx2"/>
            </a:extrusionClr>
          </a:sp3d>
        </p:spPr>
        <p:txBody>
          <a:bodyPr wrap="none" anchor="ctr">
            <a:flatTx/>
          </a:bodyPr>
          <a:lstStyle/>
          <a:p>
            <a:endParaRPr lang="en-US"/>
          </a:p>
        </p:txBody>
      </p:sp>
      <p:sp>
        <p:nvSpPr>
          <p:cNvPr id="24598" name="Rectangle 27"/>
          <p:cNvSpPr>
            <a:spLocks noChangeArrowheads="1"/>
          </p:cNvSpPr>
          <p:nvPr/>
        </p:nvSpPr>
        <p:spPr bwMode="auto">
          <a:xfrm>
            <a:off x="7667625" y="773113"/>
            <a:ext cx="431800" cy="358775"/>
          </a:xfrm>
          <a:prstGeom prst="rect">
            <a:avLst/>
          </a:prstGeom>
          <a:solidFill>
            <a:srgbClr val="66FF33"/>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66FF33"/>
            </a:extrusionClr>
          </a:sp3d>
        </p:spPr>
        <p:txBody>
          <a:bodyPr wrap="none" anchor="ctr">
            <a:flatTx/>
          </a:bodyPr>
          <a:lstStyle/>
          <a:p>
            <a:endParaRPr lang="en-US"/>
          </a:p>
        </p:txBody>
      </p:sp>
      <p:sp>
        <p:nvSpPr>
          <p:cNvPr id="26" name="Text Box 29"/>
          <p:cNvSpPr txBox="1">
            <a:spLocks noChangeArrowheads="1"/>
          </p:cNvSpPr>
          <p:nvPr/>
        </p:nvSpPr>
        <p:spPr bwMode="auto">
          <a:xfrm>
            <a:off x="5715000" y="304800"/>
            <a:ext cx="1917700" cy="708025"/>
          </a:xfrm>
          <a:prstGeom prst="rect">
            <a:avLst/>
          </a:prstGeom>
          <a:noFill/>
          <a:ln w="9525">
            <a:noFill/>
            <a:miter lim="800000"/>
            <a:headEnd/>
            <a:tailEnd/>
          </a:ln>
          <a:effectLst/>
        </p:spPr>
        <p:txBody>
          <a:bodyPr>
            <a:spAutoFit/>
          </a:bodyPr>
          <a:lstStyle/>
          <a:p>
            <a:pPr algn="ctr" rtl="1" fontAlgn="auto">
              <a:spcBef>
                <a:spcPct val="50000"/>
              </a:spcBef>
              <a:spcAft>
                <a:spcPts val="0"/>
              </a:spcAft>
              <a:defRPr/>
            </a:pPr>
            <a:r>
              <a:rPr lang="ar-SY" sz="1600" b="1" dirty="0">
                <a:solidFill>
                  <a:srgbClr val="FF9900"/>
                </a:solidFill>
                <a:effectLst>
                  <a:outerShdw blurRad="38100" dist="38100" dir="2700000" algn="tl">
                    <a:srgbClr val="000000"/>
                  </a:outerShdw>
                </a:effectLst>
              </a:rPr>
              <a:t>ميزانية العقد</a:t>
            </a:r>
          </a:p>
          <a:p>
            <a:pPr algn="ctr" rtl="1" fontAlgn="auto">
              <a:spcBef>
                <a:spcPct val="50000"/>
              </a:spcBef>
              <a:spcAft>
                <a:spcPts val="0"/>
              </a:spcAft>
              <a:defRPr/>
            </a:pPr>
            <a:r>
              <a:rPr lang="ar-SY" sz="1600" b="1" dirty="0">
                <a:solidFill>
                  <a:srgbClr val="FF9900"/>
                </a:solidFill>
                <a:effectLst>
                  <a:outerShdw blurRad="38100" dist="38100" dir="2700000" algn="tl">
                    <a:srgbClr val="000000"/>
                  </a:outerShdw>
                </a:effectLst>
              </a:rPr>
              <a:t>4 فترات انجاز</a:t>
            </a:r>
            <a:endParaRPr lang="en-US" sz="1600" b="1" dirty="0">
              <a:solidFill>
                <a:srgbClr val="FF9900"/>
              </a:solidFill>
              <a:effectLst>
                <a:outerShdw blurRad="38100" dist="38100" dir="2700000" algn="tl">
                  <a:srgbClr val="000000"/>
                </a:outerShdw>
              </a:effectLst>
            </a:endParaRPr>
          </a:p>
        </p:txBody>
      </p:sp>
      <p:sp>
        <p:nvSpPr>
          <p:cNvPr id="24600" name="Line 48"/>
          <p:cNvSpPr>
            <a:spLocks noChangeShapeType="1"/>
          </p:cNvSpPr>
          <p:nvPr/>
        </p:nvSpPr>
        <p:spPr bwMode="auto">
          <a:xfrm flipV="1">
            <a:off x="1331913" y="4437063"/>
            <a:ext cx="5184775" cy="2160587"/>
          </a:xfrm>
          <a:prstGeom prst="line">
            <a:avLst/>
          </a:prstGeom>
          <a:noFill/>
          <a:ln w="12700">
            <a:solidFill>
              <a:srgbClr val="FFFFCC"/>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601" name="Line 49"/>
          <p:cNvSpPr>
            <a:spLocks noChangeShapeType="1"/>
          </p:cNvSpPr>
          <p:nvPr/>
        </p:nvSpPr>
        <p:spPr bwMode="auto">
          <a:xfrm>
            <a:off x="5791200" y="2667000"/>
            <a:ext cx="576263" cy="2159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02" name="Line 62"/>
          <p:cNvSpPr>
            <a:spLocks noChangeShapeType="1"/>
          </p:cNvSpPr>
          <p:nvPr/>
        </p:nvSpPr>
        <p:spPr bwMode="auto">
          <a:xfrm flipH="1">
            <a:off x="1331913" y="5949950"/>
            <a:ext cx="287337" cy="142875"/>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603" name="Rectangle 128"/>
          <p:cNvSpPr>
            <a:spLocks noChangeArrowheads="1"/>
          </p:cNvSpPr>
          <p:nvPr/>
        </p:nvSpPr>
        <p:spPr bwMode="auto">
          <a:xfrm>
            <a:off x="0" y="2657475"/>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24604" name="Line 30"/>
          <p:cNvSpPr>
            <a:spLocks noChangeShapeType="1"/>
          </p:cNvSpPr>
          <p:nvPr/>
        </p:nvSpPr>
        <p:spPr bwMode="auto">
          <a:xfrm>
            <a:off x="8229600" y="1219200"/>
            <a:ext cx="46038" cy="1143000"/>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cxnSp>
        <p:nvCxnSpPr>
          <p:cNvPr id="24605" name="Straight Arrow Connector 35"/>
          <p:cNvCxnSpPr>
            <a:cxnSpLocks noChangeShapeType="1"/>
            <a:stCxn id="10" idx="0"/>
          </p:cNvCxnSpPr>
          <p:nvPr/>
        </p:nvCxnSpPr>
        <p:spPr bwMode="auto">
          <a:xfrm rot="16200000" flipV="1">
            <a:off x="7149307" y="3975893"/>
            <a:ext cx="228600" cy="811213"/>
          </a:xfrm>
          <a:prstGeom prst="straightConnector1">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cxnSp>
      <p:sp>
        <p:nvSpPr>
          <p:cNvPr id="24606" name="Rectangle 28"/>
          <p:cNvSpPr>
            <a:spLocks noChangeArrowheads="1"/>
          </p:cNvSpPr>
          <p:nvPr/>
        </p:nvSpPr>
        <p:spPr bwMode="auto">
          <a:xfrm>
            <a:off x="7962900" y="1028700"/>
            <a:ext cx="431800" cy="358775"/>
          </a:xfrm>
          <a:prstGeom prst="rect">
            <a:avLst/>
          </a:prstGeom>
          <a:solidFill>
            <a:srgbClr val="FF66CC"/>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66CC"/>
            </a:extrusionClr>
          </a:sp3d>
        </p:spPr>
        <p:txBody>
          <a:bodyPr wrap="none" anchor="ctr">
            <a:flatTx/>
          </a:bodyPr>
          <a:lstStyle/>
          <a:p>
            <a:endParaRPr lang="en-US"/>
          </a:p>
        </p:txBody>
      </p:sp>
      <p:cxnSp>
        <p:nvCxnSpPr>
          <p:cNvPr id="38" name="Straight Arrow Connector 37"/>
          <p:cNvCxnSpPr>
            <a:stCxn id="24602" idx="0"/>
          </p:cNvCxnSpPr>
          <p:nvPr/>
        </p:nvCxnSpPr>
        <p:spPr>
          <a:xfrm rot="5400000">
            <a:off x="1384300" y="5861050"/>
            <a:ext cx="146050" cy="323850"/>
          </a:xfrm>
          <a:prstGeom prst="straightConnector1">
            <a:avLst/>
          </a:prstGeom>
          <a:noFill/>
          <a:ln w="25400">
            <a:solidFill>
              <a:schemeClr val="bg1"/>
            </a:solidFill>
            <a:miter lim="800000"/>
            <a:headEnd/>
            <a:tailEnd/>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2416403"/>
      </p:ext>
    </p:extLst>
  </p:cSld>
  <p:clrMapOvr>
    <a:masterClrMapping/>
  </p:clrMapOvr>
  <p:transition spd="slow"/>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457200" y="6356350"/>
            <a:ext cx="2133600" cy="365125"/>
          </a:xfrm>
        </p:spPr>
        <p:txBody>
          <a:bodyPr/>
          <a:lstStyle/>
          <a:p>
            <a:pPr algn="l">
              <a:defRPr/>
            </a:pPr>
            <a:fld id="{9D05E168-0D23-4230-BF6E-B256C0E58884}" type="slidenum">
              <a:rPr lang="en-US"/>
              <a:pPr algn="l">
                <a:defRPr/>
              </a:pPr>
              <a:t>66</a:t>
            </a:fld>
            <a:endParaRPr lang="en-US"/>
          </a:p>
        </p:txBody>
      </p:sp>
      <p:sp>
        <p:nvSpPr>
          <p:cNvPr id="25603" name="Rectangle 2"/>
          <p:cNvSpPr>
            <a:spLocks noGrp="1" noChangeArrowheads="1"/>
          </p:cNvSpPr>
          <p:nvPr>
            <p:ph type="title"/>
          </p:nvPr>
        </p:nvSpPr>
        <p:spPr>
          <a:xfrm>
            <a:off x="457200" y="152400"/>
            <a:ext cx="8229600" cy="1143000"/>
          </a:xfrm>
        </p:spPr>
        <p:txBody>
          <a:bodyPr/>
          <a:lstStyle/>
          <a:p>
            <a:pPr eaLnBrk="1" hangingPunct="1"/>
            <a:r>
              <a:rPr lang="en-US" sz="3300" smtClean="0"/>
              <a:t>Cash Flow, Cost Baseline and Funding Display</a:t>
            </a:r>
            <a:r>
              <a:rPr lang="ar-SY" sz="3300" smtClean="0"/>
              <a:t/>
            </a:r>
            <a:br>
              <a:rPr lang="ar-SY" sz="3300" smtClean="0"/>
            </a:br>
            <a:r>
              <a:rPr lang="ar-SY" sz="3300" smtClean="0"/>
              <a:t>التدفق النقدي , عرض لخط أساس التكلفة والتمويل </a:t>
            </a:r>
            <a:endParaRPr lang="en-US" sz="3300" smtClean="0"/>
          </a:p>
        </p:txBody>
      </p:sp>
      <p:pic>
        <p:nvPicPr>
          <p:cNvPr id="2560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463" y="1247775"/>
            <a:ext cx="8601075" cy="538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5" name="TextBox 5"/>
          <p:cNvSpPr txBox="1">
            <a:spLocks noChangeArrowheads="1"/>
          </p:cNvSpPr>
          <p:nvPr/>
        </p:nvSpPr>
        <p:spPr bwMode="auto">
          <a:xfrm>
            <a:off x="1752600" y="2286000"/>
            <a:ext cx="1676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rtl="1" eaLnBrk="1" hangingPunct="1"/>
            <a:r>
              <a:rPr lang="ar-SY" b="1">
                <a:solidFill>
                  <a:srgbClr val="C00000"/>
                </a:solidFill>
                <a:latin typeface="Calibri" pitchFamily="34" charset="0"/>
              </a:rPr>
              <a:t>متطلبات التمويل </a:t>
            </a:r>
            <a:endParaRPr lang="en-US" b="1">
              <a:solidFill>
                <a:srgbClr val="C00000"/>
              </a:solidFill>
              <a:latin typeface="Calibri" pitchFamily="34" charset="0"/>
            </a:endParaRPr>
          </a:p>
        </p:txBody>
      </p:sp>
      <p:sp>
        <p:nvSpPr>
          <p:cNvPr id="25606" name="TextBox 6"/>
          <p:cNvSpPr txBox="1">
            <a:spLocks noChangeArrowheads="1"/>
          </p:cNvSpPr>
          <p:nvPr/>
        </p:nvSpPr>
        <p:spPr bwMode="auto">
          <a:xfrm>
            <a:off x="4572000" y="4202113"/>
            <a:ext cx="1676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rtl="1" eaLnBrk="1" hangingPunct="1"/>
            <a:r>
              <a:rPr lang="ar-SY" b="1">
                <a:solidFill>
                  <a:srgbClr val="C00000"/>
                </a:solidFill>
                <a:latin typeface="Calibri" pitchFamily="34" charset="0"/>
              </a:rPr>
              <a:t>خط أساس التكلفة </a:t>
            </a:r>
            <a:endParaRPr lang="en-US" b="1">
              <a:solidFill>
                <a:srgbClr val="C00000"/>
              </a:solidFill>
              <a:latin typeface="Calibri" pitchFamily="34" charset="0"/>
            </a:endParaRPr>
          </a:p>
        </p:txBody>
      </p:sp>
      <p:sp>
        <p:nvSpPr>
          <p:cNvPr id="25607" name="TextBox 7"/>
          <p:cNvSpPr txBox="1">
            <a:spLocks noChangeArrowheads="1"/>
          </p:cNvSpPr>
          <p:nvPr/>
        </p:nvSpPr>
        <p:spPr bwMode="auto">
          <a:xfrm>
            <a:off x="3810000" y="5257800"/>
            <a:ext cx="1905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rtl="1" eaLnBrk="1" hangingPunct="1"/>
            <a:r>
              <a:rPr lang="ar-SY" b="1">
                <a:solidFill>
                  <a:srgbClr val="C00000"/>
                </a:solidFill>
                <a:latin typeface="Calibri" pitchFamily="34" charset="0"/>
              </a:rPr>
              <a:t>النفقات ( المصروفات )</a:t>
            </a:r>
            <a:endParaRPr lang="en-US" b="1">
              <a:solidFill>
                <a:srgbClr val="C00000"/>
              </a:solidFill>
              <a:latin typeface="Calibri" pitchFamily="34" charset="0"/>
            </a:endParaRPr>
          </a:p>
        </p:txBody>
      </p:sp>
      <p:sp>
        <p:nvSpPr>
          <p:cNvPr id="25608" name="TextBox 8"/>
          <p:cNvSpPr txBox="1">
            <a:spLocks noChangeArrowheads="1"/>
          </p:cNvSpPr>
          <p:nvPr/>
        </p:nvSpPr>
        <p:spPr bwMode="auto">
          <a:xfrm>
            <a:off x="3200400" y="5715000"/>
            <a:ext cx="1295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rtl="1" eaLnBrk="1" hangingPunct="1"/>
            <a:r>
              <a:rPr lang="ar-SY" b="1">
                <a:solidFill>
                  <a:srgbClr val="C00000"/>
                </a:solidFill>
                <a:latin typeface="Calibri" pitchFamily="34" charset="0"/>
              </a:rPr>
              <a:t>الزمن </a:t>
            </a:r>
            <a:endParaRPr lang="en-US" b="1">
              <a:solidFill>
                <a:srgbClr val="C00000"/>
              </a:solidFill>
              <a:latin typeface="Calibri" pitchFamily="34" charset="0"/>
            </a:endParaRPr>
          </a:p>
        </p:txBody>
      </p:sp>
      <p:sp>
        <p:nvSpPr>
          <p:cNvPr id="25609" name="TextBox 9"/>
          <p:cNvSpPr txBox="1">
            <a:spLocks noChangeArrowheads="1"/>
          </p:cNvSpPr>
          <p:nvPr/>
        </p:nvSpPr>
        <p:spPr bwMode="auto">
          <a:xfrm rot="-5400000">
            <a:off x="-424656" y="3244056"/>
            <a:ext cx="1676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rtl="1" eaLnBrk="1" hangingPunct="1"/>
            <a:r>
              <a:rPr lang="ar-SY" b="1">
                <a:solidFill>
                  <a:srgbClr val="C00000"/>
                </a:solidFill>
                <a:latin typeface="Calibri" pitchFamily="34" charset="0"/>
              </a:rPr>
              <a:t>القيم التراكمية </a:t>
            </a:r>
            <a:endParaRPr lang="en-US" b="1">
              <a:solidFill>
                <a:srgbClr val="C00000"/>
              </a:solidFill>
              <a:latin typeface="Calibri" pitchFamily="34" charset="0"/>
            </a:endParaRPr>
          </a:p>
        </p:txBody>
      </p:sp>
    </p:spTree>
    <p:extLst>
      <p:ext uri="{BB962C8B-B14F-4D97-AF65-F5344CB8AC3E}">
        <p14:creationId xmlns:p14="http://schemas.microsoft.com/office/powerpoint/2010/main" val="313792857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rtl="0" eaLnBrk="1" fontAlgn="auto" hangingPunct="1">
              <a:spcAft>
                <a:spcPts val="0"/>
              </a:spcAft>
              <a:defRPr/>
            </a:pPr>
            <a:r>
              <a:rPr lang="en-US" dirty="0" smtClean="0"/>
              <a:t>Earned Value Management </a:t>
            </a:r>
            <a:r>
              <a:rPr lang="ar-SY" dirty="0" smtClean="0"/>
              <a:t/>
            </a:r>
            <a:br>
              <a:rPr lang="ar-SY" dirty="0" smtClean="0"/>
            </a:br>
            <a:r>
              <a:rPr lang="ar-SY" dirty="0" smtClean="0"/>
              <a:t>ادارة القيمة المكتسبة </a:t>
            </a:r>
            <a:endParaRPr lang="en-US" dirty="0"/>
          </a:p>
        </p:txBody>
      </p:sp>
      <p:sp>
        <p:nvSpPr>
          <p:cNvPr id="3" name="Content Placeholder 2"/>
          <p:cNvSpPr>
            <a:spLocks noGrp="1"/>
          </p:cNvSpPr>
          <p:nvPr>
            <p:ph sz="half" idx="1"/>
          </p:nvPr>
        </p:nvSpPr>
        <p:spPr/>
        <p:txBody>
          <a:bodyPr rtlCol="0">
            <a:normAutofit fontScale="62500" lnSpcReduction="20000"/>
          </a:bodyPr>
          <a:lstStyle/>
          <a:p>
            <a:pPr eaLnBrk="1" fontAlgn="auto" hangingPunct="1">
              <a:spcAft>
                <a:spcPts val="0"/>
              </a:spcAft>
              <a:defRPr/>
            </a:pPr>
            <a:r>
              <a:rPr lang="en-US" dirty="0" smtClean="0"/>
              <a:t>Earned value management (EVM) in its various forms is a commonly used method of performance</a:t>
            </a:r>
            <a:r>
              <a:rPr lang="ar-SY" dirty="0" smtClean="0"/>
              <a:t> </a:t>
            </a:r>
            <a:r>
              <a:rPr lang="en-US" dirty="0" smtClean="0"/>
              <a:t>measurement. It integrates project scope, cost, and schedule measures to help the project management</a:t>
            </a:r>
            <a:r>
              <a:rPr lang="ar-SY" dirty="0" smtClean="0"/>
              <a:t> </a:t>
            </a:r>
            <a:r>
              <a:rPr lang="en-US" dirty="0" smtClean="0"/>
              <a:t>team assess and measure project performance and progress. </a:t>
            </a:r>
            <a:endParaRPr lang="ar-SY" dirty="0" smtClean="0"/>
          </a:p>
          <a:p>
            <a:pPr eaLnBrk="1" fontAlgn="auto" hangingPunct="1">
              <a:spcAft>
                <a:spcPts val="0"/>
              </a:spcAft>
              <a:defRPr/>
            </a:pPr>
            <a:r>
              <a:rPr lang="en-US" dirty="0" smtClean="0"/>
              <a:t>It is a project management technique</a:t>
            </a:r>
            <a:r>
              <a:rPr lang="ar-SY" dirty="0" smtClean="0"/>
              <a:t> </a:t>
            </a:r>
            <a:r>
              <a:rPr lang="en-US" dirty="0" smtClean="0"/>
              <a:t>that requires the formation of an integrated baseline against which performance can be measured for</a:t>
            </a:r>
            <a:r>
              <a:rPr lang="ar-SY" dirty="0" smtClean="0"/>
              <a:t> </a:t>
            </a:r>
            <a:r>
              <a:rPr lang="en-US" dirty="0" smtClean="0"/>
              <a:t>the duration of the project. The principles of EVM can be applied to all projects, in any industry. </a:t>
            </a:r>
            <a:endParaRPr lang="ar-SY" dirty="0" smtClean="0"/>
          </a:p>
          <a:p>
            <a:pPr eaLnBrk="1" fontAlgn="auto" hangingPunct="1">
              <a:spcAft>
                <a:spcPts val="0"/>
              </a:spcAft>
              <a:defRPr/>
            </a:pPr>
            <a:r>
              <a:rPr lang="en-US" dirty="0" smtClean="0"/>
              <a:t>EVM</a:t>
            </a:r>
            <a:r>
              <a:rPr lang="ar-SY" dirty="0" smtClean="0"/>
              <a:t> </a:t>
            </a:r>
            <a:r>
              <a:rPr lang="en-US" dirty="0" smtClean="0"/>
              <a:t>develops and monitors three key dimensions for each work package and control account .</a:t>
            </a:r>
            <a:endParaRPr lang="en-US" dirty="0"/>
          </a:p>
        </p:txBody>
      </p:sp>
      <p:sp>
        <p:nvSpPr>
          <p:cNvPr id="4" name="Content Placeholder 3"/>
          <p:cNvSpPr>
            <a:spLocks noGrp="1"/>
          </p:cNvSpPr>
          <p:nvPr>
            <p:ph sz="half" idx="2"/>
          </p:nvPr>
        </p:nvSpPr>
        <p:spPr/>
        <p:txBody>
          <a:bodyPr rtlCol="0">
            <a:normAutofit fontScale="70000" lnSpcReduction="20000"/>
          </a:bodyPr>
          <a:lstStyle/>
          <a:p>
            <a:pPr eaLnBrk="1" fontAlgn="auto" hangingPunct="1">
              <a:spcAft>
                <a:spcPts val="0"/>
              </a:spcAft>
              <a:defRPr/>
            </a:pPr>
            <a:r>
              <a:rPr lang="ar-SY" dirty="0" smtClean="0"/>
              <a:t>إدارة القيمة المكتسبة (</a:t>
            </a:r>
            <a:r>
              <a:rPr lang="en-US" dirty="0" smtClean="0"/>
              <a:t>EVM</a:t>
            </a:r>
            <a:r>
              <a:rPr lang="ar-SY" dirty="0" smtClean="0"/>
              <a:t>)</a:t>
            </a:r>
            <a:r>
              <a:rPr lang="en-US" dirty="0" smtClean="0"/>
              <a:t> </a:t>
            </a:r>
            <a:r>
              <a:rPr lang="ar-SY" dirty="0" smtClean="0"/>
              <a:t>في أشكالها العديدة هو طريقة شائعة الاستخدام لقياس الأداء. وهي تتكامل مع معايير النطاق والتكلفة والجدول الزمني الخاص بالمشروع لمساعدة فريق إدارة المشروع في تقييم وقياس أداء المشروع وتقدمه.</a:t>
            </a:r>
          </a:p>
          <a:p>
            <a:pPr eaLnBrk="1" fontAlgn="auto" hangingPunct="1">
              <a:spcAft>
                <a:spcPts val="0"/>
              </a:spcAft>
              <a:defRPr/>
            </a:pPr>
            <a:r>
              <a:rPr lang="ar-SY" dirty="0" smtClean="0"/>
              <a:t>هي عبارة عن أسلوب لإدارة المشروع يستلزم تشكل خط أساس متكامل يتم بمقارنته قياس الأداء في الفترة الزمنية الخاصة بالمشروع. يمكن تطبيق مبادئ إدارة القيمة المكتسبة على جميع المشروعات في أي مجال صناعي.</a:t>
            </a:r>
          </a:p>
          <a:p>
            <a:pPr eaLnBrk="1" fontAlgn="auto" hangingPunct="1">
              <a:spcAft>
                <a:spcPts val="0"/>
              </a:spcAft>
              <a:defRPr/>
            </a:pPr>
            <a:r>
              <a:rPr lang="ar-SY" dirty="0" smtClean="0"/>
              <a:t>تعمل إدارة القيمة المكتسبة على وضع ورصد الأبعاد الرئيسة الثلاثة في كل حزم من حزم برامج العمل وكل حساب من حسابات التحكم .</a:t>
            </a:r>
            <a:endParaRPr lang="en-US" dirty="0"/>
          </a:p>
        </p:txBody>
      </p:sp>
      <p:sp>
        <p:nvSpPr>
          <p:cNvPr id="5" name="Slide Number Placeholder 4"/>
          <p:cNvSpPr>
            <a:spLocks noGrp="1"/>
          </p:cNvSpPr>
          <p:nvPr>
            <p:ph type="sldNum" sz="quarter" idx="12"/>
          </p:nvPr>
        </p:nvSpPr>
        <p:spPr/>
        <p:txBody>
          <a:bodyPr/>
          <a:lstStyle/>
          <a:p>
            <a:pPr>
              <a:defRPr/>
            </a:pPr>
            <a:fld id="{71940AF9-2F67-4163-84E4-5B589812DE97}" type="slidenum">
              <a:rPr lang="en-US"/>
              <a:pPr>
                <a:defRPr/>
              </a:pPr>
              <a:t>67</a:t>
            </a:fld>
            <a:endParaRPr lang="en-US"/>
          </a:p>
        </p:txBody>
      </p:sp>
    </p:spTree>
    <p:extLst>
      <p:ext uri="{BB962C8B-B14F-4D97-AF65-F5344CB8AC3E}">
        <p14:creationId xmlns:p14="http://schemas.microsoft.com/office/powerpoint/2010/main" val="327890614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rtlCol="0">
            <a:normAutofit fontScale="90000"/>
          </a:bodyPr>
          <a:lstStyle/>
          <a:p>
            <a:pPr eaLnBrk="1" fontAlgn="auto" hangingPunct="1">
              <a:spcAft>
                <a:spcPts val="0"/>
              </a:spcAft>
              <a:defRPr/>
            </a:pPr>
            <a:r>
              <a:rPr lang="en-US" dirty="0" smtClean="0"/>
              <a:t>Earned Value – Concept</a:t>
            </a:r>
            <a:br>
              <a:rPr lang="en-US" dirty="0" smtClean="0"/>
            </a:br>
            <a:r>
              <a:rPr lang="ar-SA" dirty="0" smtClean="0"/>
              <a:t>القيمة المكتسبة - المفهوم</a:t>
            </a:r>
            <a:r>
              <a:rPr lang="en-US" dirty="0" smtClean="0"/>
              <a:t> </a:t>
            </a:r>
            <a:endParaRPr lang="en-US" dirty="0"/>
          </a:p>
        </p:txBody>
      </p:sp>
      <p:sp>
        <p:nvSpPr>
          <p:cNvPr id="27651" name="عنصر نائب للمحتوى 2"/>
          <p:cNvSpPr>
            <a:spLocks noGrp="1"/>
          </p:cNvSpPr>
          <p:nvPr>
            <p:ph sz="half" idx="1"/>
          </p:nvPr>
        </p:nvSpPr>
        <p:spPr/>
        <p:txBody>
          <a:bodyPr/>
          <a:lstStyle/>
          <a:p>
            <a:pPr eaLnBrk="1" hangingPunct="1"/>
            <a:r>
              <a:rPr lang="en-US" b="1" smtClean="0"/>
              <a:t>A method for measuring project cost performance.</a:t>
            </a:r>
          </a:p>
        </p:txBody>
      </p:sp>
      <p:sp>
        <p:nvSpPr>
          <p:cNvPr id="27652" name="Content Placeholder 5"/>
          <p:cNvSpPr>
            <a:spLocks noGrp="1"/>
          </p:cNvSpPr>
          <p:nvPr>
            <p:ph sz="half" idx="2"/>
          </p:nvPr>
        </p:nvSpPr>
        <p:spPr>
          <a:xfrm>
            <a:off x="4648200" y="1600200"/>
            <a:ext cx="4038600" cy="1295400"/>
          </a:xfrm>
        </p:spPr>
        <p:txBody>
          <a:bodyPr/>
          <a:lstStyle/>
          <a:p>
            <a:pPr eaLnBrk="1" hangingPunct="1"/>
            <a:r>
              <a:rPr lang="ar-SA" smtClean="0"/>
              <a:t>طريقة لقياس أداء تكاليف المشروع .</a:t>
            </a:r>
          </a:p>
        </p:txBody>
      </p:sp>
      <p:sp>
        <p:nvSpPr>
          <p:cNvPr id="5" name="عنصر نائب لرقم الشريحة 4"/>
          <p:cNvSpPr>
            <a:spLocks noGrp="1"/>
          </p:cNvSpPr>
          <p:nvPr>
            <p:ph type="sldNum" sz="quarter" idx="12"/>
          </p:nvPr>
        </p:nvSpPr>
        <p:spPr/>
        <p:txBody>
          <a:bodyPr/>
          <a:lstStyle/>
          <a:p>
            <a:pPr>
              <a:defRPr/>
            </a:pPr>
            <a:fld id="{82CFCA56-17CB-4255-836C-0972798D926C}" type="slidenum">
              <a:rPr lang="en-US"/>
              <a:pPr>
                <a:defRPr/>
              </a:pPr>
              <a:t>68</a:t>
            </a:fld>
            <a:endParaRPr lang="en-US" dirty="0"/>
          </a:p>
        </p:txBody>
      </p:sp>
      <p:sp>
        <p:nvSpPr>
          <p:cNvPr id="4" name="مستطيل 3"/>
          <p:cNvSpPr/>
          <p:nvPr/>
        </p:nvSpPr>
        <p:spPr>
          <a:xfrm>
            <a:off x="914400" y="3048000"/>
            <a:ext cx="7696200" cy="1384995"/>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fontAlgn="auto">
              <a:spcBef>
                <a:spcPts val="0"/>
              </a:spcBef>
              <a:spcAft>
                <a:spcPts val="0"/>
              </a:spcAft>
              <a:defRPr/>
            </a:pPr>
            <a:r>
              <a:rPr lang="en-US" sz="2800" b="1" dirty="0">
                <a:effectLst>
                  <a:outerShdw blurRad="38100" dist="38100" dir="2700000" algn="tl">
                    <a:srgbClr val="000000">
                      <a:alpha val="43137"/>
                    </a:srgbClr>
                  </a:outerShdw>
                </a:effectLst>
              </a:rPr>
              <a:t>Using to compares the amount of work that was planned with what was actually accomplished to determine if progress is as planned</a:t>
            </a:r>
          </a:p>
        </p:txBody>
      </p:sp>
      <p:sp>
        <p:nvSpPr>
          <p:cNvPr id="7" name="مستطيل 3"/>
          <p:cNvSpPr/>
          <p:nvPr/>
        </p:nvSpPr>
        <p:spPr>
          <a:xfrm>
            <a:off x="914400" y="4558605"/>
            <a:ext cx="7696200" cy="954107"/>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algn="r" rtl="1" fontAlgn="auto">
              <a:spcBef>
                <a:spcPts val="0"/>
              </a:spcBef>
              <a:spcAft>
                <a:spcPts val="0"/>
              </a:spcAft>
              <a:defRPr/>
            </a:pPr>
            <a:r>
              <a:rPr lang="ar-SA" sz="2800" b="1" dirty="0">
                <a:effectLst>
                  <a:outerShdw blurRad="38100" dist="38100" dir="2700000" algn="tl">
                    <a:srgbClr val="000000">
                      <a:alpha val="43137"/>
                    </a:srgbClr>
                  </a:outerShdw>
                </a:effectLst>
              </a:rPr>
              <a:t>تستخدم لمقارنة مقدار العمل الذي كان قد خطط ل</a:t>
            </a:r>
            <a:r>
              <a:rPr lang="ar-SY" sz="2800" b="1" dirty="0">
                <a:effectLst>
                  <a:outerShdw blurRad="38100" dist="38100" dir="2700000" algn="tl">
                    <a:srgbClr val="000000">
                      <a:alpha val="43137"/>
                    </a:srgbClr>
                  </a:outerShdw>
                </a:effectLst>
              </a:rPr>
              <a:t>ي</a:t>
            </a:r>
            <a:r>
              <a:rPr lang="ar-SA" sz="2800" b="1" dirty="0">
                <a:effectLst>
                  <a:outerShdw blurRad="38100" dist="38100" dir="2700000" algn="tl">
                    <a:srgbClr val="000000">
                      <a:alpha val="43137"/>
                    </a:srgbClr>
                  </a:outerShdw>
                </a:effectLst>
              </a:rPr>
              <a:t>نفذ مع ما تم تنفيذه لاقرار </a:t>
            </a:r>
            <a:r>
              <a:rPr lang="ar-SY" sz="2800" b="1" dirty="0">
                <a:effectLst>
                  <a:outerShdw blurRad="38100" dist="38100" dir="2700000" algn="tl">
                    <a:srgbClr val="000000">
                      <a:alpha val="43137"/>
                    </a:srgbClr>
                  </a:outerShdw>
                </a:effectLst>
              </a:rPr>
              <a:t>مااذا كان الانجاز مطابق لما خطط له .</a:t>
            </a:r>
            <a:endParaRPr lang="en-US" sz="2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1957219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rtlCol="0">
            <a:normAutofit fontScale="90000"/>
          </a:bodyPr>
          <a:lstStyle/>
          <a:p>
            <a:pPr eaLnBrk="1" fontAlgn="auto" hangingPunct="1">
              <a:spcAft>
                <a:spcPts val="0"/>
              </a:spcAft>
              <a:defRPr/>
            </a:pPr>
            <a:r>
              <a:rPr lang="en-US" dirty="0" smtClean="0"/>
              <a:t>Earned Value – </a:t>
            </a:r>
            <a:r>
              <a:rPr lang="ar-SY" dirty="0" smtClean="0"/>
              <a:t>4</a:t>
            </a:r>
            <a:r>
              <a:rPr lang="en-US" dirty="0" smtClean="0"/>
              <a:t> Components</a:t>
            </a:r>
            <a:br>
              <a:rPr lang="en-US" dirty="0" smtClean="0"/>
            </a:br>
            <a:r>
              <a:rPr lang="ar-SA" dirty="0" smtClean="0"/>
              <a:t> القيمة المكتسبة – </a:t>
            </a:r>
            <a:r>
              <a:rPr lang="ar-SY" dirty="0" smtClean="0"/>
              <a:t>4</a:t>
            </a:r>
            <a:r>
              <a:rPr lang="ar-SA" dirty="0" smtClean="0"/>
              <a:t> مكونات</a:t>
            </a:r>
            <a:r>
              <a:rPr lang="en-US" dirty="0" smtClean="0"/>
              <a:t> </a:t>
            </a:r>
            <a:endParaRPr lang="en-US" dirty="0"/>
          </a:p>
        </p:txBody>
      </p:sp>
      <p:sp>
        <p:nvSpPr>
          <p:cNvPr id="3" name="عنصر نائب للمحتوى 2"/>
          <p:cNvSpPr>
            <a:spLocks noGrp="1"/>
          </p:cNvSpPr>
          <p:nvPr>
            <p:ph sz="half" idx="1"/>
          </p:nvPr>
        </p:nvSpPr>
        <p:spPr/>
        <p:txBody>
          <a:bodyPr rtlCol="0">
            <a:normAutofit fontScale="85000" lnSpcReduction="20000"/>
          </a:bodyPr>
          <a:lstStyle/>
          <a:p>
            <a:pPr marL="457200" indent="-457200" eaLnBrk="1" fontAlgn="auto" hangingPunct="1">
              <a:spcAft>
                <a:spcPts val="0"/>
              </a:spcAft>
              <a:buFont typeface="+mj-lt"/>
              <a:buAutoNum type="arabicPeriod"/>
              <a:defRPr/>
            </a:pPr>
            <a:r>
              <a:rPr lang="en-US" sz="2400" b="1" dirty="0" smtClean="0">
                <a:solidFill>
                  <a:srgbClr val="C00000"/>
                </a:solidFill>
              </a:rPr>
              <a:t>Planned Value (PV):</a:t>
            </a:r>
          </a:p>
          <a:p>
            <a:pPr lvl="1" eaLnBrk="1" fontAlgn="auto" hangingPunct="1">
              <a:spcAft>
                <a:spcPts val="0"/>
              </a:spcAft>
              <a:defRPr/>
            </a:pPr>
            <a:r>
              <a:rPr lang="en-US" sz="2000" dirty="0" smtClean="0"/>
              <a:t>Budgeted Cost of Work Scheduled (BCWS).</a:t>
            </a:r>
          </a:p>
          <a:p>
            <a:pPr lvl="1" eaLnBrk="1" fontAlgn="auto" hangingPunct="1">
              <a:spcAft>
                <a:spcPts val="0"/>
              </a:spcAft>
              <a:defRPr/>
            </a:pPr>
            <a:r>
              <a:rPr lang="en-US" sz="2000" dirty="0" smtClean="0"/>
              <a:t>The planned Value (PV) .</a:t>
            </a:r>
          </a:p>
          <a:p>
            <a:pPr lvl="1" eaLnBrk="1" fontAlgn="auto" hangingPunct="1">
              <a:spcAft>
                <a:spcPts val="0"/>
              </a:spcAft>
              <a:defRPr/>
            </a:pPr>
            <a:r>
              <a:rPr lang="en-US" sz="2000" dirty="0" smtClean="0"/>
              <a:t>The sum of budgets for work scheduled to be accomplished .</a:t>
            </a:r>
          </a:p>
          <a:p>
            <a:pPr lvl="1" eaLnBrk="1" fontAlgn="auto" hangingPunct="1">
              <a:spcAft>
                <a:spcPts val="0"/>
              </a:spcAft>
              <a:defRPr/>
            </a:pPr>
            <a:r>
              <a:rPr lang="en-US" sz="2000" dirty="0" smtClean="0"/>
              <a:t>A time – phase baseline budget plan.</a:t>
            </a:r>
          </a:p>
          <a:p>
            <a:pPr marL="457200" lvl="1" indent="-457200" eaLnBrk="1" fontAlgn="auto" hangingPunct="1">
              <a:spcAft>
                <a:spcPts val="0"/>
              </a:spcAft>
              <a:buFont typeface="+mj-lt"/>
              <a:buAutoNum type="arabicPeriod" startAt="2"/>
              <a:defRPr/>
            </a:pPr>
            <a:r>
              <a:rPr lang="en-US" b="1" dirty="0" smtClean="0">
                <a:solidFill>
                  <a:srgbClr val="C00000"/>
                </a:solidFill>
              </a:rPr>
              <a:t>Earned Value (EV): </a:t>
            </a:r>
          </a:p>
          <a:p>
            <a:pPr lvl="1" eaLnBrk="1" fontAlgn="auto" hangingPunct="1">
              <a:spcAft>
                <a:spcPts val="0"/>
              </a:spcAft>
              <a:defRPr/>
            </a:pPr>
            <a:r>
              <a:rPr lang="en-US" sz="2000" dirty="0" smtClean="0"/>
              <a:t>Budgeted Cost of Work Performed (BCWP).</a:t>
            </a:r>
          </a:p>
          <a:p>
            <a:pPr lvl="1" eaLnBrk="1" fontAlgn="auto" hangingPunct="1">
              <a:spcAft>
                <a:spcPts val="0"/>
              </a:spcAft>
              <a:defRPr/>
            </a:pPr>
            <a:r>
              <a:rPr lang="en-US" sz="2000" dirty="0" smtClean="0"/>
              <a:t>The sum of budgets for completed portions of the work.</a:t>
            </a:r>
          </a:p>
          <a:p>
            <a:pPr lvl="1" eaLnBrk="1" fontAlgn="auto" hangingPunct="1">
              <a:spcAft>
                <a:spcPts val="0"/>
              </a:spcAft>
              <a:defRPr/>
            </a:pPr>
            <a:r>
              <a:rPr lang="en-US" sz="2000" dirty="0" smtClean="0"/>
              <a:t>Based on : </a:t>
            </a:r>
          </a:p>
          <a:p>
            <a:pPr marL="1371600" lvl="2" indent="-457200" eaLnBrk="1" fontAlgn="auto" hangingPunct="1">
              <a:spcAft>
                <a:spcPts val="0"/>
              </a:spcAft>
              <a:buFont typeface="+mj-lt"/>
              <a:buAutoNum type="arabicPeriod"/>
              <a:defRPr/>
            </a:pPr>
            <a:r>
              <a:rPr lang="en-US" sz="1800" dirty="0" smtClean="0"/>
              <a:t>Estimated Cost &amp; resource requirements for performing the activities.</a:t>
            </a:r>
          </a:p>
          <a:p>
            <a:pPr marL="1371600" lvl="2" indent="-457200" eaLnBrk="1" fontAlgn="auto" hangingPunct="1">
              <a:spcAft>
                <a:spcPts val="0"/>
              </a:spcAft>
              <a:buFont typeface="+mj-lt"/>
              <a:buAutoNum type="arabicPeriod"/>
              <a:defRPr/>
            </a:pPr>
            <a:r>
              <a:rPr lang="en-US" sz="1800" dirty="0" smtClean="0"/>
              <a:t>Degree to which activities have been accomplished.</a:t>
            </a:r>
            <a:endParaRPr lang="en-US" sz="1800" dirty="0"/>
          </a:p>
        </p:txBody>
      </p:sp>
      <p:sp>
        <p:nvSpPr>
          <p:cNvPr id="5" name="Content Placeholder 4"/>
          <p:cNvSpPr>
            <a:spLocks noGrp="1"/>
          </p:cNvSpPr>
          <p:nvPr>
            <p:ph sz="half" idx="2"/>
          </p:nvPr>
        </p:nvSpPr>
        <p:spPr/>
        <p:txBody>
          <a:bodyPr rtlCol="0">
            <a:normAutofit fontScale="85000" lnSpcReduction="20000"/>
          </a:bodyPr>
          <a:lstStyle/>
          <a:p>
            <a:pPr marL="514350" indent="-514350" eaLnBrk="1" fontAlgn="auto" hangingPunct="1">
              <a:spcAft>
                <a:spcPts val="0"/>
              </a:spcAft>
              <a:buFont typeface="+mj-lt"/>
              <a:buAutoNum type="arabicPeriod"/>
              <a:defRPr/>
            </a:pPr>
            <a:r>
              <a:rPr lang="ar-SA" b="1" dirty="0" smtClean="0">
                <a:solidFill>
                  <a:srgbClr val="C00000"/>
                </a:solidFill>
              </a:rPr>
              <a:t>القيمة المخططة :</a:t>
            </a:r>
          </a:p>
          <a:p>
            <a:pPr lvl="1" eaLnBrk="1" fontAlgn="auto" hangingPunct="1">
              <a:spcAft>
                <a:spcPts val="0"/>
              </a:spcAft>
              <a:defRPr/>
            </a:pPr>
            <a:r>
              <a:rPr lang="ar-SA" dirty="0" smtClean="0"/>
              <a:t>ميزانية تكلفة العمل المخطط .</a:t>
            </a:r>
          </a:p>
          <a:p>
            <a:pPr lvl="1" eaLnBrk="1" fontAlgn="auto" hangingPunct="1">
              <a:spcAft>
                <a:spcPts val="0"/>
              </a:spcAft>
              <a:defRPr/>
            </a:pPr>
            <a:r>
              <a:rPr lang="ar-SA" dirty="0" smtClean="0"/>
              <a:t>القيمة المخططة .</a:t>
            </a:r>
          </a:p>
          <a:p>
            <a:pPr lvl="1" eaLnBrk="1" fontAlgn="auto" hangingPunct="1">
              <a:spcAft>
                <a:spcPts val="0"/>
              </a:spcAft>
              <a:defRPr/>
            </a:pPr>
            <a:r>
              <a:rPr lang="ar-SA" dirty="0" smtClean="0"/>
              <a:t>مجموع ميزانيات العمل الذي يجب انجازه .</a:t>
            </a:r>
          </a:p>
          <a:p>
            <a:pPr lvl="1" eaLnBrk="1" fontAlgn="auto" hangingPunct="1">
              <a:spcAft>
                <a:spcPts val="0"/>
              </a:spcAft>
              <a:defRPr/>
            </a:pPr>
            <a:r>
              <a:rPr lang="ar-SA" dirty="0" smtClean="0"/>
              <a:t>خط الأساس المزع زمنيا للتكلفة المخططة .</a:t>
            </a:r>
          </a:p>
          <a:p>
            <a:pPr marL="514350" indent="-514350" eaLnBrk="1" fontAlgn="auto" hangingPunct="1">
              <a:spcAft>
                <a:spcPts val="0"/>
              </a:spcAft>
              <a:buFont typeface="+mj-lt"/>
              <a:buAutoNum type="arabicPeriod"/>
              <a:defRPr/>
            </a:pPr>
            <a:r>
              <a:rPr lang="ar-SA" b="1" dirty="0" smtClean="0">
                <a:solidFill>
                  <a:srgbClr val="C00000"/>
                </a:solidFill>
              </a:rPr>
              <a:t>القيمة المكتسبة :</a:t>
            </a:r>
          </a:p>
          <a:p>
            <a:pPr lvl="1" eaLnBrk="1" fontAlgn="auto" hangingPunct="1">
              <a:spcAft>
                <a:spcPts val="0"/>
              </a:spcAft>
              <a:defRPr/>
            </a:pPr>
            <a:r>
              <a:rPr lang="ar-SA" dirty="0" smtClean="0"/>
              <a:t>ميزانية تكلفة العمل المنفذ .</a:t>
            </a:r>
          </a:p>
          <a:p>
            <a:pPr lvl="1" eaLnBrk="1" fontAlgn="auto" hangingPunct="1">
              <a:spcAft>
                <a:spcPts val="0"/>
              </a:spcAft>
              <a:defRPr/>
            </a:pPr>
            <a:r>
              <a:rPr lang="ar-SA" dirty="0" smtClean="0"/>
              <a:t>مجموع ميزانيات العمل الذي نفذ جزئيا.</a:t>
            </a:r>
          </a:p>
          <a:p>
            <a:pPr lvl="1" eaLnBrk="1" fontAlgn="auto" hangingPunct="1">
              <a:spcAft>
                <a:spcPts val="0"/>
              </a:spcAft>
              <a:defRPr/>
            </a:pPr>
            <a:r>
              <a:rPr lang="ar-SA" dirty="0" smtClean="0"/>
              <a:t>على أساس :</a:t>
            </a:r>
          </a:p>
          <a:p>
            <a:pPr marL="1371600" lvl="2" indent="-457200" eaLnBrk="1" fontAlgn="auto" hangingPunct="1">
              <a:spcAft>
                <a:spcPts val="0"/>
              </a:spcAft>
              <a:buFont typeface="+mj-lt"/>
              <a:buAutoNum type="arabicPeriod"/>
              <a:defRPr/>
            </a:pPr>
            <a:r>
              <a:rPr lang="ar-SA" dirty="0" smtClean="0"/>
              <a:t>القيمة ال</a:t>
            </a:r>
            <a:r>
              <a:rPr lang="ar-SY" dirty="0" smtClean="0"/>
              <a:t>م</a:t>
            </a:r>
            <a:r>
              <a:rPr lang="ar-SA" dirty="0" smtClean="0"/>
              <a:t>قدرة لتكلفة الموارد المطلوبة لتنفيذ النشاطات .</a:t>
            </a:r>
          </a:p>
          <a:p>
            <a:pPr marL="1371600" lvl="2" indent="-457200" eaLnBrk="1" fontAlgn="auto" hangingPunct="1">
              <a:spcAft>
                <a:spcPts val="0"/>
              </a:spcAft>
              <a:buFont typeface="+mj-lt"/>
              <a:buAutoNum type="arabicPeriod"/>
              <a:defRPr/>
            </a:pPr>
            <a:r>
              <a:rPr lang="ar-SA" dirty="0" smtClean="0"/>
              <a:t>الدرجة التي بلغها تنفيذ النشاطات .</a:t>
            </a:r>
            <a:endParaRPr lang="ar-SA" dirty="0"/>
          </a:p>
        </p:txBody>
      </p:sp>
      <p:sp>
        <p:nvSpPr>
          <p:cNvPr id="4" name="عنصر نائب لرقم الشريحة 3"/>
          <p:cNvSpPr>
            <a:spLocks noGrp="1"/>
          </p:cNvSpPr>
          <p:nvPr>
            <p:ph type="sldNum" sz="quarter" idx="12"/>
          </p:nvPr>
        </p:nvSpPr>
        <p:spPr/>
        <p:txBody>
          <a:bodyPr/>
          <a:lstStyle/>
          <a:p>
            <a:pPr>
              <a:defRPr/>
            </a:pPr>
            <a:fld id="{3BFB6A27-D064-45DD-AE38-3B4FE6C624D8}" type="slidenum">
              <a:rPr lang="en-US"/>
              <a:pPr>
                <a:defRPr/>
              </a:pPr>
              <a:t>69</a:t>
            </a:fld>
            <a:endParaRPr lang="en-US" dirty="0"/>
          </a:p>
        </p:txBody>
      </p:sp>
    </p:spTree>
    <p:extLst>
      <p:ext uri="{BB962C8B-B14F-4D97-AF65-F5344CB8AC3E}">
        <p14:creationId xmlns:p14="http://schemas.microsoft.com/office/powerpoint/2010/main" val="15443211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1"/>
            <a:r>
              <a:rPr lang="ar-SY" dirty="0" smtClean="0"/>
              <a:t>التخطيط لإدارة التكلفة </a:t>
            </a:r>
            <a:br>
              <a:rPr lang="ar-SY" dirty="0" smtClean="0"/>
            </a:br>
            <a:r>
              <a:rPr lang="en-US" dirty="0" smtClean="0"/>
              <a:t>Plan Cost Management </a:t>
            </a:r>
            <a:endParaRPr lang="en-US" dirty="0"/>
          </a:p>
        </p:txBody>
      </p:sp>
      <p:sp>
        <p:nvSpPr>
          <p:cNvPr id="3" name="Content Placeholder 2"/>
          <p:cNvSpPr>
            <a:spLocks noGrp="1"/>
          </p:cNvSpPr>
          <p:nvPr>
            <p:ph idx="1"/>
          </p:nvPr>
        </p:nvSpPr>
        <p:spPr>
          <a:xfrm>
            <a:off x="457200" y="1600200"/>
            <a:ext cx="8229600" cy="4724400"/>
          </a:xfrm>
        </p:spPr>
        <p:txBody>
          <a:bodyPr>
            <a:noAutofit/>
          </a:bodyPr>
          <a:lstStyle/>
          <a:p>
            <a:pPr algn="r" rtl="1"/>
            <a:r>
              <a:rPr lang="ar-SY" sz="2000" dirty="0" smtClean="0"/>
              <a:t>وحدات القياس - </a:t>
            </a:r>
            <a:r>
              <a:rPr lang="en-US" sz="2000" dirty="0" smtClean="0"/>
              <a:t>Units of measure : ( </a:t>
            </a:r>
            <a:r>
              <a:rPr lang="ar-SY" sz="2000" dirty="0" smtClean="0"/>
              <a:t>مثل الأيام ، الأسابيع ، الأشهر، اللتر، الجالون ، المتر المكعب ، والوزن ، الخ .) .</a:t>
            </a:r>
          </a:p>
          <a:p>
            <a:pPr algn="r" rtl="1"/>
            <a:r>
              <a:rPr lang="ar-SY" sz="2000" dirty="0" smtClean="0"/>
              <a:t>مستوى الدقة - </a:t>
            </a:r>
            <a:r>
              <a:rPr lang="en-US" sz="2000" dirty="0" smtClean="0"/>
              <a:t>Level of precision : ( </a:t>
            </a:r>
            <a:r>
              <a:rPr lang="ar-SY" sz="2000" dirty="0" smtClean="0"/>
              <a:t>مثل ظهور الأرقام بدقة رقمين عشريين . أو 3 أرثام عشرية ..... الخ . ، مستوى التقريب للأرقام للأعلى / للأسفل ، الخ ) .</a:t>
            </a:r>
          </a:p>
          <a:p>
            <a:pPr algn="r" rtl="1"/>
            <a:r>
              <a:rPr lang="ar-SY" sz="2000" dirty="0" smtClean="0"/>
              <a:t>مستوى الدقة ( مثل التحمل " السماحيات – </a:t>
            </a:r>
            <a:r>
              <a:rPr lang="en-US" sz="2000" dirty="0" smtClean="0"/>
              <a:t>tolerances  " </a:t>
            </a:r>
            <a:r>
              <a:rPr lang="ar-SY" sz="2000" dirty="0" smtClean="0"/>
              <a:t>أو المجالات المقبولة " من 3 – 5 " ) .</a:t>
            </a:r>
          </a:p>
          <a:p>
            <a:pPr algn="r" rtl="1"/>
            <a:r>
              <a:rPr lang="ar-SY" sz="2000" dirty="0" smtClean="0"/>
              <a:t>الروابط التنظيمية للإجراءات - </a:t>
            </a:r>
            <a:r>
              <a:rPr lang="en-US" sz="2000" dirty="0" smtClean="0"/>
              <a:t>Organizational procedure links : </a:t>
            </a:r>
            <a:r>
              <a:rPr lang="ar-SY" sz="2000" dirty="0" smtClean="0"/>
              <a:t>والتي تربط حسابات التحكم مع هيكل تجزئة  العمل .</a:t>
            </a:r>
          </a:p>
          <a:p>
            <a:pPr algn="r" rtl="1"/>
            <a:r>
              <a:rPr lang="ar-SY" sz="2000" dirty="0" smtClean="0"/>
              <a:t>عتبات التحكم - </a:t>
            </a:r>
            <a:r>
              <a:rPr lang="en-US" sz="2000" dirty="0" smtClean="0"/>
              <a:t>Control thresholds  : </a:t>
            </a:r>
            <a:r>
              <a:rPr lang="ar-SY" sz="2000" dirty="0" smtClean="0"/>
              <a:t>عتبات التباين لقياس الأداء للتكلفة والجدول الزمني قبل تبني العمل أو الإجراءات المطلوبة والتي يتعين اتخاذها .</a:t>
            </a:r>
          </a:p>
          <a:p>
            <a:pPr algn="r" rtl="1"/>
            <a:r>
              <a:rPr lang="ar-SY" sz="2000" dirty="0" smtClean="0"/>
              <a:t>قواعد قياس الأداء - </a:t>
            </a:r>
            <a:r>
              <a:rPr lang="en-US" sz="2000" dirty="0" smtClean="0"/>
              <a:t>Rule of performance measurement : </a:t>
            </a:r>
            <a:r>
              <a:rPr lang="ar-SY" sz="2000" dirty="0" smtClean="0"/>
              <a:t>مثل قواعد أداء لإدارة القيمة المكتسبة -  </a:t>
            </a:r>
            <a:r>
              <a:rPr lang="en-US" sz="2000" dirty="0" smtClean="0"/>
              <a:t>EVM , earned value management .</a:t>
            </a:r>
          </a:p>
          <a:p>
            <a:pPr algn="r" rtl="1"/>
            <a:r>
              <a:rPr lang="ar-SY" sz="2000" dirty="0" smtClean="0"/>
              <a:t>إعداد التقارير، ووصف العملية - </a:t>
            </a:r>
            <a:r>
              <a:rPr lang="en-US" sz="2000" dirty="0" smtClean="0"/>
              <a:t>Reporting formats and process descriptions .</a:t>
            </a:r>
          </a:p>
          <a:p>
            <a:pPr algn="r" rtl="1"/>
            <a:r>
              <a:rPr lang="ar-SY" sz="2000" dirty="0" smtClean="0"/>
              <a:t>تفاصيل إضافية - </a:t>
            </a:r>
            <a:r>
              <a:rPr lang="en-US" sz="2000" dirty="0" smtClean="0"/>
              <a:t>Additional Details : </a:t>
            </a:r>
            <a:r>
              <a:rPr lang="ar-SY" sz="2000" dirty="0" smtClean="0"/>
              <a:t>والتي يمكن أن تشمل وصفاً للخيارات الاستراتيجية للتمويل ، وإجراء الحساب لتقلبات أسعار صرف العملات ، وإجراءات تسجيل التكاليف .</a:t>
            </a:r>
          </a:p>
        </p:txBody>
      </p:sp>
    </p:spTree>
    <p:extLst>
      <p:ext uri="{BB962C8B-B14F-4D97-AF65-F5344CB8AC3E}">
        <p14:creationId xmlns:p14="http://schemas.microsoft.com/office/powerpoint/2010/main" val="68639802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rtlCol="0">
            <a:normAutofit fontScale="90000"/>
          </a:bodyPr>
          <a:lstStyle/>
          <a:p>
            <a:pPr eaLnBrk="1" fontAlgn="auto" hangingPunct="1">
              <a:spcAft>
                <a:spcPts val="0"/>
              </a:spcAft>
              <a:defRPr/>
            </a:pPr>
            <a:r>
              <a:rPr lang="en-US" dirty="0" smtClean="0"/>
              <a:t>Earned Value – </a:t>
            </a:r>
            <a:r>
              <a:rPr lang="ar-SY" dirty="0" smtClean="0"/>
              <a:t>4</a:t>
            </a:r>
            <a:r>
              <a:rPr lang="en-US" dirty="0" smtClean="0"/>
              <a:t> Components</a:t>
            </a:r>
            <a:br>
              <a:rPr lang="en-US" dirty="0" smtClean="0"/>
            </a:br>
            <a:r>
              <a:rPr lang="ar-SA" dirty="0" smtClean="0"/>
              <a:t> القيمة المكتسبة – </a:t>
            </a:r>
            <a:r>
              <a:rPr lang="ar-SY" dirty="0" smtClean="0"/>
              <a:t>4</a:t>
            </a:r>
            <a:r>
              <a:rPr lang="ar-SA" dirty="0" smtClean="0"/>
              <a:t> مكونات</a:t>
            </a:r>
            <a:r>
              <a:rPr lang="en-US" dirty="0" smtClean="0"/>
              <a:t> </a:t>
            </a:r>
            <a:endParaRPr lang="en-US" dirty="0"/>
          </a:p>
        </p:txBody>
      </p:sp>
      <p:sp>
        <p:nvSpPr>
          <p:cNvPr id="3" name="عنصر نائب للمحتوى 2"/>
          <p:cNvSpPr>
            <a:spLocks noGrp="1"/>
          </p:cNvSpPr>
          <p:nvPr>
            <p:ph sz="half" idx="1"/>
          </p:nvPr>
        </p:nvSpPr>
        <p:spPr>
          <a:xfrm>
            <a:off x="533400" y="1295400"/>
            <a:ext cx="4038600" cy="4876800"/>
          </a:xfrm>
        </p:spPr>
        <p:txBody>
          <a:bodyPr rtlCol="0">
            <a:noAutofit/>
          </a:bodyPr>
          <a:lstStyle/>
          <a:p>
            <a:pPr marL="514350" indent="-514350" eaLnBrk="1" fontAlgn="auto" hangingPunct="1">
              <a:spcAft>
                <a:spcPts val="0"/>
              </a:spcAft>
              <a:buFont typeface="+mj-lt"/>
              <a:buAutoNum type="arabicPeriod" startAt="3"/>
              <a:defRPr/>
            </a:pPr>
            <a:r>
              <a:rPr lang="en-US" sz="3200" b="1" dirty="0" smtClean="0">
                <a:solidFill>
                  <a:srgbClr val="C00000"/>
                </a:solidFill>
              </a:rPr>
              <a:t>Actual Cost (AC):</a:t>
            </a:r>
          </a:p>
          <a:p>
            <a:pPr lvl="1" eaLnBrk="1" fontAlgn="auto" hangingPunct="1">
              <a:spcAft>
                <a:spcPts val="0"/>
              </a:spcAft>
              <a:defRPr/>
            </a:pPr>
            <a:r>
              <a:rPr lang="en-US" sz="2800" dirty="0" smtClean="0"/>
              <a:t>Actual Cost of Work Performed (ACWP).</a:t>
            </a:r>
          </a:p>
          <a:p>
            <a:pPr lvl="1" eaLnBrk="1" fontAlgn="auto" hangingPunct="1">
              <a:spcAft>
                <a:spcPts val="0"/>
              </a:spcAft>
              <a:defRPr/>
            </a:pPr>
            <a:r>
              <a:rPr lang="en-US" sz="2800" dirty="0" smtClean="0"/>
              <a:t>The sum of actual budgets for completed portions of the work.</a:t>
            </a:r>
          </a:p>
          <a:p>
            <a:pPr marL="514350" lvl="1" indent="-514350" eaLnBrk="1" fontAlgn="auto" hangingPunct="1">
              <a:spcAft>
                <a:spcPts val="0"/>
              </a:spcAft>
              <a:buFont typeface="+mj-lt"/>
              <a:buAutoNum type="arabicPeriod" startAt="4"/>
              <a:defRPr/>
            </a:pPr>
            <a:r>
              <a:rPr lang="en-US" sz="3200" b="1" dirty="0" smtClean="0">
                <a:solidFill>
                  <a:srgbClr val="C00000"/>
                </a:solidFill>
              </a:rPr>
              <a:t>Budgeted At Completion (BAC) :</a:t>
            </a:r>
          </a:p>
          <a:p>
            <a:pPr lvl="1" eaLnBrk="1" fontAlgn="auto" hangingPunct="1">
              <a:spcAft>
                <a:spcPts val="0"/>
              </a:spcAft>
              <a:defRPr/>
            </a:pPr>
            <a:r>
              <a:rPr lang="en-US" sz="2800" dirty="0" smtClean="0"/>
              <a:t>	Project budget .</a:t>
            </a:r>
          </a:p>
        </p:txBody>
      </p:sp>
      <p:sp>
        <p:nvSpPr>
          <p:cNvPr id="5" name="Content Placeholder 4"/>
          <p:cNvSpPr>
            <a:spLocks noGrp="1"/>
          </p:cNvSpPr>
          <p:nvPr>
            <p:ph sz="half" idx="2"/>
          </p:nvPr>
        </p:nvSpPr>
        <p:spPr>
          <a:xfrm>
            <a:off x="4495800" y="1493838"/>
            <a:ext cx="4038600" cy="4830762"/>
          </a:xfrm>
        </p:spPr>
        <p:txBody>
          <a:bodyPr rtlCol="0">
            <a:normAutofit fontScale="92500"/>
          </a:bodyPr>
          <a:lstStyle/>
          <a:p>
            <a:pPr marL="742950" indent="-742950" eaLnBrk="1" fontAlgn="auto" hangingPunct="1">
              <a:spcAft>
                <a:spcPts val="0"/>
              </a:spcAft>
              <a:buFont typeface="+mj-lt"/>
              <a:buAutoNum type="arabicPeriod" startAt="3"/>
              <a:defRPr/>
            </a:pPr>
            <a:r>
              <a:rPr lang="ar-SA" sz="4000" b="1" dirty="0" smtClean="0">
                <a:solidFill>
                  <a:srgbClr val="C00000"/>
                </a:solidFill>
              </a:rPr>
              <a:t>التكلفة الفعلية :</a:t>
            </a:r>
          </a:p>
          <a:p>
            <a:pPr lvl="1" eaLnBrk="1" fontAlgn="auto" hangingPunct="1">
              <a:spcAft>
                <a:spcPts val="0"/>
              </a:spcAft>
              <a:defRPr/>
            </a:pPr>
            <a:r>
              <a:rPr lang="ar-SA" sz="3600" dirty="0" smtClean="0"/>
              <a:t>التكلفة الفعلية للعمل المنفذ .</a:t>
            </a:r>
          </a:p>
          <a:p>
            <a:pPr lvl="1" eaLnBrk="1" fontAlgn="auto" hangingPunct="1">
              <a:spcAft>
                <a:spcPts val="0"/>
              </a:spcAft>
              <a:defRPr/>
            </a:pPr>
            <a:r>
              <a:rPr lang="ar-SA" sz="3600" dirty="0" smtClean="0"/>
              <a:t>مجموع الميزانيات الفعلية المصروفة لانجاز جزء من العمل</a:t>
            </a:r>
            <a:r>
              <a:rPr lang="en-US" sz="3600" dirty="0" smtClean="0"/>
              <a:t>. </a:t>
            </a:r>
            <a:endParaRPr lang="ar-SY" sz="3600" dirty="0" smtClean="0"/>
          </a:p>
          <a:p>
            <a:pPr lvl="1" indent="-742950" eaLnBrk="1" fontAlgn="auto" hangingPunct="1">
              <a:spcAft>
                <a:spcPts val="0"/>
              </a:spcAft>
              <a:buFont typeface="+mj-lt"/>
              <a:buAutoNum type="arabicPeriod" startAt="4"/>
              <a:defRPr/>
            </a:pPr>
            <a:r>
              <a:rPr lang="ar-SY" sz="4000" b="1" dirty="0" smtClean="0">
                <a:solidFill>
                  <a:srgbClr val="C00000"/>
                </a:solidFill>
              </a:rPr>
              <a:t>التكلفة عند الانتهاء:</a:t>
            </a:r>
          </a:p>
          <a:p>
            <a:pPr marL="742950" lvl="2" indent="-342900" eaLnBrk="1" fontAlgn="auto" hangingPunct="1">
              <a:spcAft>
                <a:spcPts val="0"/>
              </a:spcAft>
              <a:buFont typeface="Calibri" pitchFamily="34" charset="0"/>
              <a:buChar char="—"/>
              <a:defRPr/>
            </a:pPr>
            <a:r>
              <a:rPr lang="ar-SY" sz="3600" dirty="0" smtClean="0"/>
              <a:t>تكلفة المشروع .</a:t>
            </a:r>
            <a:endParaRPr lang="ar-SA" sz="3600" dirty="0" smtClean="0"/>
          </a:p>
        </p:txBody>
      </p:sp>
      <p:sp>
        <p:nvSpPr>
          <p:cNvPr id="4" name="عنصر نائب لرقم الشريحة 3"/>
          <p:cNvSpPr>
            <a:spLocks noGrp="1"/>
          </p:cNvSpPr>
          <p:nvPr>
            <p:ph type="sldNum" sz="quarter" idx="12"/>
          </p:nvPr>
        </p:nvSpPr>
        <p:spPr/>
        <p:txBody>
          <a:bodyPr/>
          <a:lstStyle/>
          <a:p>
            <a:pPr>
              <a:defRPr/>
            </a:pPr>
            <a:fld id="{041A5DD1-F113-4BBA-A499-31F165B11B46}" type="slidenum">
              <a:rPr lang="en-US"/>
              <a:pPr>
                <a:defRPr/>
              </a:pPr>
              <a:t>70</a:t>
            </a:fld>
            <a:endParaRPr lang="en-US" dirty="0"/>
          </a:p>
        </p:txBody>
      </p:sp>
    </p:spTree>
    <p:extLst>
      <p:ext uri="{BB962C8B-B14F-4D97-AF65-F5344CB8AC3E}">
        <p14:creationId xmlns:p14="http://schemas.microsoft.com/office/powerpoint/2010/main" val="260997480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Slide Number Placeholder 4"/>
          <p:cNvSpPr>
            <a:spLocks noGrp="1"/>
          </p:cNvSpPr>
          <p:nvPr>
            <p:ph type="sldNum" sz="quarter" idx="12"/>
          </p:nvPr>
        </p:nvSpPr>
        <p:spPr bwMode="auto">
          <a:xfrm>
            <a:off x="6019800" y="6492875"/>
            <a:ext cx="2895600" cy="365125"/>
          </a:xfrm>
          <a:ln>
            <a:miter lim="800000"/>
            <a:headEnd/>
            <a:tailEnd/>
          </a:ln>
        </p:spPr>
        <p:txBody>
          <a:bodyPr wrap="square" numCol="1" anchorCtr="0" compatLnSpc="1">
            <a:prstTxWarp prst="textNoShape">
              <a:avLst/>
            </a:prstTxWarp>
          </a:bodyPr>
          <a:lstStyle/>
          <a:p>
            <a:pPr algn="ctr" fontAlgn="base">
              <a:spcBef>
                <a:spcPct val="0"/>
              </a:spcBef>
              <a:spcAft>
                <a:spcPct val="0"/>
              </a:spcAft>
              <a:defRPr/>
            </a:pPr>
            <a:fld id="{D110E87E-450C-4DC2-97F0-3734DA329812}" type="slidenum">
              <a:rPr lang="ar-SA" smtClean="0">
                <a:solidFill>
                  <a:schemeClr val="tx1"/>
                </a:solidFill>
              </a:rPr>
              <a:pPr algn="ctr" fontAlgn="base">
                <a:spcBef>
                  <a:spcPct val="0"/>
                </a:spcBef>
                <a:spcAft>
                  <a:spcPct val="0"/>
                </a:spcAft>
                <a:defRPr/>
              </a:pPr>
              <a:t>71</a:t>
            </a:fld>
            <a:endParaRPr lang="en-US" smtClean="0">
              <a:solidFill>
                <a:schemeClr val="tx1"/>
              </a:solidFill>
              <a:cs typeface="Arial" pitchFamily="34" charset="0"/>
            </a:endParaRPr>
          </a:p>
        </p:txBody>
      </p:sp>
      <p:sp>
        <p:nvSpPr>
          <p:cNvPr id="30723" name="Rectangle 2"/>
          <p:cNvSpPr>
            <a:spLocks noGrp="1" noRot="1" noChangeArrowheads="1"/>
          </p:cNvSpPr>
          <p:nvPr>
            <p:ph type="title"/>
          </p:nvPr>
        </p:nvSpPr>
        <p:spPr>
          <a:xfrm>
            <a:off x="446088" y="188913"/>
            <a:ext cx="8229600" cy="1143000"/>
          </a:xfrm>
        </p:spPr>
        <p:txBody>
          <a:bodyPr>
            <a:normAutofit fontScale="90000"/>
          </a:bodyPr>
          <a:lstStyle/>
          <a:p>
            <a:pPr eaLnBrk="1" hangingPunct="1"/>
            <a:r>
              <a:rPr lang="en-US" sz="4000" smtClean="0"/>
              <a:t>Progress Reporting</a:t>
            </a:r>
            <a:r>
              <a:rPr lang="ar-SY" sz="4000" smtClean="0"/>
              <a:t/>
            </a:r>
            <a:br>
              <a:rPr lang="ar-SY" sz="4000" smtClean="0"/>
            </a:br>
            <a:r>
              <a:rPr lang="ar-SY" sz="4000" smtClean="0"/>
              <a:t> تقرير الأداء </a:t>
            </a:r>
            <a:endParaRPr lang="en-US" sz="4000" smtClean="0">
              <a:solidFill>
                <a:schemeClr val="folHlink"/>
              </a:solidFill>
              <a:latin typeface="Times New Roman" pitchFamily="18" charset="0"/>
            </a:endParaRPr>
          </a:p>
        </p:txBody>
      </p:sp>
      <p:sp>
        <p:nvSpPr>
          <p:cNvPr id="188432" name="AutoShape 16"/>
          <p:cNvSpPr>
            <a:spLocks noChangeArrowheads="1"/>
          </p:cNvSpPr>
          <p:nvPr/>
        </p:nvSpPr>
        <p:spPr bwMode="auto">
          <a:xfrm rot="10800000">
            <a:off x="4948238" y="2230438"/>
            <a:ext cx="288925" cy="215900"/>
          </a:xfrm>
          <a:prstGeom prst="triangle">
            <a:avLst>
              <a:gd name="adj" fmla="val 50000"/>
            </a:avLst>
          </a:prstGeom>
          <a:solidFill>
            <a:srgbClr val="CC3300"/>
          </a:solidFill>
          <a:ln w="9525">
            <a:solidFill>
              <a:schemeClr val="tx1"/>
            </a:solidFill>
            <a:miter lim="800000"/>
            <a:headEnd/>
            <a:tailEnd/>
          </a:ln>
        </p:spPr>
        <p:txBody>
          <a:bodyPr wrap="none" anchor="ctr"/>
          <a:lstStyle/>
          <a:p>
            <a:endParaRPr lang="en-US">
              <a:latin typeface="Calibri" pitchFamily="34" charset="0"/>
            </a:endParaRPr>
          </a:p>
        </p:txBody>
      </p:sp>
      <p:sp>
        <p:nvSpPr>
          <p:cNvPr id="188440" name="Text Box 24"/>
          <p:cNvSpPr txBox="1">
            <a:spLocks noChangeArrowheads="1"/>
          </p:cNvSpPr>
          <p:nvPr/>
        </p:nvSpPr>
        <p:spPr bwMode="auto">
          <a:xfrm>
            <a:off x="4651375" y="3597275"/>
            <a:ext cx="40354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1600" b="1">
                <a:latin typeface="Times New Roman" pitchFamily="18" charset="0"/>
                <a:cs typeface="Times New Roman" pitchFamily="18" charset="0"/>
              </a:rPr>
              <a:t>EV =</a:t>
            </a:r>
            <a:r>
              <a:rPr lang="ar-SY" sz="1600" b="1">
                <a:latin typeface="Times New Roman" pitchFamily="18" charset="0"/>
                <a:cs typeface="Times New Roman" pitchFamily="18" charset="0"/>
              </a:rPr>
              <a:t>التكلفة الموازنة للوحدة  </a:t>
            </a:r>
            <a:r>
              <a:rPr lang="en-US" sz="1600" b="1">
                <a:latin typeface="Times New Roman" pitchFamily="18" charset="0"/>
                <a:cs typeface="Times New Roman" pitchFamily="18" charset="0"/>
              </a:rPr>
              <a:t> </a:t>
            </a:r>
            <a:r>
              <a:rPr lang="ar-SY" sz="1600" b="1">
                <a:latin typeface="Times New Roman" pitchFamily="18" charset="0"/>
                <a:cs typeface="Times New Roman" pitchFamily="18" charset="0"/>
              </a:rPr>
              <a:t>عدد الوحدات المنتهية * </a:t>
            </a:r>
            <a:endParaRPr lang="en-US" sz="1600" b="1">
              <a:latin typeface="Times New Roman" pitchFamily="18" charset="0"/>
              <a:cs typeface="Times New Roman" pitchFamily="18" charset="0"/>
            </a:endParaRPr>
          </a:p>
        </p:txBody>
      </p:sp>
      <p:sp>
        <p:nvSpPr>
          <p:cNvPr id="188441" name="Text Box 25"/>
          <p:cNvSpPr txBox="1">
            <a:spLocks noChangeArrowheads="1"/>
          </p:cNvSpPr>
          <p:nvPr/>
        </p:nvSpPr>
        <p:spPr bwMode="auto">
          <a:xfrm>
            <a:off x="4651375" y="4157663"/>
            <a:ext cx="42640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1600" b="1">
                <a:latin typeface="Times New Roman" pitchFamily="18" charset="0"/>
                <a:cs typeface="Times New Roman" pitchFamily="18" charset="0"/>
              </a:rPr>
              <a:t>EV = </a:t>
            </a:r>
            <a:r>
              <a:rPr lang="ar-SY" sz="1600" b="1">
                <a:latin typeface="Times New Roman" pitchFamily="18" charset="0"/>
                <a:cs typeface="Times New Roman" pitchFamily="18" charset="0"/>
              </a:rPr>
              <a:t>% النسبة المئوية المنتهية * القيمة المخططة للوحدة </a:t>
            </a:r>
            <a:endParaRPr lang="en-US" sz="1600" b="1">
              <a:latin typeface="Times New Roman" pitchFamily="18" charset="0"/>
              <a:cs typeface="Times New Roman" pitchFamily="18" charset="0"/>
            </a:endParaRPr>
          </a:p>
        </p:txBody>
      </p:sp>
      <p:sp>
        <p:nvSpPr>
          <p:cNvPr id="188448" name="Text Box 32"/>
          <p:cNvSpPr txBox="1">
            <a:spLocks noChangeArrowheads="1"/>
          </p:cNvSpPr>
          <p:nvPr/>
        </p:nvSpPr>
        <p:spPr bwMode="auto">
          <a:xfrm>
            <a:off x="4649788" y="5038725"/>
            <a:ext cx="380841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1600" b="1">
                <a:latin typeface="Times New Roman" pitchFamily="18" charset="0"/>
                <a:cs typeface="Times New Roman" pitchFamily="18" charset="0"/>
              </a:rPr>
              <a:t>EV = </a:t>
            </a:r>
            <a:r>
              <a:rPr lang="ar-SY" sz="1600" b="1">
                <a:latin typeface="Times New Roman" pitchFamily="18" charset="0"/>
                <a:cs typeface="Times New Roman" pitchFamily="18" charset="0"/>
              </a:rPr>
              <a:t>مثال جهود ادارة المشروع , القيمة المخططة </a:t>
            </a:r>
            <a:endParaRPr lang="en-US" sz="1600" b="1">
              <a:latin typeface="Times New Roman" pitchFamily="18" charset="0"/>
              <a:cs typeface="Times New Roman" pitchFamily="18" charset="0"/>
            </a:endParaRPr>
          </a:p>
        </p:txBody>
      </p:sp>
      <p:sp>
        <p:nvSpPr>
          <p:cNvPr id="188450" name="Text Box 34"/>
          <p:cNvSpPr txBox="1">
            <a:spLocks noChangeArrowheads="1"/>
          </p:cNvSpPr>
          <p:nvPr/>
        </p:nvSpPr>
        <p:spPr bwMode="auto">
          <a:xfrm>
            <a:off x="4267200" y="5605463"/>
            <a:ext cx="4876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rtl="1" eaLnBrk="1" hangingPunct="1">
              <a:spcBef>
                <a:spcPct val="50000"/>
              </a:spcBef>
            </a:pPr>
            <a:r>
              <a:rPr lang="ar-SY" sz="1600" b="1">
                <a:latin typeface="Times New Roman" pitchFamily="18" charset="0"/>
                <a:cs typeface="Times New Roman" pitchFamily="18" charset="0"/>
              </a:rPr>
              <a:t>لمهام المساندة مثل ( مهام ضبط وضمان الجودة ) </a:t>
            </a:r>
            <a:endParaRPr lang="en-US" sz="1600" b="1">
              <a:latin typeface="Times New Roman" pitchFamily="18" charset="0"/>
              <a:cs typeface="Times New Roman" pitchFamily="18" charset="0"/>
            </a:endParaRPr>
          </a:p>
          <a:p>
            <a:pPr eaLnBrk="1" hangingPunct="1">
              <a:spcBef>
                <a:spcPct val="50000"/>
              </a:spcBef>
            </a:pPr>
            <a:r>
              <a:rPr lang="en-US" sz="1600" b="1">
                <a:latin typeface="Times New Roman" pitchFamily="18" charset="0"/>
                <a:cs typeface="Times New Roman" pitchFamily="18" charset="0"/>
              </a:rPr>
              <a:t>EV = </a:t>
            </a:r>
            <a:r>
              <a:rPr lang="ar-SY" sz="1600" b="1">
                <a:latin typeface="Times New Roman" pitchFamily="18" charset="0"/>
                <a:cs typeface="Times New Roman" pitchFamily="18" charset="0"/>
              </a:rPr>
              <a:t>  % النسبة المئوية المنتهية من القيمة المكتسبة للمهمة الرئيسة</a:t>
            </a:r>
            <a:endParaRPr lang="en-US" sz="1600" b="1">
              <a:latin typeface="Times New Roman" pitchFamily="18" charset="0"/>
              <a:cs typeface="Times New Roman" pitchFamily="18" charset="0"/>
            </a:endParaRPr>
          </a:p>
        </p:txBody>
      </p:sp>
      <p:sp>
        <p:nvSpPr>
          <p:cNvPr id="188466" name="Rectangle 50"/>
          <p:cNvSpPr>
            <a:spLocks noChangeArrowheads="1"/>
          </p:cNvSpPr>
          <p:nvPr/>
        </p:nvSpPr>
        <p:spPr bwMode="auto">
          <a:xfrm>
            <a:off x="5092700" y="2447925"/>
            <a:ext cx="1223963" cy="142875"/>
          </a:xfrm>
          <a:prstGeom prst="rect">
            <a:avLst/>
          </a:prstGeom>
          <a:gradFill rotWithShape="1">
            <a:gsLst>
              <a:gs pos="0">
                <a:srgbClr val="000514"/>
              </a:gs>
              <a:gs pos="50000">
                <a:srgbClr val="FFFF66"/>
              </a:gs>
              <a:gs pos="100000">
                <a:srgbClr val="000514"/>
              </a:gs>
            </a:gsLst>
            <a:lin ang="5400000" scaled="1"/>
          </a:gradFill>
          <a:ln w="9525" algn="ctr">
            <a:solidFill>
              <a:schemeClr val="tx1"/>
            </a:solidFill>
            <a:miter lim="800000"/>
            <a:headEnd/>
            <a:tailEnd/>
          </a:ln>
        </p:spPr>
        <p:txBody>
          <a:bodyPr wrap="none" anchor="ctr"/>
          <a:lstStyle/>
          <a:p>
            <a:endParaRPr lang="en-US">
              <a:latin typeface="Calibri" pitchFamily="34" charset="0"/>
            </a:endParaRPr>
          </a:p>
        </p:txBody>
      </p:sp>
      <p:sp>
        <p:nvSpPr>
          <p:cNvPr id="188467" name="AutoShape 51"/>
          <p:cNvSpPr>
            <a:spLocks noChangeArrowheads="1"/>
          </p:cNvSpPr>
          <p:nvPr/>
        </p:nvSpPr>
        <p:spPr bwMode="auto">
          <a:xfrm rot="10800000">
            <a:off x="6172200" y="2230438"/>
            <a:ext cx="288925" cy="215900"/>
          </a:xfrm>
          <a:prstGeom prst="triangle">
            <a:avLst>
              <a:gd name="adj" fmla="val 50000"/>
            </a:avLst>
          </a:prstGeom>
          <a:solidFill>
            <a:srgbClr val="CC3300"/>
          </a:solidFill>
          <a:ln w="9525">
            <a:solidFill>
              <a:schemeClr val="tx1"/>
            </a:solidFill>
            <a:miter lim="800000"/>
            <a:headEnd/>
            <a:tailEnd/>
          </a:ln>
        </p:spPr>
        <p:txBody>
          <a:bodyPr wrap="none" anchor="ctr"/>
          <a:lstStyle/>
          <a:p>
            <a:endParaRPr lang="en-US">
              <a:latin typeface="Calibri" pitchFamily="34" charset="0"/>
            </a:endParaRPr>
          </a:p>
        </p:txBody>
      </p:sp>
      <p:sp>
        <p:nvSpPr>
          <p:cNvPr id="188468" name="Text Box 52"/>
          <p:cNvSpPr txBox="1">
            <a:spLocks noChangeArrowheads="1"/>
          </p:cNvSpPr>
          <p:nvPr/>
        </p:nvSpPr>
        <p:spPr bwMode="auto">
          <a:xfrm>
            <a:off x="4876800" y="1295400"/>
            <a:ext cx="1871663"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1400" b="1">
                <a:latin typeface="Calibri" pitchFamily="34" charset="0"/>
              </a:rPr>
              <a:t>0  %                   100 %</a:t>
            </a:r>
          </a:p>
          <a:p>
            <a:pPr eaLnBrk="1" hangingPunct="1">
              <a:spcBef>
                <a:spcPct val="50000"/>
              </a:spcBef>
            </a:pPr>
            <a:r>
              <a:rPr lang="en-US" sz="1400" b="1">
                <a:latin typeface="Calibri" pitchFamily="34" charset="0"/>
              </a:rPr>
              <a:t>2</a:t>
            </a:r>
            <a:r>
              <a:rPr lang="ar-SY" sz="1400" b="1">
                <a:latin typeface="Calibri" pitchFamily="34" charset="0"/>
              </a:rPr>
              <a:t>0</a:t>
            </a:r>
            <a:r>
              <a:rPr lang="en-US" sz="1400" b="1">
                <a:latin typeface="Calibri" pitchFamily="34" charset="0"/>
              </a:rPr>
              <a:t> %                  </a:t>
            </a:r>
            <a:r>
              <a:rPr lang="ar-SY" sz="1400" b="1">
                <a:latin typeface="Calibri" pitchFamily="34" charset="0"/>
              </a:rPr>
              <a:t>80</a:t>
            </a:r>
            <a:r>
              <a:rPr lang="en-US" sz="1400" b="1">
                <a:latin typeface="Calibri" pitchFamily="34" charset="0"/>
              </a:rPr>
              <a:t>  %</a:t>
            </a:r>
          </a:p>
          <a:p>
            <a:pPr eaLnBrk="1" hangingPunct="1">
              <a:spcBef>
                <a:spcPct val="50000"/>
              </a:spcBef>
            </a:pPr>
            <a:r>
              <a:rPr lang="en-US" sz="1400" b="1">
                <a:latin typeface="Calibri" pitchFamily="34" charset="0"/>
              </a:rPr>
              <a:t>50  %                  50</a:t>
            </a:r>
            <a:r>
              <a:rPr lang="ar-SY" sz="1400" b="1">
                <a:latin typeface="Calibri" pitchFamily="34" charset="0"/>
              </a:rPr>
              <a:t> </a:t>
            </a:r>
            <a:r>
              <a:rPr lang="en-US" sz="1400" b="1">
                <a:latin typeface="Calibri" pitchFamily="34" charset="0"/>
              </a:rPr>
              <a:t> %</a:t>
            </a:r>
          </a:p>
        </p:txBody>
      </p:sp>
      <p:sp>
        <p:nvSpPr>
          <p:cNvPr id="188469" name="AutoShape 53"/>
          <p:cNvSpPr>
            <a:spLocks noChangeArrowheads="1"/>
          </p:cNvSpPr>
          <p:nvPr/>
        </p:nvSpPr>
        <p:spPr bwMode="auto">
          <a:xfrm rot="10800000">
            <a:off x="4932363" y="2852738"/>
            <a:ext cx="288925" cy="215900"/>
          </a:xfrm>
          <a:prstGeom prst="triangle">
            <a:avLst>
              <a:gd name="adj" fmla="val 50000"/>
            </a:avLst>
          </a:prstGeom>
          <a:solidFill>
            <a:srgbClr val="CC3300"/>
          </a:solidFill>
          <a:ln w="9525">
            <a:solidFill>
              <a:schemeClr val="tx1"/>
            </a:solidFill>
            <a:miter lim="800000"/>
            <a:headEnd/>
            <a:tailEnd/>
          </a:ln>
        </p:spPr>
        <p:txBody>
          <a:bodyPr wrap="none" anchor="ctr"/>
          <a:lstStyle/>
          <a:p>
            <a:endParaRPr lang="en-US">
              <a:latin typeface="Calibri" pitchFamily="34" charset="0"/>
            </a:endParaRPr>
          </a:p>
        </p:txBody>
      </p:sp>
      <p:sp>
        <p:nvSpPr>
          <p:cNvPr id="188470" name="Rectangle 54"/>
          <p:cNvSpPr>
            <a:spLocks noChangeArrowheads="1"/>
          </p:cNvSpPr>
          <p:nvPr/>
        </p:nvSpPr>
        <p:spPr bwMode="auto">
          <a:xfrm>
            <a:off x="5076825" y="3070225"/>
            <a:ext cx="3527425" cy="142875"/>
          </a:xfrm>
          <a:prstGeom prst="rect">
            <a:avLst/>
          </a:prstGeom>
          <a:gradFill rotWithShape="1">
            <a:gsLst>
              <a:gs pos="0">
                <a:srgbClr val="000514"/>
              </a:gs>
              <a:gs pos="50000">
                <a:srgbClr val="FFFF66"/>
              </a:gs>
              <a:gs pos="100000">
                <a:srgbClr val="000514"/>
              </a:gs>
            </a:gsLst>
            <a:lin ang="5400000" scaled="1"/>
          </a:gradFill>
          <a:ln w="9525" algn="ctr">
            <a:solidFill>
              <a:schemeClr val="tx1"/>
            </a:solidFill>
            <a:miter lim="800000"/>
            <a:headEnd/>
            <a:tailEnd/>
          </a:ln>
        </p:spPr>
        <p:txBody>
          <a:bodyPr wrap="none" anchor="ctr"/>
          <a:lstStyle/>
          <a:p>
            <a:endParaRPr lang="en-US">
              <a:latin typeface="Calibri" pitchFamily="34" charset="0"/>
            </a:endParaRPr>
          </a:p>
        </p:txBody>
      </p:sp>
      <p:sp>
        <p:nvSpPr>
          <p:cNvPr id="188471" name="AutoShape 55"/>
          <p:cNvSpPr>
            <a:spLocks noChangeArrowheads="1"/>
          </p:cNvSpPr>
          <p:nvPr/>
        </p:nvSpPr>
        <p:spPr bwMode="auto">
          <a:xfrm rot="10800000">
            <a:off x="5940425" y="2852738"/>
            <a:ext cx="288925" cy="215900"/>
          </a:xfrm>
          <a:prstGeom prst="triangle">
            <a:avLst>
              <a:gd name="adj" fmla="val 50000"/>
            </a:avLst>
          </a:prstGeom>
          <a:solidFill>
            <a:srgbClr val="CC3300"/>
          </a:solidFill>
          <a:ln w="9525">
            <a:solidFill>
              <a:schemeClr val="tx1"/>
            </a:solidFill>
            <a:miter lim="800000"/>
            <a:headEnd/>
            <a:tailEnd/>
          </a:ln>
        </p:spPr>
        <p:txBody>
          <a:bodyPr wrap="none" anchor="ctr"/>
          <a:lstStyle/>
          <a:p>
            <a:endParaRPr lang="en-US">
              <a:latin typeface="Calibri" pitchFamily="34" charset="0"/>
            </a:endParaRPr>
          </a:p>
        </p:txBody>
      </p:sp>
      <p:sp>
        <p:nvSpPr>
          <p:cNvPr id="188472" name="AutoShape 56"/>
          <p:cNvSpPr>
            <a:spLocks noChangeArrowheads="1"/>
          </p:cNvSpPr>
          <p:nvPr/>
        </p:nvSpPr>
        <p:spPr bwMode="auto">
          <a:xfrm rot="10800000">
            <a:off x="7091363" y="2852738"/>
            <a:ext cx="288925" cy="215900"/>
          </a:xfrm>
          <a:prstGeom prst="triangle">
            <a:avLst>
              <a:gd name="adj" fmla="val 50000"/>
            </a:avLst>
          </a:prstGeom>
          <a:solidFill>
            <a:srgbClr val="CC3300"/>
          </a:solidFill>
          <a:ln w="9525">
            <a:solidFill>
              <a:schemeClr val="tx1"/>
            </a:solidFill>
            <a:miter lim="800000"/>
            <a:headEnd/>
            <a:tailEnd/>
          </a:ln>
        </p:spPr>
        <p:txBody>
          <a:bodyPr wrap="none" anchor="ctr"/>
          <a:lstStyle/>
          <a:p>
            <a:endParaRPr lang="en-US">
              <a:latin typeface="Calibri" pitchFamily="34" charset="0"/>
            </a:endParaRPr>
          </a:p>
        </p:txBody>
      </p:sp>
      <p:sp>
        <p:nvSpPr>
          <p:cNvPr id="188473" name="AutoShape 57"/>
          <p:cNvSpPr>
            <a:spLocks noChangeArrowheads="1"/>
          </p:cNvSpPr>
          <p:nvPr/>
        </p:nvSpPr>
        <p:spPr bwMode="auto">
          <a:xfrm rot="10800000">
            <a:off x="8459788" y="2852738"/>
            <a:ext cx="288925" cy="215900"/>
          </a:xfrm>
          <a:prstGeom prst="triangle">
            <a:avLst>
              <a:gd name="adj" fmla="val 50000"/>
            </a:avLst>
          </a:prstGeom>
          <a:solidFill>
            <a:srgbClr val="CC3300"/>
          </a:solidFill>
          <a:ln w="9525">
            <a:solidFill>
              <a:schemeClr val="tx1"/>
            </a:solidFill>
            <a:miter lim="800000"/>
            <a:headEnd/>
            <a:tailEnd/>
          </a:ln>
        </p:spPr>
        <p:txBody>
          <a:bodyPr wrap="none" anchor="ctr"/>
          <a:lstStyle/>
          <a:p>
            <a:endParaRPr lang="en-US">
              <a:latin typeface="Calibri" pitchFamily="34" charset="0"/>
            </a:endParaRPr>
          </a:p>
        </p:txBody>
      </p:sp>
      <p:sp>
        <p:nvSpPr>
          <p:cNvPr id="188475" name="Text Box 59"/>
          <p:cNvSpPr txBox="1">
            <a:spLocks noChangeArrowheads="1"/>
          </p:cNvSpPr>
          <p:nvPr/>
        </p:nvSpPr>
        <p:spPr bwMode="auto">
          <a:xfrm>
            <a:off x="4891088" y="2557463"/>
            <a:ext cx="417671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b="1">
                <a:latin typeface="Calibri" pitchFamily="34" charset="0"/>
              </a:rPr>
              <a:t>15%           20%             35%                 30%</a:t>
            </a:r>
          </a:p>
        </p:txBody>
      </p:sp>
      <p:sp>
        <p:nvSpPr>
          <p:cNvPr id="188478" name="Text Box 62"/>
          <p:cNvSpPr txBox="1">
            <a:spLocks noChangeArrowheads="1"/>
          </p:cNvSpPr>
          <p:nvPr/>
        </p:nvSpPr>
        <p:spPr bwMode="auto">
          <a:xfrm>
            <a:off x="661988" y="4724400"/>
            <a:ext cx="35290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rtl="1" eaLnBrk="1" hangingPunct="1">
              <a:spcBef>
                <a:spcPct val="50000"/>
              </a:spcBef>
              <a:buFontTx/>
              <a:buChar char="•"/>
            </a:pPr>
            <a:r>
              <a:rPr lang="ar-SY" sz="2400" b="1" u="sng">
                <a:latin typeface="Times New Roman" pitchFamily="18" charset="0"/>
                <a:cs typeface="Times New Roman" pitchFamily="18" charset="0"/>
              </a:rPr>
              <a:t>نواتج غير ملموسة :</a:t>
            </a:r>
            <a:endParaRPr lang="en-US" sz="2400" b="1" u="sng">
              <a:latin typeface="Times New Roman" pitchFamily="18" charset="0"/>
              <a:cs typeface="Times New Roman" pitchFamily="18" charset="0"/>
            </a:endParaRPr>
          </a:p>
        </p:txBody>
      </p:sp>
      <p:sp>
        <p:nvSpPr>
          <p:cNvPr id="30739" name="Text Box 63"/>
          <p:cNvSpPr txBox="1">
            <a:spLocks noChangeArrowheads="1"/>
          </p:cNvSpPr>
          <p:nvPr/>
        </p:nvSpPr>
        <p:spPr bwMode="auto">
          <a:xfrm>
            <a:off x="666750" y="1471613"/>
            <a:ext cx="36004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rtl="1" eaLnBrk="1" hangingPunct="1">
              <a:spcBef>
                <a:spcPct val="50000"/>
              </a:spcBef>
              <a:buFontTx/>
              <a:buChar char="•"/>
            </a:pPr>
            <a:r>
              <a:rPr lang="en-US" sz="2400" b="1" u="sng">
                <a:latin typeface="Times New Roman" pitchFamily="18" charset="0"/>
                <a:cs typeface="Times New Roman" pitchFamily="18" charset="0"/>
              </a:rPr>
              <a:t>  </a:t>
            </a:r>
            <a:r>
              <a:rPr lang="ar-SY" sz="2400" b="1" u="sng">
                <a:latin typeface="Times New Roman" pitchFamily="18" charset="0"/>
                <a:cs typeface="Times New Roman" pitchFamily="18" charset="0"/>
              </a:rPr>
              <a:t>النواتج الملموسة </a:t>
            </a:r>
            <a:endParaRPr lang="en-US" sz="2400" b="1" u="sng">
              <a:latin typeface="Times New Roman" pitchFamily="18" charset="0"/>
              <a:cs typeface="Times New Roman" pitchFamily="18" charset="0"/>
            </a:endParaRPr>
          </a:p>
        </p:txBody>
      </p:sp>
      <p:sp>
        <p:nvSpPr>
          <p:cNvPr id="188480" name="Text Box 64"/>
          <p:cNvSpPr txBox="1">
            <a:spLocks noChangeArrowheads="1"/>
          </p:cNvSpPr>
          <p:nvPr/>
        </p:nvSpPr>
        <p:spPr bwMode="auto">
          <a:xfrm>
            <a:off x="387350" y="1981200"/>
            <a:ext cx="389255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231775"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rtl="1" eaLnBrk="1" hangingPunct="1">
              <a:lnSpc>
                <a:spcPct val="80000"/>
              </a:lnSpc>
              <a:spcBef>
                <a:spcPct val="20000"/>
              </a:spcBef>
              <a:buClr>
                <a:schemeClr val="hlink"/>
              </a:buClr>
              <a:buSzPct val="70000"/>
              <a:buFont typeface="Wingdings" pitchFamily="2" charset="2"/>
              <a:buChar char="n"/>
            </a:pPr>
            <a:r>
              <a:rPr lang="ar-SY" b="1">
                <a:latin typeface="Times New Roman" pitchFamily="18" charset="0"/>
                <a:cs typeface="Times New Roman" pitchFamily="18" charset="0"/>
              </a:rPr>
              <a:t>المعادلات الثابتة :</a:t>
            </a:r>
            <a:endParaRPr lang="en-US" b="1">
              <a:latin typeface="Times New Roman" pitchFamily="18" charset="0"/>
              <a:cs typeface="Times New Roman" pitchFamily="18" charset="0"/>
            </a:endParaRPr>
          </a:p>
          <a:p>
            <a:pPr algn="r" rtl="1" eaLnBrk="1" hangingPunct="1">
              <a:lnSpc>
                <a:spcPct val="80000"/>
              </a:lnSpc>
              <a:spcBef>
                <a:spcPct val="20000"/>
              </a:spcBef>
              <a:buClr>
                <a:schemeClr val="hlink"/>
              </a:buClr>
              <a:buSzPct val="70000"/>
              <a:buFont typeface="Wingdings" pitchFamily="2" charset="2"/>
              <a:buNone/>
            </a:pPr>
            <a:r>
              <a:rPr lang="ar-SY" b="1">
                <a:latin typeface="Times New Roman" pitchFamily="18" charset="0"/>
                <a:cs typeface="Times New Roman" pitchFamily="18" charset="0"/>
              </a:rPr>
              <a:t>للمهام ذات الفترة الزمنية من 1 –  2 فترة تخطيط زمنية ( يومين, اسبوعين ....الخ ) . </a:t>
            </a:r>
            <a:endParaRPr lang="en-US" b="1">
              <a:latin typeface="Times New Roman" pitchFamily="18" charset="0"/>
              <a:cs typeface="Times New Roman" pitchFamily="18" charset="0"/>
            </a:endParaRPr>
          </a:p>
        </p:txBody>
      </p:sp>
      <p:sp>
        <p:nvSpPr>
          <p:cNvPr id="188481" name="Text Box 65"/>
          <p:cNvSpPr txBox="1">
            <a:spLocks noChangeArrowheads="1"/>
          </p:cNvSpPr>
          <p:nvPr/>
        </p:nvSpPr>
        <p:spPr bwMode="auto">
          <a:xfrm>
            <a:off x="304800" y="2852738"/>
            <a:ext cx="396875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rtl="1" eaLnBrk="1" hangingPunct="1">
              <a:lnSpc>
                <a:spcPct val="80000"/>
              </a:lnSpc>
              <a:spcBef>
                <a:spcPct val="20000"/>
              </a:spcBef>
              <a:buClr>
                <a:schemeClr val="hlink"/>
              </a:buClr>
              <a:buSzPct val="70000"/>
              <a:buFont typeface="Wingdings" pitchFamily="2" charset="2"/>
              <a:buChar char="n"/>
            </a:pPr>
            <a:r>
              <a:rPr lang="en-US" b="1">
                <a:latin typeface="Times New Roman" pitchFamily="18" charset="0"/>
                <a:cs typeface="Times New Roman" pitchFamily="18" charset="0"/>
              </a:rPr>
              <a:t>   </a:t>
            </a:r>
            <a:r>
              <a:rPr lang="ar-SY" b="1">
                <a:latin typeface="Times New Roman" pitchFamily="18" charset="0"/>
                <a:cs typeface="Times New Roman" pitchFamily="18" charset="0"/>
              </a:rPr>
              <a:t>نقاط العلام الموزونة .</a:t>
            </a:r>
            <a:endParaRPr lang="en-US" b="1">
              <a:latin typeface="Times New Roman" pitchFamily="18" charset="0"/>
              <a:cs typeface="Times New Roman" pitchFamily="18" charset="0"/>
            </a:endParaRPr>
          </a:p>
          <a:p>
            <a:pPr algn="r" rtl="1" eaLnBrk="1" hangingPunct="1">
              <a:lnSpc>
                <a:spcPct val="80000"/>
              </a:lnSpc>
              <a:spcBef>
                <a:spcPct val="20000"/>
              </a:spcBef>
              <a:buClr>
                <a:schemeClr val="hlink"/>
              </a:buClr>
              <a:buSzPct val="70000"/>
              <a:buFont typeface="Wingdings" pitchFamily="2" charset="2"/>
              <a:buNone/>
            </a:pPr>
            <a:r>
              <a:rPr lang="en-US" b="1">
                <a:latin typeface="Times New Roman" pitchFamily="18" charset="0"/>
                <a:cs typeface="Times New Roman" pitchFamily="18" charset="0"/>
              </a:rPr>
              <a:t>     </a:t>
            </a:r>
            <a:r>
              <a:rPr lang="ar-SY" b="1">
                <a:latin typeface="Times New Roman" pitchFamily="18" charset="0"/>
                <a:cs typeface="Times New Roman" pitchFamily="18" charset="0"/>
              </a:rPr>
              <a:t>للمهام ذات الفترة الزمنية الطويلة .</a:t>
            </a:r>
            <a:endParaRPr lang="en-US" b="1">
              <a:latin typeface="Times New Roman" pitchFamily="18" charset="0"/>
              <a:cs typeface="Times New Roman" pitchFamily="18" charset="0"/>
            </a:endParaRPr>
          </a:p>
        </p:txBody>
      </p:sp>
      <p:sp>
        <p:nvSpPr>
          <p:cNvPr id="188482" name="Text Box 66"/>
          <p:cNvSpPr txBox="1">
            <a:spLocks noChangeArrowheads="1"/>
          </p:cNvSpPr>
          <p:nvPr/>
        </p:nvSpPr>
        <p:spPr bwMode="auto">
          <a:xfrm>
            <a:off x="1819275" y="3622675"/>
            <a:ext cx="2447925"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rtl="1" eaLnBrk="1" hangingPunct="1">
              <a:lnSpc>
                <a:spcPct val="80000"/>
              </a:lnSpc>
              <a:spcBef>
                <a:spcPct val="20000"/>
              </a:spcBef>
              <a:buClr>
                <a:schemeClr val="hlink"/>
              </a:buClr>
              <a:buSzPct val="70000"/>
              <a:buFont typeface="Wingdings" pitchFamily="2" charset="2"/>
              <a:buChar char="n"/>
            </a:pPr>
            <a:r>
              <a:rPr lang="en-US" b="1">
                <a:latin typeface="Times New Roman" pitchFamily="18" charset="0"/>
                <a:cs typeface="Times New Roman" pitchFamily="18" charset="0"/>
              </a:rPr>
              <a:t>   </a:t>
            </a:r>
            <a:r>
              <a:rPr lang="ar-SY" b="1">
                <a:latin typeface="Times New Roman" pitchFamily="18" charset="0"/>
                <a:cs typeface="Times New Roman" pitchFamily="18" charset="0"/>
              </a:rPr>
              <a:t>الوحدات المنتهية .</a:t>
            </a:r>
            <a:endParaRPr lang="en-US" b="1">
              <a:latin typeface="Times New Roman" pitchFamily="18" charset="0"/>
              <a:cs typeface="Times New Roman" pitchFamily="18" charset="0"/>
            </a:endParaRPr>
          </a:p>
        </p:txBody>
      </p:sp>
      <p:sp>
        <p:nvSpPr>
          <p:cNvPr id="188483" name="Text Box 67"/>
          <p:cNvSpPr txBox="1">
            <a:spLocks noChangeArrowheads="1"/>
          </p:cNvSpPr>
          <p:nvPr/>
        </p:nvSpPr>
        <p:spPr bwMode="auto">
          <a:xfrm>
            <a:off x="685800" y="4076700"/>
            <a:ext cx="3578225"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rtl="1" eaLnBrk="1" hangingPunct="1">
              <a:lnSpc>
                <a:spcPct val="80000"/>
              </a:lnSpc>
              <a:spcBef>
                <a:spcPct val="20000"/>
              </a:spcBef>
              <a:buClr>
                <a:schemeClr val="hlink"/>
              </a:buClr>
              <a:buSzPct val="70000"/>
              <a:buFont typeface="Wingdings" pitchFamily="2" charset="2"/>
              <a:buChar char="n"/>
            </a:pPr>
            <a:r>
              <a:rPr lang="en-US" b="1">
                <a:latin typeface="Times New Roman" pitchFamily="18" charset="0"/>
                <a:cs typeface="Times New Roman" pitchFamily="18" charset="0"/>
              </a:rPr>
              <a:t>   </a:t>
            </a:r>
            <a:r>
              <a:rPr lang="ar-SY" b="1">
                <a:latin typeface="Times New Roman" pitchFamily="18" charset="0"/>
                <a:cs typeface="Times New Roman" pitchFamily="18" charset="0"/>
              </a:rPr>
              <a:t>النسبة المئوية المنجزة من العمل ( بسيطة وسهلة ) . </a:t>
            </a:r>
            <a:endParaRPr lang="en-US" b="1">
              <a:latin typeface="Times New Roman" pitchFamily="18" charset="0"/>
              <a:cs typeface="Times New Roman" pitchFamily="18" charset="0"/>
            </a:endParaRPr>
          </a:p>
        </p:txBody>
      </p:sp>
      <p:sp>
        <p:nvSpPr>
          <p:cNvPr id="188489" name="AutoShape 73"/>
          <p:cNvSpPr>
            <a:spLocks/>
          </p:cNvSpPr>
          <p:nvPr/>
        </p:nvSpPr>
        <p:spPr bwMode="auto">
          <a:xfrm>
            <a:off x="468313" y="2133600"/>
            <a:ext cx="360362" cy="2232025"/>
          </a:xfrm>
          <a:prstGeom prst="leftBrace">
            <a:avLst>
              <a:gd name="adj1" fmla="val 51615"/>
              <a:gd name="adj2" fmla="val 50000"/>
            </a:avLst>
          </a:prstGeom>
          <a:noFill/>
          <a:ln w="38100">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pitchFamily="34" charset="0"/>
            </a:endParaRPr>
          </a:p>
        </p:txBody>
      </p:sp>
      <p:sp>
        <p:nvSpPr>
          <p:cNvPr id="188490" name="Text Box 74"/>
          <p:cNvSpPr txBox="1">
            <a:spLocks noChangeArrowheads="1"/>
          </p:cNvSpPr>
          <p:nvPr/>
        </p:nvSpPr>
        <p:spPr bwMode="auto">
          <a:xfrm rot="-5400000">
            <a:off x="-876300" y="3189288"/>
            <a:ext cx="24479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lnSpc>
                <a:spcPct val="80000"/>
              </a:lnSpc>
              <a:spcBef>
                <a:spcPct val="20000"/>
              </a:spcBef>
              <a:buClr>
                <a:schemeClr val="hlink"/>
              </a:buClr>
              <a:buSzPct val="70000"/>
              <a:buFont typeface="Wingdings" pitchFamily="2" charset="2"/>
              <a:buNone/>
            </a:pPr>
            <a:r>
              <a:rPr lang="ar-SY" sz="2000" b="1">
                <a:latin typeface="Times New Roman" pitchFamily="18" charset="0"/>
                <a:cs typeface="Times New Roman" pitchFamily="18" charset="0"/>
              </a:rPr>
              <a:t>حزم العمل المنفصلة </a:t>
            </a:r>
            <a:endParaRPr lang="en-US" sz="2000" b="1">
              <a:latin typeface="Times New Roman" pitchFamily="18" charset="0"/>
              <a:cs typeface="Times New Roman" pitchFamily="18" charset="0"/>
            </a:endParaRPr>
          </a:p>
        </p:txBody>
      </p:sp>
      <p:sp>
        <p:nvSpPr>
          <p:cNvPr id="188493" name="Rectangle 77"/>
          <p:cNvSpPr>
            <a:spLocks noChangeArrowheads="1"/>
          </p:cNvSpPr>
          <p:nvPr/>
        </p:nvSpPr>
        <p:spPr bwMode="auto">
          <a:xfrm>
            <a:off x="1382713" y="5105400"/>
            <a:ext cx="2808287"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rtl="1">
              <a:lnSpc>
                <a:spcPct val="80000"/>
              </a:lnSpc>
              <a:spcBef>
                <a:spcPct val="20000"/>
              </a:spcBef>
              <a:buClr>
                <a:schemeClr val="hlink"/>
              </a:buClr>
              <a:buSzPct val="70000"/>
              <a:buFont typeface="Wingdings" pitchFamily="2" charset="2"/>
              <a:buChar char="n"/>
            </a:pPr>
            <a:r>
              <a:rPr lang="ar-SY" b="1">
                <a:latin typeface="Times New Roman" pitchFamily="18" charset="0"/>
                <a:cs typeface="Times New Roman" pitchFamily="18" charset="0"/>
              </a:rPr>
              <a:t>    مستوى الجهد .</a:t>
            </a:r>
            <a:endParaRPr lang="en-US" b="1">
              <a:latin typeface="Times New Roman" pitchFamily="18" charset="0"/>
              <a:cs typeface="Times New Roman" pitchFamily="18" charset="0"/>
            </a:endParaRPr>
          </a:p>
          <a:p>
            <a:pPr algn="r" rtl="1">
              <a:lnSpc>
                <a:spcPct val="80000"/>
              </a:lnSpc>
              <a:spcBef>
                <a:spcPct val="20000"/>
              </a:spcBef>
              <a:buClr>
                <a:schemeClr val="hlink"/>
              </a:buClr>
              <a:buSzPct val="70000"/>
            </a:pPr>
            <a:endParaRPr lang="en-US" b="1">
              <a:latin typeface="Times New Roman" pitchFamily="18" charset="0"/>
              <a:cs typeface="Times New Roman" pitchFamily="18" charset="0"/>
            </a:endParaRPr>
          </a:p>
          <a:p>
            <a:pPr algn="r" rtl="1">
              <a:lnSpc>
                <a:spcPct val="80000"/>
              </a:lnSpc>
              <a:spcBef>
                <a:spcPct val="20000"/>
              </a:spcBef>
              <a:buClr>
                <a:schemeClr val="hlink"/>
              </a:buClr>
              <a:buSzPct val="70000"/>
            </a:pPr>
            <a:endParaRPr lang="ar-SY" b="1">
              <a:latin typeface="Times New Roman" pitchFamily="18" charset="0"/>
              <a:cs typeface="Times New Roman" pitchFamily="18" charset="0"/>
            </a:endParaRPr>
          </a:p>
          <a:p>
            <a:pPr algn="r" rtl="1">
              <a:lnSpc>
                <a:spcPct val="80000"/>
              </a:lnSpc>
              <a:spcBef>
                <a:spcPct val="20000"/>
              </a:spcBef>
              <a:buClr>
                <a:schemeClr val="hlink"/>
              </a:buClr>
              <a:buSzPct val="70000"/>
              <a:buFont typeface="Wingdings" pitchFamily="2" charset="2"/>
              <a:buChar char="n"/>
            </a:pPr>
            <a:r>
              <a:rPr lang="ar-SY" b="1">
                <a:latin typeface="Times New Roman" pitchFamily="18" charset="0"/>
                <a:cs typeface="Times New Roman" pitchFamily="18" charset="0"/>
              </a:rPr>
              <a:t>   الجهد الموزع .</a:t>
            </a:r>
            <a:endParaRPr lang="en-US" b="1">
              <a:latin typeface="Times New Roman" pitchFamily="18" charset="0"/>
              <a:cs typeface="Times New Roman" pitchFamily="18" charset="0"/>
            </a:endParaRPr>
          </a:p>
        </p:txBody>
      </p:sp>
    </p:spTree>
    <p:extLst>
      <p:ext uri="{BB962C8B-B14F-4D97-AF65-F5344CB8AC3E}">
        <p14:creationId xmlns:p14="http://schemas.microsoft.com/office/powerpoint/2010/main" val="14725975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8480"/>
                                        </p:tgtEl>
                                        <p:attrNameLst>
                                          <p:attrName>style.visibility</p:attrName>
                                        </p:attrNameLst>
                                      </p:cBhvr>
                                      <p:to>
                                        <p:strVal val="visible"/>
                                      </p:to>
                                    </p:set>
                                    <p:animEffect transition="in" filter="blinds(horizontal)">
                                      <p:cBhvr>
                                        <p:cTn id="7" dur="500"/>
                                        <p:tgtEl>
                                          <p:spTgt spid="18848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88468"/>
                                        </p:tgtEl>
                                        <p:attrNameLst>
                                          <p:attrName>style.visibility</p:attrName>
                                        </p:attrNameLst>
                                      </p:cBhvr>
                                      <p:to>
                                        <p:strVal val="visible"/>
                                      </p:to>
                                    </p:set>
                                    <p:animEffect transition="in" filter="blinds(horizontal)">
                                      <p:cBhvr>
                                        <p:cTn id="10" dur="500"/>
                                        <p:tgtEl>
                                          <p:spTgt spid="188468"/>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88432"/>
                                        </p:tgtEl>
                                        <p:attrNameLst>
                                          <p:attrName>style.visibility</p:attrName>
                                        </p:attrNameLst>
                                      </p:cBhvr>
                                      <p:to>
                                        <p:strVal val="visible"/>
                                      </p:to>
                                    </p:set>
                                    <p:animEffect transition="in" filter="blinds(horizontal)">
                                      <p:cBhvr>
                                        <p:cTn id="13" dur="500"/>
                                        <p:tgtEl>
                                          <p:spTgt spid="188432"/>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88466"/>
                                        </p:tgtEl>
                                        <p:attrNameLst>
                                          <p:attrName>style.visibility</p:attrName>
                                        </p:attrNameLst>
                                      </p:cBhvr>
                                      <p:to>
                                        <p:strVal val="visible"/>
                                      </p:to>
                                    </p:set>
                                    <p:animEffect transition="in" filter="blinds(horizontal)">
                                      <p:cBhvr>
                                        <p:cTn id="16" dur="500"/>
                                        <p:tgtEl>
                                          <p:spTgt spid="188466"/>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88467"/>
                                        </p:tgtEl>
                                        <p:attrNameLst>
                                          <p:attrName>style.visibility</p:attrName>
                                        </p:attrNameLst>
                                      </p:cBhvr>
                                      <p:to>
                                        <p:strVal val="visible"/>
                                      </p:to>
                                    </p:set>
                                    <p:animEffect transition="in" filter="blinds(horizontal)">
                                      <p:cBhvr>
                                        <p:cTn id="19" dur="500"/>
                                        <p:tgtEl>
                                          <p:spTgt spid="188467"/>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188475"/>
                                        </p:tgtEl>
                                        <p:attrNameLst>
                                          <p:attrName>style.visibility</p:attrName>
                                        </p:attrNameLst>
                                      </p:cBhvr>
                                      <p:to>
                                        <p:strVal val="visible"/>
                                      </p:to>
                                    </p:set>
                                    <p:animEffect transition="in" filter="blinds(horizontal)">
                                      <p:cBhvr>
                                        <p:cTn id="24" dur="500"/>
                                        <p:tgtEl>
                                          <p:spTgt spid="188475"/>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188473"/>
                                        </p:tgtEl>
                                        <p:attrNameLst>
                                          <p:attrName>style.visibility</p:attrName>
                                        </p:attrNameLst>
                                      </p:cBhvr>
                                      <p:to>
                                        <p:strVal val="visible"/>
                                      </p:to>
                                    </p:set>
                                    <p:animEffect transition="in" filter="blinds(horizontal)">
                                      <p:cBhvr>
                                        <p:cTn id="27" dur="500"/>
                                        <p:tgtEl>
                                          <p:spTgt spid="188473"/>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188472"/>
                                        </p:tgtEl>
                                        <p:attrNameLst>
                                          <p:attrName>style.visibility</p:attrName>
                                        </p:attrNameLst>
                                      </p:cBhvr>
                                      <p:to>
                                        <p:strVal val="visible"/>
                                      </p:to>
                                    </p:set>
                                    <p:animEffect transition="in" filter="blinds(horizontal)">
                                      <p:cBhvr>
                                        <p:cTn id="30" dur="500"/>
                                        <p:tgtEl>
                                          <p:spTgt spid="188472"/>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188471"/>
                                        </p:tgtEl>
                                        <p:attrNameLst>
                                          <p:attrName>style.visibility</p:attrName>
                                        </p:attrNameLst>
                                      </p:cBhvr>
                                      <p:to>
                                        <p:strVal val="visible"/>
                                      </p:to>
                                    </p:set>
                                    <p:animEffect transition="in" filter="blinds(horizontal)">
                                      <p:cBhvr>
                                        <p:cTn id="33" dur="500"/>
                                        <p:tgtEl>
                                          <p:spTgt spid="188471"/>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188470"/>
                                        </p:tgtEl>
                                        <p:attrNameLst>
                                          <p:attrName>style.visibility</p:attrName>
                                        </p:attrNameLst>
                                      </p:cBhvr>
                                      <p:to>
                                        <p:strVal val="visible"/>
                                      </p:to>
                                    </p:set>
                                    <p:animEffect transition="in" filter="blinds(horizontal)">
                                      <p:cBhvr>
                                        <p:cTn id="36" dur="500"/>
                                        <p:tgtEl>
                                          <p:spTgt spid="188470"/>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188469"/>
                                        </p:tgtEl>
                                        <p:attrNameLst>
                                          <p:attrName>style.visibility</p:attrName>
                                        </p:attrNameLst>
                                      </p:cBhvr>
                                      <p:to>
                                        <p:strVal val="visible"/>
                                      </p:to>
                                    </p:set>
                                    <p:animEffect transition="in" filter="blinds(horizontal)">
                                      <p:cBhvr>
                                        <p:cTn id="39" dur="500"/>
                                        <p:tgtEl>
                                          <p:spTgt spid="188469"/>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188481"/>
                                        </p:tgtEl>
                                        <p:attrNameLst>
                                          <p:attrName>style.visibility</p:attrName>
                                        </p:attrNameLst>
                                      </p:cBhvr>
                                      <p:to>
                                        <p:strVal val="visible"/>
                                      </p:to>
                                    </p:set>
                                    <p:animEffect transition="in" filter="blinds(horizontal)">
                                      <p:cBhvr>
                                        <p:cTn id="42" dur="500"/>
                                        <p:tgtEl>
                                          <p:spTgt spid="188481"/>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88482"/>
                                        </p:tgtEl>
                                        <p:attrNameLst>
                                          <p:attrName>style.visibility</p:attrName>
                                        </p:attrNameLst>
                                      </p:cBhvr>
                                      <p:to>
                                        <p:strVal val="visible"/>
                                      </p:to>
                                    </p:set>
                                    <p:animEffect transition="in" filter="blinds(horizontal)">
                                      <p:cBhvr>
                                        <p:cTn id="47" dur="500"/>
                                        <p:tgtEl>
                                          <p:spTgt spid="188482"/>
                                        </p:tgtEl>
                                      </p:cBhvr>
                                    </p:animEffect>
                                  </p:childTnLst>
                                </p:cTn>
                              </p:par>
                              <p:par>
                                <p:cTn id="48" presetID="3" presetClass="entr" presetSubtype="10" fill="hold" grpId="0" nodeType="withEffect">
                                  <p:stCondLst>
                                    <p:cond delay="0"/>
                                  </p:stCondLst>
                                  <p:childTnLst>
                                    <p:set>
                                      <p:cBhvr>
                                        <p:cTn id="49" dur="1" fill="hold">
                                          <p:stCondLst>
                                            <p:cond delay="0"/>
                                          </p:stCondLst>
                                        </p:cTn>
                                        <p:tgtEl>
                                          <p:spTgt spid="188440"/>
                                        </p:tgtEl>
                                        <p:attrNameLst>
                                          <p:attrName>style.visibility</p:attrName>
                                        </p:attrNameLst>
                                      </p:cBhvr>
                                      <p:to>
                                        <p:strVal val="visible"/>
                                      </p:to>
                                    </p:set>
                                    <p:animEffect transition="in" filter="blinds(horizontal)">
                                      <p:cBhvr>
                                        <p:cTn id="50" dur="500"/>
                                        <p:tgtEl>
                                          <p:spTgt spid="188440"/>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3" presetClass="entr" presetSubtype="10" fill="hold" grpId="0" nodeType="clickEffect">
                                  <p:stCondLst>
                                    <p:cond delay="0"/>
                                  </p:stCondLst>
                                  <p:childTnLst>
                                    <p:set>
                                      <p:cBhvr>
                                        <p:cTn id="54" dur="1" fill="hold">
                                          <p:stCondLst>
                                            <p:cond delay="0"/>
                                          </p:stCondLst>
                                        </p:cTn>
                                        <p:tgtEl>
                                          <p:spTgt spid="188483"/>
                                        </p:tgtEl>
                                        <p:attrNameLst>
                                          <p:attrName>style.visibility</p:attrName>
                                        </p:attrNameLst>
                                      </p:cBhvr>
                                      <p:to>
                                        <p:strVal val="visible"/>
                                      </p:to>
                                    </p:set>
                                    <p:animEffect transition="in" filter="blinds(horizontal)">
                                      <p:cBhvr>
                                        <p:cTn id="55" dur="500"/>
                                        <p:tgtEl>
                                          <p:spTgt spid="188483"/>
                                        </p:tgtEl>
                                      </p:cBhvr>
                                    </p:animEffect>
                                  </p:childTnLst>
                                </p:cTn>
                              </p:par>
                              <p:par>
                                <p:cTn id="56" presetID="3" presetClass="entr" presetSubtype="10" fill="hold" grpId="0" nodeType="withEffect">
                                  <p:stCondLst>
                                    <p:cond delay="0"/>
                                  </p:stCondLst>
                                  <p:childTnLst>
                                    <p:set>
                                      <p:cBhvr>
                                        <p:cTn id="57" dur="1" fill="hold">
                                          <p:stCondLst>
                                            <p:cond delay="0"/>
                                          </p:stCondLst>
                                        </p:cTn>
                                        <p:tgtEl>
                                          <p:spTgt spid="188441"/>
                                        </p:tgtEl>
                                        <p:attrNameLst>
                                          <p:attrName>style.visibility</p:attrName>
                                        </p:attrNameLst>
                                      </p:cBhvr>
                                      <p:to>
                                        <p:strVal val="visible"/>
                                      </p:to>
                                    </p:set>
                                    <p:animEffect transition="in" filter="blinds(horizontal)">
                                      <p:cBhvr>
                                        <p:cTn id="58" dur="500"/>
                                        <p:tgtEl>
                                          <p:spTgt spid="188441"/>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3" presetClass="entr" presetSubtype="10" fill="hold" grpId="0" nodeType="clickEffect">
                                  <p:stCondLst>
                                    <p:cond delay="0"/>
                                  </p:stCondLst>
                                  <p:childTnLst>
                                    <p:set>
                                      <p:cBhvr>
                                        <p:cTn id="62" dur="1" fill="hold">
                                          <p:stCondLst>
                                            <p:cond delay="0"/>
                                          </p:stCondLst>
                                        </p:cTn>
                                        <p:tgtEl>
                                          <p:spTgt spid="188489"/>
                                        </p:tgtEl>
                                        <p:attrNameLst>
                                          <p:attrName>style.visibility</p:attrName>
                                        </p:attrNameLst>
                                      </p:cBhvr>
                                      <p:to>
                                        <p:strVal val="visible"/>
                                      </p:to>
                                    </p:set>
                                    <p:animEffect transition="in" filter="blinds(horizontal)">
                                      <p:cBhvr>
                                        <p:cTn id="63" dur="500"/>
                                        <p:tgtEl>
                                          <p:spTgt spid="188489"/>
                                        </p:tgtEl>
                                      </p:cBhvr>
                                    </p:animEffect>
                                  </p:childTnLst>
                                </p:cTn>
                              </p:par>
                              <p:par>
                                <p:cTn id="64" presetID="3" presetClass="entr" presetSubtype="10" fill="hold" grpId="0" nodeType="withEffect">
                                  <p:stCondLst>
                                    <p:cond delay="0"/>
                                  </p:stCondLst>
                                  <p:childTnLst>
                                    <p:set>
                                      <p:cBhvr>
                                        <p:cTn id="65" dur="1" fill="hold">
                                          <p:stCondLst>
                                            <p:cond delay="0"/>
                                          </p:stCondLst>
                                        </p:cTn>
                                        <p:tgtEl>
                                          <p:spTgt spid="188490"/>
                                        </p:tgtEl>
                                        <p:attrNameLst>
                                          <p:attrName>style.visibility</p:attrName>
                                        </p:attrNameLst>
                                      </p:cBhvr>
                                      <p:to>
                                        <p:strVal val="visible"/>
                                      </p:to>
                                    </p:set>
                                    <p:animEffect transition="in" filter="blinds(horizontal)">
                                      <p:cBhvr>
                                        <p:cTn id="66" dur="500"/>
                                        <p:tgtEl>
                                          <p:spTgt spid="188490"/>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3" presetClass="entr" presetSubtype="10" fill="hold" grpId="0" nodeType="clickEffect">
                                  <p:stCondLst>
                                    <p:cond delay="0"/>
                                  </p:stCondLst>
                                  <p:childTnLst>
                                    <p:set>
                                      <p:cBhvr>
                                        <p:cTn id="70" dur="1" fill="hold">
                                          <p:stCondLst>
                                            <p:cond delay="0"/>
                                          </p:stCondLst>
                                        </p:cTn>
                                        <p:tgtEl>
                                          <p:spTgt spid="188478"/>
                                        </p:tgtEl>
                                        <p:attrNameLst>
                                          <p:attrName>style.visibility</p:attrName>
                                        </p:attrNameLst>
                                      </p:cBhvr>
                                      <p:to>
                                        <p:strVal val="visible"/>
                                      </p:to>
                                    </p:set>
                                    <p:animEffect transition="in" filter="blinds(horizontal)">
                                      <p:cBhvr>
                                        <p:cTn id="71" dur="500"/>
                                        <p:tgtEl>
                                          <p:spTgt spid="188478"/>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3" presetClass="entr" presetSubtype="10" fill="hold" grpId="0" nodeType="clickEffect">
                                  <p:stCondLst>
                                    <p:cond delay="0"/>
                                  </p:stCondLst>
                                  <p:childTnLst>
                                    <p:set>
                                      <p:cBhvr>
                                        <p:cTn id="75" dur="1" fill="hold">
                                          <p:stCondLst>
                                            <p:cond delay="0"/>
                                          </p:stCondLst>
                                        </p:cTn>
                                        <p:tgtEl>
                                          <p:spTgt spid="188493"/>
                                        </p:tgtEl>
                                        <p:attrNameLst>
                                          <p:attrName>style.visibility</p:attrName>
                                        </p:attrNameLst>
                                      </p:cBhvr>
                                      <p:to>
                                        <p:strVal val="visible"/>
                                      </p:to>
                                    </p:set>
                                    <p:animEffect transition="in" filter="blinds(horizontal)">
                                      <p:cBhvr>
                                        <p:cTn id="76" dur="500"/>
                                        <p:tgtEl>
                                          <p:spTgt spid="188493"/>
                                        </p:tgtEl>
                                      </p:cBhvr>
                                    </p:animEffect>
                                  </p:childTnLst>
                                </p:cTn>
                              </p:par>
                              <p:par>
                                <p:cTn id="77" presetID="3" presetClass="entr" presetSubtype="10" fill="hold" grpId="0" nodeType="withEffect">
                                  <p:stCondLst>
                                    <p:cond delay="0"/>
                                  </p:stCondLst>
                                  <p:childTnLst>
                                    <p:set>
                                      <p:cBhvr>
                                        <p:cTn id="78" dur="1" fill="hold">
                                          <p:stCondLst>
                                            <p:cond delay="0"/>
                                          </p:stCondLst>
                                        </p:cTn>
                                        <p:tgtEl>
                                          <p:spTgt spid="188448"/>
                                        </p:tgtEl>
                                        <p:attrNameLst>
                                          <p:attrName>style.visibility</p:attrName>
                                        </p:attrNameLst>
                                      </p:cBhvr>
                                      <p:to>
                                        <p:strVal val="visible"/>
                                      </p:to>
                                    </p:set>
                                    <p:animEffect transition="in" filter="blinds(horizontal)">
                                      <p:cBhvr>
                                        <p:cTn id="79" dur="500"/>
                                        <p:tgtEl>
                                          <p:spTgt spid="188448"/>
                                        </p:tgtEl>
                                      </p:cBhvr>
                                    </p:animEffect>
                                  </p:childTnLst>
                                </p:cTn>
                              </p:par>
                              <p:par>
                                <p:cTn id="80" presetID="3" presetClass="entr" presetSubtype="10" fill="hold" grpId="0" nodeType="withEffect">
                                  <p:stCondLst>
                                    <p:cond delay="0"/>
                                  </p:stCondLst>
                                  <p:childTnLst>
                                    <p:set>
                                      <p:cBhvr>
                                        <p:cTn id="81" dur="1" fill="hold">
                                          <p:stCondLst>
                                            <p:cond delay="0"/>
                                          </p:stCondLst>
                                        </p:cTn>
                                        <p:tgtEl>
                                          <p:spTgt spid="188450"/>
                                        </p:tgtEl>
                                        <p:attrNameLst>
                                          <p:attrName>style.visibility</p:attrName>
                                        </p:attrNameLst>
                                      </p:cBhvr>
                                      <p:to>
                                        <p:strVal val="visible"/>
                                      </p:to>
                                    </p:set>
                                    <p:animEffect transition="in" filter="blinds(horizontal)">
                                      <p:cBhvr>
                                        <p:cTn id="82" dur="500"/>
                                        <p:tgtEl>
                                          <p:spTgt spid="1884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432" grpId="0" animBg="1"/>
      <p:bldP spid="188440" grpId="0"/>
      <p:bldP spid="188441" grpId="0"/>
      <p:bldP spid="188448" grpId="0"/>
      <p:bldP spid="188450" grpId="0"/>
      <p:bldP spid="188466" grpId="0" animBg="1"/>
      <p:bldP spid="188467" grpId="0" animBg="1"/>
      <p:bldP spid="188468" grpId="0"/>
      <p:bldP spid="188469" grpId="0" animBg="1"/>
      <p:bldP spid="188470" grpId="0" animBg="1"/>
      <p:bldP spid="188471" grpId="0" animBg="1"/>
      <p:bldP spid="188472" grpId="0" animBg="1"/>
      <p:bldP spid="188473" grpId="0" animBg="1"/>
      <p:bldP spid="188475" grpId="0"/>
      <p:bldP spid="188478" grpId="0"/>
      <p:bldP spid="188480" grpId="0"/>
      <p:bldP spid="188481" grpId="0"/>
      <p:bldP spid="188482" grpId="0"/>
      <p:bldP spid="188483" grpId="0"/>
      <p:bldP spid="188489" grpId="0" animBg="1"/>
      <p:bldP spid="188490" grpId="0"/>
      <p:bldP spid="188493"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Slide Number Placeholder 4"/>
          <p:cNvSpPr>
            <a:spLocks noGrp="1"/>
          </p:cNvSpPr>
          <p:nvPr>
            <p:ph type="sldNum" sz="quarter" idx="12"/>
          </p:nvPr>
        </p:nvSpPr>
        <p:spPr bwMode="auto">
          <a:xfrm>
            <a:off x="3089275" y="6356350"/>
            <a:ext cx="2930525" cy="365125"/>
          </a:xfrm>
          <a:ln>
            <a:miter lim="800000"/>
            <a:headEnd/>
            <a:tailEnd/>
          </a:ln>
        </p:spPr>
        <p:txBody>
          <a:bodyPr wrap="square" numCol="1" anchorCtr="0" compatLnSpc="1">
            <a:prstTxWarp prst="textNoShape">
              <a:avLst/>
            </a:prstTxWarp>
          </a:bodyPr>
          <a:lstStyle/>
          <a:p>
            <a:pPr algn="ctr" fontAlgn="base">
              <a:spcBef>
                <a:spcPct val="0"/>
              </a:spcBef>
              <a:spcAft>
                <a:spcPct val="0"/>
              </a:spcAft>
              <a:defRPr/>
            </a:pPr>
            <a:fld id="{21C8C089-4721-4723-9CF7-34272D600AF2}" type="slidenum">
              <a:rPr lang="ar-SA" smtClean="0">
                <a:solidFill>
                  <a:schemeClr val="tx1"/>
                </a:solidFill>
              </a:rPr>
              <a:pPr algn="ctr" fontAlgn="base">
                <a:spcBef>
                  <a:spcPct val="0"/>
                </a:spcBef>
                <a:spcAft>
                  <a:spcPct val="0"/>
                </a:spcAft>
                <a:defRPr/>
              </a:pPr>
              <a:t>72</a:t>
            </a:fld>
            <a:endParaRPr lang="en-US" smtClean="0">
              <a:solidFill>
                <a:schemeClr val="tx1"/>
              </a:solidFill>
              <a:cs typeface="Arial" pitchFamily="34" charset="0"/>
            </a:endParaRPr>
          </a:p>
        </p:txBody>
      </p:sp>
      <p:sp>
        <p:nvSpPr>
          <p:cNvPr id="78007" name="Rectangle 183"/>
          <p:cNvSpPr>
            <a:spLocks noGrp="1" noChangeArrowheads="1"/>
          </p:cNvSpPr>
          <p:nvPr>
            <p:ph type="title"/>
          </p:nvPr>
        </p:nvSpPr>
        <p:spPr>
          <a:xfrm>
            <a:off x="609600" y="304800"/>
            <a:ext cx="7831138" cy="863600"/>
          </a:xfrm>
        </p:spPr>
        <p:txBody>
          <a:bodyPr lIns="0" tIns="0" rIns="0" bIns="0" rtlCol="0">
            <a:normAutofit/>
          </a:bodyPr>
          <a:lstStyle/>
          <a:p>
            <a:pPr eaLnBrk="1" fontAlgn="auto" hangingPunct="1">
              <a:spcAft>
                <a:spcPts val="0"/>
              </a:spcAft>
              <a:defRPr/>
            </a:pPr>
            <a:r>
              <a:rPr lang="en-GB" sz="2400" dirty="0">
                <a:latin typeface="+mn-lt"/>
              </a:rPr>
              <a:t>Responsibility Allocation Matrix (RAM</a:t>
            </a:r>
            <a:r>
              <a:rPr lang="en-GB" sz="2400" dirty="0" smtClean="0">
                <a:latin typeface="+mn-lt"/>
              </a:rPr>
              <a:t>)</a:t>
            </a:r>
            <a:r>
              <a:rPr lang="en-US" sz="2400" dirty="0" smtClean="0">
                <a:latin typeface="+mn-lt"/>
              </a:rPr>
              <a:t> </a:t>
            </a:r>
            <a:r>
              <a:rPr lang="en-GB" sz="2400" dirty="0" smtClean="0">
                <a:latin typeface="+mn-lt"/>
              </a:rPr>
              <a:t>&amp; </a:t>
            </a:r>
            <a:r>
              <a:rPr lang="en-GB" sz="2400" dirty="0">
                <a:latin typeface="+mn-lt"/>
              </a:rPr>
              <a:t>Control </a:t>
            </a:r>
            <a:r>
              <a:rPr lang="en-GB" sz="2400" dirty="0" smtClean="0">
                <a:latin typeface="+mn-lt"/>
              </a:rPr>
              <a:t>Accounts</a:t>
            </a:r>
            <a:br>
              <a:rPr lang="en-GB" sz="2400" dirty="0" smtClean="0">
                <a:latin typeface="+mn-lt"/>
              </a:rPr>
            </a:br>
            <a:r>
              <a:rPr lang="ar-SY" sz="2400" dirty="0" smtClean="0">
                <a:latin typeface="+mn-lt"/>
              </a:rPr>
              <a:t>مصفوفة توزيع المسؤوليات و حسابات الضبط </a:t>
            </a:r>
            <a:endParaRPr lang="en-GB" sz="2400" dirty="0">
              <a:latin typeface="+mn-lt"/>
            </a:endParaRPr>
          </a:p>
        </p:txBody>
      </p:sp>
      <p:sp>
        <p:nvSpPr>
          <p:cNvPr id="78008" name="Text Box 184"/>
          <p:cNvSpPr txBox="1">
            <a:spLocks noChangeArrowheads="1"/>
          </p:cNvSpPr>
          <p:nvPr/>
        </p:nvSpPr>
        <p:spPr bwMode="auto">
          <a:xfrm>
            <a:off x="2803525" y="1268413"/>
            <a:ext cx="4144963" cy="654050"/>
          </a:xfrm>
          <a:prstGeom prst="rect">
            <a:avLst/>
          </a:prstGeom>
          <a:solidFill>
            <a:srgbClr val="FF5050"/>
          </a:solidFill>
          <a:ln w="12700">
            <a:solidFill>
              <a:schemeClr val="tx1"/>
            </a:solidFill>
            <a:miter lim="800000"/>
            <a:headEnd/>
            <a:tailEnd/>
          </a:ln>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n-US" b="1">
                <a:latin typeface="Times New Roman" pitchFamily="18" charset="0"/>
                <a:cs typeface="Times New Roman" pitchFamily="18" charset="0"/>
              </a:rPr>
              <a:t>Work Breakdown Structure </a:t>
            </a:r>
          </a:p>
          <a:p>
            <a:pPr algn="ctr"/>
            <a:r>
              <a:rPr lang="en-US" b="1">
                <a:latin typeface="Times New Roman" pitchFamily="18" charset="0"/>
                <a:cs typeface="Times New Roman" pitchFamily="18" charset="0"/>
              </a:rPr>
              <a:t>(</a:t>
            </a:r>
            <a:r>
              <a:rPr lang="ar-SY" b="1">
                <a:latin typeface="Times New Roman" pitchFamily="18" charset="0"/>
                <a:cs typeface="Times New Roman" pitchFamily="18" charset="0"/>
              </a:rPr>
              <a:t>هيكل تجزئة العمل </a:t>
            </a:r>
            <a:r>
              <a:rPr lang="en-US" b="1">
                <a:latin typeface="Times New Roman" pitchFamily="18" charset="0"/>
                <a:cs typeface="Times New Roman" pitchFamily="18" charset="0"/>
              </a:rPr>
              <a:t>)</a:t>
            </a:r>
          </a:p>
        </p:txBody>
      </p:sp>
      <p:sp>
        <p:nvSpPr>
          <p:cNvPr id="78009" name="Text Box 185"/>
          <p:cNvSpPr txBox="1">
            <a:spLocks noChangeArrowheads="1"/>
          </p:cNvSpPr>
          <p:nvPr/>
        </p:nvSpPr>
        <p:spPr bwMode="auto">
          <a:xfrm rot="-5400000">
            <a:off x="-1194593" y="4144168"/>
            <a:ext cx="4114800" cy="646113"/>
          </a:xfrm>
          <a:prstGeom prst="rect">
            <a:avLst/>
          </a:prstGeom>
          <a:solidFill>
            <a:srgbClr val="9999FF"/>
          </a:solidFill>
          <a:ln w="12700">
            <a:solidFill>
              <a:schemeClr val="folHlink"/>
            </a:solidFill>
            <a:miter lim="800000"/>
            <a:headEnd/>
            <a:tailEnd/>
          </a:ln>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n-US" b="1">
                <a:latin typeface="Times New Roman" pitchFamily="18" charset="0"/>
                <a:cs typeface="Times New Roman" pitchFamily="18" charset="0"/>
              </a:rPr>
              <a:t>Organization Breakdown Structure (</a:t>
            </a:r>
            <a:r>
              <a:rPr lang="ar-SY" b="1">
                <a:latin typeface="Times New Roman" pitchFamily="18" charset="0"/>
                <a:cs typeface="Times New Roman" pitchFamily="18" charset="0"/>
              </a:rPr>
              <a:t>هيكل تجزئة المنظومة </a:t>
            </a:r>
            <a:r>
              <a:rPr lang="en-US" b="1">
                <a:latin typeface="Times New Roman" pitchFamily="18" charset="0"/>
                <a:cs typeface="Times New Roman" pitchFamily="18" charset="0"/>
              </a:rPr>
              <a:t>)</a:t>
            </a:r>
          </a:p>
        </p:txBody>
      </p:sp>
      <p:grpSp>
        <p:nvGrpSpPr>
          <p:cNvPr id="2" name="Group 186"/>
          <p:cNvGrpSpPr>
            <a:grpSpLocks/>
          </p:cNvGrpSpPr>
          <p:nvPr/>
        </p:nvGrpSpPr>
        <p:grpSpPr bwMode="auto">
          <a:xfrm>
            <a:off x="2590800" y="3068638"/>
            <a:ext cx="4608513" cy="3408362"/>
            <a:chOff x="2112" y="1824"/>
            <a:chExt cx="2880" cy="2112"/>
          </a:xfrm>
        </p:grpSpPr>
        <p:sp>
          <p:nvSpPr>
            <p:cNvPr id="78011" name="Rectangle 187"/>
            <p:cNvSpPr>
              <a:spLocks noChangeArrowheads="1"/>
            </p:cNvSpPr>
            <p:nvPr/>
          </p:nvSpPr>
          <p:spPr bwMode="auto">
            <a:xfrm>
              <a:off x="2112" y="1824"/>
              <a:ext cx="2880" cy="2112"/>
            </a:xfrm>
            <a:prstGeom prst="rect">
              <a:avLst/>
            </a:prstGeom>
            <a:ln>
              <a:headEnd/>
              <a:tailEnd/>
            </a:ln>
          </p:spPr>
          <p:style>
            <a:lnRef idx="3">
              <a:schemeClr val="lt1"/>
            </a:lnRef>
            <a:fillRef idx="1">
              <a:schemeClr val="accent3"/>
            </a:fillRef>
            <a:effectRef idx="1">
              <a:schemeClr val="accent3"/>
            </a:effectRef>
            <a:fontRef idx="minor">
              <a:schemeClr val="lt1"/>
            </a:fontRef>
          </p:style>
          <p:txBody>
            <a:bodyPr wrap="none" anchor="ctr"/>
            <a:lstStyle/>
            <a:p>
              <a:pPr fontAlgn="auto">
                <a:spcBef>
                  <a:spcPts val="0"/>
                </a:spcBef>
                <a:spcAft>
                  <a:spcPts val="0"/>
                </a:spcAft>
                <a:defRPr/>
              </a:pPr>
              <a:endParaRPr lang="en-US"/>
            </a:p>
          </p:txBody>
        </p:sp>
        <p:sp>
          <p:nvSpPr>
            <p:cNvPr id="31837" name="Line 188"/>
            <p:cNvSpPr>
              <a:spLocks noChangeShapeType="1"/>
            </p:cNvSpPr>
            <p:nvPr/>
          </p:nvSpPr>
          <p:spPr bwMode="auto">
            <a:xfrm>
              <a:off x="2304" y="1824"/>
              <a:ext cx="0" cy="2112"/>
            </a:xfrm>
            <a:prstGeom prst="line">
              <a:avLst/>
            </a:prstGeom>
            <a:noFill/>
            <a:ln w="1270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38" name="Line 189"/>
            <p:cNvSpPr>
              <a:spLocks noChangeShapeType="1"/>
            </p:cNvSpPr>
            <p:nvPr/>
          </p:nvSpPr>
          <p:spPr bwMode="auto">
            <a:xfrm>
              <a:off x="2496" y="1824"/>
              <a:ext cx="0" cy="2112"/>
            </a:xfrm>
            <a:prstGeom prst="line">
              <a:avLst/>
            </a:prstGeom>
            <a:noFill/>
            <a:ln w="1270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39" name="Line 190"/>
            <p:cNvSpPr>
              <a:spLocks noChangeShapeType="1"/>
            </p:cNvSpPr>
            <p:nvPr/>
          </p:nvSpPr>
          <p:spPr bwMode="auto">
            <a:xfrm>
              <a:off x="2688" y="1824"/>
              <a:ext cx="0" cy="2112"/>
            </a:xfrm>
            <a:prstGeom prst="line">
              <a:avLst/>
            </a:prstGeom>
            <a:noFill/>
            <a:ln w="1270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40" name="Line 191"/>
            <p:cNvSpPr>
              <a:spLocks noChangeShapeType="1"/>
            </p:cNvSpPr>
            <p:nvPr/>
          </p:nvSpPr>
          <p:spPr bwMode="auto">
            <a:xfrm>
              <a:off x="2880" y="1824"/>
              <a:ext cx="0" cy="2112"/>
            </a:xfrm>
            <a:prstGeom prst="line">
              <a:avLst/>
            </a:prstGeom>
            <a:noFill/>
            <a:ln w="1270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41" name="Line 192"/>
            <p:cNvSpPr>
              <a:spLocks noChangeShapeType="1"/>
            </p:cNvSpPr>
            <p:nvPr/>
          </p:nvSpPr>
          <p:spPr bwMode="auto">
            <a:xfrm>
              <a:off x="3072" y="1824"/>
              <a:ext cx="0" cy="2112"/>
            </a:xfrm>
            <a:prstGeom prst="line">
              <a:avLst/>
            </a:prstGeom>
            <a:noFill/>
            <a:ln w="1270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42" name="Line 193"/>
            <p:cNvSpPr>
              <a:spLocks noChangeShapeType="1"/>
            </p:cNvSpPr>
            <p:nvPr/>
          </p:nvSpPr>
          <p:spPr bwMode="auto">
            <a:xfrm>
              <a:off x="3264" y="1824"/>
              <a:ext cx="0" cy="2112"/>
            </a:xfrm>
            <a:prstGeom prst="line">
              <a:avLst/>
            </a:prstGeom>
            <a:noFill/>
            <a:ln w="1270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43" name="Line 194"/>
            <p:cNvSpPr>
              <a:spLocks noChangeShapeType="1"/>
            </p:cNvSpPr>
            <p:nvPr/>
          </p:nvSpPr>
          <p:spPr bwMode="auto">
            <a:xfrm>
              <a:off x="3456" y="1824"/>
              <a:ext cx="0" cy="2112"/>
            </a:xfrm>
            <a:prstGeom prst="line">
              <a:avLst/>
            </a:prstGeom>
            <a:noFill/>
            <a:ln w="1270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44" name="Line 195"/>
            <p:cNvSpPr>
              <a:spLocks noChangeShapeType="1"/>
            </p:cNvSpPr>
            <p:nvPr/>
          </p:nvSpPr>
          <p:spPr bwMode="auto">
            <a:xfrm>
              <a:off x="3648" y="1824"/>
              <a:ext cx="0" cy="2112"/>
            </a:xfrm>
            <a:prstGeom prst="line">
              <a:avLst/>
            </a:prstGeom>
            <a:noFill/>
            <a:ln w="1270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45" name="Line 196"/>
            <p:cNvSpPr>
              <a:spLocks noChangeShapeType="1"/>
            </p:cNvSpPr>
            <p:nvPr/>
          </p:nvSpPr>
          <p:spPr bwMode="auto">
            <a:xfrm>
              <a:off x="3840" y="1824"/>
              <a:ext cx="0" cy="2112"/>
            </a:xfrm>
            <a:prstGeom prst="line">
              <a:avLst/>
            </a:prstGeom>
            <a:noFill/>
            <a:ln w="1270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46" name="Line 197"/>
            <p:cNvSpPr>
              <a:spLocks noChangeShapeType="1"/>
            </p:cNvSpPr>
            <p:nvPr/>
          </p:nvSpPr>
          <p:spPr bwMode="auto">
            <a:xfrm>
              <a:off x="4032" y="1824"/>
              <a:ext cx="0" cy="2112"/>
            </a:xfrm>
            <a:prstGeom prst="line">
              <a:avLst/>
            </a:prstGeom>
            <a:noFill/>
            <a:ln w="1270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47" name="Line 198"/>
            <p:cNvSpPr>
              <a:spLocks noChangeShapeType="1"/>
            </p:cNvSpPr>
            <p:nvPr/>
          </p:nvSpPr>
          <p:spPr bwMode="auto">
            <a:xfrm>
              <a:off x="4224" y="1824"/>
              <a:ext cx="0" cy="2112"/>
            </a:xfrm>
            <a:prstGeom prst="line">
              <a:avLst/>
            </a:prstGeom>
            <a:noFill/>
            <a:ln w="1270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48" name="Line 199"/>
            <p:cNvSpPr>
              <a:spLocks noChangeShapeType="1"/>
            </p:cNvSpPr>
            <p:nvPr/>
          </p:nvSpPr>
          <p:spPr bwMode="auto">
            <a:xfrm>
              <a:off x="4416" y="1824"/>
              <a:ext cx="0" cy="2112"/>
            </a:xfrm>
            <a:prstGeom prst="line">
              <a:avLst/>
            </a:prstGeom>
            <a:noFill/>
            <a:ln w="1270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49" name="Line 200"/>
            <p:cNvSpPr>
              <a:spLocks noChangeShapeType="1"/>
            </p:cNvSpPr>
            <p:nvPr/>
          </p:nvSpPr>
          <p:spPr bwMode="auto">
            <a:xfrm>
              <a:off x="4608" y="1824"/>
              <a:ext cx="0" cy="2112"/>
            </a:xfrm>
            <a:prstGeom prst="line">
              <a:avLst/>
            </a:prstGeom>
            <a:noFill/>
            <a:ln w="1270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50" name="Line 201"/>
            <p:cNvSpPr>
              <a:spLocks noChangeShapeType="1"/>
            </p:cNvSpPr>
            <p:nvPr/>
          </p:nvSpPr>
          <p:spPr bwMode="auto">
            <a:xfrm>
              <a:off x="4800" y="1824"/>
              <a:ext cx="0" cy="2112"/>
            </a:xfrm>
            <a:prstGeom prst="line">
              <a:avLst/>
            </a:prstGeom>
            <a:noFill/>
            <a:ln w="1270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51" name="Line 202"/>
            <p:cNvSpPr>
              <a:spLocks noChangeShapeType="1"/>
            </p:cNvSpPr>
            <p:nvPr/>
          </p:nvSpPr>
          <p:spPr bwMode="auto">
            <a:xfrm>
              <a:off x="2112" y="2016"/>
              <a:ext cx="2880" cy="0"/>
            </a:xfrm>
            <a:prstGeom prst="line">
              <a:avLst/>
            </a:prstGeom>
            <a:noFill/>
            <a:ln w="1270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52" name="Line 203"/>
            <p:cNvSpPr>
              <a:spLocks noChangeShapeType="1"/>
            </p:cNvSpPr>
            <p:nvPr/>
          </p:nvSpPr>
          <p:spPr bwMode="auto">
            <a:xfrm>
              <a:off x="2112" y="2208"/>
              <a:ext cx="2880" cy="0"/>
            </a:xfrm>
            <a:prstGeom prst="line">
              <a:avLst/>
            </a:prstGeom>
            <a:noFill/>
            <a:ln w="1270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53" name="Line 204"/>
            <p:cNvSpPr>
              <a:spLocks noChangeShapeType="1"/>
            </p:cNvSpPr>
            <p:nvPr/>
          </p:nvSpPr>
          <p:spPr bwMode="auto">
            <a:xfrm>
              <a:off x="2112" y="2400"/>
              <a:ext cx="2880" cy="0"/>
            </a:xfrm>
            <a:prstGeom prst="line">
              <a:avLst/>
            </a:prstGeom>
            <a:noFill/>
            <a:ln w="1270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54" name="Line 205"/>
            <p:cNvSpPr>
              <a:spLocks noChangeShapeType="1"/>
            </p:cNvSpPr>
            <p:nvPr/>
          </p:nvSpPr>
          <p:spPr bwMode="auto">
            <a:xfrm>
              <a:off x="2112" y="2592"/>
              <a:ext cx="2880" cy="0"/>
            </a:xfrm>
            <a:prstGeom prst="line">
              <a:avLst/>
            </a:prstGeom>
            <a:noFill/>
            <a:ln w="1270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55" name="Line 206"/>
            <p:cNvSpPr>
              <a:spLocks noChangeShapeType="1"/>
            </p:cNvSpPr>
            <p:nvPr/>
          </p:nvSpPr>
          <p:spPr bwMode="auto">
            <a:xfrm>
              <a:off x="2112" y="2784"/>
              <a:ext cx="2880" cy="0"/>
            </a:xfrm>
            <a:prstGeom prst="line">
              <a:avLst/>
            </a:prstGeom>
            <a:noFill/>
            <a:ln w="1270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56" name="Line 207"/>
            <p:cNvSpPr>
              <a:spLocks noChangeShapeType="1"/>
            </p:cNvSpPr>
            <p:nvPr/>
          </p:nvSpPr>
          <p:spPr bwMode="auto">
            <a:xfrm>
              <a:off x="2112" y="2976"/>
              <a:ext cx="2880" cy="0"/>
            </a:xfrm>
            <a:prstGeom prst="line">
              <a:avLst/>
            </a:prstGeom>
            <a:noFill/>
            <a:ln w="1270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57" name="Line 208"/>
            <p:cNvSpPr>
              <a:spLocks noChangeShapeType="1"/>
            </p:cNvSpPr>
            <p:nvPr/>
          </p:nvSpPr>
          <p:spPr bwMode="auto">
            <a:xfrm>
              <a:off x="2112" y="3168"/>
              <a:ext cx="2880" cy="0"/>
            </a:xfrm>
            <a:prstGeom prst="line">
              <a:avLst/>
            </a:prstGeom>
            <a:noFill/>
            <a:ln w="1270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58" name="Line 209"/>
            <p:cNvSpPr>
              <a:spLocks noChangeShapeType="1"/>
            </p:cNvSpPr>
            <p:nvPr/>
          </p:nvSpPr>
          <p:spPr bwMode="auto">
            <a:xfrm>
              <a:off x="2112" y="3360"/>
              <a:ext cx="2880" cy="0"/>
            </a:xfrm>
            <a:prstGeom prst="line">
              <a:avLst/>
            </a:prstGeom>
            <a:noFill/>
            <a:ln w="1270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59" name="Line 210"/>
            <p:cNvSpPr>
              <a:spLocks noChangeShapeType="1"/>
            </p:cNvSpPr>
            <p:nvPr/>
          </p:nvSpPr>
          <p:spPr bwMode="auto">
            <a:xfrm>
              <a:off x="2112" y="3552"/>
              <a:ext cx="2880" cy="0"/>
            </a:xfrm>
            <a:prstGeom prst="line">
              <a:avLst/>
            </a:prstGeom>
            <a:noFill/>
            <a:ln w="1270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60" name="Line 211"/>
            <p:cNvSpPr>
              <a:spLocks noChangeShapeType="1"/>
            </p:cNvSpPr>
            <p:nvPr/>
          </p:nvSpPr>
          <p:spPr bwMode="auto">
            <a:xfrm>
              <a:off x="2112" y="3744"/>
              <a:ext cx="2880" cy="0"/>
            </a:xfrm>
            <a:prstGeom prst="line">
              <a:avLst/>
            </a:prstGeom>
            <a:noFill/>
            <a:ln w="1270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78036" name="Rectangle 212"/>
          <p:cNvSpPr>
            <a:spLocks noChangeArrowheads="1"/>
          </p:cNvSpPr>
          <p:nvPr/>
        </p:nvSpPr>
        <p:spPr bwMode="auto">
          <a:xfrm>
            <a:off x="5073650" y="3644900"/>
            <a:ext cx="307975" cy="360363"/>
          </a:xfrm>
          <a:prstGeom prst="rect">
            <a:avLst/>
          </a:prstGeom>
          <a:gradFill rotWithShape="1">
            <a:gsLst>
              <a:gs pos="0">
                <a:schemeClr val="tx2"/>
              </a:gs>
              <a:gs pos="100000">
                <a:srgbClr val="FF0000"/>
              </a:gs>
            </a:gsLst>
            <a:path path="shape">
              <a:fillToRect l="50000" t="50000" r="50000" b="50000"/>
            </a:path>
          </a:gradFill>
          <a:ln w="12700">
            <a:solidFill>
              <a:schemeClr val="tx1"/>
            </a:solidFill>
            <a:miter lim="800000"/>
            <a:headEnd/>
            <a:tailEnd/>
          </a:ln>
        </p:spPr>
        <p:txBody>
          <a:bodyPr wrap="none" anchor="ctr"/>
          <a:lstStyle/>
          <a:p>
            <a:endParaRPr lang="en-US">
              <a:latin typeface="Calibri" pitchFamily="34" charset="0"/>
            </a:endParaRPr>
          </a:p>
        </p:txBody>
      </p:sp>
      <p:grpSp>
        <p:nvGrpSpPr>
          <p:cNvPr id="3" name="Group 213"/>
          <p:cNvGrpSpPr>
            <a:grpSpLocks/>
          </p:cNvGrpSpPr>
          <p:nvPr/>
        </p:nvGrpSpPr>
        <p:grpSpPr bwMode="auto">
          <a:xfrm>
            <a:off x="2552700" y="1989138"/>
            <a:ext cx="4627563" cy="990600"/>
            <a:chOff x="2112" y="1056"/>
            <a:chExt cx="2880" cy="624"/>
          </a:xfrm>
        </p:grpSpPr>
        <p:sp>
          <p:nvSpPr>
            <p:cNvPr id="31801" name="Rectangle 214"/>
            <p:cNvSpPr>
              <a:spLocks noChangeArrowheads="1"/>
            </p:cNvSpPr>
            <p:nvPr/>
          </p:nvSpPr>
          <p:spPr bwMode="auto">
            <a:xfrm>
              <a:off x="2304" y="1296"/>
              <a:ext cx="192" cy="144"/>
            </a:xfrm>
            <a:prstGeom prst="rect">
              <a:avLst/>
            </a:prstGeom>
            <a:solidFill>
              <a:srgbClr val="FFFF00"/>
            </a:solidFill>
            <a:ln w="12700">
              <a:solidFill>
                <a:schemeClr val="tx1"/>
              </a:solidFill>
              <a:miter lim="800000"/>
              <a:headEnd/>
              <a:tailEnd/>
            </a:ln>
          </p:spPr>
          <p:txBody>
            <a:bodyPr wrap="none" anchor="ctr"/>
            <a:lstStyle/>
            <a:p>
              <a:pPr algn="ctr"/>
              <a:endParaRPr lang="en-US" b="1">
                <a:latin typeface="Calibri" pitchFamily="34" charset="0"/>
              </a:endParaRPr>
            </a:p>
          </p:txBody>
        </p:sp>
        <p:sp>
          <p:nvSpPr>
            <p:cNvPr id="31802" name="Rectangle 215"/>
            <p:cNvSpPr>
              <a:spLocks noChangeArrowheads="1"/>
            </p:cNvSpPr>
            <p:nvPr/>
          </p:nvSpPr>
          <p:spPr bwMode="auto">
            <a:xfrm>
              <a:off x="3456" y="1056"/>
              <a:ext cx="192" cy="144"/>
            </a:xfrm>
            <a:prstGeom prst="rect">
              <a:avLst/>
            </a:prstGeom>
            <a:solidFill>
              <a:srgbClr val="FF5050"/>
            </a:solidFill>
            <a:ln w="12700">
              <a:solidFill>
                <a:schemeClr val="tx1"/>
              </a:solidFill>
              <a:miter lim="800000"/>
              <a:headEnd/>
              <a:tailEnd/>
            </a:ln>
          </p:spPr>
          <p:txBody>
            <a:bodyPr wrap="none" anchor="ctr"/>
            <a:lstStyle/>
            <a:p>
              <a:pPr algn="ctr"/>
              <a:endParaRPr lang="en-US" sz="800" b="1">
                <a:latin typeface="Calibri" pitchFamily="34" charset="0"/>
              </a:endParaRPr>
            </a:p>
          </p:txBody>
        </p:sp>
        <p:sp>
          <p:nvSpPr>
            <p:cNvPr id="31803" name="Line 216"/>
            <p:cNvSpPr>
              <a:spLocks noChangeShapeType="1"/>
            </p:cNvSpPr>
            <p:nvPr/>
          </p:nvSpPr>
          <p:spPr bwMode="auto">
            <a:xfrm>
              <a:off x="3552" y="1200"/>
              <a:ext cx="0" cy="4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804" name="Line 217"/>
            <p:cNvSpPr>
              <a:spLocks noChangeShapeType="1"/>
            </p:cNvSpPr>
            <p:nvPr/>
          </p:nvSpPr>
          <p:spPr bwMode="auto">
            <a:xfrm>
              <a:off x="2400" y="1248"/>
              <a:ext cx="0" cy="4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805" name="Line 218"/>
            <p:cNvSpPr>
              <a:spLocks noChangeShapeType="1"/>
            </p:cNvSpPr>
            <p:nvPr/>
          </p:nvSpPr>
          <p:spPr bwMode="auto">
            <a:xfrm>
              <a:off x="3168" y="1248"/>
              <a:ext cx="0" cy="4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806" name="Rectangle 219"/>
            <p:cNvSpPr>
              <a:spLocks noChangeArrowheads="1"/>
            </p:cNvSpPr>
            <p:nvPr/>
          </p:nvSpPr>
          <p:spPr bwMode="auto">
            <a:xfrm>
              <a:off x="3072" y="1296"/>
              <a:ext cx="192" cy="144"/>
            </a:xfrm>
            <a:prstGeom prst="rect">
              <a:avLst/>
            </a:prstGeom>
            <a:solidFill>
              <a:srgbClr val="FFFF00"/>
            </a:solidFill>
            <a:ln w="12700">
              <a:solidFill>
                <a:schemeClr val="tx1"/>
              </a:solidFill>
              <a:miter lim="800000"/>
              <a:headEnd/>
              <a:tailEnd/>
            </a:ln>
          </p:spPr>
          <p:txBody>
            <a:bodyPr wrap="none" anchor="ctr"/>
            <a:lstStyle/>
            <a:p>
              <a:pPr algn="ctr"/>
              <a:endParaRPr lang="en-US" b="1">
                <a:latin typeface="Calibri" pitchFamily="34" charset="0"/>
              </a:endParaRPr>
            </a:p>
          </p:txBody>
        </p:sp>
        <p:sp>
          <p:nvSpPr>
            <p:cNvPr id="31807" name="Rectangle 220"/>
            <p:cNvSpPr>
              <a:spLocks noChangeArrowheads="1"/>
            </p:cNvSpPr>
            <p:nvPr/>
          </p:nvSpPr>
          <p:spPr bwMode="auto">
            <a:xfrm>
              <a:off x="2112" y="1536"/>
              <a:ext cx="192" cy="144"/>
            </a:xfrm>
            <a:prstGeom prst="rect">
              <a:avLst/>
            </a:prstGeom>
            <a:solidFill>
              <a:srgbClr val="00CCCC"/>
            </a:solidFill>
            <a:ln w="12700">
              <a:solidFill>
                <a:schemeClr val="tx1"/>
              </a:solidFill>
              <a:miter lim="800000"/>
              <a:headEnd/>
              <a:tailEnd/>
            </a:ln>
          </p:spPr>
          <p:txBody>
            <a:bodyPr wrap="none" anchor="ctr"/>
            <a:lstStyle/>
            <a:p>
              <a:pPr algn="ctr" eaLnBrk="0" hangingPunct="0"/>
              <a:r>
                <a:rPr lang="en-GB" sz="1200">
                  <a:latin typeface="Times New Roman" pitchFamily="18" charset="0"/>
                  <a:cs typeface="Times New Roman" pitchFamily="18" charset="0"/>
                </a:rPr>
                <a:t>1</a:t>
              </a:r>
            </a:p>
          </p:txBody>
        </p:sp>
        <p:sp>
          <p:nvSpPr>
            <p:cNvPr id="31808" name="Line 221"/>
            <p:cNvSpPr>
              <a:spLocks noChangeShapeType="1"/>
            </p:cNvSpPr>
            <p:nvPr/>
          </p:nvSpPr>
          <p:spPr bwMode="auto">
            <a:xfrm>
              <a:off x="2208" y="1488"/>
              <a:ext cx="38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809" name="Line 222"/>
            <p:cNvSpPr>
              <a:spLocks noChangeShapeType="1"/>
            </p:cNvSpPr>
            <p:nvPr/>
          </p:nvSpPr>
          <p:spPr bwMode="auto">
            <a:xfrm>
              <a:off x="2400" y="1440"/>
              <a:ext cx="0" cy="4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810" name="Line 223"/>
            <p:cNvSpPr>
              <a:spLocks noChangeShapeType="1"/>
            </p:cNvSpPr>
            <p:nvPr/>
          </p:nvSpPr>
          <p:spPr bwMode="auto">
            <a:xfrm>
              <a:off x="2208" y="1488"/>
              <a:ext cx="0" cy="4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811" name="Line 224"/>
            <p:cNvSpPr>
              <a:spLocks noChangeShapeType="1"/>
            </p:cNvSpPr>
            <p:nvPr/>
          </p:nvSpPr>
          <p:spPr bwMode="auto">
            <a:xfrm>
              <a:off x="2592" y="1488"/>
              <a:ext cx="0" cy="4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812" name="Rectangle 225"/>
            <p:cNvSpPr>
              <a:spLocks noChangeArrowheads="1"/>
            </p:cNvSpPr>
            <p:nvPr/>
          </p:nvSpPr>
          <p:spPr bwMode="auto">
            <a:xfrm>
              <a:off x="2496" y="1536"/>
              <a:ext cx="192" cy="144"/>
            </a:xfrm>
            <a:prstGeom prst="rect">
              <a:avLst/>
            </a:prstGeom>
            <a:solidFill>
              <a:srgbClr val="00CCCC"/>
            </a:solidFill>
            <a:ln w="12700">
              <a:solidFill>
                <a:schemeClr val="tx1"/>
              </a:solidFill>
              <a:miter lim="800000"/>
              <a:headEnd/>
              <a:tailEnd/>
            </a:ln>
          </p:spPr>
          <p:txBody>
            <a:bodyPr wrap="none" anchor="ctr"/>
            <a:lstStyle/>
            <a:p>
              <a:pPr algn="ctr" eaLnBrk="0" hangingPunct="0"/>
              <a:r>
                <a:rPr lang="en-GB" sz="1200">
                  <a:latin typeface="Times New Roman" pitchFamily="18" charset="0"/>
                  <a:cs typeface="Times New Roman" pitchFamily="18" charset="0"/>
                </a:rPr>
                <a:t>2</a:t>
              </a:r>
            </a:p>
          </p:txBody>
        </p:sp>
        <p:sp>
          <p:nvSpPr>
            <p:cNvPr id="31813" name="Line 226"/>
            <p:cNvSpPr>
              <a:spLocks noChangeShapeType="1"/>
            </p:cNvSpPr>
            <p:nvPr/>
          </p:nvSpPr>
          <p:spPr bwMode="auto">
            <a:xfrm>
              <a:off x="2976" y="1488"/>
              <a:ext cx="38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814" name="Line 227"/>
            <p:cNvSpPr>
              <a:spLocks noChangeShapeType="1"/>
            </p:cNvSpPr>
            <p:nvPr/>
          </p:nvSpPr>
          <p:spPr bwMode="auto">
            <a:xfrm>
              <a:off x="3168" y="1440"/>
              <a:ext cx="0" cy="4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815" name="Line 228"/>
            <p:cNvSpPr>
              <a:spLocks noChangeShapeType="1"/>
            </p:cNvSpPr>
            <p:nvPr/>
          </p:nvSpPr>
          <p:spPr bwMode="auto">
            <a:xfrm>
              <a:off x="2976" y="1488"/>
              <a:ext cx="0" cy="4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816" name="Line 229"/>
            <p:cNvSpPr>
              <a:spLocks noChangeShapeType="1"/>
            </p:cNvSpPr>
            <p:nvPr/>
          </p:nvSpPr>
          <p:spPr bwMode="auto">
            <a:xfrm>
              <a:off x="3360" y="1488"/>
              <a:ext cx="0" cy="4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817" name="Rectangle 230"/>
            <p:cNvSpPr>
              <a:spLocks noChangeArrowheads="1"/>
            </p:cNvSpPr>
            <p:nvPr/>
          </p:nvSpPr>
          <p:spPr bwMode="auto">
            <a:xfrm>
              <a:off x="3840" y="1296"/>
              <a:ext cx="192" cy="144"/>
            </a:xfrm>
            <a:prstGeom prst="rect">
              <a:avLst/>
            </a:prstGeom>
            <a:solidFill>
              <a:srgbClr val="FFFF00"/>
            </a:solidFill>
            <a:ln w="12700">
              <a:solidFill>
                <a:schemeClr val="tx1"/>
              </a:solidFill>
              <a:miter lim="800000"/>
              <a:headEnd/>
              <a:tailEnd/>
            </a:ln>
          </p:spPr>
          <p:txBody>
            <a:bodyPr wrap="none" anchor="ctr"/>
            <a:lstStyle/>
            <a:p>
              <a:pPr algn="ctr"/>
              <a:endParaRPr lang="en-US" b="1">
                <a:latin typeface="Calibri" pitchFamily="34" charset="0"/>
              </a:endParaRPr>
            </a:p>
          </p:txBody>
        </p:sp>
        <p:sp>
          <p:nvSpPr>
            <p:cNvPr id="31818" name="Line 231"/>
            <p:cNvSpPr>
              <a:spLocks noChangeShapeType="1"/>
            </p:cNvSpPr>
            <p:nvPr/>
          </p:nvSpPr>
          <p:spPr bwMode="auto">
            <a:xfrm>
              <a:off x="2400" y="1248"/>
              <a:ext cx="230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819" name="Line 232"/>
            <p:cNvSpPr>
              <a:spLocks noChangeShapeType="1"/>
            </p:cNvSpPr>
            <p:nvPr/>
          </p:nvSpPr>
          <p:spPr bwMode="auto">
            <a:xfrm>
              <a:off x="3936" y="1248"/>
              <a:ext cx="0" cy="4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820" name="Line 233"/>
            <p:cNvSpPr>
              <a:spLocks noChangeShapeType="1"/>
            </p:cNvSpPr>
            <p:nvPr/>
          </p:nvSpPr>
          <p:spPr bwMode="auto">
            <a:xfrm>
              <a:off x="4704" y="1248"/>
              <a:ext cx="0" cy="4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821" name="Rectangle 234"/>
            <p:cNvSpPr>
              <a:spLocks noChangeArrowheads="1"/>
            </p:cNvSpPr>
            <p:nvPr/>
          </p:nvSpPr>
          <p:spPr bwMode="auto">
            <a:xfrm>
              <a:off x="4608" y="1296"/>
              <a:ext cx="192" cy="144"/>
            </a:xfrm>
            <a:prstGeom prst="rect">
              <a:avLst/>
            </a:prstGeom>
            <a:solidFill>
              <a:srgbClr val="FFFF00"/>
            </a:solidFill>
            <a:ln w="12700">
              <a:solidFill>
                <a:schemeClr val="tx1"/>
              </a:solidFill>
              <a:miter lim="800000"/>
              <a:headEnd/>
              <a:tailEnd/>
            </a:ln>
          </p:spPr>
          <p:txBody>
            <a:bodyPr wrap="none" anchor="ctr"/>
            <a:lstStyle/>
            <a:p>
              <a:pPr algn="ctr"/>
              <a:endParaRPr lang="en-US" b="1">
                <a:latin typeface="Calibri" pitchFamily="34" charset="0"/>
              </a:endParaRPr>
            </a:p>
          </p:txBody>
        </p:sp>
        <p:sp>
          <p:nvSpPr>
            <p:cNvPr id="31822" name="Line 235"/>
            <p:cNvSpPr>
              <a:spLocks noChangeShapeType="1"/>
            </p:cNvSpPr>
            <p:nvPr/>
          </p:nvSpPr>
          <p:spPr bwMode="auto">
            <a:xfrm>
              <a:off x="3744" y="1488"/>
              <a:ext cx="38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823" name="Line 236"/>
            <p:cNvSpPr>
              <a:spLocks noChangeShapeType="1"/>
            </p:cNvSpPr>
            <p:nvPr/>
          </p:nvSpPr>
          <p:spPr bwMode="auto">
            <a:xfrm>
              <a:off x="3936" y="1440"/>
              <a:ext cx="0" cy="4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824" name="Line 237"/>
            <p:cNvSpPr>
              <a:spLocks noChangeShapeType="1"/>
            </p:cNvSpPr>
            <p:nvPr/>
          </p:nvSpPr>
          <p:spPr bwMode="auto">
            <a:xfrm>
              <a:off x="3744" y="1488"/>
              <a:ext cx="0" cy="4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825" name="Line 238"/>
            <p:cNvSpPr>
              <a:spLocks noChangeShapeType="1"/>
            </p:cNvSpPr>
            <p:nvPr/>
          </p:nvSpPr>
          <p:spPr bwMode="auto">
            <a:xfrm>
              <a:off x="4128" y="1488"/>
              <a:ext cx="0" cy="4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826" name="Line 239"/>
            <p:cNvSpPr>
              <a:spLocks noChangeShapeType="1"/>
            </p:cNvSpPr>
            <p:nvPr/>
          </p:nvSpPr>
          <p:spPr bwMode="auto">
            <a:xfrm>
              <a:off x="4512" y="1488"/>
              <a:ext cx="38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827" name="Line 240"/>
            <p:cNvSpPr>
              <a:spLocks noChangeShapeType="1"/>
            </p:cNvSpPr>
            <p:nvPr/>
          </p:nvSpPr>
          <p:spPr bwMode="auto">
            <a:xfrm>
              <a:off x="4704" y="1440"/>
              <a:ext cx="0" cy="4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828" name="Line 241"/>
            <p:cNvSpPr>
              <a:spLocks noChangeShapeType="1"/>
            </p:cNvSpPr>
            <p:nvPr/>
          </p:nvSpPr>
          <p:spPr bwMode="auto">
            <a:xfrm>
              <a:off x="4512" y="1488"/>
              <a:ext cx="0" cy="4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829" name="Line 242"/>
            <p:cNvSpPr>
              <a:spLocks noChangeShapeType="1"/>
            </p:cNvSpPr>
            <p:nvPr/>
          </p:nvSpPr>
          <p:spPr bwMode="auto">
            <a:xfrm>
              <a:off x="4896" y="1488"/>
              <a:ext cx="0" cy="4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830" name="Rectangle 243"/>
            <p:cNvSpPr>
              <a:spLocks noChangeArrowheads="1"/>
            </p:cNvSpPr>
            <p:nvPr/>
          </p:nvSpPr>
          <p:spPr bwMode="auto">
            <a:xfrm>
              <a:off x="2880" y="1536"/>
              <a:ext cx="192" cy="144"/>
            </a:xfrm>
            <a:prstGeom prst="rect">
              <a:avLst/>
            </a:prstGeom>
            <a:solidFill>
              <a:srgbClr val="00CCCC"/>
            </a:solidFill>
            <a:ln w="12700">
              <a:solidFill>
                <a:schemeClr val="tx1"/>
              </a:solidFill>
              <a:miter lim="800000"/>
              <a:headEnd/>
              <a:tailEnd/>
            </a:ln>
          </p:spPr>
          <p:txBody>
            <a:bodyPr wrap="none" anchor="ctr"/>
            <a:lstStyle/>
            <a:p>
              <a:pPr algn="ctr" eaLnBrk="0" hangingPunct="0"/>
              <a:r>
                <a:rPr lang="en-GB" sz="1200">
                  <a:latin typeface="Times New Roman" pitchFamily="18" charset="0"/>
                  <a:cs typeface="Times New Roman" pitchFamily="18" charset="0"/>
                </a:rPr>
                <a:t>3</a:t>
              </a:r>
            </a:p>
          </p:txBody>
        </p:sp>
        <p:sp>
          <p:nvSpPr>
            <p:cNvPr id="31831" name="Rectangle 244"/>
            <p:cNvSpPr>
              <a:spLocks noChangeArrowheads="1"/>
            </p:cNvSpPr>
            <p:nvPr/>
          </p:nvSpPr>
          <p:spPr bwMode="auto">
            <a:xfrm>
              <a:off x="3264" y="1536"/>
              <a:ext cx="192" cy="144"/>
            </a:xfrm>
            <a:prstGeom prst="rect">
              <a:avLst/>
            </a:prstGeom>
            <a:solidFill>
              <a:srgbClr val="00CCCC"/>
            </a:solidFill>
            <a:ln w="12700">
              <a:solidFill>
                <a:schemeClr val="tx1"/>
              </a:solidFill>
              <a:miter lim="800000"/>
              <a:headEnd/>
              <a:tailEnd/>
            </a:ln>
          </p:spPr>
          <p:txBody>
            <a:bodyPr wrap="none" anchor="ctr"/>
            <a:lstStyle/>
            <a:p>
              <a:pPr algn="ctr" eaLnBrk="0" hangingPunct="0"/>
              <a:r>
                <a:rPr lang="en-GB" sz="1200">
                  <a:latin typeface="Times New Roman" pitchFamily="18" charset="0"/>
                  <a:cs typeface="Times New Roman" pitchFamily="18" charset="0"/>
                </a:rPr>
                <a:t>4</a:t>
              </a:r>
            </a:p>
          </p:txBody>
        </p:sp>
        <p:sp>
          <p:nvSpPr>
            <p:cNvPr id="31832" name="Rectangle 245"/>
            <p:cNvSpPr>
              <a:spLocks noChangeArrowheads="1"/>
            </p:cNvSpPr>
            <p:nvPr/>
          </p:nvSpPr>
          <p:spPr bwMode="auto">
            <a:xfrm>
              <a:off x="3648" y="1536"/>
              <a:ext cx="192" cy="144"/>
            </a:xfrm>
            <a:prstGeom prst="rect">
              <a:avLst/>
            </a:prstGeom>
            <a:solidFill>
              <a:srgbClr val="00CCCC"/>
            </a:solidFill>
            <a:ln w="12700">
              <a:solidFill>
                <a:schemeClr val="tx1"/>
              </a:solidFill>
              <a:miter lim="800000"/>
              <a:headEnd/>
              <a:tailEnd/>
            </a:ln>
          </p:spPr>
          <p:txBody>
            <a:bodyPr wrap="none" anchor="ctr"/>
            <a:lstStyle/>
            <a:p>
              <a:pPr algn="ctr" eaLnBrk="0" hangingPunct="0"/>
              <a:r>
                <a:rPr lang="en-GB" sz="1200">
                  <a:latin typeface="Times New Roman" pitchFamily="18" charset="0"/>
                  <a:cs typeface="Times New Roman" pitchFamily="18" charset="0"/>
                </a:rPr>
                <a:t>5</a:t>
              </a:r>
            </a:p>
          </p:txBody>
        </p:sp>
        <p:sp>
          <p:nvSpPr>
            <p:cNvPr id="31833" name="Rectangle 246"/>
            <p:cNvSpPr>
              <a:spLocks noChangeArrowheads="1"/>
            </p:cNvSpPr>
            <p:nvPr/>
          </p:nvSpPr>
          <p:spPr bwMode="auto">
            <a:xfrm>
              <a:off x="4032" y="1536"/>
              <a:ext cx="192" cy="144"/>
            </a:xfrm>
            <a:prstGeom prst="rect">
              <a:avLst/>
            </a:prstGeom>
            <a:solidFill>
              <a:srgbClr val="00CCCC"/>
            </a:solidFill>
            <a:ln w="12700">
              <a:solidFill>
                <a:schemeClr val="tx1"/>
              </a:solidFill>
              <a:miter lim="800000"/>
              <a:headEnd/>
              <a:tailEnd/>
            </a:ln>
          </p:spPr>
          <p:txBody>
            <a:bodyPr wrap="none" anchor="ctr"/>
            <a:lstStyle/>
            <a:p>
              <a:pPr algn="ctr" eaLnBrk="0" hangingPunct="0"/>
              <a:r>
                <a:rPr lang="en-GB" sz="1200">
                  <a:latin typeface="Times New Roman" pitchFamily="18" charset="0"/>
                  <a:cs typeface="Times New Roman" pitchFamily="18" charset="0"/>
                </a:rPr>
                <a:t>6</a:t>
              </a:r>
            </a:p>
          </p:txBody>
        </p:sp>
        <p:sp>
          <p:nvSpPr>
            <p:cNvPr id="31834" name="Rectangle 247"/>
            <p:cNvSpPr>
              <a:spLocks noChangeArrowheads="1"/>
            </p:cNvSpPr>
            <p:nvPr/>
          </p:nvSpPr>
          <p:spPr bwMode="auto">
            <a:xfrm>
              <a:off x="4416" y="1536"/>
              <a:ext cx="192" cy="144"/>
            </a:xfrm>
            <a:prstGeom prst="rect">
              <a:avLst/>
            </a:prstGeom>
            <a:solidFill>
              <a:srgbClr val="00CCCC"/>
            </a:solidFill>
            <a:ln w="12700">
              <a:solidFill>
                <a:schemeClr val="tx1"/>
              </a:solidFill>
              <a:miter lim="800000"/>
              <a:headEnd/>
              <a:tailEnd/>
            </a:ln>
          </p:spPr>
          <p:txBody>
            <a:bodyPr wrap="none" anchor="ctr"/>
            <a:lstStyle/>
            <a:p>
              <a:pPr algn="ctr" eaLnBrk="0" hangingPunct="0"/>
              <a:r>
                <a:rPr lang="en-GB" sz="1200">
                  <a:latin typeface="Times New Roman" pitchFamily="18" charset="0"/>
                  <a:cs typeface="Times New Roman" pitchFamily="18" charset="0"/>
                </a:rPr>
                <a:t>7</a:t>
              </a:r>
            </a:p>
          </p:txBody>
        </p:sp>
        <p:sp>
          <p:nvSpPr>
            <p:cNvPr id="31835" name="Rectangle 248"/>
            <p:cNvSpPr>
              <a:spLocks noChangeArrowheads="1"/>
            </p:cNvSpPr>
            <p:nvPr/>
          </p:nvSpPr>
          <p:spPr bwMode="auto">
            <a:xfrm>
              <a:off x="4800" y="1536"/>
              <a:ext cx="192" cy="144"/>
            </a:xfrm>
            <a:prstGeom prst="rect">
              <a:avLst/>
            </a:prstGeom>
            <a:solidFill>
              <a:srgbClr val="00CCCC"/>
            </a:solidFill>
            <a:ln w="12700">
              <a:solidFill>
                <a:schemeClr val="tx1"/>
              </a:solidFill>
              <a:miter lim="800000"/>
              <a:headEnd/>
              <a:tailEnd/>
            </a:ln>
          </p:spPr>
          <p:txBody>
            <a:bodyPr wrap="none" anchor="ctr"/>
            <a:lstStyle/>
            <a:p>
              <a:pPr algn="ctr" eaLnBrk="0" hangingPunct="0"/>
              <a:r>
                <a:rPr lang="en-GB" sz="1200">
                  <a:latin typeface="Times New Roman" pitchFamily="18" charset="0"/>
                  <a:cs typeface="Times New Roman" pitchFamily="18" charset="0"/>
                </a:rPr>
                <a:t>8</a:t>
              </a:r>
            </a:p>
          </p:txBody>
        </p:sp>
      </p:grpSp>
      <p:grpSp>
        <p:nvGrpSpPr>
          <p:cNvPr id="4" name="Group 249"/>
          <p:cNvGrpSpPr>
            <a:grpSpLocks/>
          </p:cNvGrpSpPr>
          <p:nvPr/>
        </p:nvGrpSpPr>
        <p:grpSpPr bwMode="auto">
          <a:xfrm rot="-5400000">
            <a:off x="125413" y="4275138"/>
            <a:ext cx="3352800" cy="1003300"/>
            <a:chOff x="0" y="1488"/>
            <a:chExt cx="2112" cy="624"/>
          </a:xfrm>
        </p:grpSpPr>
        <p:sp>
          <p:nvSpPr>
            <p:cNvPr id="31774" name="Rectangle 250"/>
            <p:cNvSpPr>
              <a:spLocks noChangeArrowheads="1"/>
            </p:cNvSpPr>
            <p:nvPr/>
          </p:nvSpPr>
          <p:spPr bwMode="auto">
            <a:xfrm>
              <a:off x="192" y="1728"/>
              <a:ext cx="192" cy="144"/>
            </a:xfrm>
            <a:prstGeom prst="rect">
              <a:avLst/>
            </a:prstGeom>
            <a:solidFill>
              <a:srgbClr val="FF5050"/>
            </a:solidFill>
            <a:ln w="12700">
              <a:solidFill>
                <a:schemeClr val="tx1"/>
              </a:solidFill>
              <a:miter lim="800000"/>
              <a:headEnd/>
              <a:tailEnd/>
            </a:ln>
          </p:spPr>
          <p:txBody>
            <a:bodyPr wrap="none" anchor="ctr"/>
            <a:lstStyle/>
            <a:p>
              <a:endParaRPr lang="en-US">
                <a:latin typeface="Calibri" pitchFamily="34" charset="0"/>
              </a:endParaRPr>
            </a:p>
          </p:txBody>
        </p:sp>
        <p:sp>
          <p:nvSpPr>
            <p:cNvPr id="31775" name="Rectangle 251"/>
            <p:cNvSpPr>
              <a:spLocks noChangeArrowheads="1"/>
            </p:cNvSpPr>
            <p:nvPr/>
          </p:nvSpPr>
          <p:spPr bwMode="auto">
            <a:xfrm>
              <a:off x="960" y="1488"/>
              <a:ext cx="192" cy="144"/>
            </a:xfrm>
            <a:prstGeom prst="rect">
              <a:avLst/>
            </a:prstGeom>
            <a:solidFill>
              <a:srgbClr val="9999FF"/>
            </a:solidFill>
            <a:ln w="12700">
              <a:solidFill>
                <a:schemeClr val="tx1"/>
              </a:solidFill>
              <a:miter lim="800000"/>
              <a:headEnd/>
              <a:tailEnd/>
            </a:ln>
          </p:spPr>
          <p:txBody>
            <a:bodyPr wrap="none" anchor="ctr"/>
            <a:lstStyle/>
            <a:p>
              <a:endParaRPr lang="en-US">
                <a:latin typeface="Calibri" pitchFamily="34" charset="0"/>
              </a:endParaRPr>
            </a:p>
          </p:txBody>
        </p:sp>
        <p:sp>
          <p:nvSpPr>
            <p:cNvPr id="31776" name="Line 252"/>
            <p:cNvSpPr>
              <a:spLocks noChangeShapeType="1"/>
            </p:cNvSpPr>
            <p:nvPr/>
          </p:nvSpPr>
          <p:spPr bwMode="auto">
            <a:xfrm>
              <a:off x="288" y="1680"/>
              <a:ext cx="153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777" name="Line 253"/>
            <p:cNvSpPr>
              <a:spLocks noChangeShapeType="1"/>
            </p:cNvSpPr>
            <p:nvPr/>
          </p:nvSpPr>
          <p:spPr bwMode="auto">
            <a:xfrm>
              <a:off x="1056" y="1632"/>
              <a:ext cx="0" cy="4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778" name="Line 254"/>
            <p:cNvSpPr>
              <a:spLocks noChangeShapeType="1"/>
            </p:cNvSpPr>
            <p:nvPr/>
          </p:nvSpPr>
          <p:spPr bwMode="auto">
            <a:xfrm>
              <a:off x="288" y="1680"/>
              <a:ext cx="0" cy="4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779" name="Line 255"/>
            <p:cNvSpPr>
              <a:spLocks noChangeShapeType="1"/>
            </p:cNvSpPr>
            <p:nvPr/>
          </p:nvSpPr>
          <p:spPr bwMode="auto">
            <a:xfrm>
              <a:off x="1056" y="1680"/>
              <a:ext cx="0" cy="4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780" name="Rectangle 256"/>
            <p:cNvSpPr>
              <a:spLocks noChangeArrowheads="1"/>
            </p:cNvSpPr>
            <p:nvPr/>
          </p:nvSpPr>
          <p:spPr bwMode="auto">
            <a:xfrm>
              <a:off x="960" y="1728"/>
              <a:ext cx="192" cy="144"/>
            </a:xfrm>
            <a:prstGeom prst="rect">
              <a:avLst/>
            </a:prstGeom>
            <a:solidFill>
              <a:srgbClr val="FF5050"/>
            </a:solidFill>
            <a:ln w="12700">
              <a:solidFill>
                <a:schemeClr val="tx1"/>
              </a:solidFill>
              <a:miter lim="800000"/>
              <a:headEnd/>
              <a:tailEnd/>
            </a:ln>
          </p:spPr>
          <p:txBody>
            <a:bodyPr wrap="none" anchor="ctr"/>
            <a:lstStyle/>
            <a:p>
              <a:endParaRPr lang="en-US">
                <a:latin typeface="Calibri" pitchFamily="34" charset="0"/>
              </a:endParaRPr>
            </a:p>
          </p:txBody>
        </p:sp>
        <p:sp>
          <p:nvSpPr>
            <p:cNvPr id="31781" name="Rectangle 257"/>
            <p:cNvSpPr>
              <a:spLocks noChangeArrowheads="1"/>
            </p:cNvSpPr>
            <p:nvPr/>
          </p:nvSpPr>
          <p:spPr bwMode="auto">
            <a:xfrm>
              <a:off x="0" y="1968"/>
              <a:ext cx="192" cy="144"/>
            </a:xfrm>
            <a:prstGeom prst="rect">
              <a:avLst/>
            </a:prstGeom>
            <a:solidFill>
              <a:schemeClr val="accent2"/>
            </a:solidFill>
            <a:ln w="12700">
              <a:solidFill>
                <a:schemeClr val="tx1"/>
              </a:solidFill>
              <a:miter lim="800000"/>
              <a:headEnd/>
              <a:tailEnd/>
            </a:ln>
          </p:spPr>
          <p:txBody>
            <a:bodyPr wrap="none" anchor="ctr"/>
            <a:lstStyle/>
            <a:p>
              <a:pPr algn="ctr" eaLnBrk="0" hangingPunct="0"/>
              <a:r>
                <a:rPr lang="en-GB" sz="1200">
                  <a:latin typeface="Times New Roman" pitchFamily="18" charset="0"/>
                  <a:cs typeface="Times New Roman" pitchFamily="18" charset="0"/>
                </a:rPr>
                <a:t>A</a:t>
              </a:r>
            </a:p>
          </p:txBody>
        </p:sp>
        <p:sp>
          <p:nvSpPr>
            <p:cNvPr id="31782" name="Line 258"/>
            <p:cNvSpPr>
              <a:spLocks noChangeShapeType="1"/>
            </p:cNvSpPr>
            <p:nvPr/>
          </p:nvSpPr>
          <p:spPr bwMode="auto">
            <a:xfrm>
              <a:off x="96" y="1920"/>
              <a:ext cx="38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783" name="Line 259"/>
            <p:cNvSpPr>
              <a:spLocks noChangeShapeType="1"/>
            </p:cNvSpPr>
            <p:nvPr/>
          </p:nvSpPr>
          <p:spPr bwMode="auto">
            <a:xfrm>
              <a:off x="288" y="1872"/>
              <a:ext cx="0" cy="4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784" name="Line 260"/>
            <p:cNvSpPr>
              <a:spLocks noChangeShapeType="1"/>
            </p:cNvSpPr>
            <p:nvPr/>
          </p:nvSpPr>
          <p:spPr bwMode="auto">
            <a:xfrm>
              <a:off x="96" y="1920"/>
              <a:ext cx="0" cy="4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785" name="Line 261"/>
            <p:cNvSpPr>
              <a:spLocks noChangeShapeType="1"/>
            </p:cNvSpPr>
            <p:nvPr/>
          </p:nvSpPr>
          <p:spPr bwMode="auto">
            <a:xfrm>
              <a:off x="480" y="1920"/>
              <a:ext cx="0" cy="4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786" name="Line 262"/>
            <p:cNvSpPr>
              <a:spLocks noChangeShapeType="1"/>
            </p:cNvSpPr>
            <p:nvPr/>
          </p:nvSpPr>
          <p:spPr bwMode="auto">
            <a:xfrm>
              <a:off x="864" y="1920"/>
              <a:ext cx="38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787" name="Line 263"/>
            <p:cNvSpPr>
              <a:spLocks noChangeShapeType="1"/>
            </p:cNvSpPr>
            <p:nvPr/>
          </p:nvSpPr>
          <p:spPr bwMode="auto">
            <a:xfrm>
              <a:off x="1056" y="1872"/>
              <a:ext cx="0" cy="4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788" name="Line 264"/>
            <p:cNvSpPr>
              <a:spLocks noChangeShapeType="1"/>
            </p:cNvSpPr>
            <p:nvPr/>
          </p:nvSpPr>
          <p:spPr bwMode="auto">
            <a:xfrm>
              <a:off x="864" y="1920"/>
              <a:ext cx="0" cy="4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789" name="Line 265"/>
            <p:cNvSpPr>
              <a:spLocks noChangeShapeType="1"/>
            </p:cNvSpPr>
            <p:nvPr/>
          </p:nvSpPr>
          <p:spPr bwMode="auto">
            <a:xfrm>
              <a:off x="1248" y="1920"/>
              <a:ext cx="0" cy="4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790" name="Line 266"/>
            <p:cNvSpPr>
              <a:spLocks noChangeShapeType="1"/>
            </p:cNvSpPr>
            <p:nvPr/>
          </p:nvSpPr>
          <p:spPr bwMode="auto">
            <a:xfrm>
              <a:off x="1824" y="1680"/>
              <a:ext cx="0" cy="4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791" name="Rectangle 267"/>
            <p:cNvSpPr>
              <a:spLocks noChangeArrowheads="1"/>
            </p:cNvSpPr>
            <p:nvPr/>
          </p:nvSpPr>
          <p:spPr bwMode="auto">
            <a:xfrm>
              <a:off x="1728" y="1728"/>
              <a:ext cx="192" cy="144"/>
            </a:xfrm>
            <a:prstGeom prst="rect">
              <a:avLst/>
            </a:prstGeom>
            <a:solidFill>
              <a:srgbClr val="FF5050"/>
            </a:solidFill>
            <a:ln w="12700">
              <a:solidFill>
                <a:schemeClr val="tx1"/>
              </a:solidFill>
              <a:miter lim="800000"/>
              <a:headEnd/>
              <a:tailEnd/>
            </a:ln>
          </p:spPr>
          <p:txBody>
            <a:bodyPr wrap="none" anchor="ctr"/>
            <a:lstStyle/>
            <a:p>
              <a:endParaRPr lang="en-US">
                <a:latin typeface="Calibri" pitchFamily="34" charset="0"/>
              </a:endParaRPr>
            </a:p>
          </p:txBody>
        </p:sp>
        <p:sp>
          <p:nvSpPr>
            <p:cNvPr id="31792" name="Line 268"/>
            <p:cNvSpPr>
              <a:spLocks noChangeShapeType="1"/>
            </p:cNvSpPr>
            <p:nvPr/>
          </p:nvSpPr>
          <p:spPr bwMode="auto">
            <a:xfrm>
              <a:off x="1632" y="1920"/>
              <a:ext cx="38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793" name="Line 269"/>
            <p:cNvSpPr>
              <a:spLocks noChangeShapeType="1"/>
            </p:cNvSpPr>
            <p:nvPr/>
          </p:nvSpPr>
          <p:spPr bwMode="auto">
            <a:xfrm>
              <a:off x="1824" y="1872"/>
              <a:ext cx="0" cy="4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794" name="Line 270"/>
            <p:cNvSpPr>
              <a:spLocks noChangeShapeType="1"/>
            </p:cNvSpPr>
            <p:nvPr/>
          </p:nvSpPr>
          <p:spPr bwMode="auto">
            <a:xfrm>
              <a:off x="1632" y="1920"/>
              <a:ext cx="0" cy="4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795" name="Line 271"/>
            <p:cNvSpPr>
              <a:spLocks noChangeShapeType="1"/>
            </p:cNvSpPr>
            <p:nvPr/>
          </p:nvSpPr>
          <p:spPr bwMode="auto">
            <a:xfrm>
              <a:off x="2016" y="1920"/>
              <a:ext cx="0" cy="4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796" name="Rectangle 272"/>
            <p:cNvSpPr>
              <a:spLocks noChangeArrowheads="1"/>
            </p:cNvSpPr>
            <p:nvPr/>
          </p:nvSpPr>
          <p:spPr bwMode="auto">
            <a:xfrm>
              <a:off x="384" y="1968"/>
              <a:ext cx="192" cy="144"/>
            </a:xfrm>
            <a:prstGeom prst="rect">
              <a:avLst/>
            </a:prstGeom>
            <a:solidFill>
              <a:schemeClr val="accent2"/>
            </a:solidFill>
            <a:ln w="12700">
              <a:solidFill>
                <a:schemeClr val="tx1"/>
              </a:solidFill>
              <a:miter lim="800000"/>
              <a:headEnd/>
              <a:tailEnd/>
            </a:ln>
          </p:spPr>
          <p:txBody>
            <a:bodyPr wrap="none" anchor="ctr"/>
            <a:lstStyle/>
            <a:p>
              <a:pPr algn="ctr" eaLnBrk="0" hangingPunct="0"/>
              <a:r>
                <a:rPr lang="en-GB" sz="1200">
                  <a:latin typeface="Times New Roman" pitchFamily="18" charset="0"/>
                  <a:cs typeface="Times New Roman" pitchFamily="18" charset="0"/>
                </a:rPr>
                <a:t>B</a:t>
              </a:r>
            </a:p>
          </p:txBody>
        </p:sp>
        <p:sp>
          <p:nvSpPr>
            <p:cNvPr id="31797" name="Rectangle 273"/>
            <p:cNvSpPr>
              <a:spLocks noChangeArrowheads="1"/>
            </p:cNvSpPr>
            <p:nvPr/>
          </p:nvSpPr>
          <p:spPr bwMode="auto">
            <a:xfrm>
              <a:off x="768" y="1968"/>
              <a:ext cx="192" cy="144"/>
            </a:xfrm>
            <a:prstGeom prst="rect">
              <a:avLst/>
            </a:prstGeom>
            <a:solidFill>
              <a:schemeClr val="accent2"/>
            </a:solidFill>
            <a:ln w="12700">
              <a:solidFill>
                <a:schemeClr val="tx1"/>
              </a:solidFill>
              <a:miter lim="800000"/>
              <a:headEnd/>
              <a:tailEnd/>
            </a:ln>
          </p:spPr>
          <p:txBody>
            <a:bodyPr wrap="none" anchor="ctr"/>
            <a:lstStyle/>
            <a:p>
              <a:pPr algn="ctr" eaLnBrk="0" hangingPunct="0"/>
              <a:r>
                <a:rPr lang="en-GB" sz="1200">
                  <a:latin typeface="Times New Roman" pitchFamily="18" charset="0"/>
                  <a:cs typeface="Times New Roman" pitchFamily="18" charset="0"/>
                </a:rPr>
                <a:t>C</a:t>
              </a:r>
            </a:p>
          </p:txBody>
        </p:sp>
        <p:sp>
          <p:nvSpPr>
            <p:cNvPr id="31798" name="Rectangle 274"/>
            <p:cNvSpPr>
              <a:spLocks noChangeArrowheads="1"/>
            </p:cNvSpPr>
            <p:nvPr/>
          </p:nvSpPr>
          <p:spPr bwMode="auto">
            <a:xfrm>
              <a:off x="1152" y="1968"/>
              <a:ext cx="192" cy="144"/>
            </a:xfrm>
            <a:prstGeom prst="rect">
              <a:avLst/>
            </a:prstGeom>
            <a:solidFill>
              <a:schemeClr val="accent2"/>
            </a:solidFill>
            <a:ln w="12700">
              <a:solidFill>
                <a:schemeClr val="tx1"/>
              </a:solidFill>
              <a:miter lim="800000"/>
              <a:headEnd/>
              <a:tailEnd/>
            </a:ln>
          </p:spPr>
          <p:txBody>
            <a:bodyPr wrap="none" anchor="ctr"/>
            <a:lstStyle/>
            <a:p>
              <a:pPr algn="ctr" eaLnBrk="0" hangingPunct="0"/>
              <a:r>
                <a:rPr lang="en-GB" sz="1200">
                  <a:latin typeface="Times New Roman" pitchFamily="18" charset="0"/>
                  <a:cs typeface="Times New Roman" pitchFamily="18" charset="0"/>
                </a:rPr>
                <a:t>D</a:t>
              </a:r>
            </a:p>
          </p:txBody>
        </p:sp>
        <p:sp>
          <p:nvSpPr>
            <p:cNvPr id="31799" name="Rectangle 275"/>
            <p:cNvSpPr>
              <a:spLocks noChangeArrowheads="1"/>
            </p:cNvSpPr>
            <p:nvPr/>
          </p:nvSpPr>
          <p:spPr bwMode="auto">
            <a:xfrm>
              <a:off x="1536" y="1968"/>
              <a:ext cx="192" cy="144"/>
            </a:xfrm>
            <a:prstGeom prst="rect">
              <a:avLst/>
            </a:prstGeom>
            <a:solidFill>
              <a:schemeClr val="accent2"/>
            </a:solidFill>
            <a:ln w="12700">
              <a:solidFill>
                <a:schemeClr val="tx1"/>
              </a:solidFill>
              <a:miter lim="800000"/>
              <a:headEnd/>
              <a:tailEnd/>
            </a:ln>
          </p:spPr>
          <p:txBody>
            <a:bodyPr wrap="none" anchor="ctr"/>
            <a:lstStyle/>
            <a:p>
              <a:pPr algn="ctr" eaLnBrk="0" hangingPunct="0"/>
              <a:r>
                <a:rPr lang="en-GB" sz="1200">
                  <a:latin typeface="Times New Roman" pitchFamily="18" charset="0"/>
                  <a:cs typeface="Times New Roman" pitchFamily="18" charset="0"/>
                </a:rPr>
                <a:t>E</a:t>
              </a:r>
            </a:p>
          </p:txBody>
        </p:sp>
        <p:sp>
          <p:nvSpPr>
            <p:cNvPr id="31800" name="Rectangle 276"/>
            <p:cNvSpPr>
              <a:spLocks noChangeArrowheads="1"/>
            </p:cNvSpPr>
            <p:nvPr/>
          </p:nvSpPr>
          <p:spPr bwMode="auto">
            <a:xfrm>
              <a:off x="1920" y="1968"/>
              <a:ext cx="192" cy="144"/>
            </a:xfrm>
            <a:prstGeom prst="rect">
              <a:avLst/>
            </a:prstGeom>
            <a:solidFill>
              <a:schemeClr val="accent2"/>
            </a:solidFill>
            <a:ln w="12700">
              <a:solidFill>
                <a:schemeClr val="tx1"/>
              </a:solidFill>
              <a:miter lim="800000"/>
              <a:headEnd/>
              <a:tailEnd/>
            </a:ln>
          </p:spPr>
          <p:txBody>
            <a:bodyPr wrap="none" anchor="ctr"/>
            <a:lstStyle/>
            <a:p>
              <a:pPr algn="ctr" eaLnBrk="0" hangingPunct="0"/>
              <a:r>
                <a:rPr lang="en-GB" sz="1200">
                  <a:latin typeface="Times New Roman" pitchFamily="18" charset="0"/>
                  <a:cs typeface="Times New Roman" pitchFamily="18" charset="0"/>
                </a:rPr>
                <a:t>F</a:t>
              </a:r>
            </a:p>
          </p:txBody>
        </p:sp>
      </p:grpSp>
      <p:sp>
        <p:nvSpPr>
          <p:cNvPr id="78101" name="Line 277"/>
          <p:cNvSpPr>
            <a:spLocks noChangeShapeType="1"/>
          </p:cNvSpPr>
          <p:nvPr/>
        </p:nvSpPr>
        <p:spPr bwMode="auto">
          <a:xfrm flipH="1">
            <a:off x="5030788" y="2924175"/>
            <a:ext cx="46037" cy="709613"/>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78102" name="Line 278"/>
          <p:cNvSpPr>
            <a:spLocks noChangeShapeType="1"/>
          </p:cNvSpPr>
          <p:nvPr/>
        </p:nvSpPr>
        <p:spPr bwMode="auto">
          <a:xfrm flipH="1">
            <a:off x="5318125" y="2781300"/>
            <a:ext cx="46038" cy="852488"/>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78103" name="Line 279"/>
          <p:cNvSpPr>
            <a:spLocks noChangeShapeType="1"/>
          </p:cNvSpPr>
          <p:nvPr/>
        </p:nvSpPr>
        <p:spPr bwMode="auto">
          <a:xfrm flipV="1">
            <a:off x="2308225" y="3709988"/>
            <a:ext cx="2662238" cy="6350"/>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78104" name="Line 280"/>
          <p:cNvSpPr>
            <a:spLocks noChangeShapeType="1"/>
          </p:cNvSpPr>
          <p:nvPr/>
        </p:nvSpPr>
        <p:spPr bwMode="auto">
          <a:xfrm>
            <a:off x="2235200" y="4005263"/>
            <a:ext cx="2735263" cy="9525"/>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78107" name="Line 283"/>
          <p:cNvSpPr>
            <a:spLocks noChangeShapeType="1"/>
          </p:cNvSpPr>
          <p:nvPr/>
        </p:nvSpPr>
        <p:spPr bwMode="auto">
          <a:xfrm flipV="1">
            <a:off x="2254250" y="4929188"/>
            <a:ext cx="1238250" cy="12700"/>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78108" name="Line 284"/>
          <p:cNvSpPr>
            <a:spLocks noChangeShapeType="1"/>
          </p:cNvSpPr>
          <p:nvPr/>
        </p:nvSpPr>
        <p:spPr bwMode="auto">
          <a:xfrm>
            <a:off x="2325688" y="5218113"/>
            <a:ext cx="1166812" cy="0"/>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78109" name="Line 285"/>
          <p:cNvSpPr>
            <a:spLocks noChangeShapeType="1"/>
          </p:cNvSpPr>
          <p:nvPr/>
        </p:nvSpPr>
        <p:spPr bwMode="auto">
          <a:xfrm>
            <a:off x="3159125" y="2924175"/>
            <a:ext cx="46038" cy="2293938"/>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78110" name="Line 286"/>
          <p:cNvSpPr>
            <a:spLocks noChangeShapeType="1"/>
          </p:cNvSpPr>
          <p:nvPr/>
        </p:nvSpPr>
        <p:spPr bwMode="auto">
          <a:xfrm flipH="1">
            <a:off x="3492500" y="2852738"/>
            <a:ext cx="46038" cy="2365375"/>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78113" name="Rectangle 289"/>
          <p:cNvSpPr>
            <a:spLocks noChangeArrowheads="1"/>
          </p:cNvSpPr>
          <p:nvPr/>
        </p:nvSpPr>
        <p:spPr bwMode="auto">
          <a:xfrm>
            <a:off x="3201988" y="4924425"/>
            <a:ext cx="307975" cy="304800"/>
          </a:xfrm>
          <a:prstGeom prst="rect">
            <a:avLst/>
          </a:prstGeom>
          <a:gradFill rotWithShape="1">
            <a:gsLst>
              <a:gs pos="0">
                <a:schemeClr val="tx2"/>
              </a:gs>
              <a:gs pos="100000">
                <a:srgbClr val="FF0000"/>
              </a:gs>
            </a:gsLst>
            <a:path path="shape">
              <a:fillToRect l="50000" t="50000" r="50000" b="50000"/>
            </a:path>
          </a:gradFill>
          <a:ln w="12700">
            <a:solidFill>
              <a:schemeClr val="tx1"/>
            </a:solidFill>
            <a:miter lim="800000"/>
            <a:headEnd/>
            <a:tailEnd/>
          </a:ln>
        </p:spPr>
        <p:txBody>
          <a:bodyPr wrap="none" anchor="ctr"/>
          <a:lstStyle/>
          <a:p>
            <a:endParaRPr lang="en-US">
              <a:latin typeface="Calibri" pitchFamily="34" charset="0"/>
            </a:endParaRPr>
          </a:p>
        </p:txBody>
      </p:sp>
      <p:sp>
        <p:nvSpPr>
          <p:cNvPr id="78114" name="Rectangle 290"/>
          <p:cNvSpPr>
            <a:spLocks noChangeArrowheads="1"/>
          </p:cNvSpPr>
          <p:nvPr/>
        </p:nvSpPr>
        <p:spPr bwMode="auto">
          <a:xfrm>
            <a:off x="5649913" y="5505450"/>
            <a:ext cx="307975" cy="360363"/>
          </a:xfrm>
          <a:prstGeom prst="rect">
            <a:avLst/>
          </a:prstGeom>
          <a:gradFill rotWithShape="1">
            <a:gsLst>
              <a:gs pos="0">
                <a:schemeClr val="tx2"/>
              </a:gs>
              <a:gs pos="100000">
                <a:srgbClr val="FF0000"/>
              </a:gs>
            </a:gsLst>
            <a:path path="shape">
              <a:fillToRect l="50000" t="50000" r="50000" b="50000"/>
            </a:path>
          </a:gradFill>
          <a:ln w="12700">
            <a:solidFill>
              <a:schemeClr val="tx1"/>
            </a:solidFill>
            <a:miter lim="800000"/>
            <a:headEnd/>
            <a:tailEnd/>
          </a:ln>
        </p:spPr>
        <p:txBody>
          <a:bodyPr wrap="none" anchor="ctr"/>
          <a:lstStyle/>
          <a:p>
            <a:endParaRPr lang="en-US">
              <a:latin typeface="Calibri" pitchFamily="34" charset="0"/>
            </a:endParaRPr>
          </a:p>
        </p:txBody>
      </p:sp>
      <p:sp>
        <p:nvSpPr>
          <p:cNvPr id="78115" name="Line 291"/>
          <p:cNvSpPr>
            <a:spLocks noChangeShapeType="1"/>
          </p:cNvSpPr>
          <p:nvPr/>
        </p:nvSpPr>
        <p:spPr bwMode="auto">
          <a:xfrm>
            <a:off x="2227263" y="5505450"/>
            <a:ext cx="3497262" cy="0"/>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78116" name="Line 292"/>
          <p:cNvSpPr>
            <a:spLocks noChangeShapeType="1"/>
          </p:cNvSpPr>
          <p:nvPr/>
        </p:nvSpPr>
        <p:spPr bwMode="auto">
          <a:xfrm>
            <a:off x="2227263" y="5865813"/>
            <a:ext cx="3425825" cy="0"/>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78117" name="Line 293"/>
          <p:cNvSpPr>
            <a:spLocks noChangeShapeType="1"/>
          </p:cNvSpPr>
          <p:nvPr/>
        </p:nvSpPr>
        <p:spPr bwMode="auto">
          <a:xfrm flipH="1">
            <a:off x="5653088" y="2852738"/>
            <a:ext cx="46037" cy="2663825"/>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78118" name="Line 294"/>
          <p:cNvSpPr>
            <a:spLocks noChangeShapeType="1"/>
          </p:cNvSpPr>
          <p:nvPr/>
        </p:nvSpPr>
        <p:spPr bwMode="auto">
          <a:xfrm flipH="1">
            <a:off x="5940425" y="2708275"/>
            <a:ext cx="46038" cy="3024188"/>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78119" name="Line 295"/>
          <p:cNvSpPr>
            <a:spLocks noChangeShapeType="1"/>
          </p:cNvSpPr>
          <p:nvPr/>
        </p:nvSpPr>
        <p:spPr bwMode="auto">
          <a:xfrm flipH="1" flipV="1">
            <a:off x="5207000" y="3860800"/>
            <a:ext cx="1020763" cy="504825"/>
          </a:xfrm>
          <a:prstGeom prst="line">
            <a:avLst/>
          </a:prstGeom>
          <a:noFill/>
          <a:ln w="38100">
            <a:solidFill>
              <a:schemeClr val="bg1"/>
            </a:solidFill>
            <a:prstDash val="dash"/>
            <a:round/>
            <a:headEnd/>
            <a:tailEnd type="stealth" w="lg" len="lg"/>
          </a:ln>
          <a:extLst>
            <a:ext uri="{909E8E84-426E-40DD-AFC4-6F175D3DCCD1}">
              <a14:hiddenFill xmlns:a14="http://schemas.microsoft.com/office/drawing/2010/main">
                <a:noFill/>
              </a14:hiddenFill>
            </a:ext>
          </a:extLst>
        </p:spPr>
        <p:txBody>
          <a:bodyPr/>
          <a:lstStyle/>
          <a:p>
            <a:endParaRPr lang="en-US"/>
          </a:p>
        </p:txBody>
      </p:sp>
      <p:sp>
        <p:nvSpPr>
          <p:cNvPr id="78120" name="Line 296"/>
          <p:cNvSpPr>
            <a:spLocks noChangeShapeType="1"/>
          </p:cNvSpPr>
          <p:nvPr/>
        </p:nvSpPr>
        <p:spPr bwMode="auto">
          <a:xfrm flipH="1">
            <a:off x="3386138" y="4365625"/>
            <a:ext cx="2841625" cy="719138"/>
          </a:xfrm>
          <a:prstGeom prst="line">
            <a:avLst/>
          </a:prstGeom>
          <a:noFill/>
          <a:ln w="38100">
            <a:solidFill>
              <a:schemeClr val="bg1"/>
            </a:solidFill>
            <a:prstDash val="dash"/>
            <a:round/>
            <a:headEnd/>
            <a:tailEnd type="stealth" w="lg" len="lg"/>
          </a:ln>
          <a:extLst>
            <a:ext uri="{909E8E84-426E-40DD-AFC4-6F175D3DCCD1}">
              <a14:hiddenFill xmlns:a14="http://schemas.microsoft.com/office/drawing/2010/main">
                <a:noFill/>
              </a14:hiddenFill>
            </a:ext>
          </a:extLst>
        </p:spPr>
        <p:txBody>
          <a:bodyPr/>
          <a:lstStyle/>
          <a:p>
            <a:endParaRPr lang="en-US"/>
          </a:p>
        </p:txBody>
      </p:sp>
      <p:sp>
        <p:nvSpPr>
          <p:cNvPr id="78121" name="Line 297"/>
          <p:cNvSpPr>
            <a:spLocks noChangeShapeType="1"/>
          </p:cNvSpPr>
          <p:nvPr/>
        </p:nvSpPr>
        <p:spPr bwMode="auto">
          <a:xfrm flipH="1">
            <a:off x="5862638" y="4365625"/>
            <a:ext cx="365125" cy="1295400"/>
          </a:xfrm>
          <a:prstGeom prst="line">
            <a:avLst/>
          </a:prstGeom>
          <a:noFill/>
          <a:ln w="38100">
            <a:solidFill>
              <a:schemeClr val="bg1"/>
            </a:solidFill>
            <a:prstDash val="dash"/>
            <a:round/>
            <a:headEnd/>
            <a:tailEnd type="stealth" w="lg" len="lg"/>
          </a:ln>
          <a:extLst>
            <a:ext uri="{909E8E84-426E-40DD-AFC4-6F175D3DCCD1}">
              <a14:hiddenFill xmlns:a14="http://schemas.microsoft.com/office/drawing/2010/main">
                <a:noFill/>
              </a14:hiddenFill>
            </a:ext>
          </a:extLst>
        </p:spPr>
        <p:txBody>
          <a:bodyPr/>
          <a:lstStyle/>
          <a:p>
            <a:endParaRPr lang="en-US"/>
          </a:p>
        </p:txBody>
      </p:sp>
      <p:sp>
        <p:nvSpPr>
          <p:cNvPr id="78123" name="AutoShape 299"/>
          <p:cNvSpPr>
            <a:spLocks noChangeArrowheads="1"/>
          </p:cNvSpPr>
          <p:nvPr/>
        </p:nvSpPr>
        <p:spPr bwMode="auto">
          <a:xfrm>
            <a:off x="6270625" y="5072063"/>
            <a:ext cx="2549525" cy="1450975"/>
          </a:xfrm>
          <a:prstGeom prst="foldedCorner">
            <a:avLst>
              <a:gd name="adj" fmla="val 12500"/>
            </a:avLst>
          </a:prstGeom>
          <a:ln>
            <a:headEnd/>
            <a:tailEnd/>
          </a:ln>
        </p:spPr>
        <p:style>
          <a:lnRef idx="2">
            <a:schemeClr val="accent2"/>
          </a:lnRef>
          <a:fillRef idx="1">
            <a:schemeClr val="lt1"/>
          </a:fillRef>
          <a:effectRef idx="0">
            <a:schemeClr val="accent2"/>
          </a:effectRef>
          <a:fontRef idx="minor">
            <a:schemeClr val="dk1"/>
          </a:fontRef>
        </p:style>
        <p:txBody>
          <a:bodyPr>
            <a:spAutoFit/>
          </a:bodyPr>
          <a:lstStyle/>
          <a:p>
            <a:pPr eaLnBrk="0" fontAlgn="auto" hangingPunct="0">
              <a:spcBef>
                <a:spcPts val="0"/>
              </a:spcBef>
              <a:spcAft>
                <a:spcPts val="0"/>
              </a:spcAft>
              <a:defRPr/>
            </a:pPr>
            <a:r>
              <a:rPr lang="en-US" sz="1100" b="1" dirty="0">
                <a:latin typeface="Arial" pitchFamily="34" charset="0"/>
              </a:rPr>
              <a:t>Assignment of a single work element to a single team allows better control and Facilitates roll-up of efforts In both directions.</a:t>
            </a:r>
            <a:endParaRPr lang="ar-SY" sz="1100" b="1" dirty="0">
              <a:latin typeface="Arial" pitchFamily="34" charset="0"/>
            </a:endParaRPr>
          </a:p>
          <a:p>
            <a:pPr algn="r" rtl="1" eaLnBrk="0" fontAlgn="auto" hangingPunct="0">
              <a:spcBef>
                <a:spcPts val="0"/>
              </a:spcBef>
              <a:spcAft>
                <a:spcPts val="0"/>
              </a:spcAft>
              <a:defRPr/>
            </a:pPr>
            <a:r>
              <a:rPr lang="ar-SY" sz="1100" b="1" dirty="0">
                <a:latin typeface="Arial" pitchFamily="34" charset="0"/>
              </a:rPr>
              <a:t>اسناد عنصر من العمل الى شخص ما أو وحدة ادارية ما . يسمح بتسهيل طي الجهود للأعلى في كلا الاتجاهين .</a:t>
            </a:r>
            <a:endParaRPr lang="en-US" sz="1100" b="1" dirty="0">
              <a:latin typeface="Arial" pitchFamily="34" charset="0"/>
            </a:endParaRPr>
          </a:p>
        </p:txBody>
      </p:sp>
      <p:sp>
        <p:nvSpPr>
          <p:cNvPr id="78124" name="AutoShape 300"/>
          <p:cNvSpPr>
            <a:spLocks noChangeArrowheads="1"/>
          </p:cNvSpPr>
          <p:nvPr/>
        </p:nvSpPr>
        <p:spPr bwMode="auto">
          <a:xfrm>
            <a:off x="6248400" y="3352800"/>
            <a:ext cx="2549525" cy="1573213"/>
          </a:xfrm>
          <a:prstGeom prst="foldedCorner">
            <a:avLst>
              <a:gd name="adj" fmla="val 12500"/>
            </a:avLst>
          </a:prstGeom>
          <a:ln>
            <a:headEnd/>
            <a:tailEnd/>
          </a:ln>
        </p:spPr>
        <p:style>
          <a:lnRef idx="2">
            <a:schemeClr val="accent1"/>
          </a:lnRef>
          <a:fillRef idx="1">
            <a:schemeClr val="lt1"/>
          </a:fillRef>
          <a:effectRef idx="0">
            <a:schemeClr val="accent1"/>
          </a:effectRef>
          <a:fontRef idx="minor">
            <a:schemeClr val="dk1"/>
          </a:fontRef>
        </p:style>
        <p:txBody>
          <a:bodyPr>
            <a:spAutoFit/>
          </a:bodyPr>
          <a:lstStyle/>
          <a:p>
            <a:pPr fontAlgn="auto">
              <a:spcBef>
                <a:spcPts val="0"/>
              </a:spcBef>
              <a:spcAft>
                <a:spcPts val="0"/>
              </a:spcAft>
              <a:defRPr/>
            </a:pPr>
            <a:r>
              <a:rPr lang="en-GB" sz="1200" b="1" dirty="0">
                <a:latin typeface="Arial" pitchFamily="34" charset="0"/>
              </a:rPr>
              <a:t>Control Accounts (CA)</a:t>
            </a:r>
          </a:p>
          <a:p>
            <a:pPr fontAlgn="auto">
              <a:spcBef>
                <a:spcPts val="0"/>
              </a:spcBef>
              <a:spcAft>
                <a:spcPts val="0"/>
              </a:spcAft>
              <a:defRPr/>
            </a:pPr>
            <a:r>
              <a:rPr lang="en-GB" sz="1200" b="1" dirty="0">
                <a:latin typeface="Arial" pitchFamily="34" charset="0"/>
              </a:rPr>
              <a:t>Where Project’s Scope, Cost and Schedule are Planned , Managed &amp; Controlled</a:t>
            </a:r>
            <a:endParaRPr lang="ar-SY" sz="1200" b="1" dirty="0">
              <a:latin typeface="Arial" pitchFamily="34" charset="0"/>
            </a:endParaRPr>
          </a:p>
          <a:p>
            <a:pPr algn="r" rtl="1" fontAlgn="auto">
              <a:spcBef>
                <a:spcPts val="0"/>
              </a:spcBef>
              <a:spcAft>
                <a:spcPts val="0"/>
              </a:spcAft>
              <a:defRPr/>
            </a:pPr>
            <a:r>
              <a:rPr lang="ar-SY" sz="1200" b="1" dirty="0">
                <a:latin typeface="Arial" pitchFamily="34" charset="0"/>
              </a:rPr>
              <a:t>رقم الحساب :</a:t>
            </a:r>
          </a:p>
          <a:p>
            <a:pPr algn="r" rtl="1" fontAlgn="auto">
              <a:spcBef>
                <a:spcPts val="0"/>
              </a:spcBef>
              <a:spcAft>
                <a:spcPts val="0"/>
              </a:spcAft>
              <a:defRPr/>
            </a:pPr>
            <a:r>
              <a:rPr lang="ar-SY" sz="1200" b="1" dirty="0">
                <a:latin typeface="Arial" pitchFamily="34" charset="0"/>
              </a:rPr>
              <a:t>حيث يتم تخطيط وادارة وضبط النطاق, التكلفة, جدولة زمنية,</a:t>
            </a:r>
            <a:endParaRPr lang="en-GB" sz="1200" b="1" dirty="0">
              <a:latin typeface="Arial" pitchFamily="34" charset="0"/>
            </a:endParaRPr>
          </a:p>
        </p:txBody>
      </p:sp>
      <p:pic>
        <p:nvPicPr>
          <p:cNvPr id="31773" name="Picture 301" descr="ramfill"/>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288213" y="1412875"/>
            <a:ext cx="1747837" cy="165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82769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8008"/>
                                        </p:tgtEl>
                                        <p:attrNameLst>
                                          <p:attrName>style.visibility</p:attrName>
                                        </p:attrNameLst>
                                      </p:cBhvr>
                                      <p:to>
                                        <p:strVal val="visible"/>
                                      </p:to>
                                    </p:set>
                                    <p:animEffect transition="in" filter="blinds(horizontal)">
                                      <p:cBhvr>
                                        <p:cTn id="7" dur="500"/>
                                        <p:tgtEl>
                                          <p:spTgt spid="78008"/>
                                        </p:tgtEl>
                                      </p:cBhvr>
                                    </p:animEffect>
                                  </p:childTnLst>
                                </p:cTn>
                              </p:par>
                              <p:par>
                                <p:cTn id="8" presetID="3"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78009"/>
                                        </p:tgtEl>
                                        <p:attrNameLst>
                                          <p:attrName>style.visibility</p:attrName>
                                        </p:attrNameLst>
                                      </p:cBhvr>
                                      <p:to>
                                        <p:strVal val="visible"/>
                                      </p:to>
                                    </p:set>
                                    <p:animEffect transition="in" filter="blinds(horizontal)">
                                      <p:cBhvr>
                                        <p:cTn id="15" dur="500"/>
                                        <p:tgtEl>
                                          <p:spTgt spid="78009"/>
                                        </p:tgtEl>
                                      </p:cBhvr>
                                    </p:animEffect>
                                  </p:childTnLst>
                                </p:cTn>
                              </p:par>
                              <p:par>
                                <p:cTn id="16" presetID="3" presetClass="entr" presetSubtype="1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linds(horizontal)">
                                      <p:cBhvr>
                                        <p:cTn id="18" dur="500"/>
                                        <p:tgtEl>
                                          <p:spTgt spid="4"/>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blinds(horizontal)">
                                      <p:cBhvr>
                                        <p:cTn id="23" dur="500"/>
                                        <p:tgtEl>
                                          <p:spTgt spid="2"/>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78109"/>
                                        </p:tgtEl>
                                        <p:attrNameLst>
                                          <p:attrName>style.visibility</p:attrName>
                                        </p:attrNameLst>
                                      </p:cBhvr>
                                      <p:to>
                                        <p:strVal val="visible"/>
                                      </p:to>
                                    </p:set>
                                    <p:animEffect transition="in" filter="blinds(horizontal)">
                                      <p:cBhvr>
                                        <p:cTn id="28" dur="500"/>
                                        <p:tgtEl>
                                          <p:spTgt spid="78109"/>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78110"/>
                                        </p:tgtEl>
                                        <p:attrNameLst>
                                          <p:attrName>style.visibility</p:attrName>
                                        </p:attrNameLst>
                                      </p:cBhvr>
                                      <p:to>
                                        <p:strVal val="visible"/>
                                      </p:to>
                                    </p:set>
                                    <p:animEffect transition="in" filter="blinds(horizontal)">
                                      <p:cBhvr>
                                        <p:cTn id="31" dur="500"/>
                                        <p:tgtEl>
                                          <p:spTgt spid="78110"/>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78101"/>
                                        </p:tgtEl>
                                        <p:attrNameLst>
                                          <p:attrName>style.visibility</p:attrName>
                                        </p:attrNameLst>
                                      </p:cBhvr>
                                      <p:to>
                                        <p:strVal val="visible"/>
                                      </p:to>
                                    </p:set>
                                    <p:animEffect transition="in" filter="blinds(horizontal)">
                                      <p:cBhvr>
                                        <p:cTn id="34" dur="500"/>
                                        <p:tgtEl>
                                          <p:spTgt spid="78101"/>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78102"/>
                                        </p:tgtEl>
                                        <p:attrNameLst>
                                          <p:attrName>style.visibility</p:attrName>
                                        </p:attrNameLst>
                                      </p:cBhvr>
                                      <p:to>
                                        <p:strVal val="visible"/>
                                      </p:to>
                                    </p:set>
                                    <p:animEffect transition="in" filter="blinds(horizontal)">
                                      <p:cBhvr>
                                        <p:cTn id="37" dur="500"/>
                                        <p:tgtEl>
                                          <p:spTgt spid="78102"/>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78117"/>
                                        </p:tgtEl>
                                        <p:attrNameLst>
                                          <p:attrName>style.visibility</p:attrName>
                                        </p:attrNameLst>
                                      </p:cBhvr>
                                      <p:to>
                                        <p:strVal val="visible"/>
                                      </p:to>
                                    </p:set>
                                    <p:animEffect transition="in" filter="blinds(horizontal)">
                                      <p:cBhvr>
                                        <p:cTn id="40" dur="500"/>
                                        <p:tgtEl>
                                          <p:spTgt spid="78117"/>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78118"/>
                                        </p:tgtEl>
                                        <p:attrNameLst>
                                          <p:attrName>style.visibility</p:attrName>
                                        </p:attrNameLst>
                                      </p:cBhvr>
                                      <p:to>
                                        <p:strVal val="visible"/>
                                      </p:to>
                                    </p:set>
                                    <p:animEffect transition="in" filter="blinds(horizontal)">
                                      <p:cBhvr>
                                        <p:cTn id="43" dur="500"/>
                                        <p:tgtEl>
                                          <p:spTgt spid="78118"/>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78103"/>
                                        </p:tgtEl>
                                        <p:attrNameLst>
                                          <p:attrName>style.visibility</p:attrName>
                                        </p:attrNameLst>
                                      </p:cBhvr>
                                      <p:to>
                                        <p:strVal val="visible"/>
                                      </p:to>
                                    </p:set>
                                    <p:animEffect transition="in" filter="blinds(horizontal)">
                                      <p:cBhvr>
                                        <p:cTn id="46" dur="500"/>
                                        <p:tgtEl>
                                          <p:spTgt spid="78103"/>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78104"/>
                                        </p:tgtEl>
                                        <p:attrNameLst>
                                          <p:attrName>style.visibility</p:attrName>
                                        </p:attrNameLst>
                                      </p:cBhvr>
                                      <p:to>
                                        <p:strVal val="visible"/>
                                      </p:to>
                                    </p:set>
                                    <p:animEffect transition="in" filter="blinds(horizontal)">
                                      <p:cBhvr>
                                        <p:cTn id="49" dur="500"/>
                                        <p:tgtEl>
                                          <p:spTgt spid="78104"/>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78107"/>
                                        </p:tgtEl>
                                        <p:attrNameLst>
                                          <p:attrName>style.visibility</p:attrName>
                                        </p:attrNameLst>
                                      </p:cBhvr>
                                      <p:to>
                                        <p:strVal val="visible"/>
                                      </p:to>
                                    </p:set>
                                    <p:animEffect transition="in" filter="blinds(horizontal)">
                                      <p:cBhvr>
                                        <p:cTn id="52" dur="500"/>
                                        <p:tgtEl>
                                          <p:spTgt spid="78107"/>
                                        </p:tgtEl>
                                      </p:cBhvr>
                                    </p:animEffect>
                                  </p:childTnLst>
                                </p:cTn>
                              </p:par>
                              <p:par>
                                <p:cTn id="53" presetID="3" presetClass="entr" presetSubtype="10" fill="hold" grpId="0" nodeType="withEffect">
                                  <p:stCondLst>
                                    <p:cond delay="0"/>
                                  </p:stCondLst>
                                  <p:childTnLst>
                                    <p:set>
                                      <p:cBhvr>
                                        <p:cTn id="54" dur="1" fill="hold">
                                          <p:stCondLst>
                                            <p:cond delay="0"/>
                                          </p:stCondLst>
                                        </p:cTn>
                                        <p:tgtEl>
                                          <p:spTgt spid="78108"/>
                                        </p:tgtEl>
                                        <p:attrNameLst>
                                          <p:attrName>style.visibility</p:attrName>
                                        </p:attrNameLst>
                                      </p:cBhvr>
                                      <p:to>
                                        <p:strVal val="visible"/>
                                      </p:to>
                                    </p:set>
                                    <p:animEffect transition="in" filter="blinds(horizontal)">
                                      <p:cBhvr>
                                        <p:cTn id="55" dur="500"/>
                                        <p:tgtEl>
                                          <p:spTgt spid="78108"/>
                                        </p:tgtEl>
                                      </p:cBhvr>
                                    </p:animEffect>
                                  </p:childTnLst>
                                </p:cTn>
                              </p:par>
                              <p:par>
                                <p:cTn id="56" presetID="3" presetClass="entr" presetSubtype="10" fill="hold" grpId="0" nodeType="withEffect">
                                  <p:stCondLst>
                                    <p:cond delay="0"/>
                                  </p:stCondLst>
                                  <p:childTnLst>
                                    <p:set>
                                      <p:cBhvr>
                                        <p:cTn id="57" dur="1" fill="hold">
                                          <p:stCondLst>
                                            <p:cond delay="0"/>
                                          </p:stCondLst>
                                        </p:cTn>
                                        <p:tgtEl>
                                          <p:spTgt spid="78115"/>
                                        </p:tgtEl>
                                        <p:attrNameLst>
                                          <p:attrName>style.visibility</p:attrName>
                                        </p:attrNameLst>
                                      </p:cBhvr>
                                      <p:to>
                                        <p:strVal val="visible"/>
                                      </p:to>
                                    </p:set>
                                    <p:animEffect transition="in" filter="blinds(horizontal)">
                                      <p:cBhvr>
                                        <p:cTn id="58" dur="500"/>
                                        <p:tgtEl>
                                          <p:spTgt spid="78115"/>
                                        </p:tgtEl>
                                      </p:cBhvr>
                                    </p:animEffect>
                                  </p:childTnLst>
                                </p:cTn>
                              </p:par>
                              <p:par>
                                <p:cTn id="59" presetID="3" presetClass="entr" presetSubtype="10" fill="hold" grpId="0" nodeType="withEffect">
                                  <p:stCondLst>
                                    <p:cond delay="0"/>
                                  </p:stCondLst>
                                  <p:childTnLst>
                                    <p:set>
                                      <p:cBhvr>
                                        <p:cTn id="60" dur="1" fill="hold">
                                          <p:stCondLst>
                                            <p:cond delay="0"/>
                                          </p:stCondLst>
                                        </p:cTn>
                                        <p:tgtEl>
                                          <p:spTgt spid="78116"/>
                                        </p:tgtEl>
                                        <p:attrNameLst>
                                          <p:attrName>style.visibility</p:attrName>
                                        </p:attrNameLst>
                                      </p:cBhvr>
                                      <p:to>
                                        <p:strVal val="visible"/>
                                      </p:to>
                                    </p:set>
                                    <p:animEffect transition="in" filter="blinds(horizontal)">
                                      <p:cBhvr>
                                        <p:cTn id="61" dur="500"/>
                                        <p:tgtEl>
                                          <p:spTgt spid="78116"/>
                                        </p:tgtEl>
                                      </p:cBhvr>
                                    </p:animEffect>
                                  </p:childTnLst>
                                </p:cTn>
                              </p:par>
                              <p:par>
                                <p:cTn id="62" presetID="3" presetClass="entr" presetSubtype="10" fill="hold" grpId="0" nodeType="withEffect">
                                  <p:stCondLst>
                                    <p:cond delay="0"/>
                                  </p:stCondLst>
                                  <p:childTnLst>
                                    <p:set>
                                      <p:cBhvr>
                                        <p:cTn id="63" dur="1" fill="hold">
                                          <p:stCondLst>
                                            <p:cond delay="0"/>
                                          </p:stCondLst>
                                        </p:cTn>
                                        <p:tgtEl>
                                          <p:spTgt spid="78113"/>
                                        </p:tgtEl>
                                        <p:attrNameLst>
                                          <p:attrName>style.visibility</p:attrName>
                                        </p:attrNameLst>
                                      </p:cBhvr>
                                      <p:to>
                                        <p:strVal val="visible"/>
                                      </p:to>
                                    </p:set>
                                    <p:animEffect transition="in" filter="blinds(horizontal)">
                                      <p:cBhvr>
                                        <p:cTn id="64" dur="500"/>
                                        <p:tgtEl>
                                          <p:spTgt spid="78113"/>
                                        </p:tgtEl>
                                      </p:cBhvr>
                                    </p:animEffect>
                                  </p:childTnLst>
                                </p:cTn>
                              </p:par>
                              <p:par>
                                <p:cTn id="65" presetID="3" presetClass="entr" presetSubtype="10" fill="hold" grpId="0" nodeType="withEffect">
                                  <p:stCondLst>
                                    <p:cond delay="0"/>
                                  </p:stCondLst>
                                  <p:childTnLst>
                                    <p:set>
                                      <p:cBhvr>
                                        <p:cTn id="66" dur="1" fill="hold">
                                          <p:stCondLst>
                                            <p:cond delay="0"/>
                                          </p:stCondLst>
                                        </p:cTn>
                                        <p:tgtEl>
                                          <p:spTgt spid="78036"/>
                                        </p:tgtEl>
                                        <p:attrNameLst>
                                          <p:attrName>style.visibility</p:attrName>
                                        </p:attrNameLst>
                                      </p:cBhvr>
                                      <p:to>
                                        <p:strVal val="visible"/>
                                      </p:to>
                                    </p:set>
                                    <p:animEffect transition="in" filter="blinds(horizontal)">
                                      <p:cBhvr>
                                        <p:cTn id="67" dur="500"/>
                                        <p:tgtEl>
                                          <p:spTgt spid="78036"/>
                                        </p:tgtEl>
                                      </p:cBhvr>
                                    </p:animEffect>
                                  </p:childTnLst>
                                </p:cTn>
                              </p:par>
                              <p:par>
                                <p:cTn id="68" presetID="3" presetClass="entr" presetSubtype="10" fill="hold" grpId="0" nodeType="withEffect">
                                  <p:stCondLst>
                                    <p:cond delay="0"/>
                                  </p:stCondLst>
                                  <p:childTnLst>
                                    <p:set>
                                      <p:cBhvr>
                                        <p:cTn id="69" dur="1" fill="hold">
                                          <p:stCondLst>
                                            <p:cond delay="0"/>
                                          </p:stCondLst>
                                        </p:cTn>
                                        <p:tgtEl>
                                          <p:spTgt spid="78114"/>
                                        </p:tgtEl>
                                        <p:attrNameLst>
                                          <p:attrName>style.visibility</p:attrName>
                                        </p:attrNameLst>
                                      </p:cBhvr>
                                      <p:to>
                                        <p:strVal val="visible"/>
                                      </p:to>
                                    </p:set>
                                    <p:animEffect transition="in" filter="blinds(horizontal)">
                                      <p:cBhvr>
                                        <p:cTn id="70" dur="500"/>
                                        <p:tgtEl>
                                          <p:spTgt spid="78114"/>
                                        </p:tgtEl>
                                      </p:cBhvr>
                                    </p:animEffect>
                                  </p:childTnLst>
                                </p:cTn>
                              </p:par>
                              <p:par>
                                <p:cTn id="71" presetID="3" presetClass="entr" presetSubtype="10" fill="hold" grpId="0" nodeType="withEffect">
                                  <p:stCondLst>
                                    <p:cond delay="0"/>
                                  </p:stCondLst>
                                  <p:childTnLst>
                                    <p:set>
                                      <p:cBhvr>
                                        <p:cTn id="72" dur="1" fill="hold">
                                          <p:stCondLst>
                                            <p:cond delay="0"/>
                                          </p:stCondLst>
                                        </p:cTn>
                                        <p:tgtEl>
                                          <p:spTgt spid="78119"/>
                                        </p:tgtEl>
                                        <p:attrNameLst>
                                          <p:attrName>style.visibility</p:attrName>
                                        </p:attrNameLst>
                                      </p:cBhvr>
                                      <p:to>
                                        <p:strVal val="visible"/>
                                      </p:to>
                                    </p:set>
                                    <p:animEffect transition="in" filter="blinds(horizontal)">
                                      <p:cBhvr>
                                        <p:cTn id="73" dur="500"/>
                                        <p:tgtEl>
                                          <p:spTgt spid="78119"/>
                                        </p:tgtEl>
                                      </p:cBhvr>
                                    </p:animEffect>
                                  </p:childTnLst>
                                </p:cTn>
                              </p:par>
                              <p:par>
                                <p:cTn id="74" presetID="3" presetClass="entr" presetSubtype="10" fill="hold" grpId="0" nodeType="withEffect">
                                  <p:stCondLst>
                                    <p:cond delay="0"/>
                                  </p:stCondLst>
                                  <p:childTnLst>
                                    <p:set>
                                      <p:cBhvr>
                                        <p:cTn id="75" dur="1" fill="hold">
                                          <p:stCondLst>
                                            <p:cond delay="0"/>
                                          </p:stCondLst>
                                        </p:cTn>
                                        <p:tgtEl>
                                          <p:spTgt spid="78120"/>
                                        </p:tgtEl>
                                        <p:attrNameLst>
                                          <p:attrName>style.visibility</p:attrName>
                                        </p:attrNameLst>
                                      </p:cBhvr>
                                      <p:to>
                                        <p:strVal val="visible"/>
                                      </p:to>
                                    </p:set>
                                    <p:animEffect transition="in" filter="blinds(horizontal)">
                                      <p:cBhvr>
                                        <p:cTn id="76" dur="500"/>
                                        <p:tgtEl>
                                          <p:spTgt spid="78120"/>
                                        </p:tgtEl>
                                      </p:cBhvr>
                                    </p:animEffect>
                                  </p:childTnLst>
                                </p:cTn>
                              </p:par>
                              <p:par>
                                <p:cTn id="77" presetID="3" presetClass="entr" presetSubtype="10" fill="hold" grpId="0" nodeType="withEffect">
                                  <p:stCondLst>
                                    <p:cond delay="0"/>
                                  </p:stCondLst>
                                  <p:childTnLst>
                                    <p:set>
                                      <p:cBhvr>
                                        <p:cTn id="78" dur="1" fill="hold">
                                          <p:stCondLst>
                                            <p:cond delay="0"/>
                                          </p:stCondLst>
                                        </p:cTn>
                                        <p:tgtEl>
                                          <p:spTgt spid="78121"/>
                                        </p:tgtEl>
                                        <p:attrNameLst>
                                          <p:attrName>style.visibility</p:attrName>
                                        </p:attrNameLst>
                                      </p:cBhvr>
                                      <p:to>
                                        <p:strVal val="visible"/>
                                      </p:to>
                                    </p:set>
                                    <p:animEffect transition="in" filter="blinds(horizontal)">
                                      <p:cBhvr>
                                        <p:cTn id="79" dur="500"/>
                                        <p:tgtEl>
                                          <p:spTgt spid="78121"/>
                                        </p:tgtEl>
                                      </p:cBhvr>
                                    </p:animEffect>
                                  </p:childTnLst>
                                </p:cTn>
                              </p:par>
                              <p:par>
                                <p:cTn id="80" presetID="3" presetClass="entr" presetSubtype="10" fill="hold" grpId="0" nodeType="withEffect">
                                  <p:stCondLst>
                                    <p:cond delay="0"/>
                                  </p:stCondLst>
                                  <p:childTnLst>
                                    <p:set>
                                      <p:cBhvr>
                                        <p:cTn id="81" dur="1" fill="hold">
                                          <p:stCondLst>
                                            <p:cond delay="0"/>
                                          </p:stCondLst>
                                        </p:cTn>
                                        <p:tgtEl>
                                          <p:spTgt spid="78124"/>
                                        </p:tgtEl>
                                        <p:attrNameLst>
                                          <p:attrName>style.visibility</p:attrName>
                                        </p:attrNameLst>
                                      </p:cBhvr>
                                      <p:to>
                                        <p:strVal val="visible"/>
                                      </p:to>
                                    </p:set>
                                    <p:animEffect transition="in" filter="blinds(horizontal)">
                                      <p:cBhvr>
                                        <p:cTn id="82" dur="500"/>
                                        <p:tgtEl>
                                          <p:spTgt spid="78124"/>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3" presetClass="entr" presetSubtype="10" fill="hold" grpId="0" nodeType="clickEffect">
                                  <p:stCondLst>
                                    <p:cond delay="0"/>
                                  </p:stCondLst>
                                  <p:childTnLst>
                                    <p:set>
                                      <p:cBhvr>
                                        <p:cTn id="86" dur="1" fill="hold">
                                          <p:stCondLst>
                                            <p:cond delay="0"/>
                                          </p:stCondLst>
                                        </p:cTn>
                                        <p:tgtEl>
                                          <p:spTgt spid="78123"/>
                                        </p:tgtEl>
                                        <p:attrNameLst>
                                          <p:attrName>style.visibility</p:attrName>
                                        </p:attrNameLst>
                                      </p:cBhvr>
                                      <p:to>
                                        <p:strVal val="visible"/>
                                      </p:to>
                                    </p:set>
                                    <p:animEffect transition="in" filter="blinds(horizontal)">
                                      <p:cBhvr>
                                        <p:cTn id="87" dur="500"/>
                                        <p:tgtEl>
                                          <p:spTgt spid="78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008" grpId="0" animBg="1"/>
      <p:bldP spid="78009" grpId="0" animBg="1"/>
      <p:bldP spid="78036" grpId="0" animBg="1"/>
      <p:bldP spid="78101" grpId="0" animBg="1"/>
      <p:bldP spid="78102" grpId="0" animBg="1"/>
      <p:bldP spid="78103" grpId="0" animBg="1"/>
      <p:bldP spid="78104" grpId="0" animBg="1"/>
      <p:bldP spid="78107" grpId="0" animBg="1"/>
      <p:bldP spid="78108" grpId="0" animBg="1"/>
      <p:bldP spid="78109" grpId="0" animBg="1"/>
      <p:bldP spid="78110" grpId="0" animBg="1"/>
      <p:bldP spid="78113" grpId="0" animBg="1"/>
      <p:bldP spid="78114" grpId="0" animBg="1"/>
      <p:bldP spid="78115" grpId="0" animBg="1"/>
      <p:bldP spid="78116" grpId="0" animBg="1"/>
      <p:bldP spid="78117" grpId="0" animBg="1"/>
      <p:bldP spid="78118" grpId="0" animBg="1"/>
      <p:bldP spid="78119" grpId="0" animBg="1"/>
      <p:bldP spid="78120" grpId="0" animBg="1"/>
      <p:bldP spid="78121" grpId="0" animBg="1"/>
      <p:bldP spid="78123" grpId="0" animBg="1"/>
      <p:bldP spid="78124"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rtlCol="0">
            <a:normAutofit fontScale="90000"/>
          </a:bodyPr>
          <a:lstStyle/>
          <a:p>
            <a:pPr eaLnBrk="1" fontAlgn="auto" hangingPunct="1">
              <a:spcAft>
                <a:spcPts val="0"/>
              </a:spcAft>
              <a:defRPr/>
            </a:pPr>
            <a:r>
              <a:rPr lang="en-US" dirty="0" smtClean="0"/>
              <a:t>Earned Value – Formulas</a:t>
            </a:r>
            <a:br>
              <a:rPr lang="en-US" dirty="0" smtClean="0"/>
            </a:br>
            <a:r>
              <a:rPr lang="ar-SA" dirty="0" smtClean="0"/>
              <a:t>القيمة المكتسبة - المعادلات</a:t>
            </a:r>
            <a:endParaRPr lang="en-US" dirty="0"/>
          </a:p>
        </p:txBody>
      </p:sp>
      <p:sp>
        <p:nvSpPr>
          <p:cNvPr id="3" name="عنصر نائب للمحتوى 2"/>
          <p:cNvSpPr>
            <a:spLocks noGrp="1"/>
          </p:cNvSpPr>
          <p:nvPr>
            <p:ph idx="1"/>
          </p:nvPr>
        </p:nvSpPr>
        <p:spPr/>
        <p:txBody>
          <a:bodyPr rtlCol="0">
            <a:normAutofit fontScale="77500" lnSpcReduction="20000"/>
          </a:bodyPr>
          <a:lstStyle/>
          <a:p>
            <a:pPr eaLnBrk="1" fontAlgn="auto" hangingPunct="1">
              <a:spcAft>
                <a:spcPts val="0"/>
              </a:spcAft>
              <a:defRPr/>
            </a:pPr>
            <a:r>
              <a:rPr lang="en-US" b="1" dirty="0" smtClean="0"/>
              <a:t>Cost Variance :</a:t>
            </a:r>
          </a:p>
          <a:p>
            <a:pPr eaLnBrk="1" fontAlgn="auto" hangingPunct="1">
              <a:spcAft>
                <a:spcPts val="0"/>
              </a:spcAft>
              <a:buFont typeface="Arial" pitchFamily="34" charset="0"/>
              <a:buNone/>
              <a:defRPr/>
            </a:pPr>
            <a:r>
              <a:rPr lang="ar-SA" b="1" dirty="0" smtClean="0"/>
              <a:t>تباين (اختلاف) التكلفة</a:t>
            </a:r>
            <a:r>
              <a:rPr lang="en-US" b="1" dirty="0" smtClean="0"/>
              <a:t> </a:t>
            </a:r>
          </a:p>
          <a:p>
            <a:pPr eaLnBrk="1" fontAlgn="auto" hangingPunct="1">
              <a:spcAft>
                <a:spcPts val="0"/>
              </a:spcAft>
              <a:defRPr/>
            </a:pPr>
            <a:endParaRPr lang="en-US" b="1" dirty="0" smtClean="0"/>
          </a:p>
          <a:p>
            <a:pPr eaLnBrk="1" fontAlgn="auto" hangingPunct="1">
              <a:spcAft>
                <a:spcPts val="0"/>
              </a:spcAft>
              <a:defRPr/>
            </a:pPr>
            <a:r>
              <a:rPr lang="en-US" b="1" dirty="0" smtClean="0"/>
              <a:t>Schedule Variance :</a:t>
            </a:r>
          </a:p>
          <a:p>
            <a:pPr eaLnBrk="1" fontAlgn="auto" hangingPunct="1">
              <a:spcAft>
                <a:spcPts val="0"/>
              </a:spcAft>
              <a:buFont typeface="Arial" pitchFamily="34" charset="0"/>
              <a:buNone/>
              <a:defRPr/>
            </a:pPr>
            <a:r>
              <a:rPr lang="ar-SA" b="1" dirty="0" smtClean="0"/>
              <a:t>تباين (اختلاف) الجدول الزمني</a:t>
            </a:r>
            <a:endParaRPr lang="en-US" b="1" dirty="0" smtClean="0"/>
          </a:p>
          <a:p>
            <a:pPr eaLnBrk="1" fontAlgn="auto" hangingPunct="1">
              <a:spcAft>
                <a:spcPts val="0"/>
              </a:spcAft>
              <a:defRPr/>
            </a:pPr>
            <a:endParaRPr lang="en-US" b="1" dirty="0" smtClean="0"/>
          </a:p>
          <a:p>
            <a:pPr eaLnBrk="1" fontAlgn="auto" hangingPunct="1">
              <a:spcAft>
                <a:spcPts val="0"/>
              </a:spcAft>
              <a:defRPr/>
            </a:pPr>
            <a:r>
              <a:rPr lang="en-US" b="1" dirty="0" smtClean="0"/>
              <a:t>Cost Performance Index :</a:t>
            </a:r>
          </a:p>
          <a:p>
            <a:pPr eaLnBrk="1" fontAlgn="auto" hangingPunct="1">
              <a:spcAft>
                <a:spcPts val="0"/>
              </a:spcAft>
              <a:buFont typeface="Arial" pitchFamily="34" charset="0"/>
              <a:buNone/>
              <a:defRPr/>
            </a:pPr>
            <a:r>
              <a:rPr lang="ar-SA" b="1" dirty="0" smtClean="0"/>
              <a:t>مؤشر أداء التكلفة</a:t>
            </a:r>
            <a:endParaRPr lang="en-US" b="1" dirty="0" smtClean="0"/>
          </a:p>
          <a:p>
            <a:pPr eaLnBrk="1" fontAlgn="auto" hangingPunct="1">
              <a:spcAft>
                <a:spcPts val="0"/>
              </a:spcAft>
              <a:defRPr/>
            </a:pPr>
            <a:endParaRPr lang="en-US" b="1" dirty="0" smtClean="0"/>
          </a:p>
          <a:p>
            <a:pPr eaLnBrk="1" fontAlgn="auto" hangingPunct="1">
              <a:spcAft>
                <a:spcPts val="0"/>
              </a:spcAft>
              <a:defRPr/>
            </a:pPr>
            <a:r>
              <a:rPr lang="en-US" b="1" dirty="0" smtClean="0"/>
              <a:t>Schedule Performance Index : </a:t>
            </a:r>
          </a:p>
          <a:p>
            <a:pPr eaLnBrk="1" fontAlgn="auto" hangingPunct="1">
              <a:spcAft>
                <a:spcPts val="0"/>
              </a:spcAft>
              <a:buFont typeface="Arial" pitchFamily="34" charset="0"/>
              <a:buNone/>
              <a:defRPr/>
            </a:pPr>
            <a:r>
              <a:rPr lang="ar-SA" b="1" dirty="0" smtClean="0"/>
              <a:t>مؤشر أداء الجدول الزمني</a:t>
            </a:r>
            <a:r>
              <a:rPr lang="en-US" b="1" dirty="0" smtClean="0"/>
              <a:t>	</a:t>
            </a:r>
          </a:p>
        </p:txBody>
      </p:sp>
      <p:sp>
        <p:nvSpPr>
          <p:cNvPr id="12" name="عنصر نائب لرقم الشريحة 11"/>
          <p:cNvSpPr>
            <a:spLocks noGrp="1"/>
          </p:cNvSpPr>
          <p:nvPr>
            <p:ph type="sldNum" sz="quarter" idx="12"/>
          </p:nvPr>
        </p:nvSpPr>
        <p:spPr/>
        <p:txBody>
          <a:bodyPr/>
          <a:lstStyle/>
          <a:p>
            <a:pPr>
              <a:defRPr/>
            </a:pPr>
            <a:fld id="{8EFCEECE-2A6A-4769-AEE7-1F81E7387733}" type="slidenum">
              <a:rPr lang="en-US"/>
              <a:pPr>
                <a:defRPr/>
              </a:pPr>
              <a:t>73</a:t>
            </a:fld>
            <a:endParaRPr lang="en-US" dirty="0"/>
          </a:p>
        </p:txBody>
      </p:sp>
      <p:sp>
        <p:nvSpPr>
          <p:cNvPr id="4" name="مستطيل 3"/>
          <p:cNvSpPr/>
          <p:nvPr/>
        </p:nvSpPr>
        <p:spPr>
          <a:xfrm>
            <a:off x="4953000" y="1600200"/>
            <a:ext cx="2514600" cy="708025"/>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fontAlgn="auto">
              <a:spcBef>
                <a:spcPts val="0"/>
              </a:spcBef>
              <a:spcAft>
                <a:spcPts val="0"/>
              </a:spcAft>
              <a:defRPr/>
            </a:pPr>
            <a:r>
              <a:rPr lang="en-US" sz="2000" b="1" dirty="0"/>
              <a:t>CV  = EV – AC </a:t>
            </a:r>
          </a:p>
          <a:p>
            <a:pPr fontAlgn="auto">
              <a:spcBef>
                <a:spcPts val="0"/>
              </a:spcBef>
              <a:spcAft>
                <a:spcPts val="0"/>
              </a:spcAft>
              <a:defRPr/>
            </a:pPr>
            <a:r>
              <a:rPr lang="en-US" sz="2000" b="1" dirty="0"/>
              <a:t>CV  = BCWP – ACWP </a:t>
            </a:r>
          </a:p>
        </p:txBody>
      </p:sp>
      <p:sp>
        <p:nvSpPr>
          <p:cNvPr id="5" name="مربع نص 4"/>
          <p:cNvSpPr txBox="1"/>
          <p:nvPr/>
        </p:nvSpPr>
        <p:spPr>
          <a:xfrm>
            <a:off x="7696200" y="1733550"/>
            <a:ext cx="1219200" cy="400050"/>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fontAlgn="auto">
              <a:spcBef>
                <a:spcPts val="0"/>
              </a:spcBef>
              <a:spcAft>
                <a:spcPts val="0"/>
              </a:spcAft>
              <a:defRPr/>
            </a:pPr>
            <a:r>
              <a:rPr lang="en-US" sz="2000" b="1" dirty="0"/>
              <a:t>Bad &lt; 0</a:t>
            </a:r>
          </a:p>
        </p:txBody>
      </p:sp>
      <p:sp>
        <p:nvSpPr>
          <p:cNvPr id="6" name="مستطيل 5"/>
          <p:cNvSpPr/>
          <p:nvPr/>
        </p:nvSpPr>
        <p:spPr>
          <a:xfrm>
            <a:off x="4953000" y="2720975"/>
            <a:ext cx="2514600" cy="708025"/>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fontAlgn="auto">
              <a:spcBef>
                <a:spcPts val="0"/>
              </a:spcBef>
              <a:spcAft>
                <a:spcPts val="0"/>
              </a:spcAft>
              <a:defRPr/>
            </a:pPr>
            <a:r>
              <a:rPr lang="en-US" sz="2000" b="1" dirty="0"/>
              <a:t>SV  = EV – PV </a:t>
            </a:r>
          </a:p>
          <a:p>
            <a:pPr fontAlgn="auto">
              <a:spcBef>
                <a:spcPts val="0"/>
              </a:spcBef>
              <a:spcAft>
                <a:spcPts val="0"/>
              </a:spcAft>
              <a:defRPr/>
            </a:pPr>
            <a:r>
              <a:rPr lang="en-US" sz="2000" b="1" dirty="0"/>
              <a:t>SV  = BCWP – ACWS </a:t>
            </a:r>
          </a:p>
        </p:txBody>
      </p:sp>
      <p:sp>
        <p:nvSpPr>
          <p:cNvPr id="7" name="مربع نص 6"/>
          <p:cNvSpPr txBox="1"/>
          <p:nvPr/>
        </p:nvSpPr>
        <p:spPr>
          <a:xfrm>
            <a:off x="7696200" y="2854325"/>
            <a:ext cx="1219200" cy="400050"/>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fontAlgn="auto">
              <a:spcBef>
                <a:spcPts val="0"/>
              </a:spcBef>
              <a:spcAft>
                <a:spcPts val="0"/>
              </a:spcAft>
              <a:defRPr/>
            </a:pPr>
            <a:r>
              <a:rPr lang="en-US" sz="2000" b="1" dirty="0"/>
              <a:t>Bad &lt; 0</a:t>
            </a:r>
            <a:endParaRPr lang="ar-SA" sz="2000" b="1" dirty="0"/>
          </a:p>
        </p:txBody>
      </p:sp>
      <p:sp>
        <p:nvSpPr>
          <p:cNvPr id="8" name="مربع نص 7"/>
          <p:cNvSpPr txBox="1"/>
          <p:nvPr/>
        </p:nvSpPr>
        <p:spPr>
          <a:xfrm>
            <a:off x="7696200" y="4019550"/>
            <a:ext cx="1219200" cy="400050"/>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fontAlgn="auto">
              <a:spcBef>
                <a:spcPts val="0"/>
              </a:spcBef>
              <a:spcAft>
                <a:spcPts val="0"/>
              </a:spcAft>
              <a:defRPr/>
            </a:pPr>
            <a:r>
              <a:rPr lang="en-US" sz="2000" b="1" dirty="0"/>
              <a:t>Bad &lt; 1</a:t>
            </a:r>
            <a:endParaRPr lang="ar-SA" sz="2000" b="1" dirty="0"/>
          </a:p>
        </p:txBody>
      </p:sp>
      <p:sp>
        <p:nvSpPr>
          <p:cNvPr id="9" name="مستطيل 8"/>
          <p:cNvSpPr/>
          <p:nvPr/>
        </p:nvSpPr>
        <p:spPr>
          <a:xfrm>
            <a:off x="5791200" y="4038600"/>
            <a:ext cx="1422400" cy="400050"/>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pPr fontAlgn="auto">
              <a:spcBef>
                <a:spcPts val="0"/>
              </a:spcBef>
              <a:spcAft>
                <a:spcPts val="0"/>
              </a:spcAft>
              <a:defRPr/>
            </a:pPr>
            <a:r>
              <a:rPr lang="en-US" sz="2000" b="1" dirty="0"/>
              <a:t>CPI = EV/AC</a:t>
            </a:r>
            <a:endParaRPr lang="ar-SA" sz="2000" b="1" dirty="0"/>
          </a:p>
        </p:txBody>
      </p:sp>
      <p:sp>
        <p:nvSpPr>
          <p:cNvPr id="10" name="مربع نص 9"/>
          <p:cNvSpPr txBox="1"/>
          <p:nvPr/>
        </p:nvSpPr>
        <p:spPr>
          <a:xfrm>
            <a:off x="7696200" y="5143500"/>
            <a:ext cx="1219200" cy="400050"/>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fontAlgn="auto">
              <a:spcBef>
                <a:spcPts val="0"/>
              </a:spcBef>
              <a:spcAft>
                <a:spcPts val="0"/>
              </a:spcAft>
              <a:defRPr/>
            </a:pPr>
            <a:r>
              <a:rPr lang="en-US" sz="2000" b="1" dirty="0"/>
              <a:t>Bad &lt; 1</a:t>
            </a:r>
            <a:endParaRPr lang="ar-SA" sz="2000" b="1" dirty="0"/>
          </a:p>
        </p:txBody>
      </p:sp>
      <p:sp>
        <p:nvSpPr>
          <p:cNvPr id="11" name="مستطيل 10"/>
          <p:cNvSpPr/>
          <p:nvPr/>
        </p:nvSpPr>
        <p:spPr>
          <a:xfrm>
            <a:off x="5969000" y="5162550"/>
            <a:ext cx="1422400" cy="400050"/>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pPr fontAlgn="auto">
              <a:spcBef>
                <a:spcPts val="0"/>
              </a:spcBef>
              <a:spcAft>
                <a:spcPts val="0"/>
              </a:spcAft>
              <a:defRPr/>
            </a:pPr>
            <a:r>
              <a:rPr lang="en-US" sz="2000" b="1" dirty="0"/>
              <a:t>SPI = EV/PV</a:t>
            </a:r>
            <a:endParaRPr lang="ar-SA" sz="2000" b="1" dirty="0"/>
          </a:p>
        </p:txBody>
      </p:sp>
      <p:cxnSp>
        <p:nvCxnSpPr>
          <p:cNvPr id="14" name="Straight Arrow Connector 13"/>
          <p:cNvCxnSpPr/>
          <p:nvPr/>
        </p:nvCxnSpPr>
        <p:spPr>
          <a:xfrm>
            <a:off x="3048000" y="1981200"/>
            <a:ext cx="1828800" cy="1588"/>
          </a:xfrm>
          <a:prstGeom prst="straightConnector1">
            <a:avLst/>
          </a:prstGeom>
          <a:ln w="762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3733800" y="3048000"/>
            <a:ext cx="1143000" cy="0"/>
          </a:xfrm>
          <a:prstGeom prst="straightConnector1">
            <a:avLst/>
          </a:prstGeom>
          <a:ln w="762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3962400" y="4343400"/>
            <a:ext cx="1828800" cy="1588"/>
          </a:xfrm>
          <a:prstGeom prst="straightConnector1">
            <a:avLst/>
          </a:prstGeom>
          <a:ln w="762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4191000" y="5410200"/>
            <a:ext cx="1828800" cy="1588"/>
          </a:xfrm>
          <a:prstGeom prst="straightConnector1">
            <a:avLst/>
          </a:prstGeom>
          <a:ln w="762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883288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rtlCol="0">
            <a:normAutofit fontScale="90000"/>
          </a:bodyPr>
          <a:lstStyle/>
          <a:p>
            <a:pPr eaLnBrk="1" fontAlgn="auto" hangingPunct="1">
              <a:spcAft>
                <a:spcPts val="0"/>
              </a:spcAft>
              <a:defRPr/>
            </a:pPr>
            <a:r>
              <a:rPr lang="en-US" dirty="0" smtClean="0"/>
              <a:t>Earned Value – Formulas</a:t>
            </a:r>
            <a:br>
              <a:rPr lang="en-US" dirty="0" smtClean="0"/>
            </a:br>
            <a:r>
              <a:rPr lang="ar-SA" dirty="0" smtClean="0"/>
              <a:t>القيمة المكتسبة - المعادلات</a:t>
            </a:r>
            <a:endParaRPr lang="en-US" dirty="0"/>
          </a:p>
        </p:txBody>
      </p:sp>
      <p:sp>
        <p:nvSpPr>
          <p:cNvPr id="33795" name="Content Placeholder 4"/>
          <p:cNvSpPr>
            <a:spLocks noGrp="1"/>
          </p:cNvSpPr>
          <p:nvPr>
            <p:ph sz="half" idx="1"/>
          </p:nvPr>
        </p:nvSpPr>
        <p:spPr/>
        <p:txBody>
          <a:bodyPr/>
          <a:lstStyle/>
          <a:p>
            <a:pPr eaLnBrk="1" hangingPunct="1"/>
            <a:r>
              <a:rPr lang="en-US" sz="2000" b="1" smtClean="0">
                <a:solidFill>
                  <a:srgbClr val="C00000"/>
                </a:solidFill>
              </a:rPr>
              <a:t>Cost Variance :</a:t>
            </a:r>
          </a:p>
          <a:p>
            <a:pPr eaLnBrk="1" hangingPunct="1">
              <a:buFont typeface="Arial" pitchFamily="34" charset="0"/>
              <a:buNone/>
            </a:pPr>
            <a:r>
              <a:rPr lang="en-US" sz="2000" smtClean="0"/>
              <a:t>	CV$ = EV – AC                                   ( - ) Unfavorable ,   ( +) favorable</a:t>
            </a:r>
          </a:p>
          <a:p>
            <a:pPr eaLnBrk="1" hangingPunct="1"/>
            <a:r>
              <a:rPr lang="en-US" sz="2000" b="1" smtClean="0">
                <a:solidFill>
                  <a:srgbClr val="C00000"/>
                </a:solidFill>
              </a:rPr>
              <a:t>Cost Variance % :</a:t>
            </a:r>
            <a:r>
              <a:rPr lang="en-US" sz="2000" smtClean="0"/>
              <a:t>	                                                    CV% =  (CV$ / EV)  * 100 </a:t>
            </a:r>
            <a:r>
              <a:rPr lang="ar-SY" sz="2000" smtClean="0"/>
              <a:t>              </a:t>
            </a:r>
            <a:r>
              <a:rPr lang="en-US" sz="2000" smtClean="0"/>
              <a:t>( - ) Unfavorable ,   ( +) favorable</a:t>
            </a:r>
          </a:p>
          <a:p>
            <a:pPr eaLnBrk="1" hangingPunct="1"/>
            <a:r>
              <a:rPr lang="en-US" sz="2000" b="1" smtClean="0">
                <a:solidFill>
                  <a:srgbClr val="C00000"/>
                </a:solidFill>
              </a:rPr>
              <a:t>Schedule Variance :</a:t>
            </a:r>
            <a:r>
              <a:rPr lang="en-US" sz="2000" smtClean="0"/>
              <a:t>	                                                  SV$ = EV – PV  </a:t>
            </a:r>
            <a:r>
              <a:rPr lang="ar-SY" sz="2000" smtClean="0"/>
              <a:t>      </a:t>
            </a:r>
            <a:r>
              <a:rPr lang="en-US" sz="2000" smtClean="0"/>
              <a:t>	</a:t>
            </a:r>
            <a:r>
              <a:rPr lang="ar-SY" sz="2000" smtClean="0"/>
              <a:t>              </a:t>
            </a:r>
            <a:r>
              <a:rPr lang="en-US" sz="2000" smtClean="0"/>
              <a:t> ( - ) Unfavorable ,   ( +) favorable</a:t>
            </a:r>
          </a:p>
          <a:p>
            <a:pPr eaLnBrk="1" hangingPunct="1"/>
            <a:r>
              <a:rPr lang="en-US" sz="2000" b="1" smtClean="0">
                <a:solidFill>
                  <a:srgbClr val="C00000"/>
                </a:solidFill>
              </a:rPr>
              <a:t>Schedule Variance % :   </a:t>
            </a:r>
          </a:p>
          <a:p>
            <a:pPr eaLnBrk="1" hangingPunct="1">
              <a:buFont typeface="Arial" pitchFamily="34" charset="0"/>
              <a:buNone/>
            </a:pPr>
            <a:r>
              <a:rPr lang="en-US" sz="2000" b="1" smtClean="0">
                <a:solidFill>
                  <a:srgbClr val="C00000"/>
                </a:solidFill>
              </a:rPr>
              <a:t>	</a:t>
            </a:r>
            <a:r>
              <a:rPr lang="en-US" sz="2000" smtClean="0"/>
              <a:t>SV% = (SV$ / PV)    * 100</a:t>
            </a:r>
            <a:r>
              <a:rPr lang="ar-SY" sz="2000" smtClean="0"/>
              <a:t>              </a:t>
            </a:r>
            <a:r>
              <a:rPr lang="en-US" sz="2000" smtClean="0"/>
              <a:t> ( - ) Unfavorable ,   ( +) favorable</a:t>
            </a:r>
          </a:p>
          <a:p>
            <a:pPr eaLnBrk="1" hangingPunct="1">
              <a:buFont typeface="Arial" pitchFamily="34" charset="0"/>
              <a:buNone/>
            </a:pPr>
            <a:endParaRPr lang="en-US" sz="2000" smtClean="0"/>
          </a:p>
        </p:txBody>
      </p:sp>
      <p:sp>
        <p:nvSpPr>
          <p:cNvPr id="6" name="Content Placeholder 5"/>
          <p:cNvSpPr>
            <a:spLocks noGrp="1"/>
          </p:cNvSpPr>
          <p:nvPr>
            <p:ph sz="half" idx="2"/>
          </p:nvPr>
        </p:nvSpPr>
        <p:spPr/>
        <p:txBody>
          <a:bodyPr rtlCol="0">
            <a:normAutofit fontScale="92500" lnSpcReduction="20000"/>
          </a:bodyPr>
          <a:lstStyle/>
          <a:p>
            <a:pPr eaLnBrk="1" fontAlgn="auto" hangingPunct="1">
              <a:spcAft>
                <a:spcPts val="0"/>
              </a:spcAft>
              <a:defRPr/>
            </a:pPr>
            <a:r>
              <a:rPr lang="ar-SY" b="1" dirty="0" smtClean="0">
                <a:solidFill>
                  <a:srgbClr val="C00000"/>
                </a:solidFill>
              </a:rPr>
              <a:t>تباين التكلفة :</a:t>
            </a:r>
          </a:p>
          <a:p>
            <a:pPr lvl="1" eaLnBrk="1" fontAlgn="auto" hangingPunct="1">
              <a:spcAft>
                <a:spcPts val="0"/>
              </a:spcAft>
              <a:defRPr/>
            </a:pPr>
            <a:r>
              <a:rPr lang="ar-SY" dirty="0" smtClean="0"/>
              <a:t>= القيمة المكتسبة – التكلفة الفعلية .</a:t>
            </a:r>
          </a:p>
          <a:p>
            <a:pPr eaLnBrk="1" fontAlgn="auto" hangingPunct="1">
              <a:spcAft>
                <a:spcPts val="0"/>
              </a:spcAft>
              <a:defRPr/>
            </a:pPr>
            <a:r>
              <a:rPr lang="ar-SY" b="1" dirty="0" smtClean="0">
                <a:solidFill>
                  <a:srgbClr val="C00000"/>
                </a:solidFill>
              </a:rPr>
              <a:t>النسبة المئوية لتباين التكلفة :</a:t>
            </a:r>
          </a:p>
          <a:p>
            <a:pPr lvl="1" eaLnBrk="1" fontAlgn="auto" hangingPunct="1">
              <a:spcAft>
                <a:spcPts val="0"/>
              </a:spcAft>
              <a:defRPr/>
            </a:pPr>
            <a:r>
              <a:rPr lang="ar-SY" dirty="0" smtClean="0"/>
              <a:t>=((القيمة المكتسبة – التكلفة الفعلية )\القيمة المكتسبة ) * 100 .</a:t>
            </a:r>
          </a:p>
          <a:p>
            <a:pPr eaLnBrk="1" fontAlgn="auto" hangingPunct="1">
              <a:spcAft>
                <a:spcPts val="0"/>
              </a:spcAft>
              <a:defRPr/>
            </a:pPr>
            <a:r>
              <a:rPr lang="ar-SY" b="1" dirty="0" smtClean="0">
                <a:solidFill>
                  <a:srgbClr val="C00000"/>
                </a:solidFill>
              </a:rPr>
              <a:t>تباين الجدول الزمني :</a:t>
            </a:r>
          </a:p>
          <a:p>
            <a:pPr lvl="1" eaLnBrk="1" fontAlgn="auto" hangingPunct="1">
              <a:spcAft>
                <a:spcPts val="0"/>
              </a:spcAft>
              <a:defRPr/>
            </a:pPr>
            <a:r>
              <a:rPr lang="ar-SY" dirty="0" smtClean="0"/>
              <a:t>= القيمة المكتسبة – القيمة المخططة .</a:t>
            </a:r>
          </a:p>
          <a:p>
            <a:pPr eaLnBrk="1" fontAlgn="auto" hangingPunct="1">
              <a:spcAft>
                <a:spcPts val="0"/>
              </a:spcAft>
              <a:defRPr/>
            </a:pPr>
            <a:r>
              <a:rPr lang="ar-SY" b="1" dirty="0" smtClean="0">
                <a:solidFill>
                  <a:srgbClr val="C00000"/>
                </a:solidFill>
              </a:rPr>
              <a:t>النسبة المئوية لتباين الجدول الزمني :</a:t>
            </a:r>
          </a:p>
          <a:p>
            <a:pPr lvl="1" eaLnBrk="1" fontAlgn="auto" hangingPunct="1">
              <a:spcAft>
                <a:spcPts val="0"/>
              </a:spcAft>
              <a:defRPr/>
            </a:pPr>
            <a:r>
              <a:rPr lang="ar-SY" dirty="0" smtClean="0"/>
              <a:t>= ((القيمة المكتسبة – القيمة المخططة ) \ القيمة المخططة ) *100 .</a:t>
            </a:r>
          </a:p>
          <a:p>
            <a:pPr eaLnBrk="1" fontAlgn="auto" hangingPunct="1">
              <a:spcAft>
                <a:spcPts val="0"/>
              </a:spcAft>
              <a:defRPr/>
            </a:pPr>
            <a:endParaRPr lang="en-US" dirty="0"/>
          </a:p>
        </p:txBody>
      </p:sp>
      <p:sp>
        <p:nvSpPr>
          <p:cNvPr id="7" name="Slide Number Placeholder 6"/>
          <p:cNvSpPr>
            <a:spLocks noGrp="1"/>
          </p:cNvSpPr>
          <p:nvPr>
            <p:ph type="sldNum" sz="quarter" idx="12"/>
          </p:nvPr>
        </p:nvSpPr>
        <p:spPr/>
        <p:txBody>
          <a:bodyPr/>
          <a:lstStyle/>
          <a:p>
            <a:pPr>
              <a:defRPr/>
            </a:pPr>
            <a:fld id="{D98DBD43-82FB-4E16-A7BF-183B02ED4DD5}" type="slidenum">
              <a:rPr lang="en-US"/>
              <a:pPr>
                <a:defRPr/>
              </a:pPr>
              <a:t>74</a:t>
            </a:fld>
            <a:endParaRPr lang="en-US"/>
          </a:p>
        </p:txBody>
      </p:sp>
    </p:spTree>
    <p:extLst>
      <p:ext uri="{BB962C8B-B14F-4D97-AF65-F5344CB8AC3E}">
        <p14:creationId xmlns:p14="http://schemas.microsoft.com/office/powerpoint/2010/main" val="64871126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Earned Value – Formulas</a:t>
            </a:r>
            <a:br>
              <a:rPr lang="en-US" dirty="0" smtClean="0"/>
            </a:br>
            <a:r>
              <a:rPr lang="ar-SA" dirty="0" smtClean="0"/>
              <a:t>القيمة المكتسبة - المعادلات</a:t>
            </a:r>
            <a:endParaRPr lang="en-US" dirty="0"/>
          </a:p>
        </p:txBody>
      </p:sp>
      <p:sp>
        <p:nvSpPr>
          <p:cNvPr id="3" name="Content Placeholder 2"/>
          <p:cNvSpPr>
            <a:spLocks noGrp="1"/>
          </p:cNvSpPr>
          <p:nvPr>
            <p:ph sz="half" idx="1"/>
          </p:nvPr>
        </p:nvSpPr>
        <p:spPr>
          <a:xfrm>
            <a:off x="457200" y="1600200"/>
            <a:ext cx="4038600" cy="4876800"/>
          </a:xfrm>
        </p:spPr>
        <p:txBody>
          <a:bodyPr rtlCol="0">
            <a:normAutofit fontScale="92500" lnSpcReduction="20000"/>
          </a:bodyPr>
          <a:lstStyle/>
          <a:p>
            <a:pPr marL="442913" indent="-442913" eaLnBrk="1" fontAlgn="auto" hangingPunct="1">
              <a:spcAft>
                <a:spcPts val="0"/>
              </a:spcAft>
              <a:defRPr/>
            </a:pPr>
            <a:r>
              <a:rPr lang="en-US" b="1" dirty="0" smtClean="0">
                <a:solidFill>
                  <a:srgbClr val="C00000"/>
                </a:solidFill>
                <a:latin typeface="Times New Roman" pitchFamily="18" charset="0"/>
              </a:rPr>
              <a:t>Variance At Completion :   </a:t>
            </a:r>
          </a:p>
          <a:p>
            <a:pPr marL="442913" indent="-442913" eaLnBrk="1" fontAlgn="auto" hangingPunct="1">
              <a:spcAft>
                <a:spcPts val="0"/>
              </a:spcAft>
              <a:buFont typeface="Arial" pitchFamily="34" charset="0"/>
              <a:buNone/>
              <a:defRPr/>
            </a:pPr>
            <a:r>
              <a:rPr lang="en-US" b="1" dirty="0" smtClean="0">
                <a:solidFill>
                  <a:srgbClr val="C00000"/>
                </a:solidFill>
                <a:latin typeface="Times New Roman" pitchFamily="18" charset="0"/>
              </a:rPr>
              <a:t>	</a:t>
            </a:r>
            <a:r>
              <a:rPr lang="en-US" dirty="0" smtClean="0">
                <a:latin typeface="Times New Roman" pitchFamily="18" charset="0"/>
              </a:rPr>
              <a:t>VAC$ = BAC – EAC</a:t>
            </a:r>
          </a:p>
          <a:p>
            <a:pPr marL="442913" indent="-442913" eaLnBrk="1" fontAlgn="auto" hangingPunct="1">
              <a:spcAft>
                <a:spcPts val="0"/>
              </a:spcAft>
              <a:buFont typeface="Arial" pitchFamily="34" charset="0"/>
              <a:buNone/>
              <a:defRPr/>
            </a:pPr>
            <a:r>
              <a:rPr lang="en-US" dirty="0" smtClean="0">
                <a:latin typeface="Times New Roman" pitchFamily="18" charset="0"/>
              </a:rPr>
              <a:t>	( - ) Over Budget</a:t>
            </a:r>
          </a:p>
          <a:p>
            <a:pPr marL="442913" indent="-442913" eaLnBrk="1" fontAlgn="auto" hangingPunct="1">
              <a:spcAft>
                <a:spcPts val="0"/>
              </a:spcAft>
              <a:buFont typeface="Arial" pitchFamily="34" charset="0"/>
              <a:buNone/>
              <a:defRPr/>
            </a:pPr>
            <a:r>
              <a:rPr lang="en-US" dirty="0" smtClean="0">
                <a:latin typeface="Times New Roman" pitchFamily="18" charset="0"/>
              </a:rPr>
              <a:t>	( + ) Under Budget </a:t>
            </a:r>
          </a:p>
          <a:p>
            <a:pPr marL="442913" indent="-442913" eaLnBrk="1" fontAlgn="auto" hangingPunct="1">
              <a:spcAft>
                <a:spcPts val="0"/>
              </a:spcAft>
              <a:defRPr/>
            </a:pPr>
            <a:r>
              <a:rPr lang="en-US" b="1" dirty="0" smtClean="0">
                <a:solidFill>
                  <a:srgbClr val="C00000"/>
                </a:solidFill>
                <a:latin typeface="Times New Roman" pitchFamily="18" charset="0"/>
              </a:rPr>
              <a:t>Variance At Completion % :</a:t>
            </a:r>
          </a:p>
          <a:p>
            <a:pPr marL="442913" indent="-442913" eaLnBrk="1" fontAlgn="auto" hangingPunct="1">
              <a:spcAft>
                <a:spcPts val="0"/>
              </a:spcAft>
              <a:buFont typeface="Arial" pitchFamily="34" charset="0"/>
              <a:buNone/>
              <a:defRPr/>
            </a:pPr>
            <a:r>
              <a:rPr lang="en-US" dirty="0" smtClean="0">
                <a:latin typeface="Times New Roman" pitchFamily="18" charset="0"/>
              </a:rPr>
              <a:t> 	VAC $ % = (BAC – EAC) * 100 / BAC </a:t>
            </a:r>
          </a:p>
          <a:p>
            <a:pPr marL="442913" indent="-442913" eaLnBrk="1" fontAlgn="auto" hangingPunct="1">
              <a:spcAft>
                <a:spcPts val="0"/>
              </a:spcAft>
              <a:buFont typeface="Arial" pitchFamily="34" charset="0"/>
              <a:buNone/>
              <a:defRPr/>
            </a:pPr>
            <a:r>
              <a:rPr lang="en-US" dirty="0" smtClean="0">
                <a:latin typeface="Times New Roman" pitchFamily="18" charset="0"/>
              </a:rPr>
              <a:t>	= (VAC $ /BAC) * 100</a:t>
            </a:r>
          </a:p>
          <a:p>
            <a:pPr marL="442913" indent="-442913" eaLnBrk="1" fontAlgn="auto" hangingPunct="1">
              <a:spcAft>
                <a:spcPts val="0"/>
              </a:spcAft>
              <a:buFont typeface="Arial" pitchFamily="34" charset="0"/>
              <a:buNone/>
              <a:defRPr/>
            </a:pPr>
            <a:r>
              <a:rPr lang="en-US" dirty="0" smtClean="0">
                <a:latin typeface="Times New Roman" pitchFamily="18" charset="0"/>
              </a:rPr>
              <a:t>	( - ) Over Budget 	</a:t>
            </a:r>
          </a:p>
          <a:p>
            <a:pPr marL="442913" indent="-442913" eaLnBrk="1" fontAlgn="auto" hangingPunct="1">
              <a:spcAft>
                <a:spcPts val="0"/>
              </a:spcAft>
              <a:buFont typeface="Arial" pitchFamily="34" charset="0"/>
              <a:buNone/>
              <a:defRPr/>
            </a:pPr>
            <a:r>
              <a:rPr lang="en-US" dirty="0" smtClean="0">
                <a:latin typeface="Times New Roman" pitchFamily="18" charset="0"/>
              </a:rPr>
              <a:t>	( + ) Under Budget</a:t>
            </a:r>
          </a:p>
        </p:txBody>
      </p:sp>
      <p:sp>
        <p:nvSpPr>
          <p:cNvPr id="34820" name="Content Placeholder 3"/>
          <p:cNvSpPr>
            <a:spLocks noGrp="1"/>
          </p:cNvSpPr>
          <p:nvPr>
            <p:ph sz="half" idx="2"/>
          </p:nvPr>
        </p:nvSpPr>
        <p:spPr>
          <a:xfrm>
            <a:off x="4648200" y="1600200"/>
            <a:ext cx="4038600" cy="4800600"/>
          </a:xfrm>
        </p:spPr>
        <p:txBody>
          <a:bodyPr>
            <a:normAutofit fontScale="92500" lnSpcReduction="20000"/>
          </a:bodyPr>
          <a:lstStyle/>
          <a:p>
            <a:pPr eaLnBrk="1" hangingPunct="1"/>
            <a:r>
              <a:rPr lang="ar-SY" sz="3200" b="1" smtClean="0">
                <a:solidFill>
                  <a:srgbClr val="C00000"/>
                </a:solidFill>
              </a:rPr>
              <a:t>التباين عند الانتهاء :</a:t>
            </a:r>
          </a:p>
          <a:p>
            <a:pPr lvl="1" eaLnBrk="1" hangingPunct="1">
              <a:buFont typeface="Arial" pitchFamily="34" charset="0"/>
              <a:buNone/>
            </a:pPr>
            <a:r>
              <a:rPr lang="ar-SY" sz="2800" smtClean="0"/>
              <a:t>= التكلفة عند الانتهاء </a:t>
            </a:r>
            <a:r>
              <a:rPr lang="en-US" sz="2800" smtClean="0"/>
              <a:t>          </a:t>
            </a:r>
            <a:r>
              <a:rPr lang="ar-SY" sz="2800" smtClean="0"/>
              <a:t>( الميزانية ) – المقدر عند الانتهاء .</a:t>
            </a:r>
          </a:p>
          <a:p>
            <a:pPr eaLnBrk="1" hangingPunct="1"/>
            <a:r>
              <a:rPr lang="ar-SY" sz="3200" b="1" smtClean="0">
                <a:solidFill>
                  <a:srgbClr val="C00000"/>
                </a:solidFill>
              </a:rPr>
              <a:t>النسبة المئوية للتباين عند الانتهاء :</a:t>
            </a:r>
          </a:p>
          <a:p>
            <a:pPr lvl="1" eaLnBrk="1" hangingPunct="1">
              <a:buFont typeface="Arial" pitchFamily="34" charset="0"/>
              <a:buNone/>
            </a:pPr>
            <a:r>
              <a:rPr lang="ar-SY" sz="2800" smtClean="0"/>
              <a:t>= (التكلفة عند الانتهاء </a:t>
            </a:r>
            <a:r>
              <a:rPr lang="en-US" sz="2800" smtClean="0"/>
              <a:t>         </a:t>
            </a:r>
            <a:r>
              <a:rPr lang="ar-SY" sz="2800" smtClean="0"/>
              <a:t>( الميزانية ) – المقدر عند الانتهاء ) *100 \ التكلفة عند الانتهاء  .</a:t>
            </a:r>
            <a:endParaRPr lang="en-US" sz="2800" smtClean="0"/>
          </a:p>
        </p:txBody>
      </p:sp>
      <p:sp>
        <p:nvSpPr>
          <p:cNvPr id="5" name="Slide Number Placeholder 4"/>
          <p:cNvSpPr>
            <a:spLocks noGrp="1"/>
          </p:cNvSpPr>
          <p:nvPr>
            <p:ph type="sldNum" sz="quarter" idx="12"/>
          </p:nvPr>
        </p:nvSpPr>
        <p:spPr/>
        <p:txBody>
          <a:bodyPr/>
          <a:lstStyle/>
          <a:p>
            <a:pPr>
              <a:defRPr/>
            </a:pPr>
            <a:fld id="{8A94F1D2-3A6F-4593-8781-924BF89E474C}" type="slidenum">
              <a:rPr lang="en-US"/>
              <a:pPr>
                <a:defRPr/>
              </a:pPr>
              <a:t>75</a:t>
            </a:fld>
            <a:endParaRPr lang="en-US"/>
          </a:p>
        </p:txBody>
      </p:sp>
    </p:spTree>
    <p:extLst>
      <p:ext uri="{BB962C8B-B14F-4D97-AF65-F5344CB8AC3E}">
        <p14:creationId xmlns:p14="http://schemas.microsoft.com/office/powerpoint/2010/main" val="94889609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Earned Value – Formulas</a:t>
            </a:r>
            <a:br>
              <a:rPr lang="en-US" dirty="0" smtClean="0"/>
            </a:br>
            <a:r>
              <a:rPr lang="ar-SA" dirty="0" smtClean="0"/>
              <a:t>القيمة المكتسبة - المعادلات</a:t>
            </a:r>
            <a:endParaRPr lang="en-US" dirty="0"/>
          </a:p>
        </p:txBody>
      </p:sp>
      <p:sp>
        <p:nvSpPr>
          <p:cNvPr id="3" name="Content Placeholder 2"/>
          <p:cNvSpPr>
            <a:spLocks noGrp="1"/>
          </p:cNvSpPr>
          <p:nvPr>
            <p:ph sz="half" idx="1"/>
          </p:nvPr>
        </p:nvSpPr>
        <p:spPr>
          <a:xfrm>
            <a:off x="457200" y="1600200"/>
            <a:ext cx="4038600" cy="4876800"/>
          </a:xfrm>
        </p:spPr>
        <p:txBody>
          <a:bodyPr rtlCol="0">
            <a:normAutofit fontScale="92500" lnSpcReduction="10000"/>
          </a:bodyPr>
          <a:lstStyle/>
          <a:p>
            <a:pPr eaLnBrk="1" fontAlgn="auto" hangingPunct="1">
              <a:lnSpc>
                <a:spcPct val="90000"/>
              </a:lnSpc>
              <a:spcAft>
                <a:spcPts val="0"/>
              </a:spcAft>
              <a:tabLst>
                <a:tab pos="1071563" algn="l"/>
                <a:tab pos="1257300" algn="l"/>
              </a:tabLst>
              <a:defRPr/>
            </a:pPr>
            <a:r>
              <a:rPr lang="en-US" b="1" dirty="0" smtClean="0">
                <a:solidFill>
                  <a:srgbClr val="C00000"/>
                </a:solidFill>
                <a:latin typeface="Times New Roman" pitchFamily="18" charset="0"/>
              </a:rPr>
              <a:t>Cost Performance Index :</a:t>
            </a:r>
          </a:p>
          <a:p>
            <a:pPr eaLnBrk="1" fontAlgn="auto" hangingPunct="1">
              <a:lnSpc>
                <a:spcPct val="90000"/>
              </a:lnSpc>
              <a:spcAft>
                <a:spcPts val="0"/>
              </a:spcAft>
              <a:buFont typeface="Arial" pitchFamily="34" charset="0"/>
              <a:buNone/>
              <a:tabLst>
                <a:tab pos="1071563" algn="l"/>
                <a:tab pos="1257300" algn="l"/>
              </a:tabLst>
              <a:defRPr/>
            </a:pPr>
            <a:r>
              <a:rPr lang="en-US" dirty="0" smtClean="0">
                <a:latin typeface="Times New Roman" pitchFamily="18" charset="0"/>
              </a:rPr>
              <a:t>	CPI = EV / AC                                  </a:t>
            </a:r>
          </a:p>
          <a:p>
            <a:pPr eaLnBrk="1" fontAlgn="auto" hangingPunct="1">
              <a:lnSpc>
                <a:spcPct val="90000"/>
              </a:lnSpc>
              <a:spcAft>
                <a:spcPts val="0"/>
              </a:spcAft>
              <a:buFont typeface="Arial" pitchFamily="34" charset="0"/>
              <a:buNone/>
              <a:tabLst>
                <a:tab pos="1071563" algn="l"/>
                <a:tab pos="1257300" algn="l"/>
              </a:tabLst>
              <a:defRPr/>
            </a:pPr>
            <a:r>
              <a:rPr lang="en-US" sz="1800" b="1" dirty="0" smtClean="0">
                <a:latin typeface="Times New Roman" pitchFamily="18" charset="0"/>
              </a:rPr>
              <a:t>	&gt; 1 (Underrun) ; &lt; 1 (Overrun) ;         1 (On Budget)</a:t>
            </a:r>
          </a:p>
          <a:p>
            <a:pPr eaLnBrk="1" fontAlgn="auto" hangingPunct="1">
              <a:lnSpc>
                <a:spcPct val="90000"/>
              </a:lnSpc>
              <a:spcAft>
                <a:spcPts val="0"/>
              </a:spcAft>
              <a:tabLst>
                <a:tab pos="1071563" algn="l"/>
                <a:tab pos="1257300" algn="l"/>
              </a:tabLst>
              <a:defRPr/>
            </a:pPr>
            <a:r>
              <a:rPr lang="en-US" b="1" dirty="0" smtClean="0">
                <a:solidFill>
                  <a:srgbClr val="C00000"/>
                </a:solidFill>
                <a:latin typeface="Times New Roman" pitchFamily="18" charset="0"/>
              </a:rPr>
              <a:t>Schedule Performance Index :</a:t>
            </a:r>
          </a:p>
          <a:p>
            <a:pPr eaLnBrk="1" fontAlgn="auto" hangingPunct="1">
              <a:lnSpc>
                <a:spcPct val="90000"/>
              </a:lnSpc>
              <a:spcAft>
                <a:spcPts val="0"/>
              </a:spcAft>
              <a:buFont typeface="Arial" pitchFamily="34" charset="0"/>
              <a:buNone/>
              <a:tabLst>
                <a:tab pos="1071563" algn="l"/>
                <a:tab pos="1257300" algn="l"/>
              </a:tabLst>
              <a:defRPr/>
            </a:pPr>
            <a:r>
              <a:rPr lang="en-US" dirty="0" smtClean="0">
                <a:latin typeface="Times New Roman" pitchFamily="18" charset="0"/>
              </a:rPr>
              <a:t>    SPI = EV / PV                                  </a:t>
            </a:r>
          </a:p>
          <a:p>
            <a:pPr eaLnBrk="1" fontAlgn="auto" hangingPunct="1">
              <a:lnSpc>
                <a:spcPct val="90000"/>
              </a:lnSpc>
              <a:spcAft>
                <a:spcPts val="0"/>
              </a:spcAft>
              <a:buFont typeface="Arial" pitchFamily="34" charset="0"/>
              <a:buNone/>
              <a:tabLst>
                <a:tab pos="1071563" algn="l"/>
                <a:tab pos="1257300" algn="l"/>
              </a:tabLst>
              <a:defRPr/>
            </a:pPr>
            <a:r>
              <a:rPr lang="en-US" sz="1800" b="1" dirty="0" smtClean="0">
                <a:latin typeface="Times New Roman" pitchFamily="18" charset="0"/>
              </a:rPr>
              <a:t>	&gt; 1 (Ahead) ; &lt; 1 (Behind) ;                  1 (On Schedule)</a:t>
            </a:r>
          </a:p>
          <a:p>
            <a:pPr eaLnBrk="1" fontAlgn="auto" hangingPunct="1">
              <a:lnSpc>
                <a:spcPct val="90000"/>
              </a:lnSpc>
              <a:spcAft>
                <a:spcPts val="0"/>
              </a:spcAft>
              <a:tabLst>
                <a:tab pos="1071563" algn="l"/>
                <a:tab pos="1257300" algn="l"/>
              </a:tabLst>
              <a:defRPr/>
            </a:pPr>
            <a:r>
              <a:rPr lang="en-US" b="1" dirty="0" smtClean="0">
                <a:solidFill>
                  <a:srgbClr val="C00000"/>
                </a:solidFill>
                <a:latin typeface="Times New Roman" pitchFamily="18" charset="0"/>
              </a:rPr>
              <a:t>Cost Schedule Performance Index :</a:t>
            </a:r>
          </a:p>
          <a:p>
            <a:pPr eaLnBrk="1" fontAlgn="auto" hangingPunct="1">
              <a:lnSpc>
                <a:spcPct val="90000"/>
              </a:lnSpc>
              <a:spcAft>
                <a:spcPts val="0"/>
              </a:spcAft>
              <a:buFont typeface="Arial" pitchFamily="34" charset="0"/>
              <a:buNone/>
              <a:tabLst>
                <a:tab pos="1071563" algn="l"/>
                <a:tab pos="1257300" algn="l"/>
              </a:tabLst>
              <a:defRPr/>
            </a:pPr>
            <a:r>
              <a:rPr lang="en-US" dirty="0" smtClean="0">
                <a:latin typeface="Times New Roman" pitchFamily="18" charset="0"/>
              </a:rPr>
              <a:t>1 -  CSPI  = CPI * SPI</a:t>
            </a:r>
          </a:p>
          <a:p>
            <a:pPr eaLnBrk="1" fontAlgn="auto" hangingPunct="1">
              <a:lnSpc>
                <a:spcPct val="90000"/>
              </a:lnSpc>
              <a:spcAft>
                <a:spcPts val="0"/>
              </a:spcAft>
              <a:buFont typeface="Arial" pitchFamily="34" charset="0"/>
              <a:buNone/>
              <a:tabLst>
                <a:tab pos="1071563" algn="l"/>
                <a:tab pos="1257300" algn="l"/>
              </a:tabLst>
              <a:defRPr/>
            </a:pPr>
            <a:r>
              <a:rPr lang="en-US" dirty="0" smtClean="0">
                <a:latin typeface="Times New Roman" pitchFamily="18" charset="0"/>
              </a:rPr>
              <a:t>2 -  CSPI  = 0.8CPI * 0.2SPI</a:t>
            </a:r>
          </a:p>
        </p:txBody>
      </p:sp>
      <p:sp>
        <p:nvSpPr>
          <p:cNvPr id="35844" name="Content Placeholder 3"/>
          <p:cNvSpPr>
            <a:spLocks noGrp="1"/>
          </p:cNvSpPr>
          <p:nvPr>
            <p:ph sz="half" idx="2"/>
          </p:nvPr>
        </p:nvSpPr>
        <p:spPr>
          <a:xfrm>
            <a:off x="4648200" y="1600200"/>
            <a:ext cx="4038600" cy="4724400"/>
          </a:xfrm>
        </p:spPr>
        <p:txBody>
          <a:bodyPr>
            <a:normAutofit fontScale="92500" lnSpcReduction="10000"/>
          </a:bodyPr>
          <a:lstStyle/>
          <a:p>
            <a:pPr eaLnBrk="1" hangingPunct="1"/>
            <a:r>
              <a:rPr lang="ar-SY" b="1" smtClean="0">
                <a:solidFill>
                  <a:srgbClr val="C00000"/>
                </a:solidFill>
              </a:rPr>
              <a:t>مؤشر أداء التكلفة :</a:t>
            </a:r>
          </a:p>
          <a:p>
            <a:pPr lvl="1" eaLnBrk="1" hangingPunct="1">
              <a:buFont typeface="Arial" pitchFamily="34" charset="0"/>
              <a:buNone/>
            </a:pPr>
            <a:r>
              <a:rPr lang="ar-SY" smtClean="0"/>
              <a:t>= القيمة المكتسبة \ التكلفة الفعلية .</a:t>
            </a:r>
          </a:p>
          <a:p>
            <a:pPr eaLnBrk="1" hangingPunct="1"/>
            <a:r>
              <a:rPr lang="ar-SY" b="1" smtClean="0">
                <a:solidFill>
                  <a:srgbClr val="C00000"/>
                </a:solidFill>
              </a:rPr>
              <a:t>مؤشر أداء الجدول الزمني :</a:t>
            </a:r>
          </a:p>
          <a:p>
            <a:pPr lvl="1" eaLnBrk="1" hangingPunct="1">
              <a:buFont typeface="Arial" pitchFamily="34" charset="0"/>
              <a:buNone/>
            </a:pPr>
            <a:r>
              <a:rPr lang="ar-SY" smtClean="0"/>
              <a:t>= القيمة المكتسبة \ القيمة المخططة.</a:t>
            </a:r>
          </a:p>
          <a:p>
            <a:pPr eaLnBrk="1" hangingPunct="1"/>
            <a:r>
              <a:rPr lang="ar-SY" b="1" smtClean="0">
                <a:solidFill>
                  <a:srgbClr val="C00000"/>
                </a:solidFill>
              </a:rPr>
              <a:t>مؤشر أداء مختلط ( التكلفة والجدول الزمني ) :</a:t>
            </a:r>
          </a:p>
          <a:p>
            <a:pPr lvl="1" eaLnBrk="1" hangingPunct="1">
              <a:buFont typeface="Arial" pitchFamily="34" charset="0"/>
              <a:buNone/>
            </a:pPr>
            <a:r>
              <a:rPr lang="ar-SY" smtClean="0"/>
              <a:t>= مؤشر أداء التكلفة * مؤشر أداء الجدول الزمني .</a:t>
            </a:r>
          </a:p>
          <a:p>
            <a:pPr lvl="1" eaLnBrk="1" hangingPunct="1">
              <a:buFont typeface="Arial" pitchFamily="34" charset="0"/>
              <a:buNone/>
            </a:pPr>
            <a:r>
              <a:rPr lang="ar-SY" smtClean="0"/>
              <a:t>= (0,8 مؤشر أداء التكلفة )*     0,2مؤشر أداء الجدول الزمني )</a:t>
            </a:r>
            <a:endParaRPr lang="en-US" smtClean="0"/>
          </a:p>
        </p:txBody>
      </p:sp>
      <p:sp>
        <p:nvSpPr>
          <p:cNvPr id="5" name="Slide Number Placeholder 4"/>
          <p:cNvSpPr>
            <a:spLocks noGrp="1"/>
          </p:cNvSpPr>
          <p:nvPr>
            <p:ph type="sldNum" sz="quarter" idx="12"/>
          </p:nvPr>
        </p:nvSpPr>
        <p:spPr/>
        <p:txBody>
          <a:bodyPr/>
          <a:lstStyle/>
          <a:p>
            <a:pPr>
              <a:defRPr/>
            </a:pPr>
            <a:fld id="{8799063F-7A1C-4D6F-90F4-213390C80AE6}" type="slidenum">
              <a:rPr lang="en-US"/>
              <a:pPr>
                <a:defRPr/>
              </a:pPr>
              <a:t>76</a:t>
            </a:fld>
            <a:endParaRPr lang="en-US" dirty="0"/>
          </a:p>
        </p:txBody>
      </p:sp>
    </p:spTree>
    <p:extLst>
      <p:ext uri="{BB962C8B-B14F-4D97-AF65-F5344CB8AC3E}">
        <p14:creationId xmlns:p14="http://schemas.microsoft.com/office/powerpoint/2010/main" val="327567938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Earned Value – Formulas</a:t>
            </a:r>
            <a:br>
              <a:rPr lang="en-US" dirty="0" smtClean="0"/>
            </a:br>
            <a:r>
              <a:rPr lang="ar-SA" dirty="0" smtClean="0"/>
              <a:t>القيمة المكتسبة - المعادلات</a:t>
            </a:r>
            <a:endParaRPr lang="en-US" dirty="0"/>
          </a:p>
        </p:txBody>
      </p:sp>
      <p:sp>
        <p:nvSpPr>
          <p:cNvPr id="36867" name="Content Placeholder 2"/>
          <p:cNvSpPr>
            <a:spLocks noGrp="1"/>
          </p:cNvSpPr>
          <p:nvPr>
            <p:ph sz="half" idx="1"/>
          </p:nvPr>
        </p:nvSpPr>
        <p:spPr>
          <a:xfrm>
            <a:off x="457200" y="1600200"/>
            <a:ext cx="4038600" cy="5029200"/>
          </a:xfrm>
        </p:spPr>
        <p:txBody>
          <a:bodyPr/>
          <a:lstStyle/>
          <a:p>
            <a:pPr eaLnBrk="1" hangingPunct="1"/>
            <a:r>
              <a:rPr lang="en-US" sz="3800" b="1" smtClean="0">
                <a:solidFill>
                  <a:srgbClr val="C00000"/>
                </a:solidFill>
              </a:rPr>
              <a:t>To Complete Performance Index (TCPI):</a:t>
            </a:r>
          </a:p>
          <a:p>
            <a:pPr eaLnBrk="1" hangingPunct="1">
              <a:buFont typeface="Arial" pitchFamily="34" charset="0"/>
              <a:buNone/>
            </a:pPr>
            <a:r>
              <a:rPr lang="en-US" sz="3800" smtClean="0"/>
              <a:t>= Work Remaining / Budget Remaining</a:t>
            </a:r>
          </a:p>
          <a:p>
            <a:pPr eaLnBrk="1" hangingPunct="1">
              <a:buFont typeface="Arial" pitchFamily="34" charset="0"/>
              <a:buNone/>
            </a:pPr>
            <a:r>
              <a:rPr lang="en-US" sz="3800" smtClean="0"/>
              <a:t>= TCPI = (BAC-EV) / (BAC-AC) .</a:t>
            </a:r>
          </a:p>
        </p:txBody>
      </p:sp>
      <p:sp>
        <p:nvSpPr>
          <p:cNvPr id="36868" name="Content Placeholder 3"/>
          <p:cNvSpPr>
            <a:spLocks noGrp="1"/>
          </p:cNvSpPr>
          <p:nvPr>
            <p:ph sz="half" idx="2"/>
          </p:nvPr>
        </p:nvSpPr>
        <p:spPr>
          <a:xfrm>
            <a:off x="4572000" y="1600200"/>
            <a:ext cx="4114800" cy="4953000"/>
          </a:xfrm>
        </p:spPr>
        <p:txBody>
          <a:bodyPr/>
          <a:lstStyle/>
          <a:p>
            <a:pPr eaLnBrk="1" hangingPunct="1"/>
            <a:r>
              <a:rPr lang="ar-SY" sz="4000" b="1" smtClean="0">
                <a:solidFill>
                  <a:srgbClr val="C00000"/>
                </a:solidFill>
              </a:rPr>
              <a:t>مؤشر الأداء لانجاز العمل المتبقي :</a:t>
            </a:r>
          </a:p>
          <a:p>
            <a:pPr lvl="1" eaLnBrk="1" hangingPunct="1">
              <a:buFont typeface="Arial" pitchFamily="34" charset="0"/>
              <a:buNone/>
            </a:pPr>
            <a:r>
              <a:rPr lang="ar-SY" sz="3600" smtClean="0"/>
              <a:t>= العمل المتبقي \ الميزانية المتبقية .</a:t>
            </a:r>
          </a:p>
          <a:p>
            <a:pPr lvl="1" eaLnBrk="1" hangingPunct="1">
              <a:buFont typeface="Arial" pitchFamily="34" charset="0"/>
              <a:buNone/>
            </a:pPr>
            <a:r>
              <a:rPr lang="ar-SY" sz="3600" smtClean="0"/>
              <a:t>= ( الميزانية – القيمة المكتسبة ) \ ( الميزانية – التكلفة الفعلية ) .</a:t>
            </a:r>
            <a:endParaRPr lang="en-US" sz="3600" smtClean="0"/>
          </a:p>
        </p:txBody>
      </p:sp>
      <p:sp>
        <p:nvSpPr>
          <p:cNvPr id="5" name="Slide Number Placeholder 4"/>
          <p:cNvSpPr>
            <a:spLocks noGrp="1"/>
          </p:cNvSpPr>
          <p:nvPr>
            <p:ph type="sldNum" sz="quarter" idx="12"/>
          </p:nvPr>
        </p:nvSpPr>
        <p:spPr/>
        <p:txBody>
          <a:bodyPr/>
          <a:lstStyle/>
          <a:p>
            <a:pPr>
              <a:defRPr/>
            </a:pPr>
            <a:fld id="{DEB4CFC7-653B-4EA4-AE30-4A145A94A08C}" type="slidenum">
              <a:rPr lang="en-US"/>
              <a:pPr>
                <a:defRPr/>
              </a:pPr>
              <a:t>77</a:t>
            </a:fld>
            <a:endParaRPr lang="en-US"/>
          </a:p>
        </p:txBody>
      </p:sp>
    </p:spTree>
    <p:extLst>
      <p:ext uri="{BB962C8B-B14F-4D97-AF65-F5344CB8AC3E}">
        <p14:creationId xmlns:p14="http://schemas.microsoft.com/office/powerpoint/2010/main" val="204762648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sz="3300" smtClean="0"/>
              <a:t>To-Complete Performance Index (TCPI) </a:t>
            </a:r>
            <a:r>
              <a:rPr lang="ar-SY" sz="3300" smtClean="0"/>
              <a:t/>
            </a:r>
            <a:br>
              <a:rPr lang="ar-SY" sz="3300" smtClean="0"/>
            </a:br>
            <a:r>
              <a:rPr lang="ar-SY" sz="3300" smtClean="0"/>
              <a:t>مؤشر الأداء لانجاز العمل المتبقي </a:t>
            </a:r>
            <a:endParaRPr lang="en-US" sz="3300" smtClean="0"/>
          </a:p>
        </p:txBody>
      </p:sp>
      <p:sp>
        <p:nvSpPr>
          <p:cNvPr id="2526211" name="Rectangle 3"/>
          <p:cNvSpPr>
            <a:spLocks noGrp="1" noChangeArrowheads="1"/>
          </p:cNvSpPr>
          <p:nvPr>
            <p:ph sz="half" idx="1"/>
          </p:nvPr>
        </p:nvSpPr>
        <p:spPr/>
        <p:txBody>
          <a:bodyPr rtlCol="0">
            <a:normAutofit fontScale="85000" lnSpcReduction="10000"/>
          </a:bodyPr>
          <a:lstStyle/>
          <a:p>
            <a:pPr eaLnBrk="1" fontAlgn="auto" hangingPunct="1">
              <a:lnSpc>
                <a:spcPct val="90000"/>
              </a:lnSpc>
              <a:spcAft>
                <a:spcPts val="0"/>
              </a:spcAft>
              <a:defRPr/>
            </a:pPr>
            <a:r>
              <a:rPr lang="en-US" dirty="0"/>
              <a:t>The To-Complete performance index (TCPI) is the calculated projection of cost performance that must be achieved on the remaining work to meet a specified management goal, such as the BAC or the EAC.</a:t>
            </a:r>
          </a:p>
          <a:p>
            <a:pPr eaLnBrk="1" fontAlgn="auto" hangingPunct="1">
              <a:lnSpc>
                <a:spcPct val="90000"/>
              </a:lnSpc>
              <a:spcAft>
                <a:spcPts val="0"/>
              </a:spcAft>
              <a:defRPr/>
            </a:pPr>
            <a:r>
              <a:rPr lang="en-US" dirty="0"/>
              <a:t>Equation for the TCPI based on the BAC: </a:t>
            </a:r>
          </a:p>
          <a:p>
            <a:pPr lvl="1" eaLnBrk="1" fontAlgn="auto" hangingPunct="1">
              <a:lnSpc>
                <a:spcPct val="90000"/>
              </a:lnSpc>
              <a:spcAft>
                <a:spcPts val="0"/>
              </a:spcAft>
              <a:defRPr/>
            </a:pPr>
            <a:r>
              <a:rPr lang="en-US" dirty="0"/>
              <a:t>TCPI= (BAC-EV) / (BAC-AC)</a:t>
            </a:r>
          </a:p>
          <a:p>
            <a:pPr eaLnBrk="1" fontAlgn="auto" hangingPunct="1">
              <a:lnSpc>
                <a:spcPct val="90000"/>
              </a:lnSpc>
              <a:spcAft>
                <a:spcPts val="0"/>
              </a:spcAft>
              <a:defRPr/>
            </a:pPr>
            <a:r>
              <a:rPr lang="en-US" dirty="0"/>
              <a:t>Equation for the TCPI based on the EAC: </a:t>
            </a:r>
          </a:p>
          <a:p>
            <a:pPr lvl="1" eaLnBrk="1" fontAlgn="auto" hangingPunct="1">
              <a:lnSpc>
                <a:spcPct val="90000"/>
              </a:lnSpc>
              <a:spcAft>
                <a:spcPts val="0"/>
              </a:spcAft>
              <a:defRPr/>
            </a:pPr>
            <a:r>
              <a:rPr lang="en-US" dirty="0"/>
              <a:t>TCPI= (BAC-EV) / (EAC-AC)</a:t>
            </a:r>
          </a:p>
          <a:p>
            <a:pPr eaLnBrk="1" fontAlgn="auto" hangingPunct="1">
              <a:lnSpc>
                <a:spcPct val="90000"/>
              </a:lnSpc>
              <a:spcAft>
                <a:spcPts val="0"/>
              </a:spcAft>
              <a:defRPr/>
            </a:pPr>
            <a:endParaRPr lang="en-US" dirty="0"/>
          </a:p>
        </p:txBody>
      </p:sp>
      <p:sp>
        <p:nvSpPr>
          <p:cNvPr id="5" name="Content Placeholder 4"/>
          <p:cNvSpPr>
            <a:spLocks noGrp="1"/>
          </p:cNvSpPr>
          <p:nvPr>
            <p:ph sz="half" idx="2"/>
          </p:nvPr>
        </p:nvSpPr>
        <p:spPr/>
        <p:txBody>
          <a:bodyPr rtlCol="0">
            <a:normAutofit fontScale="85000" lnSpcReduction="10000"/>
          </a:bodyPr>
          <a:lstStyle/>
          <a:p>
            <a:pPr eaLnBrk="1" fontAlgn="auto" hangingPunct="1">
              <a:spcAft>
                <a:spcPts val="0"/>
              </a:spcAft>
              <a:defRPr/>
            </a:pPr>
            <a:r>
              <a:rPr lang="ar-SY" dirty="0" smtClean="0"/>
              <a:t>مؤشر الأداء اللازم حتى يتم اكمال المشروع </a:t>
            </a:r>
            <a:r>
              <a:rPr lang="en-US" dirty="0" smtClean="0"/>
              <a:t>(TCPI)</a:t>
            </a:r>
            <a:r>
              <a:rPr lang="ar-SY" dirty="0" smtClean="0"/>
              <a:t> هو التصور المحسوب لأداء التكلفة التي يجب تحقيقه في العمل المتبقي للإيفاء بهدف محدد من أهداف الإدارة مثل تقدير </a:t>
            </a:r>
            <a:r>
              <a:rPr lang="en-US" dirty="0" smtClean="0"/>
              <a:t>.EAC </a:t>
            </a:r>
            <a:r>
              <a:rPr lang="ar-SY" dirty="0" smtClean="0"/>
              <a:t>أو تقدير </a:t>
            </a:r>
            <a:r>
              <a:rPr lang="en-US" dirty="0" smtClean="0"/>
              <a:t>BAC</a:t>
            </a:r>
            <a:r>
              <a:rPr lang="ar-SY" dirty="0" smtClean="0"/>
              <a:t> .</a:t>
            </a:r>
          </a:p>
          <a:p>
            <a:pPr eaLnBrk="1" fontAlgn="auto" hangingPunct="1">
              <a:spcAft>
                <a:spcPts val="0"/>
              </a:spcAft>
              <a:defRPr/>
            </a:pPr>
            <a:r>
              <a:rPr lang="ar-SY" dirty="0" smtClean="0"/>
              <a:t>تقوم المعادلة الخاصة بمؤشر </a:t>
            </a:r>
            <a:r>
              <a:rPr lang="en-US" dirty="0" smtClean="0"/>
              <a:t>TCPI</a:t>
            </a:r>
            <a:r>
              <a:rPr lang="ar-SY" dirty="0" smtClean="0"/>
              <a:t> على تقدير </a:t>
            </a:r>
            <a:r>
              <a:rPr lang="en-US" dirty="0" smtClean="0"/>
              <a:t>BAC</a:t>
            </a:r>
            <a:r>
              <a:rPr lang="ar-SY" dirty="0" smtClean="0"/>
              <a:t> :</a:t>
            </a:r>
          </a:p>
          <a:p>
            <a:pPr lvl="1" eaLnBrk="1" fontAlgn="auto" hangingPunct="1">
              <a:spcAft>
                <a:spcPts val="0"/>
              </a:spcAft>
              <a:defRPr/>
            </a:pPr>
            <a:r>
              <a:rPr lang="en-US" dirty="0" smtClean="0"/>
              <a:t>TCPI= (BAC-EV) / (BAC-AC)</a:t>
            </a:r>
            <a:endParaRPr lang="ar-SY" dirty="0" smtClean="0"/>
          </a:p>
          <a:p>
            <a:pPr eaLnBrk="1" fontAlgn="auto" hangingPunct="1">
              <a:spcAft>
                <a:spcPts val="0"/>
              </a:spcAft>
              <a:defRPr/>
            </a:pPr>
            <a:r>
              <a:rPr lang="ar-SY" dirty="0" smtClean="0"/>
              <a:t>تقوم المعادلة الخاصة بمؤشر </a:t>
            </a:r>
            <a:r>
              <a:rPr lang="en-US" dirty="0" smtClean="0"/>
              <a:t>TCPI</a:t>
            </a:r>
            <a:r>
              <a:rPr lang="ar-SY" dirty="0" smtClean="0"/>
              <a:t> على تقدير </a:t>
            </a:r>
            <a:r>
              <a:rPr lang="en-US" dirty="0" smtClean="0"/>
              <a:t>EAC</a:t>
            </a:r>
            <a:r>
              <a:rPr lang="ar-SY" dirty="0" smtClean="0"/>
              <a:t> :</a:t>
            </a:r>
          </a:p>
          <a:p>
            <a:pPr lvl="1" eaLnBrk="1" fontAlgn="auto" hangingPunct="1">
              <a:spcAft>
                <a:spcPts val="0"/>
              </a:spcAft>
              <a:defRPr/>
            </a:pPr>
            <a:r>
              <a:rPr lang="en-US" dirty="0" smtClean="0"/>
              <a:t>TCPI= (BAC-EV) / (EAC-AC)</a:t>
            </a:r>
          </a:p>
        </p:txBody>
      </p:sp>
      <p:sp>
        <p:nvSpPr>
          <p:cNvPr id="4" name="Slide Number Placeholder 3"/>
          <p:cNvSpPr>
            <a:spLocks noGrp="1"/>
          </p:cNvSpPr>
          <p:nvPr>
            <p:ph type="sldNum" sz="quarter" idx="12"/>
          </p:nvPr>
        </p:nvSpPr>
        <p:spPr/>
        <p:txBody>
          <a:bodyPr/>
          <a:lstStyle/>
          <a:p>
            <a:pPr>
              <a:defRPr/>
            </a:pPr>
            <a:fld id="{9A792BB7-1E91-465D-B61C-33BE0C729C02}" type="slidenum">
              <a:rPr lang="en-US"/>
              <a:pPr>
                <a:defRPr/>
              </a:pPr>
              <a:t>78</a:t>
            </a:fld>
            <a:endParaRPr lang="en-US"/>
          </a:p>
        </p:txBody>
      </p:sp>
    </p:spTree>
    <p:extLst>
      <p:ext uri="{BB962C8B-B14F-4D97-AF65-F5344CB8AC3E}">
        <p14:creationId xmlns:p14="http://schemas.microsoft.com/office/powerpoint/2010/main" val="374473533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Estimate At Completion (EAC)</a:t>
            </a:r>
            <a:br>
              <a:rPr lang="en-US" dirty="0" smtClean="0"/>
            </a:br>
            <a:r>
              <a:rPr lang="ar-SA" dirty="0" smtClean="0"/>
              <a:t> المقدر عند الانتهاء - التنبؤ</a:t>
            </a:r>
            <a:endParaRPr lang="en-US" dirty="0"/>
          </a:p>
        </p:txBody>
      </p:sp>
      <p:sp>
        <p:nvSpPr>
          <p:cNvPr id="38915" name="Content Placeholder 2"/>
          <p:cNvSpPr>
            <a:spLocks noGrp="1"/>
          </p:cNvSpPr>
          <p:nvPr>
            <p:ph sz="half" idx="1"/>
          </p:nvPr>
        </p:nvSpPr>
        <p:spPr>
          <a:xfrm>
            <a:off x="457200" y="1600200"/>
            <a:ext cx="4114800" cy="4525963"/>
          </a:xfrm>
        </p:spPr>
        <p:txBody>
          <a:bodyPr/>
          <a:lstStyle/>
          <a:p>
            <a:pPr eaLnBrk="1" hangingPunct="1"/>
            <a:r>
              <a:rPr lang="en-US" sz="2000" b="1" smtClean="0">
                <a:solidFill>
                  <a:srgbClr val="C00000"/>
                </a:solidFill>
                <a:latin typeface="Times New Roman" pitchFamily="18" charset="0"/>
              </a:rPr>
              <a:t>EACt Estimate at Completion (Time):</a:t>
            </a:r>
          </a:p>
          <a:p>
            <a:pPr eaLnBrk="1" hangingPunct="1">
              <a:buFont typeface="Arial" pitchFamily="34" charset="0"/>
              <a:buNone/>
            </a:pPr>
            <a:r>
              <a:rPr lang="en-US" sz="1800" smtClean="0">
                <a:latin typeface="Times New Roman" pitchFamily="18" charset="0"/>
              </a:rPr>
              <a:t>      EACt =  ( BAC/SPI)/(BAC/Project Duration )</a:t>
            </a:r>
          </a:p>
          <a:p>
            <a:pPr eaLnBrk="1" hangingPunct="1">
              <a:buFont typeface="Arial" pitchFamily="34" charset="0"/>
              <a:buNone/>
            </a:pPr>
            <a:r>
              <a:rPr lang="en-US" sz="1800" smtClean="0">
                <a:latin typeface="Times New Roman" pitchFamily="18" charset="0"/>
              </a:rPr>
              <a:t>      EACt = ( Project Duration / SPI )</a:t>
            </a:r>
          </a:p>
          <a:p>
            <a:pPr eaLnBrk="1" hangingPunct="1"/>
            <a:r>
              <a:rPr lang="en-US" sz="2000" b="1" smtClean="0">
                <a:solidFill>
                  <a:srgbClr val="C00000"/>
                </a:solidFill>
                <a:latin typeface="Times New Roman" pitchFamily="18" charset="0"/>
              </a:rPr>
              <a:t>EAC$  Estimate at Completion ($):</a:t>
            </a:r>
          </a:p>
          <a:p>
            <a:pPr eaLnBrk="1" hangingPunct="1">
              <a:buFont typeface="Arial" pitchFamily="34" charset="0"/>
              <a:buNone/>
            </a:pPr>
            <a:r>
              <a:rPr lang="en-US" sz="1800" smtClean="0">
                <a:latin typeface="Times New Roman" pitchFamily="18" charset="0"/>
              </a:rPr>
              <a:t>	1 - EAC$ = BAC/CPI</a:t>
            </a:r>
          </a:p>
          <a:p>
            <a:pPr eaLnBrk="1" hangingPunct="1">
              <a:buFont typeface="Arial" pitchFamily="34" charset="0"/>
              <a:buNone/>
            </a:pPr>
            <a:r>
              <a:rPr lang="en-US" sz="1800" smtClean="0">
                <a:latin typeface="Times New Roman" pitchFamily="18" charset="0"/>
              </a:rPr>
              <a:t>	2 - EAC$ = AC +  (BAC – EV )/CPI</a:t>
            </a:r>
          </a:p>
          <a:p>
            <a:pPr eaLnBrk="1" hangingPunct="1">
              <a:buFont typeface="Arial" pitchFamily="34" charset="0"/>
              <a:buNone/>
            </a:pPr>
            <a:r>
              <a:rPr lang="en-US" sz="1800" smtClean="0">
                <a:latin typeface="Times New Roman" pitchFamily="18" charset="0"/>
              </a:rPr>
              <a:t>	3 - EAC$ = AC + [(BAC – EV )/(CPI * SPI)]</a:t>
            </a:r>
          </a:p>
          <a:p>
            <a:pPr eaLnBrk="1" hangingPunct="1">
              <a:buFont typeface="Arial" pitchFamily="34" charset="0"/>
              <a:buNone/>
            </a:pPr>
            <a:r>
              <a:rPr lang="en-US" sz="1800" smtClean="0">
                <a:latin typeface="Times New Roman" pitchFamily="18" charset="0"/>
              </a:rPr>
              <a:t>	4 - EAC$ = AC + [(BAC – EV ) / (0.8CPI *0.2SPI)] .</a:t>
            </a:r>
          </a:p>
        </p:txBody>
      </p:sp>
      <p:sp>
        <p:nvSpPr>
          <p:cNvPr id="4" name="Content Placeholder 3"/>
          <p:cNvSpPr>
            <a:spLocks noGrp="1"/>
          </p:cNvSpPr>
          <p:nvPr>
            <p:ph sz="half" idx="2"/>
          </p:nvPr>
        </p:nvSpPr>
        <p:spPr/>
        <p:txBody>
          <a:bodyPr rtlCol="0">
            <a:normAutofit fontScale="77500" lnSpcReduction="20000"/>
          </a:bodyPr>
          <a:lstStyle/>
          <a:p>
            <a:pPr eaLnBrk="1" fontAlgn="auto" hangingPunct="1">
              <a:spcAft>
                <a:spcPts val="0"/>
              </a:spcAft>
              <a:defRPr/>
            </a:pPr>
            <a:r>
              <a:rPr lang="ar-SY" b="1" dirty="0" smtClean="0">
                <a:solidFill>
                  <a:srgbClr val="C00000"/>
                </a:solidFill>
              </a:rPr>
              <a:t>المقدر عند الانتهاء ( الزمن ) :</a:t>
            </a:r>
          </a:p>
          <a:p>
            <a:pPr lvl="1" eaLnBrk="1" fontAlgn="auto" hangingPunct="1">
              <a:spcAft>
                <a:spcPts val="0"/>
              </a:spcAft>
              <a:defRPr/>
            </a:pPr>
            <a:r>
              <a:rPr lang="ar-SY" dirty="0" smtClean="0"/>
              <a:t>= (الميزانية \ مؤشر أداء الجدول الزمني ) \ ( الميزانية \ زمن المشروع ) .</a:t>
            </a:r>
          </a:p>
          <a:p>
            <a:pPr lvl="1" eaLnBrk="1" fontAlgn="auto" hangingPunct="1">
              <a:spcAft>
                <a:spcPts val="0"/>
              </a:spcAft>
              <a:defRPr/>
            </a:pPr>
            <a:r>
              <a:rPr lang="ar-SY" dirty="0" smtClean="0"/>
              <a:t>= زمن المشروع \ مؤشر أداء الجدول الزمني .</a:t>
            </a:r>
          </a:p>
          <a:p>
            <a:pPr eaLnBrk="1" fontAlgn="auto" hangingPunct="1">
              <a:spcAft>
                <a:spcPts val="0"/>
              </a:spcAft>
              <a:defRPr/>
            </a:pPr>
            <a:r>
              <a:rPr lang="ar-SY" b="1" dirty="0" smtClean="0">
                <a:solidFill>
                  <a:srgbClr val="C00000"/>
                </a:solidFill>
              </a:rPr>
              <a:t>المقدر عند الانتهاء ( المال ) :</a:t>
            </a:r>
          </a:p>
          <a:p>
            <a:pPr marL="914400" lvl="1" indent="-457200" eaLnBrk="1" fontAlgn="auto" hangingPunct="1">
              <a:spcAft>
                <a:spcPts val="0"/>
              </a:spcAft>
              <a:buFont typeface="+mj-lt"/>
              <a:buAutoNum type="arabicPeriod"/>
              <a:defRPr/>
            </a:pPr>
            <a:r>
              <a:rPr lang="ar-SY" dirty="0" smtClean="0"/>
              <a:t>= الميزانية \ مؤشر أداء التكلفة .</a:t>
            </a:r>
          </a:p>
          <a:p>
            <a:pPr marL="914400" lvl="1" indent="-457200" eaLnBrk="1" fontAlgn="auto" hangingPunct="1">
              <a:spcAft>
                <a:spcPts val="0"/>
              </a:spcAft>
              <a:buFont typeface="+mj-lt"/>
              <a:buAutoNum type="arabicPeriod"/>
              <a:defRPr/>
            </a:pPr>
            <a:r>
              <a:rPr lang="ar-SY" dirty="0" smtClean="0"/>
              <a:t>التكلفة الفعلية + ( الميزانية – القيمة المكتسبة ) \ مؤشر أداء التكلفة .</a:t>
            </a:r>
          </a:p>
          <a:p>
            <a:pPr marL="914400" lvl="1" indent="-457200" eaLnBrk="1" fontAlgn="auto" hangingPunct="1">
              <a:spcAft>
                <a:spcPts val="0"/>
              </a:spcAft>
              <a:buFont typeface="+mj-lt"/>
              <a:buAutoNum type="arabicPeriod"/>
              <a:defRPr/>
            </a:pPr>
            <a:r>
              <a:rPr lang="ar-SY" dirty="0" smtClean="0"/>
              <a:t>التكلفة الفعلية +</a:t>
            </a:r>
            <a:r>
              <a:rPr lang="en-US" dirty="0" smtClean="0"/>
              <a:t> )) </a:t>
            </a:r>
            <a:r>
              <a:rPr lang="ar-SY" dirty="0" smtClean="0"/>
              <a:t>الميزانية – القيمة المكتسبة ) \(مؤشر أداء الجدول الزمني * مؤشر أداء الجدول الزمني).</a:t>
            </a:r>
          </a:p>
          <a:p>
            <a:pPr marL="914400" lvl="1" indent="-457200" eaLnBrk="1" fontAlgn="auto" hangingPunct="1">
              <a:spcAft>
                <a:spcPts val="0"/>
              </a:spcAft>
              <a:buFont typeface="+mj-lt"/>
              <a:buAutoNum type="arabicPeriod"/>
              <a:defRPr/>
            </a:pPr>
            <a:r>
              <a:rPr lang="ar-SY" dirty="0" smtClean="0"/>
              <a:t>التكلفة الفعلية +((الميزانية – القيمة المكتسبة ) \(0,2مؤشر أداء الجدول الزمني *0,8 مؤشر أداء الجدول الزمني)</a:t>
            </a:r>
            <a:endParaRPr lang="en-US" dirty="0" smtClean="0"/>
          </a:p>
          <a:p>
            <a:pPr eaLnBrk="1" fontAlgn="auto" hangingPunct="1">
              <a:spcAft>
                <a:spcPts val="0"/>
              </a:spcAft>
              <a:defRPr/>
            </a:pPr>
            <a:endParaRPr lang="en-US" dirty="0"/>
          </a:p>
        </p:txBody>
      </p:sp>
      <p:sp>
        <p:nvSpPr>
          <p:cNvPr id="5" name="Slide Number Placeholder 4"/>
          <p:cNvSpPr>
            <a:spLocks noGrp="1"/>
          </p:cNvSpPr>
          <p:nvPr>
            <p:ph type="sldNum" sz="quarter" idx="12"/>
          </p:nvPr>
        </p:nvSpPr>
        <p:spPr/>
        <p:txBody>
          <a:bodyPr/>
          <a:lstStyle/>
          <a:p>
            <a:pPr>
              <a:defRPr/>
            </a:pPr>
            <a:fld id="{8A4ACDC9-6237-40E4-824C-213D92098DAD}" type="slidenum">
              <a:rPr lang="en-US"/>
              <a:pPr>
                <a:defRPr/>
              </a:pPr>
              <a:t>79</a:t>
            </a:fld>
            <a:endParaRPr lang="en-US"/>
          </a:p>
        </p:txBody>
      </p:sp>
    </p:spTree>
    <p:extLst>
      <p:ext uri="{BB962C8B-B14F-4D97-AF65-F5344CB8AC3E}">
        <p14:creationId xmlns:p14="http://schemas.microsoft.com/office/powerpoint/2010/main" val="12748132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1"/>
            <a:r>
              <a:rPr lang="ar-SY" dirty="0" smtClean="0"/>
              <a:t>تقدير التكاليف </a:t>
            </a:r>
            <a:br>
              <a:rPr lang="ar-SY" dirty="0" smtClean="0"/>
            </a:br>
            <a:r>
              <a:rPr lang="en-US" dirty="0" smtClean="0"/>
              <a:t>Estimate Costs </a:t>
            </a:r>
            <a:endParaRPr lang="en-US" dirty="0"/>
          </a:p>
        </p:txBody>
      </p:sp>
      <p:pic>
        <p:nvPicPr>
          <p:cNvPr id="4" name="Content Placeholder 3"/>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894034" y="1600200"/>
            <a:ext cx="7355932" cy="4525963"/>
          </a:xfrm>
          <a:prstGeom prst="rect">
            <a:avLst/>
          </a:prstGeom>
          <a:noFill/>
        </p:spPr>
      </p:pic>
    </p:spTree>
    <p:extLst>
      <p:ext uri="{BB962C8B-B14F-4D97-AF65-F5344CB8AC3E}">
        <p14:creationId xmlns:p14="http://schemas.microsoft.com/office/powerpoint/2010/main" val="68639802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Estimate To Complete</a:t>
            </a:r>
            <a:r>
              <a:rPr lang="ar-SY" dirty="0" smtClean="0"/>
              <a:t/>
            </a:r>
            <a:br>
              <a:rPr lang="ar-SY" dirty="0" smtClean="0"/>
            </a:br>
            <a:r>
              <a:rPr lang="ar-SY" dirty="0" smtClean="0"/>
              <a:t>المقدر للانتهاء </a:t>
            </a:r>
            <a:r>
              <a:rPr lang="en-US" dirty="0" smtClean="0"/>
              <a:t> </a:t>
            </a:r>
            <a:endParaRPr lang="en-US" dirty="0"/>
          </a:p>
        </p:txBody>
      </p:sp>
      <p:sp>
        <p:nvSpPr>
          <p:cNvPr id="39939" name="Content Placeholder 2"/>
          <p:cNvSpPr>
            <a:spLocks noGrp="1"/>
          </p:cNvSpPr>
          <p:nvPr>
            <p:ph sz="half" idx="1"/>
          </p:nvPr>
        </p:nvSpPr>
        <p:spPr/>
        <p:txBody>
          <a:bodyPr/>
          <a:lstStyle/>
          <a:p>
            <a:pPr eaLnBrk="1" hangingPunct="1"/>
            <a:r>
              <a:rPr lang="en-US" b="1" smtClean="0">
                <a:solidFill>
                  <a:srgbClr val="C00000"/>
                </a:solidFill>
                <a:latin typeface="Times New Roman" pitchFamily="18" charset="0"/>
              </a:rPr>
              <a:t>Estimate To Complete ( ETC ) :</a:t>
            </a:r>
          </a:p>
          <a:p>
            <a:pPr rtl="1" eaLnBrk="1" hangingPunct="1">
              <a:spcBef>
                <a:spcPct val="0"/>
              </a:spcBef>
              <a:buFont typeface="Arial" pitchFamily="34" charset="0"/>
              <a:buNone/>
            </a:pPr>
            <a:r>
              <a:rPr lang="en-US" smtClean="0">
                <a:latin typeface="Times New Roman" pitchFamily="18" charset="0"/>
              </a:rPr>
              <a:t>ETC = EAC – AC (Future) </a:t>
            </a:r>
          </a:p>
          <a:p>
            <a:pPr eaLnBrk="1" hangingPunct="1">
              <a:buFont typeface="Arial" pitchFamily="34" charset="0"/>
              <a:buNone/>
            </a:pPr>
            <a:r>
              <a:rPr lang="en-US" smtClean="0">
                <a:latin typeface="Times New Roman" pitchFamily="18" charset="0"/>
              </a:rPr>
              <a:t>ETC = BAC - EV  (Past)</a:t>
            </a:r>
          </a:p>
          <a:p>
            <a:pPr eaLnBrk="1" hangingPunct="1"/>
            <a:endParaRPr lang="en-US" smtClean="0"/>
          </a:p>
        </p:txBody>
      </p:sp>
      <p:sp>
        <p:nvSpPr>
          <p:cNvPr id="39940" name="Content Placeholder 3"/>
          <p:cNvSpPr>
            <a:spLocks noGrp="1"/>
          </p:cNvSpPr>
          <p:nvPr>
            <p:ph sz="half" idx="2"/>
          </p:nvPr>
        </p:nvSpPr>
        <p:spPr>
          <a:xfrm>
            <a:off x="4572000" y="1447800"/>
            <a:ext cx="4267200" cy="4876800"/>
          </a:xfrm>
        </p:spPr>
        <p:txBody>
          <a:bodyPr/>
          <a:lstStyle/>
          <a:p>
            <a:pPr marL="514350" indent="-514350" eaLnBrk="1" hangingPunct="1"/>
            <a:r>
              <a:rPr lang="ar-SY" sz="4000" smtClean="0"/>
              <a:t>المقدر للانتهاء :</a:t>
            </a:r>
          </a:p>
          <a:p>
            <a:pPr marL="514350" indent="-514350" eaLnBrk="1" hangingPunct="1">
              <a:buFont typeface="Arial" pitchFamily="34" charset="0"/>
              <a:buNone/>
            </a:pPr>
            <a:r>
              <a:rPr lang="ar-SY" sz="4000" smtClean="0"/>
              <a:t>	= المقدر عند الانتهاء – التكلفة الفعلية       ( للمستقبل ) .</a:t>
            </a:r>
          </a:p>
          <a:p>
            <a:pPr marL="514350" indent="-514350" eaLnBrk="1" hangingPunct="1">
              <a:buFont typeface="Arial" pitchFamily="34" charset="0"/>
              <a:buNone/>
            </a:pPr>
            <a:r>
              <a:rPr lang="ar-SY" sz="4000" smtClean="0"/>
              <a:t>	= الميزانية – القيمة المكتسبة ( للماضي ). </a:t>
            </a:r>
            <a:endParaRPr lang="en-US" sz="4000" smtClean="0"/>
          </a:p>
        </p:txBody>
      </p:sp>
      <p:sp>
        <p:nvSpPr>
          <p:cNvPr id="5" name="Slide Number Placeholder 4"/>
          <p:cNvSpPr>
            <a:spLocks noGrp="1"/>
          </p:cNvSpPr>
          <p:nvPr>
            <p:ph type="sldNum" sz="quarter" idx="12"/>
          </p:nvPr>
        </p:nvSpPr>
        <p:spPr/>
        <p:txBody>
          <a:bodyPr/>
          <a:lstStyle/>
          <a:p>
            <a:pPr>
              <a:defRPr/>
            </a:pPr>
            <a:fld id="{05FEC7B9-310F-439D-9759-ED8CB8EF3E9C}" type="slidenum">
              <a:rPr lang="en-US"/>
              <a:pPr>
                <a:defRPr/>
              </a:pPr>
              <a:t>80</a:t>
            </a:fld>
            <a:endParaRPr lang="en-US"/>
          </a:p>
        </p:txBody>
      </p:sp>
    </p:spTree>
    <p:extLst>
      <p:ext uri="{BB962C8B-B14F-4D97-AF65-F5344CB8AC3E}">
        <p14:creationId xmlns:p14="http://schemas.microsoft.com/office/powerpoint/2010/main" val="2828044223"/>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latin typeface="Times New Roman" pitchFamily="18" charset="0"/>
              </a:rPr>
              <a:t>Percent Completed</a:t>
            </a:r>
            <a:r>
              <a:rPr lang="ar-SY" dirty="0" smtClean="0">
                <a:latin typeface="Times New Roman" pitchFamily="18" charset="0"/>
              </a:rPr>
              <a:t/>
            </a:r>
            <a:br>
              <a:rPr lang="ar-SY" dirty="0" smtClean="0">
                <a:latin typeface="Times New Roman" pitchFamily="18" charset="0"/>
              </a:rPr>
            </a:br>
            <a:r>
              <a:rPr lang="ar-SY" dirty="0" smtClean="0">
                <a:latin typeface="Times New Roman" pitchFamily="18" charset="0"/>
              </a:rPr>
              <a:t>النسب المئوية </a:t>
            </a:r>
            <a:endParaRPr lang="en-US" dirty="0"/>
          </a:p>
        </p:txBody>
      </p:sp>
      <p:sp>
        <p:nvSpPr>
          <p:cNvPr id="3" name="Content Placeholder 2"/>
          <p:cNvSpPr>
            <a:spLocks noGrp="1"/>
          </p:cNvSpPr>
          <p:nvPr>
            <p:ph sz="half" idx="1"/>
          </p:nvPr>
        </p:nvSpPr>
        <p:spPr/>
        <p:txBody>
          <a:bodyPr rtlCol="0">
            <a:normAutofit fontScale="92500"/>
          </a:bodyPr>
          <a:lstStyle/>
          <a:p>
            <a:pPr eaLnBrk="1" fontAlgn="auto" hangingPunct="1">
              <a:spcAft>
                <a:spcPts val="0"/>
              </a:spcAft>
              <a:defRPr/>
            </a:pPr>
            <a:r>
              <a:rPr lang="en-US" b="1" dirty="0" smtClean="0">
                <a:solidFill>
                  <a:srgbClr val="C00000"/>
                </a:solidFill>
                <a:latin typeface="Times New Roman" pitchFamily="18" charset="0"/>
              </a:rPr>
              <a:t>Percent Completed : </a:t>
            </a:r>
          </a:p>
          <a:p>
            <a:pPr eaLnBrk="1" fontAlgn="auto" hangingPunct="1">
              <a:spcAft>
                <a:spcPts val="0"/>
              </a:spcAft>
              <a:buFont typeface="Arial" pitchFamily="34" charset="0"/>
              <a:buNone/>
              <a:defRPr/>
            </a:pPr>
            <a:r>
              <a:rPr lang="en-US" dirty="0" smtClean="0">
                <a:latin typeface="Times New Roman" pitchFamily="18" charset="0"/>
              </a:rPr>
              <a:t>    = (EV/ BAC)* 100   Percent (Work Completed)</a:t>
            </a:r>
          </a:p>
          <a:p>
            <a:pPr eaLnBrk="1" fontAlgn="auto" hangingPunct="1">
              <a:spcAft>
                <a:spcPts val="0"/>
              </a:spcAft>
              <a:defRPr/>
            </a:pPr>
            <a:r>
              <a:rPr lang="en-US" b="1" dirty="0" smtClean="0">
                <a:solidFill>
                  <a:srgbClr val="C00000"/>
                </a:solidFill>
                <a:latin typeface="Times New Roman" pitchFamily="18" charset="0"/>
              </a:rPr>
              <a:t>Percent Spent (Budget) : </a:t>
            </a:r>
          </a:p>
          <a:p>
            <a:pPr eaLnBrk="1" fontAlgn="auto" hangingPunct="1">
              <a:spcAft>
                <a:spcPts val="0"/>
              </a:spcAft>
              <a:buFont typeface="Arial" pitchFamily="34" charset="0"/>
              <a:buNone/>
              <a:defRPr/>
            </a:pPr>
            <a:r>
              <a:rPr lang="en-US" dirty="0" smtClean="0">
                <a:latin typeface="Times New Roman" pitchFamily="18" charset="0"/>
              </a:rPr>
              <a:t>    = (AC/BAC)*100	Percent (Budget Spent)</a:t>
            </a:r>
          </a:p>
          <a:p>
            <a:pPr eaLnBrk="1" fontAlgn="auto" hangingPunct="1">
              <a:spcAft>
                <a:spcPts val="0"/>
              </a:spcAft>
              <a:defRPr/>
            </a:pPr>
            <a:r>
              <a:rPr lang="en-US" b="1" dirty="0" smtClean="0">
                <a:solidFill>
                  <a:srgbClr val="C00000"/>
                </a:solidFill>
                <a:latin typeface="Times New Roman" pitchFamily="18" charset="0"/>
              </a:rPr>
              <a:t>Percent Scheduled : </a:t>
            </a:r>
          </a:p>
          <a:p>
            <a:pPr eaLnBrk="1" fontAlgn="auto" hangingPunct="1">
              <a:spcAft>
                <a:spcPts val="0"/>
              </a:spcAft>
              <a:buFont typeface="Arial" pitchFamily="34" charset="0"/>
              <a:buNone/>
              <a:defRPr/>
            </a:pPr>
            <a:r>
              <a:rPr lang="en-US" dirty="0" smtClean="0">
                <a:latin typeface="Times New Roman" pitchFamily="18" charset="0"/>
              </a:rPr>
              <a:t>    = (PV /BAC)*100    Percent (Time Elapsed)</a:t>
            </a:r>
          </a:p>
        </p:txBody>
      </p:sp>
      <p:sp>
        <p:nvSpPr>
          <p:cNvPr id="4" name="Content Placeholder 3"/>
          <p:cNvSpPr>
            <a:spLocks noGrp="1"/>
          </p:cNvSpPr>
          <p:nvPr>
            <p:ph sz="half" idx="2"/>
          </p:nvPr>
        </p:nvSpPr>
        <p:spPr/>
        <p:txBody>
          <a:bodyPr rtlCol="0">
            <a:normAutofit fontScale="92500"/>
          </a:bodyPr>
          <a:lstStyle/>
          <a:p>
            <a:pPr eaLnBrk="1" fontAlgn="auto" hangingPunct="1">
              <a:spcAft>
                <a:spcPts val="0"/>
              </a:spcAft>
              <a:defRPr/>
            </a:pPr>
            <a:r>
              <a:rPr lang="ar-SY" b="1" dirty="0" smtClean="0">
                <a:solidFill>
                  <a:srgbClr val="C00000"/>
                </a:solidFill>
              </a:rPr>
              <a:t>النسبة المئوية المنجزة :</a:t>
            </a:r>
          </a:p>
          <a:p>
            <a:pPr lvl="1" eaLnBrk="1" fontAlgn="auto" hangingPunct="1">
              <a:spcAft>
                <a:spcPts val="0"/>
              </a:spcAft>
              <a:defRPr/>
            </a:pPr>
            <a:r>
              <a:rPr lang="ar-SY" dirty="0" smtClean="0"/>
              <a:t>( القيمة المكتسبة \ الميزانية ) * 100 ( نسبة العمل المنجز ) .</a:t>
            </a:r>
          </a:p>
          <a:p>
            <a:pPr eaLnBrk="1" fontAlgn="auto" hangingPunct="1">
              <a:spcAft>
                <a:spcPts val="0"/>
              </a:spcAft>
              <a:defRPr/>
            </a:pPr>
            <a:r>
              <a:rPr lang="ar-SY" b="1" dirty="0" smtClean="0">
                <a:solidFill>
                  <a:srgbClr val="C00000"/>
                </a:solidFill>
              </a:rPr>
              <a:t>النسبة المئوية المنفقة ( من الميزانية ) :</a:t>
            </a:r>
          </a:p>
          <a:p>
            <a:pPr lvl="1" eaLnBrk="1" fontAlgn="auto" hangingPunct="1">
              <a:spcAft>
                <a:spcPts val="0"/>
              </a:spcAft>
              <a:defRPr/>
            </a:pPr>
            <a:r>
              <a:rPr lang="ar-SY" dirty="0" smtClean="0"/>
              <a:t>= ( التكلفة الفعلية \ الميزانية ) * 100 ( المنفق من الميزانية ) .</a:t>
            </a:r>
          </a:p>
          <a:p>
            <a:pPr eaLnBrk="1" fontAlgn="auto" hangingPunct="1">
              <a:spcAft>
                <a:spcPts val="0"/>
              </a:spcAft>
              <a:defRPr/>
            </a:pPr>
            <a:r>
              <a:rPr lang="ar-SY" b="1" dirty="0" smtClean="0">
                <a:solidFill>
                  <a:srgbClr val="C00000"/>
                </a:solidFill>
              </a:rPr>
              <a:t>النسبة المئوية المجدولة زمنيا :</a:t>
            </a:r>
          </a:p>
          <a:p>
            <a:pPr lvl="1" eaLnBrk="1" fontAlgn="auto" hangingPunct="1">
              <a:spcAft>
                <a:spcPts val="0"/>
              </a:spcAft>
              <a:defRPr/>
            </a:pPr>
            <a:r>
              <a:rPr lang="ar-SY" dirty="0" smtClean="0"/>
              <a:t>( القيمة المخططة \ الميزانية ) *100 ( النسبة المئوية للزمن المنقضي منذ بدء المشروع ) . </a:t>
            </a:r>
          </a:p>
        </p:txBody>
      </p:sp>
      <p:sp>
        <p:nvSpPr>
          <p:cNvPr id="5" name="Slide Number Placeholder 4"/>
          <p:cNvSpPr>
            <a:spLocks noGrp="1"/>
          </p:cNvSpPr>
          <p:nvPr>
            <p:ph type="sldNum" sz="quarter" idx="12"/>
          </p:nvPr>
        </p:nvSpPr>
        <p:spPr/>
        <p:txBody>
          <a:bodyPr/>
          <a:lstStyle/>
          <a:p>
            <a:pPr>
              <a:defRPr/>
            </a:pPr>
            <a:fld id="{CDB1E576-2932-4E89-8A9D-E2C46A4467E3}" type="slidenum">
              <a:rPr lang="en-US"/>
              <a:pPr>
                <a:defRPr/>
              </a:pPr>
              <a:t>81</a:t>
            </a:fld>
            <a:endParaRPr lang="en-US"/>
          </a:p>
        </p:txBody>
      </p:sp>
    </p:spTree>
    <p:extLst>
      <p:ext uri="{BB962C8B-B14F-4D97-AF65-F5344CB8AC3E}">
        <p14:creationId xmlns:p14="http://schemas.microsoft.com/office/powerpoint/2010/main" val="2049228987"/>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2"/>
          <p:cNvSpPr>
            <a:spLocks noGrp="1"/>
          </p:cNvSpPr>
          <p:nvPr>
            <p:ph type="sldNum" sz="quarter" idx="12"/>
          </p:nvPr>
        </p:nvSpPr>
        <p:spPr>
          <a:xfrm>
            <a:off x="3124200" y="6356350"/>
            <a:ext cx="2895600" cy="365125"/>
          </a:xfrm>
        </p:spPr>
        <p:txBody>
          <a:bodyPr/>
          <a:lstStyle/>
          <a:p>
            <a:pPr algn="ctr">
              <a:defRPr/>
            </a:pPr>
            <a:fld id="{20AD98E1-8AFC-4F2C-BE5A-6F6FE1BAC97C}" type="slidenum">
              <a:rPr lang="ar-SA"/>
              <a:pPr algn="ctr">
                <a:defRPr/>
              </a:pPr>
              <a:t>82</a:t>
            </a:fld>
            <a:endParaRPr lang="en-US"/>
          </a:p>
        </p:txBody>
      </p:sp>
      <p:sp>
        <p:nvSpPr>
          <p:cNvPr id="41987" name="Rectangle 4"/>
          <p:cNvSpPr>
            <a:spLocks noRot="1" noChangeArrowheads="1"/>
          </p:cNvSpPr>
          <p:nvPr/>
        </p:nvSpPr>
        <p:spPr bwMode="auto">
          <a:xfrm>
            <a:off x="468313" y="2603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3600">
                <a:latin typeface="Times New Roman" pitchFamily="18" charset="0"/>
                <a:cs typeface="Times New Roman" pitchFamily="18" charset="0"/>
              </a:rPr>
              <a:t>Example To Analyzing </a:t>
            </a:r>
            <a:br>
              <a:rPr lang="en-US" sz="3600">
                <a:latin typeface="Times New Roman" pitchFamily="18" charset="0"/>
                <a:cs typeface="Times New Roman" pitchFamily="18" charset="0"/>
              </a:rPr>
            </a:br>
            <a:r>
              <a:rPr lang="en-US" sz="3600">
                <a:latin typeface="Times New Roman" pitchFamily="18" charset="0"/>
                <a:cs typeface="Times New Roman" pitchFamily="18" charset="0"/>
              </a:rPr>
              <a:t>Input Data</a:t>
            </a:r>
          </a:p>
        </p:txBody>
      </p:sp>
      <p:graphicFrame>
        <p:nvGraphicFramePr>
          <p:cNvPr id="293894" name="Object 2"/>
          <p:cNvGraphicFramePr>
            <a:graphicFrameLocks noChangeAspect="1"/>
          </p:cNvGraphicFramePr>
          <p:nvPr/>
        </p:nvGraphicFramePr>
        <p:xfrm>
          <a:off x="539750" y="2135188"/>
          <a:ext cx="7940675" cy="2014537"/>
        </p:xfrm>
        <a:graphic>
          <a:graphicData uri="http://schemas.openxmlformats.org/presentationml/2006/ole">
            <mc:AlternateContent xmlns:mc="http://schemas.openxmlformats.org/markup-compatibility/2006">
              <mc:Choice xmlns:v="urn:schemas-microsoft-com:vml" Requires="v">
                <p:oleObj spid="_x0000_s1038" name="Worksheet" r:id="rId5" imgW="9115363" imgH="1638227" progId="Excel.Sheet.8">
                  <p:embed/>
                </p:oleObj>
              </mc:Choice>
              <mc:Fallback>
                <p:oleObj name="Worksheet" r:id="rId5" imgW="9115363" imgH="1638227" progId="Excel.Shee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9750" y="2135188"/>
                        <a:ext cx="7940675" cy="201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6600"/>
                            </a:solidFill>
                            <a:miter lim="800000"/>
                            <a:headEnd/>
                            <a:tailEnd/>
                          </a14:hiddenLine>
                        </a:ext>
                      </a:extLst>
                    </p:spPr>
                  </p:pic>
                </p:oleObj>
              </mc:Fallback>
            </mc:AlternateContent>
          </a:graphicData>
        </a:graphic>
      </p:graphicFrame>
      <p:sp>
        <p:nvSpPr>
          <p:cNvPr id="293895" name="Text Box 7"/>
          <p:cNvSpPr txBox="1">
            <a:spLocks noChangeArrowheads="1"/>
          </p:cNvSpPr>
          <p:nvPr/>
        </p:nvSpPr>
        <p:spPr bwMode="auto">
          <a:xfrm>
            <a:off x="533400" y="4419600"/>
            <a:ext cx="4391025"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2400" b="1">
                <a:solidFill>
                  <a:srgbClr val="C00000"/>
                </a:solidFill>
                <a:latin typeface="Calibri" pitchFamily="34" charset="0"/>
              </a:rPr>
              <a:t>We Will Take (Total Project) As Sample</a:t>
            </a:r>
          </a:p>
          <a:p>
            <a:pPr eaLnBrk="1" hangingPunct="1">
              <a:spcBef>
                <a:spcPct val="50000"/>
              </a:spcBef>
            </a:pPr>
            <a:r>
              <a:rPr lang="en-US" sz="2000" b="1">
                <a:solidFill>
                  <a:srgbClr val="C00000"/>
                </a:solidFill>
                <a:latin typeface="Times New Roman" pitchFamily="18" charset="0"/>
                <a:cs typeface="Times New Roman" pitchFamily="18" charset="0"/>
              </a:rPr>
              <a:t>Time Now Is (+ 4) Months.</a:t>
            </a:r>
          </a:p>
          <a:p>
            <a:pPr eaLnBrk="1" hangingPunct="1">
              <a:spcBef>
                <a:spcPct val="50000"/>
              </a:spcBef>
            </a:pPr>
            <a:r>
              <a:rPr lang="en-US" sz="2000" b="1">
                <a:solidFill>
                  <a:srgbClr val="C00000"/>
                </a:solidFill>
                <a:latin typeface="Times New Roman" pitchFamily="18" charset="0"/>
                <a:cs typeface="Times New Roman" pitchFamily="18" charset="0"/>
              </a:rPr>
              <a:t> Project Duration    8 Months</a:t>
            </a:r>
          </a:p>
        </p:txBody>
      </p:sp>
      <p:sp>
        <p:nvSpPr>
          <p:cNvPr id="7" name="Text Box 7"/>
          <p:cNvSpPr txBox="1">
            <a:spLocks noChangeArrowheads="1"/>
          </p:cNvSpPr>
          <p:nvPr/>
        </p:nvSpPr>
        <p:spPr bwMode="auto">
          <a:xfrm>
            <a:off x="4419600" y="4495800"/>
            <a:ext cx="4391025"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rtl="1"/>
            <a:r>
              <a:rPr lang="ar-SY" sz="2400" b="1">
                <a:solidFill>
                  <a:srgbClr val="C00000"/>
                </a:solidFill>
                <a:latin typeface="Calibri" pitchFamily="34" charset="0"/>
              </a:rPr>
              <a:t>سوف نستخدم (إجمالي المشروع ) كمثال .  </a:t>
            </a:r>
            <a:endParaRPr lang="en-US" sz="2400" b="1">
              <a:solidFill>
                <a:srgbClr val="C00000"/>
              </a:solidFill>
              <a:latin typeface="Calibri" pitchFamily="34" charset="0"/>
            </a:endParaRPr>
          </a:p>
          <a:p>
            <a:pPr algn="r" rtl="1" eaLnBrk="1" hangingPunct="1">
              <a:spcBef>
                <a:spcPct val="50000"/>
              </a:spcBef>
            </a:pPr>
            <a:r>
              <a:rPr lang="ar-SY" sz="2000" b="1">
                <a:solidFill>
                  <a:srgbClr val="C00000"/>
                </a:solidFill>
                <a:latin typeface="Times New Roman" pitchFamily="18" charset="0"/>
                <a:cs typeface="Times New Roman" pitchFamily="18" charset="0"/>
              </a:rPr>
              <a:t>الزمن الآن هو +4 أشهر من بدء المشروع </a:t>
            </a:r>
            <a:endParaRPr lang="en-US" sz="2000" b="1">
              <a:solidFill>
                <a:srgbClr val="C00000"/>
              </a:solidFill>
              <a:latin typeface="Times New Roman" pitchFamily="18" charset="0"/>
              <a:cs typeface="Times New Roman" pitchFamily="18" charset="0"/>
            </a:endParaRPr>
          </a:p>
          <a:p>
            <a:pPr algn="r" rtl="1" eaLnBrk="1" hangingPunct="1">
              <a:spcBef>
                <a:spcPct val="50000"/>
              </a:spcBef>
            </a:pPr>
            <a:r>
              <a:rPr lang="ar-SY" sz="2000" b="1">
                <a:solidFill>
                  <a:srgbClr val="C00000"/>
                </a:solidFill>
                <a:latin typeface="Times New Roman" pitchFamily="18" charset="0"/>
                <a:cs typeface="Times New Roman" pitchFamily="18" charset="0"/>
              </a:rPr>
              <a:t>زمن المشروع هو 8 أشهر .</a:t>
            </a:r>
            <a:endParaRPr lang="en-US" sz="2000" b="1">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1161942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93894"/>
                                        </p:tgtEl>
                                        <p:attrNameLst>
                                          <p:attrName>style.visibility</p:attrName>
                                        </p:attrNameLst>
                                      </p:cBhvr>
                                      <p:to>
                                        <p:strVal val="visible"/>
                                      </p:to>
                                    </p:set>
                                    <p:animEffect transition="in" filter="blinds(horizontal)">
                                      <p:cBhvr>
                                        <p:cTn id="7" dur="500"/>
                                        <p:tgtEl>
                                          <p:spTgt spid="29389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93895"/>
                                        </p:tgtEl>
                                        <p:attrNameLst>
                                          <p:attrName>style.visibility</p:attrName>
                                        </p:attrNameLst>
                                      </p:cBhvr>
                                      <p:to>
                                        <p:strVal val="visible"/>
                                      </p:to>
                                    </p:set>
                                    <p:animEffect transition="in" filter="blinds(horizontal)">
                                      <p:cBhvr>
                                        <p:cTn id="10" dur="500"/>
                                        <p:tgtEl>
                                          <p:spTgt spid="293895"/>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linds(horizontal)">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3895" grpId="0"/>
      <p:bldP spid="7"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Slide Number Placeholder 5"/>
          <p:cNvSpPr>
            <a:spLocks noGrp="1"/>
          </p:cNvSpPr>
          <p:nvPr>
            <p:ph type="sldNum" sz="quarter" idx="12"/>
          </p:nvPr>
        </p:nvSpPr>
        <p:spPr>
          <a:xfrm>
            <a:off x="3124200" y="6356350"/>
            <a:ext cx="2895600" cy="365125"/>
          </a:xfrm>
        </p:spPr>
        <p:txBody>
          <a:bodyPr/>
          <a:lstStyle/>
          <a:p>
            <a:pPr algn="ctr">
              <a:defRPr/>
            </a:pPr>
            <a:fld id="{87743D6B-0D0E-4094-9CCA-B5ACB5735672}" type="slidenum">
              <a:rPr lang="ar-SA"/>
              <a:pPr algn="ctr">
                <a:defRPr/>
              </a:pPr>
              <a:t>83</a:t>
            </a:fld>
            <a:endParaRPr lang="en-US"/>
          </a:p>
        </p:txBody>
      </p:sp>
      <p:sp>
        <p:nvSpPr>
          <p:cNvPr id="303106" name="Rectangle 2"/>
          <p:cNvSpPr>
            <a:spLocks noGrp="1" noRot="1" noChangeArrowheads="1"/>
          </p:cNvSpPr>
          <p:nvPr>
            <p:ph type="title"/>
          </p:nvPr>
        </p:nvSpPr>
        <p:spPr>
          <a:xfrm>
            <a:off x="457200" y="188913"/>
            <a:ext cx="8229600" cy="1143000"/>
          </a:xfrm>
        </p:spPr>
        <p:txBody>
          <a:bodyPr rtlCol="0">
            <a:normAutofit fontScale="90000"/>
          </a:bodyPr>
          <a:lstStyle/>
          <a:p>
            <a:pPr eaLnBrk="1" fontAlgn="auto" hangingPunct="1">
              <a:spcAft>
                <a:spcPts val="0"/>
              </a:spcAft>
              <a:defRPr/>
            </a:pPr>
            <a:r>
              <a:rPr lang="en-US" sz="3600" dirty="0"/>
              <a:t>Earned Value Data </a:t>
            </a:r>
            <a:r>
              <a:rPr lang="en-US" sz="3600" dirty="0" smtClean="0"/>
              <a:t>Tables  After </a:t>
            </a:r>
            <a:r>
              <a:rPr lang="en-US" sz="3600" dirty="0"/>
              <a:t>E.V.  -  Results</a:t>
            </a:r>
          </a:p>
        </p:txBody>
      </p:sp>
      <p:sp>
        <p:nvSpPr>
          <p:cNvPr id="303111" name="Text Box 7"/>
          <p:cNvSpPr txBox="1">
            <a:spLocks noChangeArrowheads="1"/>
          </p:cNvSpPr>
          <p:nvPr/>
        </p:nvSpPr>
        <p:spPr bwMode="auto">
          <a:xfrm>
            <a:off x="539750" y="1295400"/>
            <a:ext cx="2376488" cy="303213"/>
          </a:xfrm>
          <a:prstGeom prst="rect">
            <a:avLst/>
          </a:prstGeom>
          <a:solidFill>
            <a:srgbClr val="33CC33"/>
          </a:solidFill>
          <a:ln w="38100">
            <a:solidFill>
              <a:schemeClr val="tx1"/>
            </a:solidFill>
            <a:miter lim="800000"/>
            <a:headEnd/>
            <a:tailEnd/>
          </a:ln>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1200" b="1">
                <a:solidFill>
                  <a:srgbClr val="000514"/>
                </a:solidFill>
                <a:latin typeface="Tahoma" pitchFamily="34" charset="0"/>
                <a:cs typeface="Tahoma" pitchFamily="34" charset="0"/>
              </a:rPr>
              <a:t>SCHEDULE MEASUREMENTS</a:t>
            </a:r>
          </a:p>
        </p:txBody>
      </p:sp>
      <p:sp>
        <p:nvSpPr>
          <p:cNvPr id="303112" name="Text Box 8"/>
          <p:cNvSpPr txBox="1">
            <a:spLocks noChangeArrowheads="1"/>
          </p:cNvSpPr>
          <p:nvPr/>
        </p:nvSpPr>
        <p:spPr bwMode="auto">
          <a:xfrm>
            <a:off x="539750" y="1677988"/>
            <a:ext cx="2376488" cy="1220787"/>
          </a:xfrm>
          <a:prstGeom prst="rect">
            <a:avLst/>
          </a:prstGeom>
          <a:solidFill>
            <a:srgbClr val="33CC33"/>
          </a:solidFill>
          <a:ln w="38100">
            <a:solidFill>
              <a:schemeClr val="tx1"/>
            </a:solidFill>
            <a:miter lim="800000"/>
            <a:headEnd/>
            <a:tailEnd/>
          </a:ln>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b="1">
                <a:solidFill>
                  <a:srgbClr val="000514"/>
                </a:solidFill>
                <a:latin typeface="Tahoma" pitchFamily="34" charset="0"/>
                <a:cs typeface="Tahoma" pitchFamily="34" charset="0"/>
              </a:rPr>
              <a:t>SV     = - 50,000</a:t>
            </a:r>
          </a:p>
          <a:p>
            <a:pPr eaLnBrk="1" hangingPunct="1">
              <a:spcBef>
                <a:spcPct val="50000"/>
              </a:spcBef>
            </a:pPr>
            <a:r>
              <a:rPr lang="en-US" b="1">
                <a:solidFill>
                  <a:srgbClr val="000514"/>
                </a:solidFill>
                <a:latin typeface="Tahoma" pitchFamily="34" charset="0"/>
                <a:cs typeface="Tahoma" pitchFamily="34" charset="0"/>
              </a:rPr>
              <a:t>SV% = - 12.05 %</a:t>
            </a:r>
          </a:p>
          <a:p>
            <a:pPr eaLnBrk="1" hangingPunct="1">
              <a:spcBef>
                <a:spcPct val="50000"/>
              </a:spcBef>
            </a:pPr>
            <a:r>
              <a:rPr lang="en-US" b="1">
                <a:solidFill>
                  <a:srgbClr val="000514"/>
                </a:solidFill>
                <a:latin typeface="Tahoma" pitchFamily="34" charset="0"/>
                <a:cs typeface="Tahoma" pitchFamily="34" charset="0"/>
              </a:rPr>
              <a:t>SPI   = 0.88</a:t>
            </a:r>
          </a:p>
        </p:txBody>
      </p:sp>
      <p:sp>
        <p:nvSpPr>
          <p:cNvPr id="303113" name="Text Box 9"/>
          <p:cNvSpPr txBox="1">
            <a:spLocks noChangeArrowheads="1"/>
          </p:cNvSpPr>
          <p:nvPr/>
        </p:nvSpPr>
        <p:spPr bwMode="auto">
          <a:xfrm>
            <a:off x="3203575" y="1295400"/>
            <a:ext cx="2376488" cy="303213"/>
          </a:xfrm>
          <a:prstGeom prst="rect">
            <a:avLst/>
          </a:prstGeom>
          <a:solidFill>
            <a:srgbClr val="FFFF66"/>
          </a:solidFill>
          <a:ln w="38100">
            <a:solidFill>
              <a:schemeClr val="tx1"/>
            </a:solidFill>
            <a:miter lim="800000"/>
            <a:headEnd/>
            <a:tailEnd/>
          </a:ln>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1200" b="1">
                <a:solidFill>
                  <a:srgbClr val="000514"/>
                </a:solidFill>
                <a:latin typeface="Tahoma" pitchFamily="34" charset="0"/>
                <a:cs typeface="Tahoma" pitchFamily="34" charset="0"/>
              </a:rPr>
              <a:t>COST MEASUREMENTS</a:t>
            </a:r>
          </a:p>
        </p:txBody>
      </p:sp>
      <p:sp>
        <p:nvSpPr>
          <p:cNvPr id="303114" name="Text Box 10"/>
          <p:cNvSpPr txBox="1">
            <a:spLocks noChangeArrowheads="1"/>
          </p:cNvSpPr>
          <p:nvPr/>
        </p:nvSpPr>
        <p:spPr bwMode="auto">
          <a:xfrm>
            <a:off x="3203575" y="1677988"/>
            <a:ext cx="2376488" cy="1220787"/>
          </a:xfrm>
          <a:prstGeom prst="rect">
            <a:avLst/>
          </a:prstGeom>
          <a:solidFill>
            <a:srgbClr val="FFFF66"/>
          </a:solidFill>
          <a:ln w="38100" algn="ctr">
            <a:solidFill>
              <a:schemeClr val="tx1"/>
            </a:solidFill>
            <a:miter lim="800000"/>
            <a:headEnd/>
            <a:tailEnd/>
          </a:ln>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b="1">
                <a:solidFill>
                  <a:srgbClr val="000514"/>
                </a:solidFill>
                <a:latin typeface="Tahoma" pitchFamily="34" charset="0"/>
                <a:cs typeface="Tahoma" pitchFamily="34" charset="0"/>
              </a:rPr>
              <a:t>CV     = - 120,000</a:t>
            </a:r>
          </a:p>
          <a:p>
            <a:pPr eaLnBrk="1" hangingPunct="1">
              <a:spcBef>
                <a:spcPct val="50000"/>
              </a:spcBef>
            </a:pPr>
            <a:r>
              <a:rPr lang="en-US" b="1">
                <a:solidFill>
                  <a:srgbClr val="000514"/>
                </a:solidFill>
                <a:latin typeface="Tahoma" pitchFamily="34" charset="0"/>
                <a:cs typeface="Tahoma" pitchFamily="34" charset="0"/>
              </a:rPr>
              <a:t>CV% = - 32.88 %</a:t>
            </a:r>
          </a:p>
          <a:p>
            <a:pPr eaLnBrk="1" hangingPunct="1">
              <a:spcBef>
                <a:spcPct val="50000"/>
              </a:spcBef>
            </a:pPr>
            <a:r>
              <a:rPr lang="en-US" b="1">
                <a:solidFill>
                  <a:srgbClr val="000514"/>
                </a:solidFill>
                <a:latin typeface="Tahoma" pitchFamily="34" charset="0"/>
                <a:cs typeface="Tahoma" pitchFamily="34" charset="0"/>
              </a:rPr>
              <a:t>CPI    = 0.75</a:t>
            </a:r>
          </a:p>
        </p:txBody>
      </p:sp>
      <p:sp>
        <p:nvSpPr>
          <p:cNvPr id="303115" name="Text Box 11"/>
          <p:cNvSpPr txBox="1">
            <a:spLocks noChangeArrowheads="1"/>
          </p:cNvSpPr>
          <p:nvPr/>
        </p:nvSpPr>
        <p:spPr bwMode="auto">
          <a:xfrm>
            <a:off x="5867400" y="1295400"/>
            <a:ext cx="2376488" cy="303213"/>
          </a:xfrm>
          <a:prstGeom prst="rect">
            <a:avLst/>
          </a:prstGeom>
          <a:solidFill>
            <a:schemeClr val="accent1"/>
          </a:solidFill>
          <a:ln w="38100">
            <a:solidFill>
              <a:schemeClr val="tx1"/>
            </a:solidFill>
            <a:miter lim="800000"/>
            <a:headEnd/>
            <a:tailEnd/>
          </a:ln>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1200" b="1">
                <a:solidFill>
                  <a:srgbClr val="000514"/>
                </a:solidFill>
                <a:latin typeface="Tahoma" pitchFamily="34" charset="0"/>
                <a:cs typeface="Tahoma" pitchFamily="34" charset="0"/>
              </a:rPr>
              <a:t>COST / SCH. INDICES</a:t>
            </a:r>
          </a:p>
        </p:txBody>
      </p:sp>
      <p:sp>
        <p:nvSpPr>
          <p:cNvPr id="303116" name="Text Box 12"/>
          <p:cNvSpPr txBox="1">
            <a:spLocks noChangeArrowheads="1"/>
          </p:cNvSpPr>
          <p:nvPr/>
        </p:nvSpPr>
        <p:spPr bwMode="auto">
          <a:xfrm>
            <a:off x="5867400" y="1677988"/>
            <a:ext cx="2376488" cy="1220787"/>
          </a:xfrm>
          <a:prstGeom prst="rect">
            <a:avLst/>
          </a:prstGeom>
          <a:solidFill>
            <a:schemeClr val="accent1"/>
          </a:solidFill>
          <a:ln w="38100" algn="ctr">
            <a:solidFill>
              <a:schemeClr val="tx1"/>
            </a:solidFill>
            <a:miter lim="800000"/>
            <a:headEnd/>
            <a:tailEnd/>
          </a:ln>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b="1">
                <a:solidFill>
                  <a:srgbClr val="000514"/>
                </a:solidFill>
                <a:latin typeface="Tahoma" pitchFamily="34" charset="0"/>
                <a:cs typeface="Tahoma" pitchFamily="34" charset="0"/>
              </a:rPr>
              <a:t>CSPI = 0.66</a:t>
            </a:r>
          </a:p>
          <a:p>
            <a:pPr eaLnBrk="1" hangingPunct="1">
              <a:spcBef>
                <a:spcPct val="50000"/>
              </a:spcBef>
            </a:pPr>
            <a:r>
              <a:rPr lang="en-US" b="1">
                <a:solidFill>
                  <a:srgbClr val="000514"/>
                </a:solidFill>
                <a:latin typeface="Tahoma" pitchFamily="34" charset="0"/>
                <a:cs typeface="Tahoma" pitchFamily="34" charset="0"/>
              </a:rPr>
              <a:t>CSPI = 0.776</a:t>
            </a:r>
          </a:p>
          <a:p>
            <a:pPr eaLnBrk="1" hangingPunct="1">
              <a:spcBef>
                <a:spcPct val="50000"/>
              </a:spcBef>
            </a:pPr>
            <a:r>
              <a:rPr lang="en-US" b="1">
                <a:solidFill>
                  <a:srgbClr val="000514"/>
                </a:solidFill>
                <a:latin typeface="Tahoma" pitchFamily="34" charset="0"/>
                <a:cs typeface="Tahoma" pitchFamily="34" charset="0"/>
              </a:rPr>
              <a:t>TCPI = 1.53</a:t>
            </a:r>
          </a:p>
        </p:txBody>
      </p:sp>
      <p:sp>
        <p:nvSpPr>
          <p:cNvPr id="303117" name="Text Box 13"/>
          <p:cNvSpPr txBox="1">
            <a:spLocks noChangeArrowheads="1"/>
          </p:cNvSpPr>
          <p:nvPr/>
        </p:nvSpPr>
        <p:spPr bwMode="auto">
          <a:xfrm>
            <a:off x="539750" y="2976563"/>
            <a:ext cx="2376488" cy="303212"/>
          </a:xfrm>
          <a:prstGeom prst="rect">
            <a:avLst/>
          </a:prstGeom>
          <a:solidFill>
            <a:srgbClr val="FF9900"/>
          </a:solidFill>
          <a:ln w="38100">
            <a:solidFill>
              <a:schemeClr val="tx1"/>
            </a:solidFill>
            <a:miter lim="800000"/>
            <a:headEnd/>
            <a:tailEnd/>
          </a:ln>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1200" b="1">
                <a:solidFill>
                  <a:srgbClr val="000514"/>
                </a:solidFill>
                <a:latin typeface="Tahoma" pitchFamily="34" charset="0"/>
                <a:cs typeface="Tahoma" pitchFamily="34" charset="0"/>
              </a:rPr>
              <a:t>OVERALL STATUS MEASUR.</a:t>
            </a:r>
          </a:p>
        </p:txBody>
      </p:sp>
      <p:sp>
        <p:nvSpPr>
          <p:cNvPr id="303118" name="Text Box 14"/>
          <p:cNvSpPr txBox="1">
            <a:spLocks noChangeArrowheads="1"/>
          </p:cNvSpPr>
          <p:nvPr/>
        </p:nvSpPr>
        <p:spPr bwMode="auto">
          <a:xfrm>
            <a:off x="539750" y="3336925"/>
            <a:ext cx="2376488" cy="646113"/>
          </a:xfrm>
          <a:prstGeom prst="rect">
            <a:avLst/>
          </a:prstGeom>
          <a:solidFill>
            <a:srgbClr val="FF9900"/>
          </a:solidFill>
          <a:ln w="38100">
            <a:solidFill>
              <a:schemeClr val="tx1"/>
            </a:solidFill>
            <a:miter lim="800000"/>
            <a:headEnd/>
            <a:tailEnd/>
          </a:ln>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200" b="1">
                <a:solidFill>
                  <a:srgbClr val="000514"/>
                </a:solidFill>
                <a:latin typeface="Tahoma" pitchFamily="34" charset="0"/>
                <a:cs typeface="Tahoma" pitchFamily="34" charset="0"/>
              </a:rPr>
              <a:t>% COMPLETED = 51.41 %</a:t>
            </a:r>
          </a:p>
          <a:p>
            <a:pPr eaLnBrk="1" hangingPunct="1"/>
            <a:r>
              <a:rPr lang="en-US" sz="1200" b="1">
                <a:solidFill>
                  <a:srgbClr val="000514"/>
                </a:solidFill>
                <a:latin typeface="Tahoma" pitchFamily="34" charset="0"/>
                <a:cs typeface="Tahoma" pitchFamily="34" charset="0"/>
              </a:rPr>
              <a:t>% SCHEDULED = 58.45 %</a:t>
            </a:r>
          </a:p>
          <a:p>
            <a:pPr eaLnBrk="1" hangingPunct="1"/>
            <a:r>
              <a:rPr lang="en-US" sz="1200" b="1">
                <a:solidFill>
                  <a:srgbClr val="000514"/>
                </a:solidFill>
                <a:latin typeface="Tahoma" pitchFamily="34" charset="0"/>
                <a:cs typeface="Tahoma" pitchFamily="34" charset="0"/>
              </a:rPr>
              <a:t>% SPENT           = 68.31 %</a:t>
            </a:r>
          </a:p>
        </p:txBody>
      </p:sp>
      <p:sp>
        <p:nvSpPr>
          <p:cNvPr id="303119" name="Text Box 15"/>
          <p:cNvSpPr txBox="1">
            <a:spLocks noChangeArrowheads="1"/>
          </p:cNvSpPr>
          <p:nvPr/>
        </p:nvSpPr>
        <p:spPr bwMode="auto">
          <a:xfrm>
            <a:off x="3203575" y="2952750"/>
            <a:ext cx="2376488" cy="303213"/>
          </a:xfrm>
          <a:prstGeom prst="rect">
            <a:avLst/>
          </a:prstGeom>
          <a:solidFill>
            <a:srgbClr val="CC6600"/>
          </a:solidFill>
          <a:ln w="38100">
            <a:solidFill>
              <a:schemeClr val="tx1"/>
            </a:solidFill>
            <a:miter lim="800000"/>
            <a:headEnd/>
            <a:tailEnd/>
          </a:ln>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1200" b="1">
                <a:solidFill>
                  <a:srgbClr val="000514"/>
                </a:solidFill>
                <a:latin typeface="Tahoma" pitchFamily="34" charset="0"/>
                <a:cs typeface="Tahoma" pitchFamily="34" charset="0"/>
              </a:rPr>
              <a:t>TIME MEASUREMENTS</a:t>
            </a:r>
          </a:p>
        </p:txBody>
      </p:sp>
      <p:sp>
        <p:nvSpPr>
          <p:cNvPr id="303120" name="Text Box 16"/>
          <p:cNvSpPr txBox="1">
            <a:spLocks noChangeArrowheads="1"/>
          </p:cNvSpPr>
          <p:nvPr/>
        </p:nvSpPr>
        <p:spPr bwMode="auto">
          <a:xfrm>
            <a:off x="3203575" y="3313113"/>
            <a:ext cx="2376488" cy="646112"/>
          </a:xfrm>
          <a:prstGeom prst="rect">
            <a:avLst/>
          </a:prstGeom>
          <a:solidFill>
            <a:srgbClr val="CC6600"/>
          </a:solidFill>
          <a:ln w="38100" algn="ctr">
            <a:solidFill>
              <a:schemeClr val="tx1"/>
            </a:solidFill>
            <a:miter lim="800000"/>
            <a:headEnd/>
            <a:tailEnd/>
          </a:ln>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200" b="1">
                <a:solidFill>
                  <a:srgbClr val="000514"/>
                </a:solidFill>
                <a:latin typeface="Tahoma" pitchFamily="34" charset="0"/>
                <a:cs typeface="Tahoma" pitchFamily="34" charset="0"/>
              </a:rPr>
              <a:t>EAC (time)          = 9. 09 M.</a:t>
            </a:r>
          </a:p>
          <a:p>
            <a:pPr eaLnBrk="1" hangingPunct="1"/>
            <a:r>
              <a:rPr lang="en-US" sz="1200" b="1">
                <a:solidFill>
                  <a:srgbClr val="000514"/>
                </a:solidFill>
                <a:latin typeface="Tahoma" pitchFamily="34" charset="0"/>
                <a:cs typeface="Tahoma" pitchFamily="34" charset="0"/>
              </a:rPr>
              <a:t>PROJECT DELAY = 1.09 M.</a:t>
            </a:r>
          </a:p>
          <a:p>
            <a:pPr eaLnBrk="1" hangingPunct="1"/>
            <a:endParaRPr lang="en-US" sz="1200" b="1">
              <a:solidFill>
                <a:srgbClr val="000514"/>
              </a:solidFill>
              <a:latin typeface="Tahoma" pitchFamily="34" charset="0"/>
              <a:cs typeface="Tahoma" pitchFamily="34" charset="0"/>
            </a:endParaRPr>
          </a:p>
        </p:txBody>
      </p:sp>
      <p:sp>
        <p:nvSpPr>
          <p:cNvPr id="303124" name="Text Box 20"/>
          <p:cNvSpPr txBox="1">
            <a:spLocks noChangeArrowheads="1"/>
          </p:cNvSpPr>
          <p:nvPr/>
        </p:nvSpPr>
        <p:spPr bwMode="auto">
          <a:xfrm>
            <a:off x="539750" y="4038600"/>
            <a:ext cx="7704138" cy="303213"/>
          </a:xfrm>
          <a:prstGeom prst="rect">
            <a:avLst/>
          </a:prstGeom>
          <a:solidFill>
            <a:srgbClr val="CCCC00"/>
          </a:solidFill>
          <a:ln w="38100">
            <a:solidFill>
              <a:schemeClr val="tx1"/>
            </a:solidFill>
            <a:miter lim="800000"/>
            <a:headEnd/>
            <a:tailEnd/>
          </a:ln>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1200" b="1">
                <a:solidFill>
                  <a:srgbClr val="000514"/>
                </a:solidFill>
                <a:latin typeface="Tahoma" pitchFamily="34" charset="0"/>
                <a:cs typeface="Tahoma" pitchFamily="34" charset="0"/>
              </a:rPr>
              <a:t>FORECAST MEASUREMENTS</a:t>
            </a:r>
          </a:p>
        </p:txBody>
      </p:sp>
      <p:graphicFrame>
        <p:nvGraphicFramePr>
          <p:cNvPr id="303333" name="Group 229"/>
          <p:cNvGraphicFramePr>
            <a:graphicFrameLocks noGrp="1"/>
          </p:cNvGraphicFramePr>
          <p:nvPr/>
        </p:nvGraphicFramePr>
        <p:xfrm>
          <a:off x="533400" y="4495800"/>
          <a:ext cx="7704138" cy="1685924"/>
        </p:xfrm>
        <a:graphic>
          <a:graphicData uri="http://schemas.openxmlformats.org/drawingml/2006/table">
            <a:tbl>
              <a:tblPr rtl="1"/>
              <a:tblGrid>
                <a:gridCol w="1908175"/>
                <a:gridCol w="1908175"/>
                <a:gridCol w="1908175"/>
                <a:gridCol w="1979613"/>
              </a:tblGrid>
              <a:tr h="274371">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800" b="1" i="0" u="none" strike="noStrike" cap="none" normalizeH="0" baseline="0" dirty="0" smtClean="0">
                          <a:ln>
                            <a:noFill/>
                          </a:ln>
                          <a:solidFill>
                            <a:srgbClr val="000514"/>
                          </a:solidFill>
                          <a:effectLst/>
                          <a:latin typeface="Tahoma" pitchFamily="34" charset="0"/>
                          <a:cs typeface="Tahoma" pitchFamily="34" charset="0"/>
                        </a:rPr>
                        <a:t>ETC ($)</a:t>
                      </a:r>
                    </a:p>
                  </a:txBody>
                  <a:tcPr marT="0" marB="0" horzOverflow="overflow">
                    <a:lnL w="28575" cap="flat" cmpd="sng" algn="ctr">
                      <a:solidFill>
                        <a:schemeClr val="folHlink"/>
                      </a:solidFill>
                      <a:prstDash val="solid"/>
                      <a:round/>
                      <a:headEnd type="none" w="med" len="med"/>
                      <a:tailEnd type="none" w="med" len="med"/>
                    </a:lnL>
                    <a:lnR w="12700" cap="flat" cmpd="sng" algn="ctr">
                      <a:solidFill>
                        <a:srgbClr val="FFFFCC"/>
                      </a:solidFill>
                      <a:prstDash val="solid"/>
                      <a:round/>
                      <a:headEnd type="none" w="med" len="med"/>
                      <a:tailEnd type="none" w="med" len="med"/>
                    </a:lnR>
                    <a:lnT w="28575" cap="flat" cmpd="sng" algn="ctr">
                      <a:solidFill>
                        <a:schemeClr val="folHlink"/>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rgbClr val="CCCC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800" b="1" i="0" u="none" strike="noStrike" cap="none" normalizeH="0" baseline="0" smtClean="0">
                          <a:ln>
                            <a:noFill/>
                          </a:ln>
                          <a:solidFill>
                            <a:srgbClr val="000514"/>
                          </a:solidFill>
                          <a:effectLst/>
                          <a:latin typeface="Tahoma" pitchFamily="34" charset="0"/>
                          <a:cs typeface="Tahoma" pitchFamily="34" charset="0"/>
                        </a:rPr>
                        <a:t>VAC % ($)</a:t>
                      </a:r>
                    </a:p>
                  </a:txBody>
                  <a:tcPr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28575" cap="flat" cmpd="sng" algn="ctr">
                      <a:solidFill>
                        <a:schemeClr val="folHlink"/>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rgbClr val="CCCC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800" b="1" i="0" u="none" strike="noStrike" cap="none" normalizeH="0" baseline="0" dirty="0" smtClean="0">
                          <a:ln>
                            <a:noFill/>
                          </a:ln>
                          <a:solidFill>
                            <a:srgbClr val="000514"/>
                          </a:solidFill>
                          <a:effectLst/>
                          <a:latin typeface="Tahoma" pitchFamily="34" charset="0"/>
                          <a:cs typeface="Tahoma" pitchFamily="34" charset="0"/>
                        </a:rPr>
                        <a:t>VAC ($)</a:t>
                      </a:r>
                    </a:p>
                  </a:txBody>
                  <a:tcPr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28575" cap="flat" cmpd="sng" algn="ctr">
                      <a:solidFill>
                        <a:schemeClr val="folHlink"/>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rgbClr val="CCCC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800" b="1" i="0" u="none" strike="noStrike" cap="none" normalizeH="0" baseline="0" smtClean="0">
                          <a:ln>
                            <a:noFill/>
                          </a:ln>
                          <a:solidFill>
                            <a:srgbClr val="000514"/>
                          </a:solidFill>
                          <a:effectLst/>
                          <a:latin typeface="Tahoma" pitchFamily="34" charset="0"/>
                          <a:cs typeface="Tahoma" pitchFamily="34" charset="0"/>
                        </a:rPr>
                        <a:t>EAC ($)</a:t>
                      </a:r>
                    </a:p>
                  </a:txBody>
                  <a:tcPr marT="0" marB="0" anchor="ctr" horzOverflow="overflow">
                    <a:lnL w="12700" cap="flat" cmpd="sng" algn="ctr">
                      <a:solidFill>
                        <a:srgbClr val="FFFFCC"/>
                      </a:solidFill>
                      <a:prstDash val="solid"/>
                      <a:round/>
                      <a:headEnd type="none" w="med" len="med"/>
                      <a:tailEnd type="none" w="med" len="med"/>
                    </a:lnL>
                    <a:lnR w="28575" cap="flat" cmpd="sng" algn="ctr">
                      <a:solidFill>
                        <a:schemeClr val="folHlink"/>
                      </a:solidFill>
                      <a:prstDash val="solid"/>
                      <a:round/>
                      <a:headEnd type="none" w="med" len="med"/>
                      <a:tailEnd type="none" w="med" len="med"/>
                    </a:lnR>
                    <a:lnT w="28575" cap="flat" cmpd="sng" algn="ctr">
                      <a:solidFill>
                        <a:schemeClr val="folHlink"/>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rgbClr val="CCCC00"/>
                    </a:solidFill>
                  </a:tcPr>
                </a:tc>
              </a:tr>
              <a:tr h="379484">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US" sz="1800" b="1" i="0" u="none" strike="noStrike" cap="none" normalizeH="0" baseline="0" smtClean="0">
                          <a:ln>
                            <a:noFill/>
                          </a:ln>
                          <a:solidFill>
                            <a:srgbClr val="000514"/>
                          </a:solidFill>
                          <a:effectLst/>
                          <a:latin typeface="Tahoma" pitchFamily="34" charset="0"/>
                          <a:cs typeface="Tahoma" pitchFamily="34" charset="0"/>
                        </a:rPr>
                        <a:t>461,667</a:t>
                      </a:r>
                    </a:p>
                  </a:txBody>
                  <a:tcPr marL="182880" marT="0" marB="0" anchor="ctr" horzOverflow="overflow">
                    <a:lnL w="28575" cap="flat" cmpd="sng" algn="ctr">
                      <a:solidFill>
                        <a:schemeClr val="folHlink"/>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rgbClr val="CCCC00"/>
                    </a:solid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US" sz="1800" b="1" i="0" u="none" strike="noStrike" cap="none" normalizeH="0" baseline="0" smtClean="0">
                          <a:ln>
                            <a:noFill/>
                          </a:ln>
                          <a:solidFill>
                            <a:srgbClr val="000514"/>
                          </a:solidFill>
                          <a:effectLst/>
                          <a:latin typeface="Tahoma" pitchFamily="34" charset="0"/>
                          <a:cs typeface="Tahoma" pitchFamily="34" charset="0"/>
                        </a:rPr>
                        <a:t>- 33.33%</a:t>
                      </a:r>
                    </a:p>
                  </a:txBody>
                  <a:tcPr marL="182880" marT="0" marB="0" anchor="ctr"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rgbClr val="CCCC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800" b="1" i="0" u="none" strike="noStrike" cap="none" normalizeH="0" baseline="0" smtClean="0">
                          <a:ln>
                            <a:noFill/>
                          </a:ln>
                          <a:solidFill>
                            <a:srgbClr val="000514"/>
                          </a:solidFill>
                          <a:effectLst/>
                          <a:latin typeface="Tahoma" pitchFamily="34" charset="0"/>
                          <a:cs typeface="Tahoma" pitchFamily="34" charset="0"/>
                        </a:rPr>
                        <a:t>- 236,667</a:t>
                      </a:r>
                    </a:p>
                  </a:txBody>
                  <a:tcPr marL="182880" marT="0" marB="0" anchor="ctr"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rgbClr val="CCCC00"/>
                    </a:solid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US" sz="1800" b="1" i="0" u="none" strike="noStrike" cap="none" normalizeH="0" baseline="0" smtClean="0">
                          <a:ln>
                            <a:noFill/>
                          </a:ln>
                          <a:solidFill>
                            <a:srgbClr val="000514"/>
                          </a:solidFill>
                          <a:effectLst/>
                          <a:latin typeface="Tahoma" pitchFamily="34" charset="0"/>
                          <a:cs typeface="Tahoma" pitchFamily="34" charset="0"/>
                        </a:rPr>
                        <a:t>- 946,667</a:t>
                      </a:r>
                    </a:p>
                  </a:txBody>
                  <a:tcPr marL="182880" marT="0" marB="0" anchor="ctr" horzOverflow="overflow">
                    <a:lnL w="12700" cap="flat" cmpd="sng" algn="ctr">
                      <a:solidFill>
                        <a:srgbClr val="FFFFCC"/>
                      </a:solidFill>
                      <a:prstDash val="solid"/>
                      <a:round/>
                      <a:headEnd type="none" w="med" len="med"/>
                      <a:tailEnd type="none" w="med" len="med"/>
                    </a:lnL>
                    <a:lnR w="28575" cap="flat" cmpd="sng" algn="ctr">
                      <a:solidFill>
                        <a:schemeClr val="folHlink"/>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rgbClr val="CCCC00"/>
                    </a:solidFill>
                  </a:tcPr>
                </a:tc>
              </a:tr>
              <a:tr h="333437">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US" sz="1800" b="1" i="0" u="none" strike="noStrike" cap="none" normalizeH="0" baseline="0" smtClean="0">
                          <a:ln>
                            <a:noFill/>
                          </a:ln>
                          <a:solidFill>
                            <a:srgbClr val="000514"/>
                          </a:solidFill>
                          <a:effectLst/>
                          <a:latin typeface="Tahoma" pitchFamily="34" charset="0"/>
                          <a:cs typeface="Tahoma" pitchFamily="34" charset="0"/>
                        </a:rPr>
                        <a:t>460,000</a:t>
                      </a:r>
                    </a:p>
                  </a:txBody>
                  <a:tcPr marL="182880" marT="0" marB="0" anchor="ctr" horzOverflow="overflow">
                    <a:lnL w="28575" cap="flat" cmpd="sng" algn="ctr">
                      <a:solidFill>
                        <a:schemeClr val="folHlink"/>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rgbClr val="CCCC00"/>
                    </a:solid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US" sz="1800" b="1" i="0" u="none" strike="noStrike" cap="none" normalizeH="0" baseline="0" smtClean="0">
                          <a:ln>
                            <a:noFill/>
                          </a:ln>
                          <a:solidFill>
                            <a:srgbClr val="000514"/>
                          </a:solidFill>
                          <a:effectLst/>
                          <a:latin typeface="Tahoma" pitchFamily="34" charset="0"/>
                          <a:cs typeface="Tahoma" pitchFamily="34" charset="0"/>
                        </a:rPr>
                        <a:t>- 33.10%</a:t>
                      </a:r>
                    </a:p>
                  </a:txBody>
                  <a:tcPr marL="182880" marT="0" marB="0" anchor="ctr"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rgbClr val="CCCC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800" b="1" i="0" u="none" strike="noStrike" cap="none" normalizeH="0" baseline="0" smtClean="0">
                          <a:ln>
                            <a:noFill/>
                          </a:ln>
                          <a:solidFill>
                            <a:srgbClr val="000514"/>
                          </a:solidFill>
                          <a:effectLst/>
                          <a:latin typeface="Tahoma" pitchFamily="34" charset="0"/>
                          <a:cs typeface="Tahoma" pitchFamily="34" charset="0"/>
                        </a:rPr>
                        <a:t>- 235,000</a:t>
                      </a:r>
                    </a:p>
                  </a:txBody>
                  <a:tcPr marL="182880" marT="0" marB="0" anchor="ctr"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rgbClr val="CCCC00"/>
                    </a:solid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US" sz="1800" b="1" i="0" u="none" strike="noStrike" cap="none" normalizeH="0" baseline="0" smtClean="0">
                          <a:ln>
                            <a:noFill/>
                          </a:ln>
                          <a:solidFill>
                            <a:srgbClr val="000514"/>
                          </a:solidFill>
                          <a:effectLst/>
                          <a:latin typeface="Tahoma" pitchFamily="34" charset="0"/>
                          <a:cs typeface="Tahoma" pitchFamily="34" charset="0"/>
                        </a:rPr>
                        <a:t>- 945,000</a:t>
                      </a:r>
                    </a:p>
                  </a:txBody>
                  <a:tcPr marL="182880" marT="0" marB="0" anchor="ctr" horzOverflow="overflow">
                    <a:lnL w="12700" cap="flat" cmpd="sng" algn="ctr">
                      <a:solidFill>
                        <a:srgbClr val="FFFFCC"/>
                      </a:solidFill>
                      <a:prstDash val="solid"/>
                      <a:round/>
                      <a:headEnd type="none" w="med" len="med"/>
                      <a:tailEnd type="none" w="med" len="med"/>
                    </a:lnL>
                    <a:lnR w="28575" cap="flat" cmpd="sng" algn="ctr">
                      <a:solidFill>
                        <a:schemeClr val="folHlink"/>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rgbClr val="CCCC00"/>
                    </a:solidFill>
                  </a:tcPr>
                </a:tc>
              </a:tr>
              <a:tr h="328675">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US" sz="1800" b="1" i="0" u="none" strike="noStrike" cap="none" normalizeH="0" baseline="0" smtClean="0">
                          <a:ln>
                            <a:noFill/>
                          </a:ln>
                          <a:solidFill>
                            <a:srgbClr val="000514"/>
                          </a:solidFill>
                          <a:effectLst/>
                          <a:latin typeface="Tahoma" pitchFamily="34" charset="0"/>
                          <a:cs typeface="Tahoma" pitchFamily="34" charset="0"/>
                        </a:rPr>
                        <a:t>522,727 **</a:t>
                      </a:r>
                    </a:p>
                  </a:txBody>
                  <a:tcPr marL="182880" marT="0" marB="0" anchor="ctr" horzOverflow="overflow">
                    <a:lnL w="28575" cap="flat" cmpd="sng" algn="ctr">
                      <a:solidFill>
                        <a:schemeClr val="folHlink"/>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rgbClr val="CCCC00"/>
                    </a:solid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US" sz="1800" b="1" i="0" u="none" strike="noStrike" cap="none" normalizeH="0" baseline="0" smtClean="0">
                          <a:ln>
                            <a:noFill/>
                          </a:ln>
                          <a:solidFill>
                            <a:srgbClr val="000514"/>
                          </a:solidFill>
                          <a:effectLst/>
                          <a:latin typeface="Tahoma" pitchFamily="34" charset="0"/>
                          <a:cs typeface="Tahoma" pitchFamily="34" charset="0"/>
                        </a:rPr>
                        <a:t>- 41.93% ** </a:t>
                      </a:r>
                    </a:p>
                  </a:txBody>
                  <a:tcPr marL="182880" marT="0" marB="0" anchor="ctr"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rgbClr val="CCCC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800" b="1" i="0" u="none" strike="noStrike" cap="none" normalizeH="0" baseline="0" dirty="0" smtClean="0">
                          <a:ln>
                            <a:noFill/>
                          </a:ln>
                          <a:solidFill>
                            <a:srgbClr val="000514"/>
                          </a:solidFill>
                          <a:effectLst/>
                          <a:latin typeface="Tahoma" pitchFamily="34" charset="0"/>
                          <a:cs typeface="Tahoma" pitchFamily="34" charset="0"/>
                        </a:rPr>
                        <a:t>- 297,727 **</a:t>
                      </a:r>
                    </a:p>
                  </a:txBody>
                  <a:tcPr marL="182880" marT="0" marB="0" anchor="ctr"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rgbClr val="CCCC00"/>
                    </a:solid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US" sz="1800" b="1" i="0" u="none" strike="noStrike" cap="none" normalizeH="0" baseline="0" smtClean="0">
                          <a:ln>
                            <a:noFill/>
                          </a:ln>
                          <a:solidFill>
                            <a:srgbClr val="000514"/>
                          </a:solidFill>
                          <a:effectLst/>
                          <a:latin typeface="Tahoma" pitchFamily="34" charset="0"/>
                          <a:cs typeface="Tahoma" pitchFamily="34" charset="0"/>
                        </a:rPr>
                        <a:t>- 1,007,727 **</a:t>
                      </a:r>
                    </a:p>
                  </a:txBody>
                  <a:tcPr marL="182880" marT="0" marB="0" anchor="ctr" horzOverflow="overflow">
                    <a:lnL w="12700" cap="flat" cmpd="sng" algn="ctr">
                      <a:solidFill>
                        <a:srgbClr val="FFFFCC"/>
                      </a:solidFill>
                      <a:prstDash val="solid"/>
                      <a:round/>
                      <a:headEnd type="none" w="med" len="med"/>
                      <a:tailEnd type="none" w="med" len="med"/>
                    </a:lnL>
                    <a:lnR w="28575" cap="flat" cmpd="sng" algn="ctr">
                      <a:solidFill>
                        <a:schemeClr val="folHlink"/>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rgbClr val="CCCC00"/>
                    </a:solidFill>
                  </a:tcPr>
                </a:tc>
              </a:tr>
              <a:tr h="369957">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US" sz="1800" b="1" i="0" u="none" strike="noStrike" cap="none" normalizeH="0" baseline="0" smtClean="0">
                          <a:ln>
                            <a:noFill/>
                          </a:ln>
                          <a:solidFill>
                            <a:srgbClr val="000514"/>
                          </a:solidFill>
                          <a:effectLst/>
                          <a:latin typeface="Tahoma" pitchFamily="34" charset="0"/>
                          <a:cs typeface="Tahoma" pitchFamily="34" charset="0"/>
                        </a:rPr>
                        <a:t>444,587 *</a:t>
                      </a:r>
                    </a:p>
                  </a:txBody>
                  <a:tcPr marL="182880" marT="0" marB="0" anchor="ctr" horzOverflow="overflow">
                    <a:lnL w="28575" cap="flat" cmpd="sng" algn="ctr">
                      <a:solidFill>
                        <a:schemeClr val="folHlink"/>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28575" cap="flat" cmpd="sng" algn="ctr">
                      <a:solidFill>
                        <a:schemeClr val="folHlink"/>
                      </a:solidFill>
                      <a:prstDash val="solid"/>
                      <a:round/>
                      <a:headEnd type="none" w="med" len="med"/>
                      <a:tailEnd type="none" w="med" len="med"/>
                    </a:lnB>
                    <a:lnTlToBr>
                      <a:noFill/>
                    </a:lnTlToBr>
                    <a:lnBlToTr>
                      <a:noFill/>
                    </a:lnBlToTr>
                    <a:solidFill>
                      <a:srgbClr val="CCCC00"/>
                    </a:solid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US" sz="1800" b="1" i="0" u="none" strike="noStrike" cap="none" normalizeH="0" baseline="0" dirty="0" smtClean="0">
                          <a:ln>
                            <a:noFill/>
                          </a:ln>
                          <a:solidFill>
                            <a:srgbClr val="000514"/>
                          </a:solidFill>
                          <a:effectLst/>
                          <a:latin typeface="Tahoma" pitchFamily="34" charset="0"/>
                          <a:cs typeface="Tahoma" pitchFamily="34" charset="0"/>
                        </a:rPr>
                        <a:t>- 30.93% *</a:t>
                      </a:r>
                    </a:p>
                  </a:txBody>
                  <a:tcPr marL="182880" marT="0" marB="0" anchor="ctr"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28575" cap="flat" cmpd="sng" algn="ctr">
                      <a:solidFill>
                        <a:schemeClr val="folHlink"/>
                      </a:solidFill>
                      <a:prstDash val="solid"/>
                      <a:round/>
                      <a:headEnd type="none" w="med" len="med"/>
                      <a:tailEnd type="none" w="med" len="med"/>
                    </a:lnB>
                    <a:lnTlToBr>
                      <a:noFill/>
                    </a:lnTlToBr>
                    <a:lnBlToTr>
                      <a:noFill/>
                    </a:lnBlToTr>
                    <a:solidFill>
                      <a:srgbClr val="CCCC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800" b="1" i="0" u="none" strike="noStrike" cap="none" normalizeH="0" baseline="0" smtClean="0">
                          <a:ln>
                            <a:noFill/>
                          </a:ln>
                          <a:solidFill>
                            <a:srgbClr val="000514"/>
                          </a:solidFill>
                          <a:effectLst/>
                          <a:latin typeface="Tahoma" pitchFamily="34" charset="0"/>
                          <a:cs typeface="Tahoma" pitchFamily="34" charset="0"/>
                        </a:rPr>
                        <a:t>- 219,587 *</a:t>
                      </a:r>
                    </a:p>
                  </a:txBody>
                  <a:tcPr marL="182880" marT="0" marB="0" anchor="ctr"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28575" cap="flat" cmpd="sng" algn="ctr">
                      <a:solidFill>
                        <a:schemeClr val="folHlink"/>
                      </a:solidFill>
                      <a:prstDash val="solid"/>
                      <a:round/>
                      <a:headEnd type="none" w="med" len="med"/>
                      <a:tailEnd type="none" w="med" len="med"/>
                    </a:lnB>
                    <a:lnTlToBr>
                      <a:noFill/>
                    </a:lnTlToBr>
                    <a:lnBlToTr>
                      <a:noFill/>
                    </a:lnBlToTr>
                    <a:solidFill>
                      <a:srgbClr val="CCCC00"/>
                    </a:solid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US" sz="1800" b="1" i="0" u="none" strike="noStrike" cap="none" normalizeH="0" baseline="0" dirty="0" smtClean="0">
                          <a:ln>
                            <a:noFill/>
                          </a:ln>
                          <a:solidFill>
                            <a:srgbClr val="000514"/>
                          </a:solidFill>
                          <a:effectLst/>
                          <a:latin typeface="Tahoma" pitchFamily="34" charset="0"/>
                          <a:cs typeface="Tahoma" pitchFamily="34" charset="0"/>
                        </a:rPr>
                        <a:t>- 929,587 *</a:t>
                      </a:r>
                    </a:p>
                  </a:txBody>
                  <a:tcPr marL="182880" marT="0" marB="0" anchor="ctr" horzOverflow="overflow">
                    <a:lnL w="12700" cap="flat" cmpd="sng" algn="ctr">
                      <a:solidFill>
                        <a:srgbClr val="FFFFCC"/>
                      </a:solidFill>
                      <a:prstDash val="solid"/>
                      <a:round/>
                      <a:headEnd type="none" w="med" len="med"/>
                      <a:tailEnd type="none" w="med" len="med"/>
                    </a:lnL>
                    <a:lnR w="28575" cap="flat" cmpd="sng" algn="ctr">
                      <a:solidFill>
                        <a:schemeClr val="folHlink"/>
                      </a:solidFill>
                      <a:prstDash val="solid"/>
                      <a:round/>
                      <a:headEnd type="none" w="med" len="med"/>
                      <a:tailEnd type="none" w="med" len="med"/>
                    </a:lnR>
                    <a:lnT w="12700" cap="flat" cmpd="sng" algn="ctr">
                      <a:solidFill>
                        <a:srgbClr val="FFFFCC"/>
                      </a:solidFill>
                      <a:prstDash val="solid"/>
                      <a:round/>
                      <a:headEnd type="none" w="med" len="med"/>
                      <a:tailEnd type="none" w="med" len="med"/>
                    </a:lnT>
                    <a:lnB w="28575" cap="flat" cmpd="sng" algn="ctr">
                      <a:solidFill>
                        <a:schemeClr val="folHlink"/>
                      </a:solidFill>
                      <a:prstDash val="solid"/>
                      <a:round/>
                      <a:headEnd type="none" w="med" len="med"/>
                      <a:tailEnd type="none" w="med" len="med"/>
                    </a:lnB>
                    <a:lnTlToBr>
                      <a:noFill/>
                    </a:lnTlToBr>
                    <a:lnBlToTr>
                      <a:noFill/>
                    </a:lnBlToTr>
                    <a:solidFill>
                      <a:srgbClr val="CCCC00"/>
                    </a:solidFill>
                  </a:tcPr>
                </a:tc>
              </a:tr>
            </a:tbl>
          </a:graphicData>
        </a:graphic>
      </p:graphicFrame>
      <p:sp>
        <p:nvSpPr>
          <p:cNvPr id="303312" name="Text Box 208"/>
          <p:cNvSpPr txBox="1">
            <a:spLocks noChangeArrowheads="1"/>
          </p:cNvSpPr>
          <p:nvPr/>
        </p:nvSpPr>
        <p:spPr bwMode="auto">
          <a:xfrm>
            <a:off x="5867400" y="2951163"/>
            <a:ext cx="2376488" cy="303212"/>
          </a:xfrm>
          <a:prstGeom prst="rect">
            <a:avLst/>
          </a:prstGeom>
          <a:solidFill>
            <a:srgbClr val="CCCCFF"/>
          </a:solidFill>
          <a:ln w="38100">
            <a:solidFill>
              <a:schemeClr val="tx1"/>
            </a:solidFill>
            <a:miter lim="800000"/>
            <a:headEnd/>
            <a:tailEnd/>
          </a:ln>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1200" b="1">
                <a:solidFill>
                  <a:srgbClr val="000514"/>
                </a:solidFill>
                <a:latin typeface="Tahoma" pitchFamily="34" charset="0"/>
                <a:cs typeface="Tahoma" pitchFamily="34" charset="0"/>
              </a:rPr>
              <a:t>BUDGET MEASUREMENTS</a:t>
            </a:r>
          </a:p>
        </p:txBody>
      </p:sp>
      <p:sp>
        <p:nvSpPr>
          <p:cNvPr id="303313" name="Text Box 209"/>
          <p:cNvSpPr txBox="1">
            <a:spLocks noChangeArrowheads="1"/>
          </p:cNvSpPr>
          <p:nvPr/>
        </p:nvSpPr>
        <p:spPr bwMode="auto">
          <a:xfrm>
            <a:off x="5867400" y="3311525"/>
            <a:ext cx="2376488" cy="738188"/>
          </a:xfrm>
          <a:prstGeom prst="rect">
            <a:avLst/>
          </a:prstGeom>
          <a:solidFill>
            <a:srgbClr val="CCCCFF"/>
          </a:solidFill>
          <a:ln w="38100" algn="ctr">
            <a:solidFill>
              <a:schemeClr val="tx1"/>
            </a:solidFill>
            <a:miter lim="800000"/>
            <a:headEnd/>
            <a:tailEnd/>
          </a:ln>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400" b="1">
                <a:solidFill>
                  <a:srgbClr val="000514"/>
                </a:solidFill>
                <a:latin typeface="Tahoma" pitchFamily="34" charset="0"/>
                <a:cs typeface="Tahoma" pitchFamily="34" charset="0"/>
              </a:rPr>
              <a:t>BUDGET REM.= 225,000</a:t>
            </a:r>
          </a:p>
          <a:p>
            <a:pPr eaLnBrk="1" hangingPunct="1"/>
            <a:r>
              <a:rPr lang="en-US" sz="1400" b="1">
                <a:solidFill>
                  <a:srgbClr val="000514"/>
                </a:solidFill>
                <a:latin typeface="Tahoma" pitchFamily="34" charset="0"/>
                <a:cs typeface="Tahoma" pitchFamily="34" charset="0"/>
              </a:rPr>
              <a:t>WORK REM.   = 345,000</a:t>
            </a:r>
          </a:p>
          <a:p>
            <a:pPr eaLnBrk="1" hangingPunct="1"/>
            <a:endParaRPr lang="en-US" sz="1400" b="1">
              <a:solidFill>
                <a:srgbClr val="000514"/>
              </a:solidFill>
              <a:latin typeface="Tahoma" pitchFamily="34" charset="0"/>
              <a:cs typeface="Tahoma" pitchFamily="34" charset="0"/>
            </a:endParaRPr>
          </a:p>
        </p:txBody>
      </p:sp>
      <p:sp>
        <p:nvSpPr>
          <p:cNvPr id="303325" name="Text Box 221"/>
          <p:cNvSpPr txBox="1">
            <a:spLocks noChangeArrowheads="1"/>
          </p:cNvSpPr>
          <p:nvPr/>
        </p:nvSpPr>
        <p:spPr bwMode="auto">
          <a:xfrm>
            <a:off x="539750" y="6237288"/>
            <a:ext cx="77041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b="1">
                <a:solidFill>
                  <a:schemeClr val="folHlink"/>
                </a:solidFill>
                <a:latin typeface="Times New Roman" pitchFamily="18" charset="0"/>
                <a:cs typeface="Times New Roman" pitchFamily="18" charset="0"/>
              </a:rPr>
              <a:t>*  </a:t>
            </a:r>
            <a:r>
              <a:rPr lang="en-US" altLang="ko-KR" b="1">
                <a:solidFill>
                  <a:schemeClr val="folHlink"/>
                </a:solidFill>
                <a:latin typeface="Times New Roman" pitchFamily="18" charset="0"/>
                <a:ea typeface="Gulim" pitchFamily="34" charset="-127"/>
                <a:cs typeface="Times New Roman" pitchFamily="18" charset="0"/>
              </a:rPr>
              <a:t>MINIMUM </a:t>
            </a:r>
            <a:r>
              <a:rPr lang="en-US" b="1">
                <a:solidFill>
                  <a:schemeClr val="folHlink"/>
                </a:solidFill>
                <a:latin typeface="Times New Roman" pitchFamily="18" charset="0"/>
                <a:cs typeface="Times New Roman" pitchFamily="18" charset="0"/>
              </a:rPr>
              <a:t>       * * MAXIMUM</a:t>
            </a:r>
          </a:p>
        </p:txBody>
      </p:sp>
    </p:spTree>
    <p:extLst>
      <p:ext uri="{BB962C8B-B14F-4D97-AF65-F5344CB8AC3E}">
        <p14:creationId xmlns:p14="http://schemas.microsoft.com/office/powerpoint/2010/main" val="17522071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03111"/>
                                        </p:tgtEl>
                                        <p:attrNameLst>
                                          <p:attrName>style.visibility</p:attrName>
                                        </p:attrNameLst>
                                      </p:cBhvr>
                                      <p:to>
                                        <p:strVal val="visible"/>
                                      </p:to>
                                    </p:set>
                                    <p:animEffect transition="in" filter="blinds(horizontal)">
                                      <p:cBhvr>
                                        <p:cTn id="7" dur="500"/>
                                        <p:tgtEl>
                                          <p:spTgt spid="30311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03112"/>
                                        </p:tgtEl>
                                        <p:attrNameLst>
                                          <p:attrName>style.visibility</p:attrName>
                                        </p:attrNameLst>
                                      </p:cBhvr>
                                      <p:to>
                                        <p:strVal val="visible"/>
                                      </p:to>
                                    </p:set>
                                    <p:animEffect transition="in" filter="blinds(horizontal)">
                                      <p:cBhvr>
                                        <p:cTn id="10" dur="500"/>
                                        <p:tgtEl>
                                          <p:spTgt spid="30311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303113"/>
                                        </p:tgtEl>
                                        <p:attrNameLst>
                                          <p:attrName>style.visibility</p:attrName>
                                        </p:attrNameLst>
                                      </p:cBhvr>
                                      <p:to>
                                        <p:strVal val="visible"/>
                                      </p:to>
                                    </p:set>
                                    <p:animEffect transition="in" filter="blinds(horizontal)">
                                      <p:cBhvr>
                                        <p:cTn id="15" dur="500"/>
                                        <p:tgtEl>
                                          <p:spTgt spid="303113"/>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303114"/>
                                        </p:tgtEl>
                                        <p:attrNameLst>
                                          <p:attrName>style.visibility</p:attrName>
                                        </p:attrNameLst>
                                      </p:cBhvr>
                                      <p:to>
                                        <p:strVal val="visible"/>
                                      </p:to>
                                    </p:set>
                                    <p:animEffect transition="in" filter="blinds(horizontal)">
                                      <p:cBhvr>
                                        <p:cTn id="18" dur="500"/>
                                        <p:tgtEl>
                                          <p:spTgt spid="303114"/>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303115"/>
                                        </p:tgtEl>
                                        <p:attrNameLst>
                                          <p:attrName>style.visibility</p:attrName>
                                        </p:attrNameLst>
                                      </p:cBhvr>
                                      <p:to>
                                        <p:strVal val="visible"/>
                                      </p:to>
                                    </p:set>
                                    <p:animEffect transition="in" filter="blinds(horizontal)">
                                      <p:cBhvr>
                                        <p:cTn id="23" dur="500"/>
                                        <p:tgtEl>
                                          <p:spTgt spid="303115"/>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303116"/>
                                        </p:tgtEl>
                                        <p:attrNameLst>
                                          <p:attrName>style.visibility</p:attrName>
                                        </p:attrNameLst>
                                      </p:cBhvr>
                                      <p:to>
                                        <p:strVal val="visible"/>
                                      </p:to>
                                    </p:set>
                                    <p:animEffect transition="in" filter="blinds(horizontal)">
                                      <p:cBhvr>
                                        <p:cTn id="26" dur="500"/>
                                        <p:tgtEl>
                                          <p:spTgt spid="303116"/>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303117"/>
                                        </p:tgtEl>
                                        <p:attrNameLst>
                                          <p:attrName>style.visibility</p:attrName>
                                        </p:attrNameLst>
                                      </p:cBhvr>
                                      <p:to>
                                        <p:strVal val="visible"/>
                                      </p:to>
                                    </p:set>
                                    <p:animEffect transition="in" filter="blinds(horizontal)">
                                      <p:cBhvr>
                                        <p:cTn id="31" dur="500"/>
                                        <p:tgtEl>
                                          <p:spTgt spid="303117"/>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303118"/>
                                        </p:tgtEl>
                                        <p:attrNameLst>
                                          <p:attrName>style.visibility</p:attrName>
                                        </p:attrNameLst>
                                      </p:cBhvr>
                                      <p:to>
                                        <p:strVal val="visible"/>
                                      </p:to>
                                    </p:set>
                                    <p:animEffect transition="in" filter="blinds(horizontal)">
                                      <p:cBhvr>
                                        <p:cTn id="34" dur="500"/>
                                        <p:tgtEl>
                                          <p:spTgt spid="303118"/>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303119"/>
                                        </p:tgtEl>
                                        <p:attrNameLst>
                                          <p:attrName>style.visibility</p:attrName>
                                        </p:attrNameLst>
                                      </p:cBhvr>
                                      <p:to>
                                        <p:strVal val="visible"/>
                                      </p:to>
                                    </p:set>
                                    <p:animEffect transition="in" filter="blinds(horizontal)">
                                      <p:cBhvr>
                                        <p:cTn id="39" dur="500"/>
                                        <p:tgtEl>
                                          <p:spTgt spid="303119"/>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303120"/>
                                        </p:tgtEl>
                                        <p:attrNameLst>
                                          <p:attrName>style.visibility</p:attrName>
                                        </p:attrNameLst>
                                      </p:cBhvr>
                                      <p:to>
                                        <p:strVal val="visible"/>
                                      </p:to>
                                    </p:set>
                                    <p:animEffect transition="in" filter="blinds(horizontal)">
                                      <p:cBhvr>
                                        <p:cTn id="42" dur="500"/>
                                        <p:tgtEl>
                                          <p:spTgt spid="303120"/>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303312"/>
                                        </p:tgtEl>
                                        <p:attrNameLst>
                                          <p:attrName>style.visibility</p:attrName>
                                        </p:attrNameLst>
                                      </p:cBhvr>
                                      <p:to>
                                        <p:strVal val="visible"/>
                                      </p:to>
                                    </p:set>
                                    <p:animEffect transition="in" filter="blinds(horizontal)">
                                      <p:cBhvr>
                                        <p:cTn id="47" dur="500"/>
                                        <p:tgtEl>
                                          <p:spTgt spid="303312"/>
                                        </p:tgtEl>
                                      </p:cBhvr>
                                    </p:animEffect>
                                  </p:childTnLst>
                                </p:cTn>
                              </p:par>
                              <p:par>
                                <p:cTn id="48" presetID="3" presetClass="entr" presetSubtype="10" fill="hold" grpId="0" nodeType="withEffect">
                                  <p:stCondLst>
                                    <p:cond delay="0"/>
                                  </p:stCondLst>
                                  <p:childTnLst>
                                    <p:set>
                                      <p:cBhvr>
                                        <p:cTn id="49" dur="1" fill="hold">
                                          <p:stCondLst>
                                            <p:cond delay="0"/>
                                          </p:stCondLst>
                                        </p:cTn>
                                        <p:tgtEl>
                                          <p:spTgt spid="303313"/>
                                        </p:tgtEl>
                                        <p:attrNameLst>
                                          <p:attrName>style.visibility</p:attrName>
                                        </p:attrNameLst>
                                      </p:cBhvr>
                                      <p:to>
                                        <p:strVal val="visible"/>
                                      </p:to>
                                    </p:set>
                                    <p:animEffect transition="in" filter="blinds(horizontal)">
                                      <p:cBhvr>
                                        <p:cTn id="50" dur="500"/>
                                        <p:tgtEl>
                                          <p:spTgt spid="303313"/>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3" presetClass="entr" presetSubtype="10" fill="hold" grpId="0" nodeType="clickEffect">
                                  <p:stCondLst>
                                    <p:cond delay="0"/>
                                  </p:stCondLst>
                                  <p:childTnLst>
                                    <p:set>
                                      <p:cBhvr>
                                        <p:cTn id="54" dur="1" fill="hold">
                                          <p:stCondLst>
                                            <p:cond delay="0"/>
                                          </p:stCondLst>
                                        </p:cTn>
                                        <p:tgtEl>
                                          <p:spTgt spid="303124"/>
                                        </p:tgtEl>
                                        <p:attrNameLst>
                                          <p:attrName>style.visibility</p:attrName>
                                        </p:attrNameLst>
                                      </p:cBhvr>
                                      <p:to>
                                        <p:strVal val="visible"/>
                                      </p:to>
                                    </p:set>
                                    <p:animEffect transition="in" filter="blinds(horizontal)">
                                      <p:cBhvr>
                                        <p:cTn id="55" dur="500"/>
                                        <p:tgtEl>
                                          <p:spTgt spid="303124"/>
                                        </p:tgtEl>
                                      </p:cBhvr>
                                    </p:animEffect>
                                  </p:childTnLst>
                                </p:cTn>
                              </p:par>
                              <p:par>
                                <p:cTn id="56" presetID="3" presetClass="entr" presetSubtype="10" fill="hold" nodeType="withEffect">
                                  <p:stCondLst>
                                    <p:cond delay="0"/>
                                  </p:stCondLst>
                                  <p:childTnLst>
                                    <p:set>
                                      <p:cBhvr>
                                        <p:cTn id="57" dur="1" fill="hold">
                                          <p:stCondLst>
                                            <p:cond delay="0"/>
                                          </p:stCondLst>
                                        </p:cTn>
                                        <p:tgtEl>
                                          <p:spTgt spid="303333"/>
                                        </p:tgtEl>
                                        <p:attrNameLst>
                                          <p:attrName>style.visibility</p:attrName>
                                        </p:attrNameLst>
                                      </p:cBhvr>
                                      <p:to>
                                        <p:strVal val="visible"/>
                                      </p:to>
                                    </p:set>
                                    <p:animEffect transition="in" filter="blinds(horizontal)">
                                      <p:cBhvr>
                                        <p:cTn id="58" dur="500"/>
                                        <p:tgtEl>
                                          <p:spTgt spid="303333"/>
                                        </p:tgtEl>
                                      </p:cBhvr>
                                    </p:animEffect>
                                  </p:childTnLst>
                                </p:cTn>
                              </p:par>
                              <p:par>
                                <p:cTn id="59" presetID="3" presetClass="entr" presetSubtype="10" fill="hold" grpId="0" nodeType="withEffect">
                                  <p:stCondLst>
                                    <p:cond delay="0"/>
                                  </p:stCondLst>
                                  <p:childTnLst>
                                    <p:set>
                                      <p:cBhvr>
                                        <p:cTn id="60" dur="1" fill="hold">
                                          <p:stCondLst>
                                            <p:cond delay="0"/>
                                          </p:stCondLst>
                                        </p:cTn>
                                        <p:tgtEl>
                                          <p:spTgt spid="303325"/>
                                        </p:tgtEl>
                                        <p:attrNameLst>
                                          <p:attrName>style.visibility</p:attrName>
                                        </p:attrNameLst>
                                      </p:cBhvr>
                                      <p:to>
                                        <p:strVal val="visible"/>
                                      </p:to>
                                    </p:set>
                                    <p:animEffect transition="in" filter="blinds(horizontal)">
                                      <p:cBhvr>
                                        <p:cTn id="61" dur="500"/>
                                        <p:tgtEl>
                                          <p:spTgt spid="3033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3111" grpId="0" animBg="1"/>
      <p:bldP spid="303112" grpId="0" animBg="1"/>
      <p:bldP spid="303113" grpId="0" animBg="1"/>
      <p:bldP spid="303114" grpId="0" animBg="1"/>
      <p:bldP spid="303115" grpId="0" animBg="1"/>
      <p:bldP spid="303116" grpId="0" animBg="1"/>
      <p:bldP spid="303117" grpId="0" animBg="1"/>
      <p:bldP spid="303118" grpId="0" animBg="1"/>
      <p:bldP spid="303119" grpId="0" animBg="1"/>
      <p:bldP spid="303120" grpId="0" animBg="1"/>
      <p:bldP spid="303124" grpId="0" animBg="1"/>
      <p:bldP spid="303312" grpId="0" animBg="1"/>
      <p:bldP spid="303313" grpId="0" animBg="1"/>
      <p:bldP spid="303325"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8229" name="Object 2"/>
          <p:cNvGraphicFramePr>
            <a:graphicFrameLocks noChangeAspect="1"/>
          </p:cNvGraphicFramePr>
          <p:nvPr/>
        </p:nvGraphicFramePr>
        <p:xfrm>
          <a:off x="158750" y="1341438"/>
          <a:ext cx="8229600" cy="4827587"/>
        </p:xfrm>
        <a:graphic>
          <a:graphicData uri="http://schemas.openxmlformats.org/presentationml/2006/ole">
            <mc:AlternateContent xmlns:mc="http://schemas.openxmlformats.org/markup-compatibility/2006">
              <mc:Choice xmlns:v="urn:schemas-microsoft-com:vml" Requires="v">
                <p:oleObj spid="_x0000_s2062" name="AutoCAD Drawing" r:id="rId4" imgW="8572500" imgH="5029200" progId="">
                  <p:embed/>
                </p:oleObj>
              </mc:Choice>
              <mc:Fallback>
                <p:oleObj name="AutoCAD Drawing" r:id="rId4" imgW="8572500" imgH="502920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50" y="1341438"/>
                        <a:ext cx="8229600" cy="482758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8230" name="AutoShape 6"/>
          <p:cNvSpPr>
            <a:spLocks noChangeArrowheads="1"/>
          </p:cNvSpPr>
          <p:nvPr/>
        </p:nvSpPr>
        <p:spPr bwMode="auto">
          <a:xfrm>
            <a:off x="762000" y="2743200"/>
            <a:ext cx="152400" cy="2362200"/>
          </a:xfrm>
          <a:prstGeom prst="upArrow">
            <a:avLst>
              <a:gd name="adj1" fmla="val 50000"/>
              <a:gd name="adj2" fmla="val 387500"/>
            </a:avLst>
          </a:prstGeom>
          <a:solidFill>
            <a:schemeClr val="accent1"/>
          </a:solidFill>
          <a:ln w="9525">
            <a:solidFill>
              <a:srgbClr val="C00000"/>
            </a:solidFill>
            <a:miter lim="800000"/>
            <a:headEnd/>
            <a:tailEnd/>
          </a:ln>
        </p:spPr>
        <p:txBody>
          <a:bodyPr wrap="none" anchor="ctr"/>
          <a:lstStyle/>
          <a:p>
            <a:endParaRPr lang="en-US">
              <a:latin typeface="Calibri" pitchFamily="34" charset="0"/>
            </a:endParaRPr>
          </a:p>
        </p:txBody>
      </p:sp>
      <p:sp>
        <p:nvSpPr>
          <p:cNvPr id="308231" name="AutoShape 7"/>
          <p:cNvSpPr>
            <a:spLocks noChangeArrowheads="1"/>
          </p:cNvSpPr>
          <p:nvPr/>
        </p:nvSpPr>
        <p:spPr bwMode="auto">
          <a:xfrm rot="5400000">
            <a:off x="4211638" y="5892800"/>
            <a:ext cx="128587" cy="1135063"/>
          </a:xfrm>
          <a:prstGeom prst="upArrow">
            <a:avLst>
              <a:gd name="adj1" fmla="val 50000"/>
              <a:gd name="adj2" fmla="val 220680"/>
            </a:avLst>
          </a:prstGeom>
          <a:solidFill>
            <a:schemeClr val="accent1"/>
          </a:solidFill>
          <a:ln w="9525">
            <a:solidFill>
              <a:srgbClr val="C00000"/>
            </a:solidFill>
            <a:miter lim="800000"/>
            <a:headEnd/>
            <a:tailEnd/>
          </a:ln>
        </p:spPr>
        <p:txBody>
          <a:bodyPr wrap="none" anchor="ctr"/>
          <a:lstStyle/>
          <a:p>
            <a:endParaRPr lang="en-US">
              <a:latin typeface="Calibri" pitchFamily="34" charset="0"/>
            </a:endParaRPr>
          </a:p>
        </p:txBody>
      </p:sp>
      <p:sp>
        <p:nvSpPr>
          <p:cNvPr id="308232" name="Text Box 8"/>
          <p:cNvSpPr txBox="1">
            <a:spLocks noChangeArrowheads="1"/>
          </p:cNvSpPr>
          <p:nvPr/>
        </p:nvSpPr>
        <p:spPr bwMode="auto">
          <a:xfrm rot="-5400000">
            <a:off x="-350838" y="3873501"/>
            <a:ext cx="1800225" cy="336550"/>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1600">
                <a:latin typeface="Calibri" pitchFamily="34" charset="0"/>
                <a:cs typeface="Tahoma" pitchFamily="34" charset="0"/>
              </a:rPr>
              <a:t>MANHOURS / $</a:t>
            </a:r>
          </a:p>
        </p:txBody>
      </p:sp>
      <p:sp>
        <p:nvSpPr>
          <p:cNvPr id="308233" name="Text Box 9"/>
          <p:cNvSpPr txBox="1">
            <a:spLocks noChangeArrowheads="1"/>
          </p:cNvSpPr>
          <p:nvPr/>
        </p:nvSpPr>
        <p:spPr bwMode="auto">
          <a:xfrm>
            <a:off x="3886200" y="6477000"/>
            <a:ext cx="762000" cy="336550"/>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1600">
                <a:latin typeface="Calibri" pitchFamily="34" charset="0"/>
                <a:cs typeface="Tahoma" pitchFamily="34" charset="0"/>
              </a:rPr>
              <a:t>TIME</a:t>
            </a:r>
          </a:p>
        </p:txBody>
      </p:sp>
      <p:sp>
        <p:nvSpPr>
          <p:cNvPr id="308234" name="Text Box 10"/>
          <p:cNvSpPr txBox="1">
            <a:spLocks noChangeArrowheads="1"/>
          </p:cNvSpPr>
          <p:nvPr/>
        </p:nvSpPr>
        <p:spPr bwMode="auto">
          <a:xfrm>
            <a:off x="971550" y="3860800"/>
            <a:ext cx="2520950" cy="276225"/>
          </a:xfrm>
          <a:prstGeom prst="rect">
            <a:avLst/>
          </a:prstGeom>
          <a:ln>
            <a:solidFill>
              <a:srgbClr val="C00000"/>
            </a:solidFill>
            <a:headEnd/>
            <a:tailEnd/>
          </a:ln>
        </p:spPr>
        <p:style>
          <a:lnRef idx="2">
            <a:schemeClr val="accent2"/>
          </a:lnRef>
          <a:fillRef idx="1">
            <a:schemeClr val="lt1"/>
          </a:fillRef>
          <a:effectRef idx="0">
            <a:schemeClr val="accent2"/>
          </a:effectRef>
          <a:fontRef idx="minor">
            <a:schemeClr val="dk1"/>
          </a:fontRef>
        </p:style>
        <p:txBody>
          <a:bodyPr>
            <a:spAutoFit/>
          </a:bodyPr>
          <a:lstStyle/>
          <a:p>
            <a:pPr fontAlgn="auto">
              <a:spcBef>
                <a:spcPct val="50000"/>
              </a:spcBef>
              <a:spcAft>
                <a:spcPts val="0"/>
              </a:spcAft>
              <a:defRPr/>
            </a:pPr>
            <a:r>
              <a:rPr lang="en-US" sz="1200" dirty="0">
                <a:solidFill>
                  <a:schemeClr val="tx1"/>
                </a:solidFill>
                <a:cs typeface="Tahoma" pitchFamily="34" charset="0"/>
              </a:rPr>
              <a:t>Earned Value (EV) = 365,000</a:t>
            </a:r>
          </a:p>
        </p:txBody>
      </p:sp>
      <p:sp>
        <p:nvSpPr>
          <p:cNvPr id="308235" name="Text Box 11"/>
          <p:cNvSpPr txBox="1">
            <a:spLocks noChangeArrowheads="1"/>
          </p:cNvSpPr>
          <p:nvPr/>
        </p:nvSpPr>
        <p:spPr bwMode="auto">
          <a:xfrm>
            <a:off x="971550" y="3284538"/>
            <a:ext cx="2520950" cy="276225"/>
          </a:xfrm>
          <a:prstGeom prst="rect">
            <a:avLst/>
          </a:prstGeom>
          <a:ln>
            <a:solidFill>
              <a:srgbClr val="C00000"/>
            </a:solidFill>
            <a:headEnd/>
            <a:tailEnd/>
          </a:ln>
        </p:spPr>
        <p:style>
          <a:lnRef idx="2">
            <a:schemeClr val="accent2"/>
          </a:lnRef>
          <a:fillRef idx="1">
            <a:schemeClr val="lt1"/>
          </a:fillRef>
          <a:effectRef idx="0">
            <a:schemeClr val="accent2"/>
          </a:effectRef>
          <a:fontRef idx="minor">
            <a:schemeClr val="dk1"/>
          </a:fontRef>
        </p:style>
        <p:txBody>
          <a:bodyPr>
            <a:spAutoFit/>
          </a:bodyPr>
          <a:lstStyle/>
          <a:p>
            <a:pPr fontAlgn="auto">
              <a:spcBef>
                <a:spcPct val="50000"/>
              </a:spcBef>
              <a:spcAft>
                <a:spcPts val="0"/>
              </a:spcAft>
              <a:defRPr/>
            </a:pPr>
            <a:r>
              <a:rPr lang="en-US" sz="1200" dirty="0">
                <a:solidFill>
                  <a:schemeClr val="tx1"/>
                </a:solidFill>
                <a:cs typeface="Tahoma" pitchFamily="34" charset="0"/>
              </a:rPr>
              <a:t>Planned Value (PV) = 415,000</a:t>
            </a:r>
          </a:p>
        </p:txBody>
      </p:sp>
      <p:sp>
        <p:nvSpPr>
          <p:cNvPr id="308236" name="Text Box 12"/>
          <p:cNvSpPr txBox="1">
            <a:spLocks noChangeArrowheads="1"/>
          </p:cNvSpPr>
          <p:nvPr/>
        </p:nvSpPr>
        <p:spPr bwMode="auto">
          <a:xfrm>
            <a:off x="971550" y="2713038"/>
            <a:ext cx="2520950" cy="276225"/>
          </a:xfrm>
          <a:prstGeom prst="rect">
            <a:avLst/>
          </a:prstGeom>
          <a:ln>
            <a:solidFill>
              <a:srgbClr val="C00000"/>
            </a:solidFill>
            <a:headEnd/>
            <a:tailEnd/>
          </a:ln>
        </p:spPr>
        <p:style>
          <a:lnRef idx="2">
            <a:schemeClr val="accent2"/>
          </a:lnRef>
          <a:fillRef idx="1">
            <a:schemeClr val="lt1"/>
          </a:fillRef>
          <a:effectRef idx="0">
            <a:schemeClr val="accent2"/>
          </a:effectRef>
          <a:fontRef idx="minor">
            <a:schemeClr val="dk1"/>
          </a:fontRef>
        </p:style>
        <p:txBody>
          <a:bodyPr>
            <a:spAutoFit/>
          </a:bodyPr>
          <a:lstStyle/>
          <a:p>
            <a:pPr fontAlgn="auto">
              <a:spcBef>
                <a:spcPct val="50000"/>
              </a:spcBef>
              <a:spcAft>
                <a:spcPts val="0"/>
              </a:spcAft>
              <a:defRPr/>
            </a:pPr>
            <a:r>
              <a:rPr lang="en-US" sz="1200">
                <a:solidFill>
                  <a:schemeClr val="tx1"/>
                </a:solidFill>
                <a:cs typeface="Tahoma" pitchFamily="34" charset="0"/>
              </a:rPr>
              <a:t>Actual Cost ( AC )    = 485,000</a:t>
            </a:r>
          </a:p>
        </p:txBody>
      </p:sp>
      <p:sp>
        <p:nvSpPr>
          <p:cNvPr id="308237" name="Line 13"/>
          <p:cNvSpPr>
            <a:spLocks noChangeShapeType="1"/>
          </p:cNvSpPr>
          <p:nvPr/>
        </p:nvSpPr>
        <p:spPr bwMode="auto">
          <a:xfrm>
            <a:off x="3995738" y="2852738"/>
            <a:ext cx="144462" cy="504825"/>
          </a:xfrm>
          <a:prstGeom prst="line">
            <a:avLst/>
          </a:prstGeom>
          <a:noFill/>
          <a:ln w="9525">
            <a:solidFill>
              <a:srgbClr val="C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8238" name="Line 14"/>
          <p:cNvSpPr>
            <a:spLocks noChangeShapeType="1"/>
          </p:cNvSpPr>
          <p:nvPr/>
        </p:nvSpPr>
        <p:spPr bwMode="auto">
          <a:xfrm>
            <a:off x="3492500" y="2852738"/>
            <a:ext cx="503238" cy="0"/>
          </a:xfrm>
          <a:prstGeom prst="line">
            <a:avLst/>
          </a:prstGeom>
          <a:noFill/>
          <a:ln w="9525">
            <a:solidFill>
              <a:srgbClr val="C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239" name="Line 15"/>
          <p:cNvSpPr>
            <a:spLocks noChangeShapeType="1"/>
          </p:cNvSpPr>
          <p:nvPr/>
        </p:nvSpPr>
        <p:spPr bwMode="auto">
          <a:xfrm>
            <a:off x="3708400" y="3429000"/>
            <a:ext cx="431800" cy="504825"/>
          </a:xfrm>
          <a:prstGeom prst="line">
            <a:avLst/>
          </a:prstGeom>
          <a:noFill/>
          <a:ln w="9525">
            <a:solidFill>
              <a:srgbClr val="C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8240" name="Line 16"/>
          <p:cNvSpPr>
            <a:spLocks noChangeShapeType="1"/>
          </p:cNvSpPr>
          <p:nvPr/>
        </p:nvSpPr>
        <p:spPr bwMode="auto">
          <a:xfrm>
            <a:off x="3492500" y="3429000"/>
            <a:ext cx="215900" cy="0"/>
          </a:xfrm>
          <a:prstGeom prst="line">
            <a:avLst/>
          </a:prstGeom>
          <a:noFill/>
          <a:ln w="9525">
            <a:solidFill>
              <a:srgbClr val="C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241" name="Line 17"/>
          <p:cNvSpPr>
            <a:spLocks noChangeShapeType="1"/>
          </p:cNvSpPr>
          <p:nvPr/>
        </p:nvSpPr>
        <p:spPr bwMode="auto">
          <a:xfrm>
            <a:off x="3492500" y="4005263"/>
            <a:ext cx="647700" cy="287337"/>
          </a:xfrm>
          <a:prstGeom prst="line">
            <a:avLst/>
          </a:prstGeom>
          <a:noFill/>
          <a:ln w="9525">
            <a:solidFill>
              <a:srgbClr val="C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4047" name="Line 18"/>
          <p:cNvSpPr>
            <a:spLocks noChangeShapeType="1"/>
          </p:cNvSpPr>
          <p:nvPr/>
        </p:nvSpPr>
        <p:spPr bwMode="auto">
          <a:xfrm flipH="1">
            <a:off x="3490913" y="4005263"/>
            <a:ext cx="1587" cy="0"/>
          </a:xfrm>
          <a:prstGeom prst="line">
            <a:avLst/>
          </a:prstGeom>
          <a:noFill/>
          <a:ln w="9525">
            <a:solidFill>
              <a:srgbClr val="C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243" name="Rectangle 19"/>
          <p:cNvSpPr>
            <a:spLocks noChangeArrowheads="1"/>
          </p:cNvSpPr>
          <p:nvPr/>
        </p:nvSpPr>
        <p:spPr bwMode="auto">
          <a:xfrm>
            <a:off x="971550" y="2133600"/>
            <a:ext cx="3887788" cy="276225"/>
          </a:xfrm>
          <a:prstGeom prst="rect">
            <a:avLst/>
          </a:prstGeom>
          <a:ln>
            <a:solidFill>
              <a:srgbClr val="C00000"/>
            </a:solidFill>
            <a:headEnd/>
            <a:tailEnd/>
          </a:ln>
        </p:spPr>
        <p:style>
          <a:lnRef idx="2">
            <a:schemeClr val="accent2"/>
          </a:lnRef>
          <a:fillRef idx="1">
            <a:schemeClr val="lt1"/>
          </a:fillRef>
          <a:effectRef idx="0">
            <a:schemeClr val="accent2"/>
          </a:effectRef>
          <a:fontRef idx="minor">
            <a:schemeClr val="dk1"/>
          </a:fontRef>
        </p:style>
        <p:txBody>
          <a:bodyPr>
            <a:spAutoFit/>
          </a:bodyPr>
          <a:lstStyle/>
          <a:p>
            <a:pPr fontAlgn="auto">
              <a:spcBef>
                <a:spcPct val="50000"/>
              </a:spcBef>
              <a:spcAft>
                <a:spcPts val="0"/>
              </a:spcAft>
              <a:defRPr/>
            </a:pPr>
            <a:r>
              <a:rPr lang="en-US" sz="1200" dirty="0">
                <a:solidFill>
                  <a:schemeClr val="tx1"/>
                </a:solidFill>
                <a:cs typeface="Tahoma" pitchFamily="34" charset="0"/>
              </a:rPr>
              <a:t>Budgeted Cost At Completion (BAC) = 710,000</a:t>
            </a:r>
          </a:p>
        </p:txBody>
      </p:sp>
      <p:sp>
        <p:nvSpPr>
          <p:cNvPr id="308244" name="Line 20"/>
          <p:cNvSpPr>
            <a:spLocks noChangeShapeType="1"/>
          </p:cNvSpPr>
          <p:nvPr/>
        </p:nvSpPr>
        <p:spPr bwMode="auto">
          <a:xfrm>
            <a:off x="1187450" y="2492375"/>
            <a:ext cx="6121400" cy="0"/>
          </a:xfrm>
          <a:prstGeom prst="line">
            <a:avLst/>
          </a:prstGeom>
          <a:noFill/>
          <a:ln w="28575">
            <a:solidFill>
              <a:srgbClr val="C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245" name="Line 21"/>
          <p:cNvSpPr>
            <a:spLocks noChangeShapeType="1"/>
          </p:cNvSpPr>
          <p:nvPr/>
        </p:nvSpPr>
        <p:spPr bwMode="auto">
          <a:xfrm>
            <a:off x="6156325" y="1628775"/>
            <a:ext cx="1152525" cy="0"/>
          </a:xfrm>
          <a:prstGeom prst="line">
            <a:avLst/>
          </a:prstGeom>
          <a:noFill/>
          <a:ln w="28575">
            <a:solidFill>
              <a:srgbClr val="C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248" name="AutoShape 24"/>
          <p:cNvSpPr>
            <a:spLocks noChangeArrowheads="1"/>
          </p:cNvSpPr>
          <p:nvPr/>
        </p:nvSpPr>
        <p:spPr bwMode="auto">
          <a:xfrm>
            <a:off x="7318375" y="2427288"/>
            <a:ext cx="152400" cy="1524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0000"/>
          </a:solidFill>
          <a:ln w="9525">
            <a:solidFill>
              <a:srgbClr val="C00000"/>
            </a:solidFill>
            <a:round/>
            <a:headEnd/>
            <a:tailEnd/>
          </a:ln>
        </p:spPr>
        <p:txBody>
          <a:bodyPr wrap="none" anchor="ctr"/>
          <a:lstStyle/>
          <a:p>
            <a:endParaRPr lang="en-US"/>
          </a:p>
        </p:txBody>
      </p:sp>
      <p:sp>
        <p:nvSpPr>
          <p:cNvPr id="308249" name="AutoShape 25"/>
          <p:cNvSpPr>
            <a:spLocks noChangeArrowheads="1"/>
          </p:cNvSpPr>
          <p:nvPr/>
        </p:nvSpPr>
        <p:spPr bwMode="auto">
          <a:xfrm>
            <a:off x="7318375" y="1524000"/>
            <a:ext cx="152400" cy="1524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0000"/>
          </a:solidFill>
          <a:ln w="9525">
            <a:solidFill>
              <a:srgbClr val="C00000"/>
            </a:solidFill>
            <a:round/>
            <a:headEnd/>
            <a:tailEnd/>
          </a:ln>
        </p:spPr>
        <p:txBody>
          <a:bodyPr wrap="none" anchor="ctr"/>
          <a:lstStyle/>
          <a:p>
            <a:endParaRPr lang="en-US"/>
          </a:p>
        </p:txBody>
      </p:sp>
      <p:sp>
        <p:nvSpPr>
          <p:cNvPr id="308250" name="AutoShape 26"/>
          <p:cNvSpPr>
            <a:spLocks/>
          </p:cNvSpPr>
          <p:nvPr/>
        </p:nvSpPr>
        <p:spPr bwMode="auto">
          <a:xfrm rot="-5400000">
            <a:off x="6887369" y="5506244"/>
            <a:ext cx="152400" cy="877888"/>
          </a:xfrm>
          <a:prstGeom prst="rightBrace">
            <a:avLst>
              <a:gd name="adj1" fmla="val 48003"/>
              <a:gd name="adj2" fmla="val 50000"/>
            </a:avLst>
          </a:prstGeom>
          <a:noFill/>
          <a:ln w="28575">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pitchFamily="34" charset="0"/>
            </a:endParaRPr>
          </a:p>
        </p:txBody>
      </p:sp>
      <p:sp>
        <p:nvSpPr>
          <p:cNvPr id="308253" name="AutoShape 29"/>
          <p:cNvSpPr>
            <a:spLocks/>
          </p:cNvSpPr>
          <p:nvPr/>
        </p:nvSpPr>
        <p:spPr bwMode="auto">
          <a:xfrm>
            <a:off x="5435600" y="3392488"/>
            <a:ext cx="144463" cy="828675"/>
          </a:xfrm>
          <a:prstGeom prst="rightBrace">
            <a:avLst>
              <a:gd name="adj1" fmla="val 47802"/>
              <a:gd name="adj2" fmla="val 50000"/>
            </a:avLst>
          </a:prstGeom>
          <a:noFill/>
          <a:ln w="28575">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pitchFamily="34" charset="0"/>
            </a:endParaRPr>
          </a:p>
        </p:txBody>
      </p:sp>
      <p:sp>
        <p:nvSpPr>
          <p:cNvPr id="308254" name="AutoShape 30"/>
          <p:cNvSpPr>
            <a:spLocks/>
          </p:cNvSpPr>
          <p:nvPr/>
        </p:nvSpPr>
        <p:spPr bwMode="auto">
          <a:xfrm>
            <a:off x="4643438" y="3860800"/>
            <a:ext cx="168275" cy="431800"/>
          </a:xfrm>
          <a:prstGeom prst="rightBrace">
            <a:avLst>
              <a:gd name="adj1" fmla="val 21384"/>
              <a:gd name="adj2" fmla="val 50000"/>
            </a:avLst>
          </a:prstGeom>
          <a:noFill/>
          <a:ln w="28575">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pitchFamily="34" charset="0"/>
            </a:endParaRPr>
          </a:p>
        </p:txBody>
      </p:sp>
      <p:sp>
        <p:nvSpPr>
          <p:cNvPr id="308257" name="Text Box 33"/>
          <p:cNvSpPr txBox="1">
            <a:spLocks noChangeArrowheads="1"/>
          </p:cNvSpPr>
          <p:nvPr/>
        </p:nvSpPr>
        <p:spPr bwMode="auto">
          <a:xfrm>
            <a:off x="4406900" y="5475288"/>
            <a:ext cx="1028700" cy="276225"/>
          </a:xfrm>
          <a:prstGeom prst="rect">
            <a:avLst/>
          </a:prstGeom>
          <a:ln>
            <a:solidFill>
              <a:srgbClr val="C00000"/>
            </a:solidFill>
            <a:headEnd/>
            <a:tailEnd/>
          </a:ln>
        </p:spPr>
        <p:style>
          <a:lnRef idx="2">
            <a:schemeClr val="accent2"/>
          </a:lnRef>
          <a:fillRef idx="1">
            <a:schemeClr val="lt1"/>
          </a:fillRef>
          <a:effectRef idx="0">
            <a:schemeClr val="accent2"/>
          </a:effectRef>
          <a:fontRef idx="minor">
            <a:schemeClr val="dk1"/>
          </a:fontRef>
        </p:style>
        <p:txBody>
          <a:bodyPr>
            <a:spAutoFit/>
          </a:bodyPr>
          <a:lstStyle/>
          <a:p>
            <a:pPr fontAlgn="auto">
              <a:spcBef>
                <a:spcPct val="50000"/>
              </a:spcBef>
              <a:spcAft>
                <a:spcPts val="0"/>
              </a:spcAft>
              <a:defRPr/>
            </a:pPr>
            <a:r>
              <a:rPr lang="en-US" sz="1200">
                <a:solidFill>
                  <a:schemeClr val="tx1"/>
                </a:solidFill>
                <a:cs typeface="Tahoma" pitchFamily="34" charset="0"/>
              </a:rPr>
              <a:t>Time Now</a:t>
            </a:r>
          </a:p>
        </p:txBody>
      </p:sp>
      <p:sp>
        <p:nvSpPr>
          <p:cNvPr id="308258" name="Line 34"/>
          <p:cNvSpPr>
            <a:spLocks noChangeShapeType="1"/>
          </p:cNvSpPr>
          <p:nvPr/>
        </p:nvSpPr>
        <p:spPr bwMode="auto">
          <a:xfrm flipH="1">
            <a:off x="4140200" y="5643563"/>
            <a:ext cx="279400" cy="17462"/>
          </a:xfrm>
          <a:prstGeom prst="line">
            <a:avLst/>
          </a:prstGeom>
          <a:noFill/>
          <a:ln w="28575">
            <a:solidFill>
              <a:srgbClr val="C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8259" name="AutoShape 35"/>
          <p:cNvSpPr>
            <a:spLocks noChangeArrowheads="1"/>
          </p:cNvSpPr>
          <p:nvPr/>
        </p:nvSpPr>
        <p:spPr bwMode="auto">
          <a:xfrm>
            <a:off x="4067175" y="3276600"/>
            <a:ext cx="152400" cy="1524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0000"/>
          </a:solidFill>
          <a:ln w="9525">
            <a:solidFill>
              <a:srgbClr val="C00000"/>
            </a:solidFill>
            <a:round/>
            <a:headEnd/>
            <a:tailEnd/>
          </a:ln>
        </p:spPr>
        <p:txBody>
          <a:bodyPr wrap="none" anchor="ctr"/>
          <a:lstStyle/>
          <a:p>
            <a:endParaRPr lang="en-US"/>
          </a:p>
        </p:txBody>
      </p:sp>
      <p:sp>
        <p:nvSpPr>
          <p:cNvPr id="308260" name="AutoShape 36"/>
          <p:cNvSpPr>
            <a:spLocks noChangeArrowheads="1"/>
          </p:cNvSpPr>
          <p:nvPr/>
        </p:nvSpPr>
        <p:spPr bwMode="auto">
          <a:xfrm>
            <a:off x="4067175" y="3789363"/>
            <a:ext cx="152400" cy="1524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0000"/>
          </a:solidFill>
          <a:ln w="9525">
            <a:solidFill>
              <a:srgbClr val="C00000"/>
            </a:solidFill>
            <a:round/>
            <a:headEnd/>
            <a:tailEnd/>
          </a:ln>
        </p:spPr>
        <p:txBody>
          <a:bodyPr wrap="none" anchor="ctr"/>
          <a:lstStyle/>
          <a:p>
            <a:endParaRPr lang="en-US"/>
          </a:p>
        </p:txBody>
      </p:sp>
      <p:sp>
        <p:nvSpPr>
          <p:cNvPr id="308261" name="AutoShape 37"/>
          <p:cNvSpPr>
            <a:spLocks noChangeArrowheads="1"/>
          </p:cNvSpPr>
          <p:nvPr/>
        </p:nvSpPr>
        <p:spPr bwMode="auto">
          <a:xfrm>
            <a:off x="4067175" y="4213225"/>
            <a:ext cx="152400" cy="1524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0000"/>
          </a:solidFill>
          <a:ln w="9525">
            <a:solidFill>
              <a:srgbClr val="C00000"/>
            </a:solidFill>
            <a:round/>
            <a:headEnd/>
            <a:tailEnd/>
          </a:ln>
        </p:spPr>
        <p:txBody>
          <a:bodyPr wrap="none" anchor="ctr"/>
          <a:lstStyle/>
          <a:p>
            <a:endParaRPr lang="en-US"/>
          </a:p>
        </p:txBody>
      </p:sp>
      <p:sp>
        <p:nvSpPr>
          <p:cNvPr id="308262" name="AutoShape 38"/>
          <p:cNvSpPr>
            <a:spLocks noChangeArrowheads="1"/>
          </p:cNvSpPr>
          <p:nvPr/>
        </p:nvSpPr>
        <p:spPr bwMode="auto">
          <a:xfrm>
            <a:off x="3779838" y="4213225"/>
            <a:ext cx="152400" cy="1524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0000"/>
          </a:solidFill>
          <a:ln w="9525">
            <a:solidFill>
              <a:srgbClr val="C00000"/>
            </a:solidFill>
            <a:round/>
            <a:headEnd/>
            <a:tailEnd/>
          </a:ln>
        </p:spPr>
        <p:txBody>
          <a:bodyPr wrap="none" anchor="ctr"/>
          <a:lstStyle/>
          <a:p>
            <a:endParaRPr lang="en-US"/>
          </a:p>
        </p:txBody>
      </p:sp>
      <p:sp>
        <p:nvSpPr>
          <p:cNvPr id="308268" name="Line 44"/>
          <p:cNvSpPr>
            <a:spLocks noChangeShapeType="1"/>
          </p:cNvSpPr>
          <p:nvPr/>
        </p:nvSpPr>
        <p:spPr bwMode="auto">
          <a:xfrm>
            <a:off x="4154488" y="3200400"/>
            <a:ext cx="0" cy="2819400"/>
          </a:xfrm>
          <a:prstGeom prst="line">
            <a:avLst/>
          </a:prstGeom>
          <a:noFill/>
          <a:ln w="28575">
            <a:solidFill>
              <a:srgbClr val="C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63" name="Line 45"/>
          <p:cNvSpPr>
            <a:spLocks noChangeShapeType="1"/>
          </p:cNvSpPr>
          <p:nvPr/>
        </p:nvSpPr>
        <p:spPr bwMode="auto">
          <a:xfrm>
            <a:off x="0" y="1341438"/>
            <a:ext cx="838835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38100">
                <a:solidFill>
                  <a:srgbClr val="000000"/>
                </a:solidFill>
                <a:round/>
                <a:headEnd/>
                <a:tailEnd/>
              </a14:hiddenLine>
            </a:ext>
          </a:extLst>
        </p:spPr>
        <p:txBody>
          <a:bodyPr/>
          <a:lstStyle/>
          <a:p>
            <a:endParaRPr lang="en-US"/>
          </a:p>
        </p:txBody>
      </p:sp>
      <p:sp>
        <p:nvSpPr>
          <p:cNvPr id="308270" name="Text Box 46"/>
          <p:cNvSpPr txBox="1">
            <a:spLocks noChangeArrowheads="1"/>
          </p:cNvSpPr>
          <p:nvPr/>
        </p:nvSpPr>
        <p:spPr bwMode="auto">
          <a:xfrm>
            <a:off x="3203575" y="6097588"/>
            <a:ext cx="938213" cy="276225"/>
          </a:xfrm>
          <a:prstGeom prst="rect">
            <a:avLst/>
          </a:prstGeom>
          <a:ln>
            <a:solidFill>
              <a:srgbClr val="C00000"/>
            </a:solidFill>
            <a:headEnd/>
            <a:tailEnd/>
          </a:ln>
        </p:spPr>
        <p:style>
          <a:lnRef idx="2">
            <a:schemeClr val="accent2"/>
          </a:lnRef>
          <a:fillRef idx="1">
            <a:schemeClr val="lt1"/>
          </a:fillRef>
          <a:effectRef idx="0">
            <a:schemeClr val="accent2"/>
          </a:effectRef>
          <a:fontRef idx="minor">
            <a:schemeClr val="dk1"/>
          </a:fontRef>
        </p:style>
        <p:txBody>
          <a:bodyPr>
            <a:spAutoFit/>
          </a:bodyPr>
          <a:lstStyle/>
          <a:p>
            <a:pPr fontAlgn="auto">
              <a:spcBef>
                <a:spcPct val="50000"/>
              </a:spcBef>
              <a:spcAft>
                <a:spcPts val="0"/>
              </a:spcAft>
              <a:defRPr/>
            </a:pPr>
            <a:r>
              <a:rPr lang="en-US" sz="1200">
                <a:solidFill>
                  <a:schemeClr val="tx1"/>
                </a:solidFill>
                <a:cs typeface="Tahoma" pitchFamily="34" charset="0"/>
              </a:rPr>
              <a:t>4 Months</a:t>
            </a:r>
          </a:p>
        </p:txBody>
      </p:sp>
      <p:sp>
        <p:nvSpPr>
          <p:cNvPr id="308271" name="Text Box 47"/>
          <p:cNvSpPr txBox="1">
            <a:spLocks noChangeArrowheads="1"/>
          </p:cNvSpPr>
          <p:nvPr/>
        </p:nvSpPr>
        <p:spPr bwMode="auto">
          <a:xfrm>
            <a:off x="5940425" y="6237288"/>
            <a:ext cx="936625" cy="276225"/>
          </a:xfrm>
          <a:prstGeom prst="rect">
            <a:avLst/>
          </a:prstGeom>
          <a:ln>
            <a:solidFill>
              <a:srgbClr val="C00000"/>
            </a:solidFill>
            <a:headEnd/>
            <a:tailEnd/>
          </a:ln>
        </p:spPr>
        <p:style>
          <a:lnRef idx="2">
            <a:schemeClr val="accent2"/>
          </a:lnRef>
          <a:fillRef idx="1">
            <a:schemeClr val="lt1"/>
          </a:fillRef>
          <a:effectRef idx="0">
            <a:schemeClr val="accent2"/>
          </a:effectRef>
          <a:fontRef idx="minor">
            <a:schemeClr val="dk1"/>
          </a:fontRef>
        </p:style>
        <p:txBody>
          <a:bodyPr>
            <a:spAutoFit/>
          </a:bodyPr>
          <a:lstStyle/>
          <a:p>
            <a:pPr fontAlgn="auto">
              <a:spcBef>
                <a:spcPct val="50000"/>
              </a:spcBef>
              <a:spcAft>
                <a:spcPts val="0"/>
              </a:spcAft>
              <a:defRPr/>
            </a:pPr>
            <a:r>
              <a:rPr lang="en-US" sz="1200">
                <a:solidFill>
                  <a:schemeClr val="tx1"/>
                </a:solidFill>
                <a:cs typeface="Tahoma" pitchFamily="34" charset="0"/>
              </a:rPr>
              <a:t>8 Months</a:t>
            </a:r>
          </a:p>
        </p:txBody>
      </p:sp>
      <p:sp>
        <p:nvSpPr>
          <p:cNvPr id="308272" name="Line 48"/>
          <p:cNvSpPr>
            <a:spLocks noChangeShapeType="1"/>
          </p:cNvSpPr>
          <p:nvPr/>
        </p:nvSpPr>
        <p:spPr bwMode="auto">
          <a:xfrm flipV="1">
            <a:off x="6516688" y="6021388"/>
            <a:ext cx="0" cy="215900"/>
          </a:xfrm>
          <a:prstGeom prst="line">
            <a:avLst/>
          </a:prstGeom>
          <a:noFill/>
          <a:ln w="28575">
            <a:solidFill>
              <a:srgbClr val="C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8273" name="Line 49"/>
          <p:cNvSpPr>
            <a:spLocks noChangeShapeType="1"/>
          </p:cNvSpPr>
          <p:nvPr/>
        </p:nvSpPr>
        <p:spPr bwMode="auto">
          <a:xfrm flipV="1">
            <a:off x="4140200" y="6092825"/>
            <a:ext cx="0" cy="288925"/>
          </a:xfrm>
          <a:prstGeom prst="line">
            <a:avLst/>
          </a:prstGeom>
          <a:noFill/>
          <a:ln w="28575">
            <a:solidFill>
              <a:srgbClr val="C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8276" name="Line 52"/>
          <p:cNvSpPr>
            <a:spLocks noChangeShapeType="1"/>
          </p:cNvSpPr>
          <p:nvPr/>
        </p:nvSpPr>
        <p:spPr bwMode="auto">
          <a:xfrm flipH="1">
            <a:off x="6948488" y="5445125"/>
            <a:ext cx="576262" cy="0"/>
          </a:xfrm>
          <a:prstGeom prst="line">
            <a:avLst/>
          </a:prstGeom>
          <a:noFill/>
          <a:ln w="28575">
            <a:solidFill>
              <a:srgbClr val="C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279" name="AutoShape 55"/>
          <p:cNvSpPr>
            <a:spLocks/>
          </p:cNvSpPr>
          <p:nvPr/>
        </p:nvSpPr>
        <p:spPr bwMode="auto">
          <a:xfrm>
            <a:off x="7467600" y="1600200"/>
            <a:ext cx="200025" cy="895350"/>
          </a:xfrm>
          <a:prstGeom prst="rightBrace">
            <a:avLst>
              <a:gd name="adj1" fmla="val 37302"/>
              <a:gd name="adj2" fmla="val 50000"/>
            </a:avLst>
          </a:prstGeom>
          <a:noFill/>
          <a:ln w="38100">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pitchFamily="34" charset="0"/>
            </a:endParaRPr>
          </a:p>
        </p:txBody>
      </p:sp>
      <p:sp>
        <p:nvSpPr>
          <p:cNvPr id="308283" name="Line 59"/>
          <p:cNvSpPr>
            <a:spLocks noChangeShapeType="1"/>
          </p:cNvSpPr>
          <p:nvPr/>
        </p:nvSpPr>
        <p:spPr bwMode="auto">
          <a:xfrm>
            <a:off x="5219700" y="2060575"/>
            <a:ext cx="0" cy="360363"/>
          </a:xfrm>
          <a:prstGeom prst="line">
            <a:avLst/>
          </a:prstGeom>
          <a:noFill/>
          <a:ln w="38100">
            <a:solidFill>
              <a:srgbClr val="C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8284" name="Line 60"/>
          <p:cNvSpPr>
            <a:spLocks noChangeShapeType="1"/>
          </p:cNvSpPr>
          <p:nvPr/>
        </p:nvSpPr>
        <p:spPr bwMode="auto">
          <a:xfrm flipH="1">
            <a:off x="4787900" y="4076700"/>
            <a:ext cx="288925" cy="0"/>
          </a:xfrm>
          <a:prstGeom prst="line">
            <a:avLst/>
          </a:prstGeom>
          <a:noFill/>
          <a:ln w="28575">
            <a:solidFill>
              <a:srgbClr val="C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8285" name="Line 61"/>
          <p:cNvSpPr>
            <a:spLocks noChangeShapeType="1"/>
          </p:cNvSpPr>
          <p:nvPr/>
        </p:nvSpPr>
        <p:spPr bwMode="auto">
          <a:xfrm flipH="1">
            <a:off x="5508625" y="3789363"/>
            <a:ext cx="360363" cy="0"/>
          </a:xfrm>
          <a:prstGeom prst="line">
            <a:avLst/>
          </a:prstGeom>
          <a:noFill/>
          <a:ln w="28575">
            <a:solidFill>
              <a:srgbClr val="C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8286" name="Line 62"/>
          <p:cNvSpPr>
            <a:spLocks noChangeShapeType="1"/>
          </p:cNvSpPr>
          <p:nvPr/>
        </p:nvSpPr>
        <p:spPr bwMode="auto">
          <a:xfrm flipV="1">
            <a:off x="7380288" y="6021388"/>
            <a:ext cx="0" cy="215900"/>
          </a:xfrm>
          <a:prstGeom prst="line">
            <a:avLst/>
          </a:prstGeom>
          <a:noFill/>
          <a:ln w="28575">
            <a:solidFill>
              <a:srgbClr val="C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8288" name="Line 64"/>
          <p:cNvSpPr>
            <a:spLocks noChangeShapeType="1"/>
          </p:cNvSpPr>
          <p:nvPr/>
        </p:nvSpPr>
        <p:spPr bwMode="auto">
          <a:xfrm>
            <a:off x="6948488" y="5445125"/>
            <a:ext cx="0" cy="431800"/>
          </a:xfrm>
          <a:prstGeom prst="line">
            <a:avLst/>
          </a:prstGeom>
          <a:noFill/>
          <a:ln w="28575">
            <a:solidFill>
              <a:srgbClr val="C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8289" name="Text Box 65"/>
          <p:cNvSpPr txBox="1">
            <a:spLocks noChangeArrowheads="1"/>
          </p:cNvSpPr>
          <p:nvPr/>
        </p:nvSpPr>
        <p:spPr bwMode="auto">
          <a:xfrm>
            <a:off x="7740650" y="1628775"/>
            <a:ext cx="1331913" cy="646113"/>
          </a:xfrm>
          <a:prstGeom prst="rect">
            <a:avLst/>
          </a:prstGeom>
          <a:ln>
            <a:solidFill>
              <a:srgbClr val="C00000"/>
            </a:solidFill>
            <a:headEnd/>
            <a:tailEnd/>
          </a:ln>
        </p:spPr>
        <p:style>
          <a:lnRef idx="2">
            <a:schemeClr val="accent2"/>
          </a:lnRef>
          <a:fillRef idx="1">
            <a:schemeClr val="lt1"/>
          </a:fillRef>
          <a:effectRef idx="0">
            <a:schemeClr val="accent2"/>
          </a:effectRef>
          <a:fontRef idx="minor">
            <a:schemeClr val="dk1"/>
          </a:fontRef>
        </p:style>
        <p:txBody>
          <a:bodyPr>
            <a:spAutoFit/>
          </a:bodyPr>
          <a:lstStyle/>
          <a:p>
            <a:pPr fontAlgn="auto">
              <a:spcBef>
                <a:spcPct val="50000"/>
              </a:spcBef>
              <a:spcAft>
                <a:spcPts val="0"/>
              </a:spcAft>
              <a:defRPr/>
            </a:pPr>
            <a:r>
              <a:rPr lang="en-US" sz="1200" dirty="0">
                <a:solidFill>
                  <a:schemeClr val="tx1"/>
                </a:solidFill>
              </a:rPr>
              <a:t>Variance at Completion (VAC) = ?</a:t>
            </a:r>
          </a:p>
        </p:txBody>
      </p:sp>
      <p:sp>
        <p:nvSpPr>
          <p:cNvPr id="308290" name="Text Box 66"/>
          <p:cNvSpPr txBox="1">
            <a:spLocks noChangeArrowheads="1"/>
          </p:cNvSpPr>
          <p:nvPr/>
        </p:nvSpPr>
        <p:spPr bwMode="auto">
          <a:xfrm>
            <a:off x="5868988" y="3500438"/>
            <a:ext cx="1512887" cy="549275"/>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1200">
                <a:latin typeface="Calibri" pitchFamily="34" charset="0"/>
              </a:rPr>
              <a:t>Cost Variance</a:t>
            </a:r>
          </a:p>
          <a:p>
            <a:pPr algn="ctr" eaLnBrk="1" hangingPunct="1">
              <a:spcBef>
                <a:spcPct val="50000"/>
              </a:spcBef>
            </a:pPr>
            <a:r>
              <a:rPr lang="en-US" sz="1200">
                <a:latin typeface="Calibri" pitchFamily="34" charset="0"/>
              </a:rPr>
              <a:t> (CV) =  ?</a:t>
            </a:r>
          </a:p>
        </p:txBody>
      </p:sp>
      <p:sp>
        <p:nvSpPr>
          <p:cNvPr id="308291" name="Text Box 67"/>
          <p:cNvSpPr txBox="1">
            <a:spLocks noChangeArrowheads="1"/>
          </p:cNvSpPr>
          <p:nvPr/>
        </p:nvSpPr>
        <p:spPr bwMode="auto">
          <a:xfrm>
            <a:off x="4284663" y="4535488"/>
            <a:ext cx="1582737" cy="549275"/>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1200">
                <a:latin typeface="Calibri" pitchFamily="34" charset="0"/>
              </a:rPr>
              <a:t>Schedule Variance      </a:t>
            </a:r>
          </a:p>
          <a:p>
            <a:pPr algn="ctr" eaLnBrk="1" hangingPunct="1">
              <a:spcBef>
                <a:spcPct val="50000"/>
              </a:spcBef>
            </a:pPr>
            <a:r>
              <a:rPr lang="en-US" sz="1200">
                <a:latin typeface="Calibri" pitchFamily="34" charset="0"/>
              </a:rPr>
              <a:t>(SV) =  ?</a:t>
            </a:r>
          </a:p>
        </p:txBody>
      </p:sp>
      <p:sp>
        <p:nvSpPr>
          <p:cNvPr id="308292" name="Text Box 68"/>
          <p:cNvSpPr txBox="1">
            <a:spLocks noChangeArrowheads="1"/>
          </p:cNvSpPr>
          <p:nvPr/>
        </p:nvSpPr>
        <p:spPr bwMode="auto">
          <a:xfrm>
            <a:off x="3059113" y="1776413"/>
            <a:ext cx="3673475" cy="276225"/>
          </a:xfrm>
          <a:prstGeom prst="rect">
            <a:avLst/>
          </a:prstGeom>
          <a:ln>
            <a:solidFill>
              <a:srgbClr val="C00000"/>
            </a:solidFill>
            <a:headEnd/>
            <a:tailEnd/>
          </a:ln>
        </p:spPr>
        <p:style>
          <a:lnRef idx="2">
            <a:schemeClr val="accent2"/>
          </a:lnRef>
          <a:fillRef idx="1">
            <a:schemeClr val="lt1"/>
          </a:fillRef>
          <a:effectRef idx="0">
            <a:schemeClr val="accent2"/>
          </a:effectRef>
          <a:fontRef idx="minor">
            <a:schemeClr val="dk1"/>
          </a:fontRef>
        </p:style>
        <p:txBody>
          <a:bodyPr>
            <a:spAutoFit/>
          </a:bodyPr>
          <a:lstStyle/>
          <a:p>
            <a:pPr fontAlgn="auto">
              <a:spcBef>
                <a:spcPct val="50000"/>
              </a:spcBef>
              <a:spcAft>
                <a:spcPts val="0"/>
              </a:spcAft>
              <a:defRPr/>
            </a:pPr>
            <a:r>
              <a:rPr lang="en-US" sz="1200" dirty="0">
                <a:solidFill>
                  <a:schemeClr val="tx1"/>
                </a:solidFill>
              </a:rPr>
              <a:t>Estimate to Complete (ETC) =  ?</a:t>
            </a:r>
          </a:p>
        </p:txBody>
      </p:sp>
      <p:sp>
        <p:nvSpPr>
          <p:cNvPr id="308293" name="Text Box 69"/>
          <p:cNvSpPr txBox="1">
            <a:spLocks noChangeArrowheads="1"/>
          </p:cNvSpPr>
          <p:nvPr/>
        </p:nvSpPr>
        <p:spPr bwMode="auto">
          <a:xfrm>
            <a:off x="4284663" y="1341438"/>
            <a:ext cx="2808287" cy="276225"/>
          </a:xfrm>
          <a:prstGeom prst="rect">
            <a:avLst/>
          </a:prstGeom>
          <a:ln>
            <a:solidFill>
              <a:srgbClr val="C00000"/>
            </a:solidFill>
            <a:headEnd/>
            <a:tailEnd/>
          </a:ln>
        </p:spPr>
        <p:style>
          <a:lnRef idx="2">
            <a:schemeClr val="accent2"/>
          </a:lnRef>
          <a:fillRef idx="1">
            <a:schemeClr val="lt1"/>
          </a:fillRef>
          <a:effectRef idx="0">
            <a:schemeClr val="accent2"/>
          </a:effectRef>
          <a:fontRef idx="minor">
            <a:schemeClr val="dk1"/>
          </a:fontRef>
        </p:style>
        <p:txBody>
          <a:bodyPr>
            <a:spAutoFit/>
          </a:bodyPr>
          <a:lstStyle/>
          <a:p>
            <a:pPr fontAlgn="auto">
              <a:spcBef>
                <a:spcPct val="50000"/>
              </a:spcBef>
              <a:spcAft>
                <a:spcPts val="0"/>
              </a:spcAft>
              <a:defRPr/>
            </a:pPr>
            <a:r>
              <a:rPr lang="en-US" sz="1200" dirty="0">
                <a:solidFill>
                  <a:schemeClr val="tx1"/>
                </a:solidFill>
              </a:rPr>
              <a:t>Estimate at completion (EAC) =  ?</a:t>
            </a:r>
          </a:p>
        </p:txBody>
      </p:sp>
      <p:sp>
        <p:nvSpPr>
          <p:cNvPr id="308294" name="Text Box 70"/>
          <p:cNvSpPr txBox="1">
            <a:spLocks noChangeArrowheads="1"/>
          </p:cNvSpPr>
          <p:nvPr/>
        </p:nvSpPr>
        <p:spPr bwMode="auto">
          <a:xfrm>
            <a:off x="7597775" y="5084763"/>
            <a:ext cx="1295400" cy="731837"/>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1200">
                <a:latin typeface="Calibri" pitchFamily="34" charset="0"/>
              </a:rPr>
              <a:t>Forecasted Time Variance</a:t>
            </a:r>
          </a:p>
          <a:p>
            <a:pPr eaLnBrk="1" hangingPunct="1">
              <a:spcBef>
                <a:spcPct val="50000"/>
              </a:spcBef>
            </a:pPr>
            <a:r>
              <a:rPr lang="en-US" sz="1200">
                <a:latin typeface="Calibri" pitchFamily="34" charset="0"/>
              </a:rPr>
              <a:t>          = ?</a:t>
            </a:r>
          </a:p>
        </p:txBody>
      </p:sp>
      <p:sp>
        <p:nvSpPr>
          <p:cNvPr id="308295" name="Text Box 71"/>
          <p:cNvSpPr txBox="1">
            <a:spLocks noChangeArrowheads="1"/>
          </p:cNvSpPr>
          <p:nvPr/>
        </p:nvSpPr>
        <p:spPr bwMode="auto">
          <a:xfrm>
            <a:off x="7164388" y="6237288"/>
            <a:ext cx="1800225" cy="457200"/>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1200">
                <a:latin typeface="Calibri" pitchFamily="34" charset="0"/>
              </a:rPr>
              <a:t>Estimated Project Duration = ? </a:t>
            </a:r>
          </a:p>
        </p:txBody>
      </p:sp>
      <p:sp>
        <p:nvSpPr>
          <p:cNvPr id="308296" name="Line 72"/>
          <p:cNvSpPr>
            <a:spLocks noChangeShapeType="1"/>
          </p:cNvSpPr>
          <p:nvPr/>
        </p:nvSpPr>
        <p:spPr bwMode="auto">
          <a:xfrm flipV="1">
            <a:off x="5076825" y="4076700"/>
            <a:ext cx="0" cy="431800"/>
          </a:xfrm>
          <a:prstGeom prst="line">
            <a:avLst/>
          </a:prstGeom>
          <a:noFill/>
          <a:ln w="28575">
            <a:solidFill>
              <a:srgbClr val="C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226" name="Rectangle 2"/>
          <p:cNvSpPr>
            <a:spLocks noGrp="1" noRot="1" noChangeArrowheads="1"/>
          </p:cNvSpPr>
          <p:nvPr>
            <p:ph type="title"/>
          </p:nvPr>
        </p:nvSpPr>
        <p:spPr>
          <a:xfrm>
            <a:off x="0" y="188913"/>
            <a:ext cx="9144000" cy="1143000"/>
          </a:xfrm>
        </p:spPr>
        <p:txBody>
          <a:bodyPr rtlCol="0">
            <a:normAutofit/>
          </a:bodyPr>
          <a:lstStyle/>
          <a:p>
            <a:pPr eaLnBrk="1" fontAlgn="auto" hangingPunct="1">
              <a:spcAft>
                <a:spcPts val="0"/>
              </a:spcAft>
              <a:defRPr/>
            </a:pPr>
            <a:r>
              <a:rPr lang="en-US" sz="2400" dirty="0">
                <a:latin typeface="+mn-lt"/>
              </a:rPr>
              <a:t>Earned Value Data </a:t>
            </a:r>
            <a:r>
              <a:rPr lang="en-US" sz="2400" dirty="0" smtClean="0">
                <a:latin typeface="+mn-lt"/>
              </a:rPr>
              <a:t>Elements</a:t>
            </a:r>
            <a:r>
              <a:rPr lang="ar-SY" sz="2400" dirty="0" smtClean="0">
                <a:latin typeface="+mn-lt"/>
              </a:rPr>
              <a:t> </a:t>
            </a:r>
            <a:r>
              <a:rPr lang="en-US" sz="2400" dirty="0" smtClean="0">
                <a:latin typeface="+mn-lt"/>
              </a:rPr>
              <a:t> S Curve </a:t>
            </a:r>
            <a:r>
              <a:rPr lang="en-US" sz="2400" dirty="0">
                <a:latin typeface="+mn-lt"/>
              </a:rPr>
              <a:t>Before E.V.  -  Input </a:t>
            </a:r>
            <a:r>
              <a:rPr lang="en-US" sz="2400" dirty="0" smtClean="0">
                <a:latin typeface="+mn-lt"/>
              </a:rPr>
              <a:t>Data</a:t>
            </a:r>
            <a:br>
              <a:rPr lang="en-US" sz="2400" dirty="0" smtClean="0">
                <a:latin typeface="+mn-lt"/>
              </a:rPr>
            </a:br>
            <a:r>
              <a:rPr lang="ar-SY" sz="2400" dirty="0" smtClean="0">
                <a:latin typeface="+mn-lt"/>
              </a:rPr>
              <a:t>المدخلات </a:t>
            </a:r>
            <a:endParaRPr lang="en-US" sz="2400" dirty="0">
              <a:latin typeface="+mn-lt"/>
            </a:endParaRPr>
          </a:p>
        </p:txBody>
      </p:sp>
      <p:sp>
        <p:nvSpPr>
          <p:cNvPr id="52" name="Slide Number Placeholder 51"/>
          <p:cNvSpPr>
            <a:spLocks noGrp="1"/>
          </p:cNvSpPr>
          <p:nvPr>
            <p:ph type="sldNum" sz="quarter" idx="12"/>
          </p:nvPr>
        </p:nvSpPr>
        <p:spPr/>
        <p:txBody>
          <a:bodyPr/>
          <a:lstStyle/>
          <a:p>
            <a:pPr>
              <a:defRPr/>
            </a:pPr>
            <a:fld id="{8716AACB-5D30-49DF-870D-A2371544D925}" type="slidenum">
              <a:rPr lang="en-US"/>
              <a:pPr>
                <a:defRPr/>
              </a:pPr>
              <a:t>84</a:t>
            </a:fld>
            <a:endParaRPr lang="en-US"/>
          </a:p>
        </p:txBody>
      </p:sp>
    </p:spTree>
    <p:extLst>
      <p:ext uri="{BB962C8B-B14F-4D97-AF65-F5344CB8AC3E}">
        <p14:creationId xmlns:p14="http://schemas.microsoft.com/office/powerpoint/2010/main" val="39309968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308229"/>
                                        </p:tgtEl>
                                        <p:attrNameLst>
                                          <p:attrName>style.visibility</p:attrName>
                                        </p:attrNameLst>
                                      </p:cBhvr>
                                      <p:to>
                                        <p:strVal val="visible"/>
                                      </p:to>
                                    </p:set>
                                    <p:animEffect transition="in" filter="blinds(horizontal)">
                                      <p:cBhvr>
                                        <p:cTn id="7" dur="500"/>
                                        <p:tgtEl>
                                          <p:spTgt spid="30822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08232"/>
                                        </p:tgtEl>
                                        <p:attrNameLst>
                                          <p:attrName>style.visibility</p:attrName>
                                        </p:attrNameLst>
                                      </p:cBhvr>
                                      <p:to>
                                        <p:strVal val="visible"/>
                                      </p:to>
                                    </p:set>
                                    <p:animEffect transition="in" filter="blinds(horizontal)">
                                      <p:cBhvr>
                                        <p:cTn id="10" dur="500"/>
                                        <p:tgtEl>
                                          <p:spTgt spid="308232"/>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308230"/>
                                        </p:tgtEl>
                                        <p:attrNameLst>
                                          <p:attrName>style.visibility</p:attrName>
                                        </p:attrNameLst>
                                      </p:cBhvr>
                                      <p:to>
                                        <p:strVal val="visible"/>
                                      </p:to>
                                    </p:set>
                                    <p:animEffect transition="in" filter="blinds(horizontal)">
                                      <p:cBhvr>
                                        <p:cTn id="13" dur="500"/>
                                        <p:tgtEl>
                                          <p:spTgt spid="308230"/>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308233"/>
                                        </p:tgtEl>
                                        <p:attrNameLst>
                                          <p:attrName>style.visibility</p:attrName>
                                        </p:attrNameLst>
                                      </p:cBhvr>
                                      <p:to>
                                        <p:strVal val="visible"/>
                                      </p:to>
                                    </p:set>
                                    <p:animEffect transition="in" filter="blinds(horizontal)">
                                      <p:cBhvr>
                                        <p:cTn id="16" dur="500"/>
                                        <p:tgtEl>
                                          <p:spTgt spid="308233"/>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308231"/>
                                        </p:tgtEl>
                                        <p:attrNameLst>
                                          <p:attrName>style.visibility</p:attrName>
                                        </p:attrNameLst>
                                      </p:cBhvr>
                                      <p:to>
                                        <p:strVal val="visible"/>
                                      </p:to>
                                    </p:set>
                                    <p:animEffect transition="in" filter="blinds(horizontal)">
                                      <p:cBhvr>
                                        <p:cTn id="19" dur="500"/>
                                        <p:tgtEl>
                                          <p:spTgt spid="308231"/>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308268"/>
                                        </p:tgtEl>
                                        <p:attrNameLst>
                                          <p:attrName>style.visibility</p:attrName>
                                        </p:attrNameLst>
                                      </p:cBhvr>
                                      <p:to>
                                        <p:strVal val="visible"/>
                                      </p:to>
                                    </p:set>
                                    <p:animEffect transition="in" filter="blinds(horizontal)">
                                      <p:cBhvr>
                                        <p:cTn id="24" dur="500"/>
                                        <p:tgtEl>
                                          <p:spTgt spid="308268"/>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308258"/>
                                        </p:tgtEl>
                                        <p:attrNameLst>
                                          <p:attrName>style.visibility</p:attrName>
                                        </p:attrNameLst>
                                      </p:cBhvr>
                                      <p:to>
                                        <p:strVal val="visible"/>
                                      </p:to>
                                    </p:set>
                                    <p:animEffect transition="in" filter="blinds(horizontal)">
                                      <p:cBhvr>
                                        <p:cTn id="27" dur="500"/>
                                        <p:tgtEl>
                                          <p:spTgt spid="308258"/>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308257"/>
                                        </p:tgtEl>
                                        <p:attrNameLst>
                                          <p:attrName>style.visibility</p:attrName>
                                        </p:attrNameLst>
                                      </p:cBhvr>
                                      <p:to>
                                        <p:strVal val="visible"/>
                                      </p:to>
                                    </p:set>
                                    <p:animEffect transition="in" filter="blinds(horizontal)">
                                      <p:cBhvr>
                                        <p:cTn id="30" dur="500"/>
                                        <p:tgtEl>
                                          <p:spTgt spid="308257"/>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308273"/>
                                        </p:tgtEl>
                                        <p:attrNameLst>
                                          <p:attrName>style.visibility</p:attrName>
                                        </p:attrNameLst>
                                      </p:cBhvr>
                                      <p:to>
                                        <p:strVal val="visible"/>
                                      </p:to>
                                    </p:set>
                                    <p:animEffect transition="in" filter="blinds(horizontal)">
                                      <p:cBhvr>
                                        <p:cTn id="33" dur="500"/>
                                        <p:tgtEl>
                                          <p:spTgt spid="308273"/>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308270"/>
                                        </p:tgtEl>
                                        <p:attrNameLst>
                                          <p:attrName>style.visibility</p:attrName>
                                        </p:attrNameLst>
                                      </p:cBhvr>
                                      <p:to>
                                        <p:strVal val="visible"/>
                                      </p:to>
                                    </p:set>
                                    <p:animEffect transition="in" filter="blinds(horizontal)">
                                      <p:cBhvr>
                                        <p:cTn id="36" dur="500"/>
                                        <p:tgtEl>
                                          <p:spTgt spid="308270"/>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308271"/>
                                        </p:tgtEl>
                                        <p:attrNameLst>
                                          <p:attrName>style.visibility</p:attrName>
                                        </p:attrNameLst>
                                      </p:cBhvr>
                                      <p:to>
                                        <p:strVal val="visible"/>
                                      </p:to>
                                    </p:set>
                                    <p:animEffect transition="in" filter="blinds(horizontal)">
                                      <p:cBhvr>
                                        <p:cTn id="39" dur="500"/>
                                        <p:tgtEl>
                                          <p:spTgt spid="308271"/>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308272"/>
                                        </p:tgtEl>
                                        <p:attrNameLst>
                                          <p:attrName>style.visibility</p:attrName>
                                        </p:attrNameLst>
                                      </p:cBhvr>
                                      <p:to>
                                        <p:strVal val="visible"/>
                                      </p:to>
                                    </p:set>
                                    <p:animEffect transition="in" filter="blinds(horizontal)">
                                      <p:cBhvr>
                                        <p:cTn id="42" dur="500"/>
                                        <p:tgtEl>
                                          <p:spTgt spid="308272"/>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308243"/>
                                        </p:tgtEl>
                                        <p:attrNameLst>
                                          <p:attrName>style.visibility</p:attrName>
                                        </p:attrNameLst>
                                      </p:cBhvr>
                                      <p:to>
                                        <p:strVal val="visible"/>
                                      </p:to>
                                    </p:set>
                                    <p:animEffect transition="in" filter="blinds(horizontal)">
                                      <p:cBhvr>
                                        <p:cTn id="47" dur="500"/>
                                        <p:tgtEl>
                                          <p:spTgt spid="308243"/>
                                        </p:tgtEl>
                                      </p:cBhvr>
                                    </p:animEffect>
                                  </p:childTnLst>
                                </p:cTn>
                              </p:par>
                              <p:par>
                                <p:cTn id="48" presetID="3" presetClass="entr" presetSubtype="10" fill="hold" grpId="0" nodeType="withEffect">
                                  <p:stCondLst>
                                    <p:cond delay="0"/>
                                  </p:stCondLst>
                                  <p:childTnLst>
                                    <p:set>
                                      <p:cBhvr>
                                        <p:cTn id="49" dur="1" fill="hold">
                                          <p:stCondLst>
                                            <p:cond delay="0"/>
                                          </p:stCondLst>
                                        </p:cTn>
                                        <p:tgtEl>
                                          <p:spTgt spid="308244"/>
                                        </p:tgtEl>
                                        <p:attrNameLst>
                                          <p:attrName>style.visibility</p:attrName>
                                        </p:attrNameLst>
                                      </p:cBhvr>
                                      <p:to>
                                        <p:strVal val="visible"/>
                                      </p:to>
                                    </p:set>
                                    <p:animEffect transition="in" filter="blinds(horizontal)">
                                      <p:cBhvr>
                                        <p:cTn id="50" dur="500"/>
                                        <p:tgtEl>
                                          <p:spTgt spid="308244"/>
                                        </p:tgtEl>
                                      </p:cBhvr>
                                    </p:animEffect>
                                  </p:childTnLst>
                                </p:cTn>
                              </p:par>
                              <p:par>
                                <p:cTn id="51" presetID="3" presetClass="entr" presetSubtype="10" fill="hold" grpId="0" nodeType="withEffect">
                                  <p:stCondLst>
                                    <p:cond delay="0"/>
                                  </p:stCondLst>
                                  <p:childTnLst>
                                    <p:set>
                                      <p:cBhvr>
                                        <p:cTn id="52" dur="1" fill="hold">
                                          <p:stCondLst>
                                            <p:cond delay="0"/>
                                          </p:stCondLst>
                                        </p:cTn>
                                        <p:tgtEl>
                                          <p:spTgt spid="308248"/>
                                        </p:tgtEl>
                                        <p:attrNameLst>
                                          <p:attrName>style.visibility</p:attrName>
                                        </p:attrNameLst>
                                      </p:cBhvr>
                                      <p:to>
                                        <p:strVal val="visible"/>
                                      </p:to>
                                    </p:set>
                                    <p:animEffect transition="in" filter="blinds(horizontal)">
                                      <p:cBhvr>
                                        <p:cTn id="53" dur="500"/>
                                        <p:tgtEl>
                                          <p:spTgt spid="308248"/>
                                        </p:tgtEl>
                                      </p:cBhvr>
                                    </p:animEffect>
                                  </p:childTnLst>
                                </p:cTn>
                              </p:par>
                              <p:par>
                                <p:cTn id="54" presetID="3" presetClass="entr" presetSubtype="10" fill="hold" grpId="0" nodeType="withEffect">
                                  <p:stCondLst>
                                    <p:cond delay="0"/>
                                  </p:stCondLst>
                                  <p:childTnLst>
                                    <p:set>
                                      <p:cBhvr>
                                        <p:cTn id="55" dur="1" fill="hold">
                                          <p:stCondLst>
                                            <p:cond delay="0"/>
                                          </p:stCondLst>
                                        </p:cTn>
                                        <p:tgtEl>
                                          <p:spTgt spid="308236"/>
                                        </p:tgtEl>
                                        <p:attrNameLst>
                                          <p:attrName>style.visibility</p:attrName>
                                        </p:attrNameLst>
                                      </p:cBhvr>
                                      <p:to>
                                        <p:strVal val="visible"/>
                                      </p:to>
                                    </p:set>
                                    <p:animEffect transition="in" filter="blinds(horizontal)">
                                      <p:cBhvr>
                                        <p:cTn id="56" dur="500"/>
                                        <p:tgtEl>
                                          <p:spTgt spid="308236"/>
                                        </p:tgtEl>
                                      </p:cBhvr>
                                    </p:animEffect>
                                  </p:childTnLst>
                                </p:cTn>
                              </p:par>
                              <p:par>
                                <p:cTn id="57" presetID="3" presetClass="entr" presetSubtype="10" fill="hold" grpId="0" nodeType="withEffect">
                                  <p:stCondLst>
                                    <p:cond delay="0"/>
                                  </p:stCondLst>
                                  <p:childTnLst>
                                    <p:set>
                                      <p:cBhvr>
                                        <p:cTn id="58" dur="1" fill="hold">
                                          <p:stCondLst>
                                            <p:cond delay="0"/>
                                          </p:stCondLst>
                                        </p:cTn>
                                        <p:tgtEl>
                                          <p:spTgt spid="308238"/>
                                        </p:tgtEl>
                                        <p:attrNameLst>
                                          <p:attrName>style.visibility</p:attrName>
                                        </p:attrNameLst>
                                      </p:cBhvr>
                                      <p:to>
                                        <p:strVal val="visible"/>
                                      </p:to>
                                    </p:set>
                                    <p:animEffect transition="in" filter="blinds(horizontal)">
                                      <p:cBhvr>
                                        <p:cTn id="59" dur="500"/>
                                        <p:tgtEl>
                                          <p:spTgt spid="308238"/>
                                        </p:tgtEl>
                                      </p:cBhvr>
                                    </p:animEffect>
                                  </p:childTnLst>
                                </p:cTn>
                              </p:par>
                              <p:par>
                                <p:cTn id="60" presetID="3" presetClass="entr" presetSubtype="10" fill="hold" grpId="0" nodeType="withEffect">
                                  <p:stCondLst>
                                    <p:cond delay="0"/>
                                  </p:stCondLst>
                                  <p:childTnLst>
                                    <p:set>
                                      <p:cBhvr>
                                        <p:cTn id="61" dur="1" fill="hold">
                                          <p:stCondLst>
                                            <p:cond delay="0"/>
                                          </p:stCondLst>
                                        </p:cTn>
                                        <p:tgtEl>
                                          <p:spTgt spid="308237"/>
                                        </p:tgtEl>
                                        <p:attrNameLst>
                                          <p:attrName>style.visibility</p:attrName>
                                        </p:attrNameLst>
                                      </p:cBhvr>
                                      <p:to>
                                        <p:strVal val="visible"/>
                                      </p:to>
                                    </p:set>
                                    <p:animEffect transition="in" filter="blinds(horizontal)">
                                      <p:cBhvr>
                                        <p:cTn id="62" dur="500"/>
                                        <p:tgtEl>
                                          <p:spTgt spid="308237"/>
                                        </p:tgtEl>
                                      </p:cBhvr>
                                    </p:animEffect>
                                  </p:childTnLst>
                                </p:cTn>
                              </p:par>
                              <p:par>
                                <p:cTn id="63" presetID="3" presetClass="entr" presetSubtype="10" fill="hold" grpId="0" nodeType="withEffect">
                                  <p:stCondLst>
                                    <p:cond delay="0"/>
                                  </p:stCondLst>
                                  <p:childTnLst>
                                    <p:set>
                                      <p:cBhvr>
                                        <p:cTn id="64" dur="1" fill="hold">
                                          <p:stCondLst>
                                            <p:cond delay="0"/>
                                          </p:stCondLst>
                                        </p:cTn>
                                        <p:tgtEl>
                                          <p:spTgt spid="308259"/>
                                        </p:tgtEl>
                                        <p:attrNameLst>
                                          <p:attrName>style.visibility</p:attrName>
                                        </p:attrNameLst>
                                      </p:cBhvr>
                                      <p:to>
                                        <p:strVal val="visible"/>
                                      </p:to>
                                    </p:set>
                                    <p:animEffect transition="in" filter="blinds(horizontal)">
                                      <p:cBhvr>
                                        <p:cTn id="65" dur="500"/>
                                        <p:tgtEl>
                                          <p:spTgt spid="308259"/>
                                        </p:tgtEl>
                                      </p:cBhvr>
                                    </p:animEffect>
                                  </p:childTnLst>
                                </p:cTn>
                              </p:par>
                              <p:par>
                                <p:cTn id="66" presetID="3" presetClass="entr" presetSubtype="10" fill="hold" grpId="0" nodeType="withEffect">
                                  <p:stCondLst>
                                    <p:cond delay="0"/>
                                  </p:stCondLst>
                                  <p:childTnLst>
                                    <p:set>
                                      <p:cBhvr>
                                        <p:cTn id="67" dur="1" fill="hold">
                                          <p:stCondLst>
                                            <p:cond delay="0"/>
                                          </p:stCondLst>
                                        </p:cTn>
                                        <p:tgtEl>
                                          <p:spTgt spid="308235"/>
                                        </p:tgtEl>
                                        <p:attrNameLst>
                                          <p:attrName>style.visibility</p:attrName>
                                        </p:attrNameLst>
                                      </p:cBhvr>
                                      <p:to>
                                        <p:strVal val="visible"/>
                                      </p:to>
                                    </p:set>
                                    <p:animEffect transition="in" filter="blinds(horizontal)">
                                      <p:cBhvr>
                                        <p:cTn id="68" dur="500"/>
                                        <p:tgtEl>
                                          <p:spTgt spid="308235"/>
                                        </p:tgtEl>
                                      </p:cBhvr>
                                    </p:animEffect>
                                  </p:childTnLst>
                                </p:cTn>
                              </p:par>
                              <p:par>
                                <p:cTn id="69" presetID="3" presetClass="entr" presetSubtype="10" fill="hold" grpId="0" nodeType="withEffect">
                                  <p:stCondLst>
                                    <p:cond delay="0"/>
                                  </p:stCondLst>
                                  <p:childTnLst>
                                    <p:set>
                                      <p:cBhvr>
                                        <p:cTn id="70" dur="1" fill="hold">
                                          <p:stCondLst>
                                            <p:cond delay="0"/>
                                          </p:stCondLst>
                                        </p:cTn>
                                        <p:tgtEl>
                                          <p:spTgt spid="308240"/>
                                        </p:tgtEl>
                                        <p:attrNameLst>
                                          <p:attrName>style.visibility</p:attrName>
                                        </p:attrNameLst>
                                      </p:cBhvr>
                                      <p:to>
                                        <p:strVal val="visible"/>
                                      </p:to>
                                    </p:set>
                                    <p:animEffect transition="in" filter="blinds(horizontal)">
                                      <p:cBhvr>
                                        <p:cTn id="71" dur="500"/>
                                        <p:tgtEl>
                                          <p:spTgt spid="308240"/>
                                        </p:tgtEl>
                                      </p:cBhvr>
                                    </p:animEffect>
                                  </p:childTnLst>
                                </p:cTn>
                              </p:par>
                              <p:par>
                                <p:cTn id="72" presetID="3" presetClass="entr" presetSubtype="10" fill="hold" grpId="0" nodeType="withEffect">
                                  <p:stCondLst>
                                    <p:cond delay="0"/>
                                  </p:stCondLst>
                                  <p:childTnLst>
                                    <p:set>
                                      <p:cBhvr>
                                        <p:cTn id="73" dur="1" fill="hold">
                                          <p:stCondLst>
                                            <p:cond delay="0"/>
                                          </p:stCondLst>
                                        </p:cTn>
                                        <p:tgtEl>
                                          <p:spTgt spid="308239"/>
                                        </p:tgtEl>
                                        <p:attrNameLst>
                                          <p:attrName>style.visibility</p:attrName>
                                        </p:attrNameLst>
                                      </p:cBhvr>
                                      <p:to>
                                        <p:strVal val="visible"/>
                                      </p:to>
                                    </p:set>
                                    <p:animEffect transition="in" filter="blinds(horizontal)">
                                      <p:cBhvr>
                                        <p:cTn id="74" dur="500"/>
                                        <p:tgtEl>
                                          <p:spTgt spid="308239"/>
                                        </p:tgtEl>
                                      </p:cBhvr>
                                    </p:animEffect>
                                  </p:childTnLst>
                                </p:cTn>
                              </p:par>
                              <p:par>
                                <p:cTn id="75" presetID="3" presetClass="entr" presetSubtype="10" fill="hold" grpId="0" nodeType="withEffect">
                                  <p:stCondLst>
                                    <p:cond delay="0"/>
                                  </p:stCondLst>
                                  <p:childTnLst>
                                    <p:set>
                                      <p:cBhvr>
                                        <p:cTn id="76" dur="1" fill="hold">
                                          <p:stCondLst>
                                            <p:cond delay="0"/>
                                          </p:stCondLst>
                                        </p:cTn>
                                        <p:tgtEl>
                                          <p:spTgt spid="308260"/>
                                        </p:tgtEl>
                                        <p:attrNameLst>
                                          <p:attrName>style.visibility</p:attrName>
                                        </p:attrNameLst>
                                      </p:cBhvr>
                                      <p:to>
                                        <p:strVal val="visible"/>
                                      </p:to>
                                    </p:set>
                                    <p:animEffect transition="in" filter="blinds(horizontal)">
                                      <p:cBhvr>
                                        <p:cTn id="77" dur="500"/>
                                        <p:tgtEl>
                                          <p:spTgt spid="308260"/>
                                        </p:tgtEl>
                                      </p:cBhvr>
                                    </p:animEffect>
                                  </p:childTnLst>
                                </p:cTn>
                              </p:par>
                              <p:par>
                                <p:cTn id="78" presetID="3" presetClass="entr" presetSubtype="10" fill="hold" grpId="0" nodeType="withEffect">
                                  <p:stCondLst>
                                    <p:cond delay="0"/>
                                  </p:stCondLst>
                                  <p:childTnLst>
                                    <p:set>
                                      <p:cBhvr>
                                        <p:cTn id="79" dur="1" fill="hold">
                                          <p:stCondLst>
                                            <p:cond delay="0"/>
                                          </p:stCondLst>
                                        </p:cTn>
                                        <p:tgtEl>
                                          <p:spTgt spid="308234"/>
                                        </p:tgtEl>
                                        <p:attrNameLst>
                                          <p:attrName>style.visibility</p:attrName>
                                        </p:attrNameLst>
                                      </p:cBhvr>
                                      <p:to>
                                        <p:strVal val="visible"/>
                                      </p:to>
                                    </p:set>
                                    <p:animEffect transition="in" filter="blinds(horizontal)">
                                      <p:cBhvr>
                                        <p:cTn id="80" dur="500"/>
                                        <p:tgtEl>
                                          <p:spTgt spid="308234"/>
                                        </p:tgtEl>
                                      </p:cBhvr>
                                    </p:animEffect>
                                  </p:childTnLst>
                                </p:cTn>
                              </p:par>
                              <p:par>
                                <p:cTn id="81" presetID="3" presetClass="entr" presetSubtype="10" fill="hold" grpId="0" nodeType="withEffect">
                                  <p:stCondLst>
                                    <p:cond delay="0"/>
                                  </p:stCondLst>
                                  <p:childTnLst>
                                    <p:set>
                                      <p:cBhvr>
                                        <p:cTn id="82" dur="1" fill="hold">
                                          <p:stCondLst>
                                            <p:cond delay="0"/>
                                          </p:stCondLst>
                                        </p:cTn>
                                        <p:tgtEl>
                                          <p:spTgt spid="308241"/>
                                        </p:tgtEl>
                                        <p:attrNameLst>
                                          <p:attrName>style.visibility</p:attrName>
                                        </p:attrNameLst>
                                      </p:cBhvr>
                                      <p:to>
                                        <p:strVal val="visible"/>
                                      </p:to>
                                    </p:set>
                                    <p:animEffect transition="in" filter="blinds(horizontal)">
                                      <p:cBhvr>
                                        <p:cTn id="83" dur="500"/>
                                        <p:tgtEl>
                                          <p:spTgt spid="308241"/>
                                        </p:tgtEl>
                                      </p:cBhvr>
                                    </p:animEffect>
                                  </p:childTnLst>
                                </p:cTn>
                              </p:par>
                              <p:par>
                                <p:cTn id="84" presetID="3" presetClass="entr" presetSubtype="10" fill="hold" grpId="0" nodeType="withEffect">
                                  <p:stCondLst>
                                    <p:cond delay="0"/>
                                  </p:stCondLst>
                                  <p:childTnLst>
                                    <p:set>
                                      <p:cBhvr>
                                        <p:cTn id="85" dur="1" fill="hold">
                                          <p:stCondLst>
                                            <p:cond delay="0"/>
                                          </p:stCondLst>
                                        </p:cTn>
                                        <p:tgtEl>
                                          <p:spTgt spid="308261"/>
                                        </p:tgtEl>
                                        <p:attrNameLst>
                                          <p:attrName>style.visibility</p:attrName>
                                        </p:attrNameLst>
                                      </p:cBhvr>
                                      <p:to>
                                        <p:strVal val="visible"/>
                                      </p:to>
                                    </p:set>
                                    <p:animEffect transition="in" filter="blinds(horizontal)">
                                      <p:cBhvr>
                                        <p:cTn id="86" dur="500"/>
                                        <p:tgtEl>
                                          <p:spTgt spid="308261"/>
                                        </p:tgtEl>
                                      </p:cBhvr>
                                    </p:animEffect>
                                  </p:childTnLst>
                                </p:cTn>
                              </p:par>
                            </p:childTnLst>
                          </p:cTn>
                        </p:par>
                      </p:childTnLst>
                    </p:cTn>
                  </p:par>
                  <p:par>
                    <p:cTn id="87" fill="hold" nodeType="clickPar">
                      <p:stCondLst>
                        <p:cond delay="indefinite"/>
                      </p:stCondLst>
                      <p:childTnLst>
                        <p:par>
                          <p:cTn id="88" fill="hold" nodeType="withGroup">
                            <p:stCondLst>
                              <p:cond delay="0"/>
                            </p:stCondLst>
                            <p:childTnLst>
                              <p:par>
                                <p:cTn id="89" presetID="3" presetClass="entr" presetSubtype="10" fill="hold" grpId="0" nodeType="clickEffect">
                                  <p:stCondLst>
                                    <p:cond delay="0"/>
                                  </p:stCondLst>
                                  <p:childTnLst>
                                    <p:set>
                                      <p:cBhvr>
                                        <p:cTn id="90" dur="1" fill="hold">
                                          <p:stCondLst>
                                            <p:cond delay="0"/>
                                          </p:stCondLst>
                                        </p:cTn>
                                        <p:tgtEl>
                                          <p:spTgt spid="308293"/>
                                        </p:tgtEl>
                                        <p:attrNameLst>
                                          <p:attrName>style.visibility</p:attrName>
                                        </p:attrNameLst>
                                      </p:cBhvr>
                                      <p:to>
                                        <p:strVal val="visible"/>
                                      </p:to>
                                    </p:set>
                                    <p:animEffect transition="in" filter="blinds(horizontal)">
                                      <p:cBhvr>
                                        <p:cTn id="91" dur="500"/>
                                        <p:tgtEl>
                                          <p:spTgt spid="308293"/>
                                        </p:tgtEl>
                                      </p:cBhvr>
                                    </p:animEffect>
                                  </p:childTnLst>
                                </p:cTn>
                              </p:par>
                              <p:par>
                                <p:cTn id="92" presetID="3" presetClass="entr" presetSubtype="10" fill="hold" grpId="0" nodeType="withEffect">
                                  <p:stCondLst>
                                    <p:cond delay="0"/>
                                  </p:stCondLst>
                                  <p:childTnLst>
                                    <p:set>
                                      <p:cBhvr>
                                        <p:cTn id="93" dur="1" fill="hold">
                                          <p:stCondLst>
                                            <p:cond delay="0"/>
                                          </p:stCondLst>
                                        </p:cTn>
                                        <p:tgtEl>
                                          <p:spTgt spid="308245"/>
                                        </p:tgtEl>
                                        <p:attrNameLst>
                                          <p:attrName>style.visibility</p:attrName>
                                        </p:attrNameLst>
                                      </p:cBhvr>
                                      <p:to>
                                        <p:strVal val="visible"/>
                                      </p:to>
                                    </p:set>
                                    <p:animEffect transition="in" filter="blinds(horizontal)">
                                      <p:cBhvr>
                                        <p:cTn id="94" dur="500"/>
                                        <p:tgtEl>
                                          <p:spTgt spid="308245"/>
                                        </p:tgtEl>
                                      </p:cBhvr>
                                    </p:animEffect>
                                  </p:childTnLst>
                                </p:cTn>
                              </p:par>
                              <p:par>
                                <p:cTn id="95" presetID="3" presetClass="entr" presetSubtype="10" fill="hold" grpId="0" nodeType="withEffect">
                                  <p:stCondLst>
                                    <p:cond delay="0"/>
                                  </p:stCondLst>
                                  <p:childTnLst>
                                    <p:set>
                                      <p:cBhvr>
                                        <p:cTn id="96" dur="1" fill="hold">
                                          <p:stCondLst>
                                            <p:cond delay="0"/>
                                          </p:stCondLst>
                                        </p:cTn>
                                        <p:tgtEl>
                                          <p:spTgt spid="308292"/>
                                        </p:tgtEl>
                                        <p:attrNameLst>
                                          <p:attrName>style.visibility</p:attrName>
                                        </p:attrNameLst>
                                      </p:cBhvr>
                                      <p:to>
                                        <p:strVal val="visible"/>
                                      </p:to>
                                    </p:set>
                                    <p:animEffect transition="in" filter="blinds(horizontal)">
                                      <p:cBhvr>
                                        <p:cTn id="97" dur="500"/>
                                        <p:tgtEl>
                                          <p:spTgt spid="308292"/>
                                        </p:tgtEl>
                                      </p:cBhvr>
                                    </p:animEffect>
                                  </p:childTnLst>
                                </p:cTn>
                              </p:par>
                              <p:par>
                                <p:cTn id="98" presetID="3" presetClass="entr" presetSubtype="10" fill="hold" grpId="0" nodeType="withEffect">
                                  <p:stCondLst>
                                    <p:cond delay="0"/>
                                  </p:stCondLst>
                                  <p:childTnLst>
                                    <p:set>
                                      <p:cBhvr>
                                        <p:cTn id="99" dur="1" fill="hold">
                                          <p:stCondLst>
                                            <p:cond delay="0"/>
                                          </p:stCondLst>
                                        </p:cTn>
                                        <p:tgtEl>
                                          <p:spTgt spid="308283"/>
                                        </p:tgtEl>
                                        <p:attrNameLst>
                                          <p:attrName>style.visibility</p:attrName>
                                        </p:attrNameLst>
                                      </p:cBhvr>
                                      <p:to>
                                        <p:strVal val="visible"/>
                                      </p:to>
                                    </p:set>
                                    <p:animEffect transition="in" filter="blinds(horizontal)">
                                      <p:cBhvr>
                                        <p:cTn id="100" dur="500"/>
                                        <p:tgtEl>
                                          <p:spTgt spid="308283"/>
                                        </p:tgtEl>
                                      </p:cBhvr>
                                    </p:animEffect>
                                  </p:childTnLst>
                                </p:cTn>
                              </p:par>
                              <p:par>
                                <p:cTn id="101" presetID="3" presetClass="entr" presetSubtype="10" fill="hold" grpId="0" nodeType="withEffect">
                                  <p:stCondLst>
                                    <p:cond delay="0"/>
                                  </p:stCondLst>
                                  <p:childTnLst>
                                    <p:set>
                                      <p:cBhvr>
                                        <p:cTn id="102" dur="1" fill="hold">
                                          <p:stCondLst>
                                            <p:cond delay="0"/>
                                          </p:stCondLst>
                                        </p:cTn>
                                        <p:tgtEl>
                                          <p:spTgt spid="308249"/>
                                        </p:tgtEl>
                                        <p:attrNameLst>
                                          <p:attrName>style.visibility</p:attrName>
                                        </p:attrNameLst>
                                      </p:cBhvr>
                                      <p:to>
                                        <p:strVal val="visible"/>
                                      </p:to>
                                    </p:set>
                                    <p:animEffect transition="in" filter="blinds(horizontal)">
                                      <p:cBhvr>
                                        <p:cTn id="103" dur="500"/>
                                        <p:tgtEl>
                                          <p:spTgt spid="308249"/>
                                        </p:tgtEl>
                                      </p:cBhvr>
                                    </p:animEffect>
                                  </p:childTnLst>
                                </p:cTn>
                              </p:par>
                              <p:par>
                                <p:cTn id="104" presetID="3" presetClass="entr" presetSubtype="10" fill="hold" grpId="0" nodeType="withEffect">
                                  <p:stCondLst>
                                    <p:cond delay="0"/>
                                  </p:stCondLst>
                                  <p:childTnLst>
                                    <p:set>
                                      <p:cBhvr>
                                        <p:cTn id="105" dur="1" fill="hold">
                                          <p:stCondLst>
                                            <p:cond delay="0"/>
                                          </p:stCondLst>
                                        </p:cTn>
                                        <p:tgtEl>
                                          <p:spTgt spid="308289"/>
                                        </p:tgtEl>
                                        <p:attrNameLst>
                                          <p:attrName>style.visibility</p:attrName>
                                        </p:attrNameLst>
                                      </p:cBhvr>
                                      <p:to>
                                        <p:strVal val="visible"/>
                                      </p:to>
                                    </p:set>
                                    <p:animEffect transition="in" filter="blinds(horizontal)">
                                      <p:cBhvr>
                                        <p:cTn id="106" dur="500"/>
                                        <p:tgtEl>
                                          <p:spTgt spid="308289"/>
                                        </p:tgtEl>
                                      </p:cBhvr>
                                    </p:animEffect>
                                  </p:childTnLst>
                                </p:cTn>
                              </p:par>
                              <p:par>
                                <p:cTn id="107" presetID="3" presetClass="entr" presetSubtype="10" fill="hold" grpId="0" nodeType="withEffect">
                                  <p:stCondLst>
                                    <p:cond delay="0"/>
                                  </p:stCondLst>
                                  <p:childTnLst>
                                    <p:set>
                                      <p:cBhvr>
                                        <p:cTn id="108" dur="1" fill="hold">
                                          <p:stCondLst>
                                            <p:cond delay="0"/>
                                          </p:stCondLst>
                                        </p:cTn>
                                        <p:tgtEl>
                                          <p:spTgt spid="308279"/>
                                        </p:tgtEl>
                                        <p:attrNameLst>
                                          <p:attrName>style.visibility</p:attrName>
                                        </p:attrNameLst>
                                      </p:cBhvr>
                                      <p:to>
                                        <p:strVal val="visible"/>
                                      </p:to>
                                    </p:set>
                                    <p:animEffect transition="in" filter="blinds(horizontal)">
                                      <p:cBhvr>
                                        <p:cTn id="109" dur="500"/>
                                        <p:tgtEl>
                                          <p:spTgt spid="308279"/>
                                        </p:tgtEl>
                                      </p:cBhvr>
                                    </p:animEffect>
                                  </p:childTnLst>
                                </p:cTn>
                              </p:par>
                              <p:par>
                                <p:cTn id="110" presetID="3" presetClass="entr" presetSubtype="10" fill="hold" grpId="0" nodeType="withEffect">
                                  <p:stCondLst>
                                    <p:cond delay="0"/>
                                  </p:stCondLst>
                                  <p:childTnLst>
                                    <p:set>
                                      <p:cBhvr>
                                        <p:cTn id="111" dur="1" fill="hold">
                                          <p:stCondLst>
                                            <p:cond delay="0"/>
                                          </p:stCondLst>
                                        </p:cTn>
                                        <p:tgtEl>
                                          <p:spTgt spid="308290"/>
                                        </p:tgtEl>
                                        <p:attrNameLst>
                                          <p:attrName>style.visibility</p:attrName>
                                        </p:attrNameLst>
                                      </p:cBhvr>
                                      <p:to>
                                        <p:strVal val="visible"/>
                                      </p:to>
                                    </p:set>
                                    <p:animEffect transition="in" filter="blinds(horizontal)">
                                      <p:cBhvr>
                                        <p:cTn id="112" dur="500"/>
                                        <p:tgtEl>
                                          <p:spTgt spid="308290"/>
                                        </p:tgtEl>
                                      </p:cBhvr>
                                    </p:animEffect>
                                  </p:childTnLst>
                                </p:cTn>
                              </p:par>
                              <p:par>
                                <p:cTn id="113" presetID="3" presetClass="entr" presetSubtype="10" fill="hold" grpId="0" nodeType="withEffect">
                                  <p:stCondLst>
                                    <p:cond delay="0"/>
                                  </p:stCondLst>
                                  <p:childTnLst>
                                    <p:set>
                                      <p:cBhvr>
                                        <p:cTn id="114" dur="1" fill="hold">
                                          <p:stCondLst>
                                            <p:cond delay="0"/>
                                          </p:stCondLst>
                                        </p:cTn>
                                        <p:tgtEl>
                                          <p:spTgt spid="308285"/>
                                        </p:tgtEl>
                                        <p:attrNameLst>
                                          <p:attrName>style.visibility</p:attrName>
                                        </p:attrNameLst>
                                      </p:cBhvr>
                                      <p:to>
                                        <p:strVal val="visible"/>
                                      </p:to>
                                    </p:set>
                                    <p:animEffect transition="in" filter="blinds(horizontal)">
                                      <p:cBhvr>
                                        <p:cTn id="115" dur="500"/>
                                        <p:tgtEl>
                                          <p:spTgt spid="308285"/>
                                        </p:tgtEl>
                                      </p:cBhvr>
                                    </p:animEffect>
                                  </p:childTnLst>
                                </p:cTn>
                              </p:par>
                              <p:par>
                                <p:cTn id="116" presetID="3" presetClass="entr" presetSubtype="10" fill="hold" grpId="0" nodeType="withEffect">
                                  <p:stCondLst>
                                    <p:cond delay="0"/>
                                  </p:stCondLst>
                                  <p:childTnLst>
                                    <p:set>
                                      <p:cBhvr>
                                        <p:cTn id="117" dur="1" fill="hold">
                                          <p:stCondLst>
                                            <p:cond delay="0"/>
                                          </p:stCondLst>
                                        </p:cTn>
                                        <p:tgtEl>
                                          <p:spTgt spid="308253"/>
                                        </p:tgtEl>
                                        <p:attrNameLst>
                                          <p:attrName>style.visibility</p:attrName>
                                        </p:attrNameLst>
                                      </p:cBhvr>
                                      <p:to>
                                        <p:strVal val="visible"/>
                                      </p:to>
                                    </p:set>
                                    <p:animEffect transition="in" filter="blinds(horizontal)">
                                      <p:cBhvr>
                                        <p:cTn id="118" dur="500"/>
                                        <p:tgtEl>
                                          <p:spTgt spid="308253"/>
                                        </p:tgtEl>
                                      </p:cBhvr>
                                    </p:animEffect>
                                  </p:childTnLst>
                                </p:cTn>
                              </p:par>
                              <p:par>
                                <p:cTn id="119" presetID="3" presetClass="entr" presetSubtype="10" fill="hold" grpId="0" nodeType="withEffect">
                                  <p:stCondLst>
                                    <p:cond delay="0"/>
                                  </p:stCondLst>
                                  <p:childTnLst>
                                    <p:set>
                                      <p:cBhvr>
                                        <p:cTn id="120" dur="1" fill="hold">
                                          <p:stCondLst>
                                            <p:cond delay="0"/>
                                          </p:stCondLst>
                                        </p:cTn>
                                        <p:tgtEl>
                                          <p:spTgt spid="308262"/>
                                        </p:tgtEl>
                                        <p:attrNameLst>
                                          <p:attrName>style.visibility</p:attrName>
                                        </p:attrNameLst>
                                      </p:cBhvr>
                                      <p:to>
                                        <p:strVal val="visible"/>
                                      </p:to>
                                    </p:set>
                                    <p:animEffect transition="in" filter="blinds(horizontal)">
                                      <p:cBhvr>
                                        <p:cTn id="121" dur="500"/>
                                        <p:tgtEl>
                                          <p:spTgt spid="308262"/>
                                        </p:tgtEl>
                                      </p:cBhvr>
                                    </p:animEffect>
                                  </p:childTnLst>
                                </p:cTn>
                              </p:par>
                              <p:par>
                                <p:cTn id="122" presetID="3" presetClass="entr" presetSubtype="10" fill="hold" grpId="0" nodeType="withEffect">
                                  <p:stCondLst>
                                    <p:cond delay="0"/>
                                  </p:stCondLst>
                                  <p:childTnLst>
                                    <p:set>
                                      <p:cBhvr>
                                        <p:cTn id="123" dur="1" fill="hold">
                                          <p:stCondLst>
                                            <p:cond delay="0"/>
                                          </p:stCondLst>
                                        </p:cTn>
                                        <p:tgtEl>
                                          <p:spTgt spid="308254"/>
                                        </p:tgtEl>
                                        <p:attrNameLst>
                                          <p:attrName>style.visibility</p:attrName>
                                        </p:attrNameLst>
                                      </p:cBhvr>
                                      <p:to>
                                        <p:strVal val="visible"/>
                                      </p:to>
                                    </p:set>
                                    <p:animEffect transition="in" filter="blinds(horizontal)">
                                      <p:cBhvr>
                                        <p:cTn id="124" dur="500"/>
                                        <p:tgtEl>
                                          <p:spTgt spid="308254"/>
                                        </p:tgtEl>
                                      </p:cBhvr>
                                    </p:animEffect>
                                  </p:childTnLst>
                                </p:cTn>
                              </p:par>
                              <p:par>
                                <p:cTn id="125" presetID="3" presetClass="entr" presetSubtype="10" fill="hold" grpId="0" nodeType="withEffect">
                                  <p:stCondLst>
                                    <p:cond delay="0"/>
                                  </p:stCondLst>
                                  <p:childTnLst>
                                    <p:set>
                                      <p:cBhvr>
                                        <p:cTn id="126" dur="1" fill="hold">
                                          <p:stCondLst>
                                            <p:cond delay="0"/>
                                          </p:stCondLst>
                                        </p:cTn>
                                        <p:tgtEl>
                                          <p:spTgt spid="308284"/>
                                        </p:tgtEl>
                                        <p:attrNameLst>
                                          <p:attrName>style.visibility</p:attrName>
                                        </p:attrNameLst>
                                      </p:cBhvr>
                                      <p:to>
                                        <p:strVal val="visible"/>
                                      </p:to>
                                    </p:set>
                                    <p:animEffect transition="in" filter="blinds(horizontal)">
                                      <p:cBhvr>
                                        <p:cTn id="127" dur="500"/>
                                        <p:tgtEl>
                                          <p:spTgt spid="308284"/>
                                        </p:tgtEl>
                                      </p:cBhvr>
                                    </p:animEffect>
                                  </p:childTnLst>
                                </p:cTn>
                              </p:par>
                              <p:par>
                                <p:cTn id="128" presetID="3" presetClass="entr" presetSubtype="10" fill="hold" grpId="0" nodeType="withEffect">
                                  <p:stCondLst>
                                    <p:cond delay="0"/>
                                  </p:stCondLst>
                                  <p:childTnLst>
                                    <p:set>
                                      <p:cBhvr>
                                        <p:cTn id="129" dur="1" fill="hold">
                                          <p:stCondLst>
                                            <p:cond delay="0"/>
                                          </p:stCondLst>
                                        </p:cTn>
                                        <p:tgtEl>
                                          <p:spTgt spid="308296"/>
                                        </p:tgtEl>
                                        <p:attrNameLst>
                                          <p:attrName>style.visibility</p:attrName>
                                        </p:attrNameLst>
                                      </p:cBhvr>
                                      <p:to>
                                        <p:strVal val="visible"/>
                                      </p:to>
                                    </p:set>
                                    <p:animEffect transition="in" filter="blinds(horizontal)">
                                      <p:cBhvr>
                                        <p:cTn id="130" dur="500"/>
                                        <p:tgtEl>
                                          <p:spTgt spid="308296"/>
                                        </p:tgtEl>
                                      </p:cBhvr>
                                    </p:animEffect>
                                  </p:childTnLst>
                                </p:cTn>
                              </p:par>
                              <p:par>
                                <p:cTn id="131" presetID="3" presetClass="entr" presetSubtype="10" fill="hold" grpId="0" nodeType="withEffect">
                                  <p:stCondLst>
                                    <p:cond delay="0"/>
                                  </p:stCondLst>
                                  <p:childTnLst>
                                    <p:set>
                                      <p:cBhvr>
                                        <p:cTn id="132" dur="1" fill="hold">
                                          <p:stCondLst>
                                            <p:cond delay="0"/>
                                          </p:stCondLst>
                                        </p:cTn>
                                        <p:tgtEl>
                                          <p:spTgt spid="308291"/>
                                        </p:tgtEl>
                                        <p:attrNameLst>
                                          <p:attrName>style.visibility</p:attrName>
                                        </p:attrNameLst>
                                      </p:cBhvr>
                                      <p:to>
                                        <p:strVal val="visible"/>
                                      </p:to>
                                    </p:set>
                                    <p:animEffect transition="in" filter="blinds(horizontal)">
                                      <p:cBhvr>
                                        <p:cTn id="133" dur="500"/>
                                        <p:tgtEl>
                                          <p:spTgt spid="308291"/>
                                        </p:tgtEl>
                                      </p:cBhvr>
                                    </p:animEffect>
                                  </p:childTnLst>
                                </p:cTn>
                              </p:par>
                              <p:par>
                                <p:cTn id="134" presetID="3" presetClass="entr" presetSubtype="10" fill="hold" grpId="0" nodeType="withEffect">
                                  <p:stCondLst>
                                    <p:cond delay="0"/>
                                  </p:stCondLst>
                                  <p:childTnLst>
                                    <p:set>
                                      <p:cBhvr>
                                        <p:cTn id="135" dur="1" fill="hold">
                                          <p:stCondLst>
                                            <p:cond delay="0"/>
                                          </p:stCondLst>
                                        </p:cTn>
                                        <p:tgtEl>
                                          <p:spTgt spid="308294"/>
                                        </p:tgtEl>
                                        <p:attrNameLst>
                                          <p:attrName>style.visibility</p:attrName>
                                        </p:attrNameLst>
                                      </p:cBhvr>
                                      <p:to>
                                        <p:strVal val="visible"/>
                                      </p:to>
                                    </p:set>
                                    <p:animEffect transition="in" filter="blinds(horizontal)">
                                      <p:cBhvr>
                                        <p:cTn id="136" dur="500"/>
                                        <p:tgtEl>
                                          <p:spTgt spid="308294"/>
                                        </p:tgtEl>
                                      </p:cBhvr>
                                    </p:animEffect>
                                  </p:childTnLst>
                                </p:cTn>
                              </p:par>
                              <p:par>
                                <p:cTn id="137" presetID="3" presetClass="entr" presetSubtype="10" fill="hold" grpId="0" nodeType="withEffect">
                                  <p:stCondLst>
                                    <p:cond delay="0"/>
                                  </p:stCondLst>
                                  <p:childTnLst>
                                    <p:set>
                                      <p:cBhvr>
                                        <p:cTn id="138" dur="1" fill="hold">
                                          <p:stCondLst>
                                            <p:cond delay="0"/>
                                          </p:stCondLst>
                                        </p:cTn>
                                        <p:tgtEl>
                                          <p:spTgt spid="308276"/>
                                        </p:tgtEl>
                                        <p:attrNameLst>
                                          <p:attrName>style.visibility</p:attrName>
                                        </p:attrNameLst>
                                      </p:cBhvr>
                                      <p:to>
                                        <p:strVal val="visible"/>
                                      </p:to>
                                    </p:set>
                                    <p:animEffect transition="in" filter="blinds(horizontal)">
                                      <p:cBhvr>
                                        <p:cTn id="139" dur="500"/>
                                        <p:tgtEl>
                                          <p:spTgt spid="308276"/>
                                        </p:tgtEl>
                                      </p:cBhvr>
                                    </p:animEffect>
                                  </p:childTnLst>
                                </p:cTn>
                              </p:par>
                              <p:par>
                                <p:cTn id="140" presetID="3" presetClass="entr" presetSubtype="10" fill="hold" grpId="0" nodeType="withEffect">
                                  <p:stCondLst>
                                    <p:cond delay="0"/>
                                  </p:stCondLst>
                                  <p:childTnLst>
                                    <p:set>
                                      <p:cBhvr>
                                        <p:cTn id="141" dur="1" fill="hold">
                                          <p:stCondLst>
                                            <p:cond delay="0"/>
                                          </p:stCondLst>
                                        </p:cTn>
                                        <p:tgtEl>
                                          <p:spTgt spid="308288"/>
                                        </p:tgtEl>
                                        <p:attrNameLst>
                                          <p:attrName>style.visibility</p:attrName>
                                        </p:attrNameLst>
                                      </p:cBhvr>
                                      <p:to>
                                        <p:strVal val="visible"/>
                                      </p:to>
                                    </p:set>
                                    <p:animEffect transition="in" filter="blinds(horizontal)">
                                      <p:cBhvr>
                                        <p:cTn id="142" dur="500"/>
                                        <p:tgtEl>
                                          <p:spTgt spid="308288"/>
                                        </p:tgtEl>
                                      </p:cBhvr>
                                    </p:animEffect>
                                  </p:childTnLst>
                                </p:cTn>
                              </p:par>
                              <p:par>
                                <p:cTn id="143" presetID="3" presetClass="entr" presetSubtype="10" fill="hold" grpId="0" nodeType="withEffect">
                                  <p:stCondLst>
                                    <p:cond delay="0"/>
                                  </p:stCondLst>
                                  <p:childTnLst>
                                    <p:set>
                                      <p:cBhvr>
                                        <p:cTn id="144" dur="1" fill="hold">
                                          <p:stCondLst>
                                            <p:cond delay="0"/>
                                          </p:stCondLst>
                                        </p:cTn>
                                        <p:tgtEl>
                                          <p:spTgt spid="308250"/>
                                        </p:tgtEl>
                                        <p:attrNameLst>
                                          <p:attrName>style.visibility</p:attrName>
                                        </p:attrNameLst>
                                      </p:cBhvr>
                                      <p:to>
                                        <p:strVal val="visible"/>
                                      </p:to>
                                    </p:set>
                                    <p:animEffect transition="in" filter="blinds(horizontal)">
                                      <p:cBhvr>
                                        <p:cTn id="145" dur="500"/>
                                        <p:tgtEl>
                                          <p:spTgt spid="308250"/>
                                        </p:tgtEl>
                                      </p:cBhvr>
                                    </p:animEffect>
                                  </p:childTnLst>
                                </p:cTn>
                              </p:par>
                              <p:par>
                                <p:cTn id="146" presetID="3" presetClass="entr" presetSubtype="10" fill="hold" grpId="0" nodeType="withEffect">
                                  <p:stCondLst>
                                    <p:cond delay="0"/>
                                  </p:stCondLst>
                                  <p:childTnLst>
                                    <p:set>
                                      <p:cBhvr>
                                        <p:cTn id="147" dur="1" fill="hold">
                                          <p:stCondLst>
                                            <p:cond delay="0"/>
                                          </p:stCondLst>
                                        </p:cTn>
                                        <p:tgtEl>
                                          <p:spTgt spid="308286"/>
                                        </p:tgtEl>
                                        <p:attrNameLst>
                                          <p:attrName>style.visibility</p:attrName>
                                        </p:attrNameLst>
                                      </p:cBhvr>
                                      <p:to>
                                        <p:strVal val="visible"/>
                                      </p:to>
                                    </p:set>
                                    <p:animEffect transition="in" filter="blinds(horizontal)">
                                      <p:cBhvr>
                                        <p:cTn id="148" dur="500"/>
                                        <p:tgtEl>
                                          <p:spTgt spid="308286"/>
                                        </p:tgtEl>
                                      </p:cBhvr>
                                    </p:animEffect>
                                  </p:childTnLst>
                                </p:cTn>
                              </p:par>
                              <p:par>
                                <p:cTn id="149" presetID="3" presetClass="entr" presetSubtype="10" fill="hold" grpId="0" nodeType="withEffect">
                                  <p:stCondLst>
                                    <p:cond delay="0"/>
                                  </p:stCondLst>
                                  <p:childTnLst>
                                    <p:set>
                                      <p:cBhvr>
                                        <p:cTn id="150" dur="1" fill="hold">
                                          <p:stCondLst>
                                            <p:cond delay="0"/>
                                          </p:stCondLst>
                                        </p:cTn>
                                        <p:tgtEl>
                                          <p:spTgt spid="308295"/>
                                        </p:tgtEl>
                                        <p:attrNameLst>
                                          <p:attrName>style.visibility</p:attrName>
                                        </p:attrNameLst>
                                      </p:cBhvr>
                                      <p:to>
                                        <p:strVal val="visible"/>
                                      </p:to>
                                    </p:set>
                                    <p:animEffect transition="in" filter="blinds(horizontal)">
                                      <p:cBhvr>
                                        <p:cTn id="151" dur="500"/>
                                        <p:tgtEl>
                                          <p:spTgt spid="3082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230" grpId="0" animBg="1"/>
      <p:bldP spid="308231" grpId="0" animBg="1"/>
      <p:bldP spid="308232" grpId="0" animBg="1"/>
      <p:bldP spid="308233" grpId="0" animBg="1"/>
      <p:bldP spid="308234" grpId="0" animBg="1"/>
      <p:bldP spid="308235" grpId="0" animBg="1"/>
      <p:bldP spid="308236" grpId="0" animBg="1"/>
      <p:bldP spid="308237" grpId="0" animBg="1"/>
      <p:bldP spid="308238" grpId="0" animBg="1"/>
      <p:bldP spid="308239" grpId="0" animBg="1"/>
      <p:bldP spid="308240" grpId="0" animBg="1"/>
      <p:bldP spid="308241" grpId="0" animBg="1"/>
      <p:bldP spid="308243" grpId="0" animBg="1"/>
      <p:bldP spid="308244" grpId="0" animBg="1"/>
      <p:bldP spid="308245" grpId="0" animBg="1"/>
      <p:bldP spid="308248" grpId="0" animBg="1"/>
      <p:bldP spid="308249" grpId="0" animBg="1"/>
      <p:bldP spid="308250" grpId="0" animBg="1"/>
      <p:bldP spid="308253" grpId="0" animBg="1"/>
      <p:bldP spid="308254" grpId="0" animBg="1"/>
      <p:bldP spid="308257" grpId="0" animBg="1"/>
      <p:bldP spid="308258" grpId="0" animBg="1"/>
      <p:bldP spid="308259" grpId="0" animBg="1"/>
      <p:bldP spid="308260" grpId="0" animBg="1"/>
      <p:bldP spid="308261" grpId="0" animBg="1"/>
      <p:bldP spid="308262" grpId="0" animBg="1"/>
      <p:bldP spid="308268" grpId="0" animBg="1"/>
      <p:bldP spid="308270" grpId="0" animBg="1"/>
      <p:bldP spid="308271" grpId="0" animBg="1"/>
      <p:bldP spid="308272" grpId="0" animBg="1"/>
      <p:bldP spid="308273" grpId="0" animBg="1"/>
      <p:bldP spid="308276" grpId="0" animBg="1"/>
      <p:bldP spid="308279" grpId="0" animBg="1"/>
      <p:bldP spid="308283" grpId="0" animBg="1"/>
      <p:bldP spid="308284" grpId="0" animBg="1"/>
      <p:bldP spid="308285" grpId="0" animBg="1"/>
      <p:bldP spid="308286" grpId="0" animBg="1"/>
      <p:bldP spid="308288" grpId="0" animBg="1"/>
      <p:bldP spid="308289" grpId="0" animBg="1"/>
      <p:bldP spid="308290" grpId="0" animBg="1"/>
      <p:bldP spid="308291" grpId="0" animBg="1"/>
      <p:bldP spid="308292" grpId="0" animBg="1"/>
      <p:bldP spid="308293" grpId="0" animBg="1"/>
      <p:bldP spid="308294" grpId="0" animBg="1"/>
      <p:bldP spid="308295" grpId="0" animBg="1"/>
      <p:bldP spid="308296"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Slide Number Placeholder 4"/>
          <p:cNvSpPr>
            <a:spLocks noGrp="1"/>
          </p:cNvSpPr>
          <p:nvPr>
            <p:ph type="sldNum" sz="quarter" idx="12"/>
          </p:nvPr>
        </p:nvSpPr>
        <p:spPr>
          <a:xfrm>
            <a:off x="3124200" y="6356350"/>
            <a:ext cx="2895600" cy="365125"/>
          </a:xfrm>
        </p:spPr>
        <p:txBody>
          <a:bodyPr/>
          <a:lstStyle/>
          <a:p>
            <a:pPr algn="ctr">
              <a:defRPr/>
            </a:pPr>
            <a:fld id="{FB077967-3E9F-4B26-B2E5-9A1C0E17785E}" type="slidenum">
              <a:rPr lang="ar-SA"/>
              <a:pPr algn="ctr">
                <a:defRPr/>
              </a:pPr>
              <a:t>85</a:t>
            </a:fld>
            <a:endParaRPr lang="en-US"/>
          </a:p>
        </p:txBody>
      </p:sp>
      <p:sp>
        <p:nvSpPr>
          <p:cNvPr id="45059" name="Rectangle 4"/>
          <p:cNvSpPr>
            <a:spLocks noGrp="1" noRot="1" noChangeArrowheads="1"/>
          </p:cNvSpPr>
          <p:nvPr>
            <p:ph type="title"/>
          </p:nvPr>
        </p:nvSpPr>
        <p:spPr>
          <a:xfrm>
            <a:off x="0" y="0"/>
            <a:ext cx="9144000" cy="1331913"/>
          </a:xfrm>
        </p:spPr>
        <p:txBody>
          <a:bodyPr/>
          <a:lstStyle/>
          <a:p>
            <a:pPr eaLnBrk="1" hangingPunct="1"/>
            <a:r>
              <a:rPr lang="en-US" sz="2400" smtClean="0"/>
              <a:t>Earned Value Data Elements S Curve After E.V.  -  Results</a:t>
            </a:r>
            <a:r>
              <a:rPr lang="ar-SY" sz="2400" smtClean="0"/>
              <a:t/>
            </a:r>
            <a:br>
              <a:rPr lang="ar-SY" sz="2400" smtClean="0"/>
            </a:br>
            <a:r>
              <a:rPr lang="ar-SY" sz="2400" smtClean="0"/>
              <a:t>بيانات القيمة المكتسبة – النتائج </a:t>
            </a:r>
            <a:endParaRPr lang="en-US" sz="2400" smtClean="0"/>
          </a:p>
        </p:txBody>
      </p:sp>
      <p:sp>
        <p:nvSpPr>
          <p:cNvPr id="318469" name="Rectangle 5" descr="Trellis"/>
          <p:cNvSpPr>
            <a:spLocks noChangeArrowheads="1"/>
          </p:cNvSpPr>
          <p:nvPr/>
        </p:nvSpPr>
        <p:spPr bwMode="auto">
          <a:xfrm>
            <a:off x="0" y="1341438"/>
            <a:ext cx="9144000" cy="5516562"/>
          </a:xfrm>
          <a:prstGeom prst="rect">
            <a:avLst/>
          </a:prstGeom>
          <a:solidFill>
            <a:schemeClr val="bg1"/>
          </a:solidFill>
          <a:ln w="38100">
            <a:solidFill>
              <a:schemeClr val="tx1"/>
            </a:solidFill>
            <a:miter lim="800000"/>
            <a:headEnd/>
            <a:tailEnd/>
          </a:ln>
        </p:spPr>
        <p:txBody>
          <a:bodyPr wrap="none" anchor="ctr"/>
          <a:lstStyle/>
          <a:p>
            <a:endParaRPr lang="en-US">
              <a:latin typeface="Calibri" pitchFamily="34" charset="0"/>
            </a:endParaRPr>
          </a:p>
        </p:txBody>
      </p:sp>
      <p:graphicFrame>
        <p:nvGraphicFramePr>
          <p:cNvPr id="318470" name="Object 2"/>
          <p:cNvGraphicFramePr>
            <a:graphicFrameLocks noChangeAspect="1"/>
          </p:cNvGraphicFramePr>
          <p:nvPr/>
        </p:nvGraphicFramePr>
        <p:xfrm>
          <a:off x="158750" y="1341438"/>
          <a:ext cx="8229600" cy="4827587"/>
        </p:xfrm>
        <a:graphic>
          <a:graphicData uri="http://schemas.openxmlformats.org/presentationml/2006/ole">
            <mc:AlternateContent xmlns:mc="http://schemas.openxmlformats.org/markup-compatibility/2006">
              <mc:Choice xmlns:v="urn:schemas-microsoft-com:vml" Requires="v">
                <p:oleObj spid="_x0000_s3086" name="AutoCAD Drawing" r:id="rId4" imgW="8572500" imgH="5029200" progId="">
                  <p:embed/>
                </p:oleObj>
              </mc:Choice>
              <mc:Fallback>
                <p:oleObj name="AutoCAD Drawing" r:id="rId4" imgW="8572500" imgH="502920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50" y="1341438"/>
                        <a:ext cx="8229600" cy="482758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18471" name="AutoShape 7"/>
          <p:cNvSpPr>
            <a:spLocks noChangeArrowheads="1"/>
          </p:cNvSpPr>
          <p:nvPr/>
        </p:nvSpPr>
        <p:spPr bwMode="auto">
          <a:xfrm>
            <a:off x="762000" y="2743200"/>
            <a:ext cx="152400" cy="2362200"/>
          </a:xfrm>
          <a:prstGeom prst="upArrow">
            <a:avLst>
              <a:gd name="adj1" fmla="val 50000"/>
              <a:gd name="adj2" fmla="val 38750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318472" name="AutoShape 8"/>
          <p:cNvSpPr>
            <a:spLocks noChangeArrowheads="1"/>
          </p:cNvSpPr>
          <p:nvPr/>
        </p:nvSpPr>
        <p:spPr bwMode="auto">
          <a:xfrm rot="5400000">
            <a:off x="4211638" y="5892800"/>
            <a:ext cx="128587" cy="1135063"/>
          </a:xfrm>
          <a:prstGeom prst="upArrow">
            <a:avLst>
              <a:gd name="adj1" fmla="val 50000"/>
              <a:gd name="adj2" fmla="val 22068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318473" name="Text Box 9"/>
          <p:cNvSpPr txBox="1">
            <a:spLocks noChangeArrowheads="1"/>
          </p:cNvSpPr>
          <p:nvPr/>
        </p:nvSpPr>
        <p:spPr bwMode="auto">
          <a:xfrm rot="-5400000">
            <a:off x="-350838" y="3873501"/>
            <a:ext cx="18002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1600" b="1">
                <a:solidFill>
                  <a:schemeClr val="folHlink"/>
                </a:solidFill>
                <a:latin typeface="Tahoma" pitchFamily="34" charset="0"/>
                <a:cs typeface="Tahoma" pitchFamily="34" charset="0"/>
              </a:rPr>
              <a:t>MANHOURS / $</a:t>
            </a:r>
          </a:p>
        </p:txBody>
      </p:sp>
      <p:sp>
        <p:nvSpPr>
          <p:cNvPr id="318474" name="Text Box 10"/>
          <p:cNvSpPr txBox="1">
            <a:spLocks noChangeArrowheads="1"/>
          </p:cNvSpPr>
          <p:nvPr/>
        </p:nvSpPr>
        <p:spPr bwMode="auto">
          <a:xfrm>
            <a:off x="3886200" y="6477000"/>
            <a:ext cx="762000" cy="336550"/>
          </a:xfrm>
          <a:prstGeom prst="rect">
            <a:avLst/>
          </a:prstGeom>
          <a:noFill/>
          <a:ln w="9525">
            <a:noFill/>
            <a:miter lim="800000"/>
            <a:headEnd/>
            <a:tailEnd/>
          </a:ln>
          <a:effectLst/>
        </p:spPr>
        <p:txBody>
          <a:bodyPr>
            <a:spAutoFit/>
          </a:bodyPr>
          <a:lstStyle/>
          <a:p>
            <a:pPr fontAlgn="auto">
              <a:spcBef>
                <a:spcPct val="50000"/>
              </a:spcBef>
              <a:spcAft>
                <a:spcPts val="0"/>
              </a:spcAft>
              <a:defRPr/>
            </a:pPr>
            <a:r>
              <a:rPr lang="en-US" sz="1600" b="1">
                <a:solidFill>
                  <a:schemeClr val="folHlink"/>
                </a:solidFill>
                <a:effectLst>
                  <a:outerShdw blurRad="38100" dist="38100" dir="2700000" algn="tl">
                    <a:srgbClr val="000000"/>
                  </a:outerShdw>
                </a:effectLst>
                <a:latin typeface="Tahoma" pitchFamily="34" charset="0"/>
                <a:cs typeface="Tahoma" pitchFamily="34" charset="0"/>
              </a:rPr>
              <a:t>TIME</a:t>
            </a:r>
          </a:p>
        </p:txBody>
      </p:sp>
      <p:sp>
        <p:nvSpPr>
          <p:cNvPr id="318475" name="Text Box 11"/>
          <p:cNvSpPr txBox="1">
            <a:spLocks noChangeArrowheads="1"/>
          </p:cNvSpPr>
          <p:nvPr/>
        </p:nvSpPr>
        <p:spPr bwMode="auto">
          <a:xfrm>
            <a:off x="971550" y="3860800"/>
            <a:ext cx="2520950" cy="284163"/>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spAutoFit/>
          </a:bodyPr>
          <a:lstStyle/>
          <a:p>
            <a:pPr fontAlgn="auto">
              <a:spcBef>
                <a:spcPct val="50000"/>
              </a:spcBef>
              <a:spcAft>
                <a:spcPts val="0"/>
              </a:spcAft>
              <a:defRPr/>
            </a:pPr>
            <a:r>
              <a:rPr lang="en-US" sz="1200" b="1" dirty="0">
                <a:latin typeface="Tahoma" pitchFamily="34" charset="0"/>
                <a:cs typeface="Tahoma" pitchFamily="34" charset="0"/>
              </a:rPr>
              <a:t>Earned Value (EV) = 365,000</a:t>
            </a:r>
          </a:p>
        </p:txBody>
      </p:sp>
      <p:sp>
        <p:nvSpPr>
          <p:cNvPr id="318476" name="Text Box 12"/>
          <p:cNvSpPr txBox="1">
            <a:spLocks noChangeArrowheads="1"/>
          </p:cNvSpPr>
          <p:nvPr/>
        </p:nvSpPr>
        <p:spPr bwMode="auto">
          <a:xfrm>
            <a:off x="971550" y="3284538"/>
            <a:ext cx="2520950" cy="284162"/>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spAutoFit/>
          </a:bodyPr>
          <a:lstStyle/>
          <a:p>
            <a:pPr fontAlgn="auto">
              <a:spcBef>
                <a:spcPct val="50000"/>
              </a:spcBef>
              <a:spcAft>
                <a:spcPts val="0"/>
              </a:spcAft>
              <a:defRPr/>
            </a:pPr>
            <a:r>
              <a:rPr lang="en-US" sz="1200" b="1" dirty="0">
                <a:latin typeface="Tahoma" pitchFamily="34" charset="0"/>
                <a:cs typeface="Tahoma" pitchFamily="34" charset="0"/>
              </a:rPr>
              <a:t>Planned Value (PV) = 415,000</a:t>
            </a:r>
          </a:p>
        </p:txBody>
      </p:sp>
      <p:sp>
        <p:nvSpPr>
          <p:cNvPr id="318477" name="Text Box 13"/>
          <p:cNvSpPr txBox="1">
            <a:spLocks noChangeArrowheads="1"/>
          </p:cNvSpPr>
          <p:nvPr/>
        </p:nvSpPr>
        <p:spPr bwMode="auto">
          <a:xfrm>
            <a:off x="971550" y="2713038"/>
            <a:ext cx="2520950" cy="284162"/>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spAutoFit/>
          </a:bodyPr>
          <a:lstStyle/>
          <a:p>
            <a:pPr fontAlgn="auto">
              <a:spcBef>
                <a:spcPct val="50000"/>
              </a:spcBef>
              <a:spcAft>
                <a:spcPts val="0"/>
              </a:spcAft>
              <a:defRPr/>
            </a:pPr>
            <a:r>
              <a:rPr lang="en-US" sz="1200" b="1">
                <a:latin typeface="Tahoma" pitchFamily="34" charset="0"/>
                <a:cs typeface="Tahoma" pitchFamily="34" charset="0"/>
              </a:rPr>
              <a:t>Actual Cost ( AC )    = 485,000</a:t>
            </a:r>
          </a:p>
        </p:txBody>
      </p:sp>
      <p:sp>
        <p:nvSpPr>
          <p:cNvPr id="318478" name="Line 14"/>
          <p:cNvSpPr>
            <a:spLocks noChangeShapeType="1"/>
          </p:cNvSpPr>
          <p:nvPr/>
        </p:nvSpPr>
        <p:spPr bwMode="auto">
          <a:xfrm>
            <a:off x="3995738" y="2852738"/>
            <a:ext cx="144462" cy="5048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18479" name="Line 15"/>
          <p:cNvSpPr>
            <a:spLocks noChangeShapeType="1"/>
          </p:cNvSpPr>
          <p:nvPr/>
        </p:nvSpPr>
        <p:spPr bwMode="auto">
          <a:xfrm>
            <a:off x="3492500" y="2852738"/>
            <a:ext cx="50323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480" name="Line 16"/>
          <p:cNvSpPr>
            <a:spLocks noChangeShapeType="1"/>
          </p:cNvSpPr>
          <p:nvPr/>
        </p:nvSpPr>
        <p:spPr bwMode="auto">
          <a:xfrm>
            <a:off x="3708400" y="3429000"/>
            <a:ext cx="431800" cy="5048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18481" name="Line 17"/>
          <p:cNvSpPr>
            <a:spLocks noChangeShapeType="1"/>
          </p:cNvSpPr>
          <p:nvPr/>
        </p:nvSpPr>
        <p:spPr bwMode="auto">
          <a:xfrm>
            <a:off x="3492500" y="3429000"/>
            <a:ext cx="2159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482" name="Line 18"/>
          <p:cNvSpPr>
            <a:spLocks noChangeShapeType="1"/>
          </p:cNvSpPr>
          <p:nvPr/>
        </p:nvSpPr>
        <p:spPr bwMode="auto">
          <a:xfrm>
            <a:off x="3492500" y="4005263"/>
            <a:ext cx="647700" cy="28733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18483" name="Line 19"/>
          <p:cNvSpPr>
            <a:spLocks noChangeShapeType="1"/>
          </p:cNvSpPr>
          <p:nvPr/>
        </p:nvSpPr>
        <p:spPr bwMode="auto">
          <a:xfrm flipH="1">
            <a:off x="3490913" y="4005263"/>
            <a:ext cx="158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484" name="Rectangle 20"/>
          <p:cNvSpPr>
            <a:spLocks noChangeArrowheads="1"/>
          </p:cNvSpPr>
          <p:nvPr/>
        </p:nvSpPr>
        <p:spPr bwMode="auto">
          <a:xfrm>
            <a:off x="971550" y="2133600"/>
            <a:ext cx="3887788" cy="284163"/>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spAutoFit/>
          </a:bodyPr>
          <a:lstStyle/>
          <a:p>
            <a:pPr fontAlgn="auto">
              <a:spcBef>
                <a:spcPct val="50000"/>
              </a:spcBef>
              <a:spcAft>
                <a:spcPts val="0"/>
              </a:spcAft>
              <a:defRPr/>
            </a:pPr>
            <a:r>
              <a:rPr lang="en-US" sz="1200" b="1">
                <a:latin typeface="Tahoma" pitchFamily="34" charset="0"/>
                <a:cs typeface="Tahoma" pitchFamily="34" charset="0"/>
              </a:rPr>
              <a:t>Budgeted Cost At Completion (BAC) = 710,000</a:t>
            </a:r>
          </a:p>
        </p:txBody>
      </p:sp>
      <p:sp>
        <p:nvSpPr>
          <p:cNvPr id="318485" name="Line 21"/>
          <p:cNvSpPr>
            <a:spLocks noChangeShapeType="1"/>
          </p:cNvSpPr>
          <p:nvPr/>
        </p:nvSpPr>
        <p:spPr bwMode="auto">
          <a:xfrm>
            <a:off x="1187450" y="2492375"/>
            <a:ext cx="6121400" cy="0"/>
          </a:xfrm>
          <a:prstGeom prst="line">
            <a:avLst/>
          </a:prstGeom>
          <a:noFill/>
          <a:ln w="28575">
            <a:solidFill>
              <a:srgbClr val="FF99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486" name="Line 22"/>
          <p:cNvSpPr>
            <a:spLocks noChangeShapeType="1"/>
          </p:cNvSpPr>
          <p:nvPr/>
        </p:nvSpPr>
        <p:spPr bwMode="auto">
          <a:xfrm>
            <a:off x="1187450" y="1628775"/>
            <a:ext cx="6121400" cy="0"/>
          </a:xfrm>
          <a:prstGeom prst="line">
            <a:avLst/>
          </a:prstGeom>
          <a:noFill/>
          <a:ln w="28575">
            <a:solidFill>
              <a:srgbClr val="FF99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487" name="AutoShape 23"/>
          <p:cNvSpPr>
            <a:spLocks noChangeArrowheads="1"/>
          </p:cNvSpPr>
          <p:nvPr/>
        </p:nvSpPr>
        <p:spPr bwMode="auto">
          <a:xfrm>
            <a:off x="7318375" y="2427288"/>
            <a:ext cx="152400" cy="1524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0000"/>
          </a:solidFill>
          <a:ln w="9525">
            <a:solidFill>
              <a:schemeClr val="tx1"/>
            </a:solidFill>
            <a:round/>
            <a:headEnd/>
            <a:tailEnd/>
          </a:ln>
        </p:spPr>
        <p:txBody>
          <a:bodyPr wrap="none" anchor="ctr"/>
          <a:lstStyle/>
          <a:p>
            <a:endParaRPr lang="en-US"/>
          </a:p>
        </p:txBody>
      </p:sp>
      <p:sp>
        <p:nvSpPr>
          <p:cNvPr id="318488" name="AutoShape 24"/>
          <p:cNvSpPr>
            <a:spLocks noChangeArrowheads="1"/>
          </p:cNvSpPr>
          <p:nvPr/>
        </p:nvSpPr>
        <p:spPr bwMode="auto">
          <a:xfrm>
            <a:off x="7318375" y="1524000"/>
            <a:ext cx="152400" cy="1524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0000"/>
          </a:solidFill>
          <a:ln w="9525">
            <a:solidFill>
              <a:schemeClr val="tx1"/>
            </a:solidFill>
            <a:round/>
            <a:headEnd/>
            <a:tailEnd/>
          </a:ln>
        </p:spPr>
        <p:txBody>
          <a:bodyPr wrap="none" anchor="ctr"/>
          <a:lstStyle/>
          <a:p>
            <a:endParaRPr lang="en-US"/>
          </a:p>
        </p:txBody>
      </p:sp>
      <p:sp>
        <p:nvSpPr>
          <p:cNvPr id="318489" name="AutoShape 25"/>
          <p:cNvSpPr>
            <a:spLocks/>
          </p:cNvSpPr>
          <p:nvPr/>
        </p:nvSpPr>
        <p:spPr bwMode="auto">
          <a:xfrm rot="-5400000">
            <a:off x="6887369" y="5506244"/>
            <a:ext cx="152400" cy="877888"/>
          </a:xfrm>
          <a:prstGeom prst="rightBrace">
            <a:avLst>
              <a:gd name="adj1" fmla="val 48003"/>
              <a:gd name="adj2" fmla="val 50000"/>
            </a:avLst>
          </a:prstGeom>
          <a:noFill/>
          <a:ln w="2857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pitchFamily="34" charset="0"/>
            </a:endParaRPr>
          </a:p>
        </p:txBody>
      </p:sp>
      <p:sp>
        <p:nvSpPr>
          <p:cNvPr id="318490" name="AutoShape 26"/>
          <p:cNvSpPr>
            <a:spLocks/>
          </p:cNvSpPr>
          <p:nvPr/>
        </p:nvSpPr>
        <p:spPr bwMode="auto">
          <a:xfrm>
            <a:off x="5435600" y="3392488"/>
            <a:ext cx="144463" cy="828675"/>
          </a:xfrm>
          <a:prstGeom prst="rightBrace">
            <a:avLst>
              <a:gd name="adj1" fmla="val 47802"/>
              <a:gd name="adj2" fmla="val 50000"/>
            </a:avLst>
          </a:prstGeom>
          <a:noFill/>
          <a:ln w="2857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pitchFamily="34" charset="0"/>
            </a:endParaRPr>
          </a:p>
        </p:txBody>
      </p:sp>
      <p:sp>
        <p:nvSpPr>
          <p:cNvPr id="318491" name="AutoShape 27"/>
          <p:cNvSpPr>
            <a:spLocks/>
          </p:cNvSpPr>
          <p:nvPr/>
        </p:nvSpPr>
        <p:spPr bwMode="auto">
          <a:xfrm>
            <a:off x="4643438" y="3860800"/>
            <a:ext cx="168275" cy="431800"/>
          </a:xfrm>
          <a:prstGeom prst="rightBrace">
            <a:avLst>
              <a:gd name="adj1" fmla="val 21384"/>
              <a:gd name="adj2" fmla="val 50000"/>
            </a:avLst>
          </a:prstGeom>
          <a:noFill/>
          <a:ln w="2857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pitchFamily="34" charset="0"/>
            </a:endParaRPr>
          </a:p>
        </p:txBody>
      </p:sp>
      <p:sp>
        <p:nvSpPr>
          <p:cNvPr id="318492" name="Text Box 28"/>
          <p:cNvSpPr txBox="1">
            <a:spLocks noChangeArrowheads="1"/>
          </p:cNvSpPr>
          <p:nvPr/>
        </p:nvSpPr>
        <p:spPr bwMode="auto">
          <a:xfrm>
            <a:off x="4406900" y="5475288"/>
            <a:ext cx="1028700" cy="284162"/>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spAutoFit/>
          </a:bodyPr>
          <a:lstStyle/>
          <a:p>
            <a:pPr fontAlgn="auto">
              <a:spcBef>
                <a:spcPct val="50000"/>
              </a:spcBef>
              <a:spcAft>
                <a:spcPts val="0"/>
              </a:spcAft>
              <a:defRPr/>
            </a:pPr>
            <a:r>
              <a:rPr lang="en-US" sz="1200" b="1">
                <a:latin typeface="Tahoma" pitchFamily="34" charset="0"/>
                <a:cs typeface="Tahoma" pitchFamily="34" charset="0"/>
              </a:rPr>
              <a:t>Time Now</a:t>
            </a:r>
          </a:p>
        </p:txBody>
      </p:sp>
      <p:sp>
        <p:nvSpPr>
          <p:cNvPr id="318493" name="Line 29"/>
          <p:cNvSpPr>
            <a:spLocks noChangeShapeType="1"/>
          </p:cNvSpPr>
          <p:nvPr/>
        </p:nvSpPr>
        <p:spPr bwMode="auto">
          <a:xfrm flipH="1">
            <a:off x="4140200" y="5643563"/>
            <a:ext cx="279400" cy="17462"/>
          </a:xfrm>
          <a:prstGeom prst="line">
            <a:avLst/>
          </a:prstGeom>
          <a:noFill/>
          <a:ln w="28575">
            <a:solidFill>
              <a:srgbClr val="FFFFCC"/>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18494" name="AutoShape 30"/>
          <p:cNvSpPr>
            <a:spLocks noChangeArrowheads="1"/>
          </p:cNvSpPr>
          <p:nvPr/>
        </p:nvSpPr>
        <p:spPr bwMode="auto">
          <a:xfrm>
            <a:off x="4067175" y="3276600"/>
            <a:ext cx="152400" cy="1524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0000"/>
          </a:solidFill>
          <a:ln w="9525">
            <a:solidFill>
              <a:schemeClr val="tx1"/>
            </a:solidFill>
            <a:round/>
            <a:headEnd/>
            <a:tailEnd/>
          </a:ln>
        </p:spPr>
        <p:txBody>
          <a:bodyPr wrap="none" anchor="ctr"/>
          <a:lstStyle/>
          <a:p>
            <a:endParaRPr lang="en-US"/>
          </a:p>
        </p:txBody>
      </p:sp>
      <p:sp>
        <p:nvSpPr>
          <p:cNvPr id="318495" name="AutoShape 31"/>
          <p:cNvSpPr>
            <a:spLocks noChangeArrowheads="1"/>
          </p:cNvSpPr>
          <p:nvPr/>
        </p:nvSpPr>
        <p:spPr bwMode="auto">
          <a:xfrm>
            <a:off x="4067175" y="3789363"/>
            <a:ext cx="152400" cy="1524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0000"/>
          </a:solidFill>
          <a:ln w="9525">
            <a:solidFill>
              <a:schemeClr val="tx1"/>
            </a:solidFill>
            <a:round/>
            <a:headEnd/>
            <a:tailEnd/>
          </a:ln>
        </p:spPr>
        <p:txBody>
          <a:bodyPr wrap="none" anchor="ctr"/>
          <a:lstStyle/>
          <a:p>
            <a:endParaRPr lang="en-US"/>
          </a:p>
        </p:txBody>
      </p:sp>
      <p:sp>
        <p:nvSpPr>
          <p:cNvPr id="318496" name="AutoShape 32"/>
          <p:cNvSpPr>
            <a:spLocks noChangeArrowheads="1"/>
          </p:cNvSpPr>
          <p:nvPr/>
        </p:nvSpPr>
        <p:spPr bwMode="auto">
          <a:xfrm>
            <a:off x="4067175" y="4213225"/>
            <a:ext cx="152400" cy="1524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0000"/>
          </a:solidFill>
          <a:ln w="9525">
            <a:solidFill>
              <a:schemeClr val="tx1"/>
            </a:solidFill>
            <a:round/>
            <a:headEnd/>
            <a:tailEnd/>
          </a:ln>
        </p:spPr>
        <p:txBody>
          <a:bodyPr wrap="none" anchor="ctr"/>
          <a:lstStyle/>
          <a:p>
            <a:endParaRPr lang="en-US"/>
          </a:p>
        </p:txBody>
      </p:sp>
      <p:sp>
        <p:nvSpPr>
          <p:cNvPr id="318497" name="AutoShape 33"/>
          <p:cNvSpPr>
            <a:spLocks noChangeArrowheads="1"/>
          </p:cNvSpPr>
          <p:nvPr/>
        </p:nvSpPr>
        <p:spPr bwMode="auto">
          <a:xfrm>
            <a:off x="3779838" y="4213225"/>
            <a:ext cx="152400" cy="1524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0000"/>
          </a:solidFill>
          <a:ln w="9525">
            <a:solidFill>
              <a:schemeClr val="tx1"/>
            </a:solidFill>
            <a:round/>
            <a:headEnd/>
            <a:tailEnd/>
          </a:ln>
        </p:spPr>
        <p:txBody>
          <a:bodyPr wrap="none" anchor="ctr"/>
          <a:lstStyle/>
          <a:p>
            <a:endParaRPr lang="en-US"/>
          </a:p>
        </p:txBody>
      </p:sp>
      <p:sp>
        <p:nvSpPr>
          <p:cNvPr id="318498" name="Line 34"/>
          <p:cNvSpPr>
            <a:spLocks noChangeShapeType="1"/>
          </p:cNvSpPr>
          <p:nvPr/>
        </p:nvSpPr>
        <p:spPr bwMode="auto">
          <a:xfrm>
            <a:off x="4154488" y="3200400"/>
            <a:ext cx="0" cy="2819400"/>
          </a:xfrm>
          <a:prstGeom prst="line">
            <a:avLst/>
          </a:prstGeom>
          <a:noFill/>
          <a:ln w="28575">
            <a:solidFill>
              <a:srgbClr val="FA0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499" name="Line 35"/>
          <p:cNvSpPr>
            <a:spLocks noChangeShapeType="1"/>
          </p:cNvSpPr>
          <p:nvPr/>
        </p:nvSpPr>
        <p:spPr bwMode="auto">
          <a:xfrm>
            <a:off x="0" y="1341438"/>
            <a:ext cx="838835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38100">
                <a:solidFill>
                  <a:srgbClr val="000000"/>
                </a:solidFill>
                <a:round/>
                <a:headEnd/>
                <a:tailEnd/>
              </a14:hiddenLine>
            </a:ext>
          </a:extLst>
        </p:spPr>
        <p:txBody>
          <a:bodyPr/>
          <a:lstStyle/>
          <a:p>
            <a:endParaRPr lang="en-US"/>
          </a:p>
        </p:txBody>
      </p:sp>
      <p:sp>
        <p:nvSpPr>
          <p:cNvPr id="318500" name="Text Box 36"/>
          <p:cNvSpPr txBox="1">
            <a:spLocks noChangeArrowheads="1"/>
          </p:cNvSpPr>
          <p:nvPr/>
        </p:nvSpPr>
        <p:spPr bwMode="auto">
          <a:xfrm>
            <a:off x="3203575" y="6097588"/>
            <a:ext cx="938213" cy="284162"/>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spAutoFit/>
          </a:bodyPr>
          <a:lstStyle/>
          <a:p>
            <a:pPr fontAlgn="auto">
              <a:spcBef>
                <a:spcPct val="50000"/>
              </a:spcBef>
              <a:spcAft>
                <a:spcPts val="0"/>
              </a:spcAft>
              <a:defRPr/>
            </a:pPr>
            <a:r>
              <a:rPr lang="en-US" sz="1200" b="1" dirty="0">
                <a:latin typeface="Tahoma" pitchFamily="34" charset="0"/>
                <a:cs typeface="Tahoma" pitchFamily="34" charset="0"/>
              </a:rPr>
              <a:t>4 Months</a:t>
            </a:r>
          </a:p>
        </p:txBody>
      </p:sp>
      <p:sp>
        <p:nvSpPr>
          <p:cNvPr id="318501" name="Text Box 37"/>
          <p:cNvSpPr txBox="1">
            <a:spLocks noChangeArrowheads="1"/>
          </p:cNvSpPr>
          <p:nvPr/>
        </p:nvSpPr>
        <p:spPr bwMode="auto">
          <a:xfrm>
            <a:off x="5940425" y="6237288"/>
            <a:ext cx="936625" cy="284162"/>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spAutoFit/>
          </a:bodyPr>
          <a:lstStyle/>
          <a:p>
            <a:pPr fontAlgn="auto">
              <a:spcBef>
                <a:spcPct val="50000"/>
              </a:spcBef>
              <a:spcAft>
                <a:spcPts val="0"/>
              </a:spcAft>
              <a:defRPr/>
            </a:pPr>
            <a:r>
              <a:rPr lang="en-US" sz="1200" b="1">
                <a:latin typeface="Tahoma" pitchFamily="34" charset="0"/>
                <a:cs typeface="Tahoma" pitchFamily="34" charset="0"/>
              </a:rPr>
              <a:t>8 Months</a:t>
            </a:r>
          </a:p>
        </p:txBody>
      </p:sp>
      <p:sp>
        <p:nvSpPr>
          <p:cNvPr id="318502" name="Line 38"/>
          <p:cNvSpPr>
            <a:spLocks noChangeShapeType="1"/>
          </p:cNvSpPr>
          <p:nvPr/>
        </p:nvSpPr>
        <p:spPr bwMode="auto">
          <a:xfrm flipV="1">
            <a:off x="6516688" y="6021388"/>
            <a:ext cx="0" cy="215900"/>
          </a:xfrm>
          <a:prstGeom prst="line">
            <a:avLst/>
          </a:prstGeom>
          <a:noFill/>
          <a:ln w="28575">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18503" name="Line 39"/>
          <p:cNvSpPr>
            <a:spLocks noChangeShapeType="1"/>
          </p:cNvSpPr>
          <p:nvPr/>
        </p:nvSpPr>
        <p:spPr bwMode="auto">
          <a:xfrm flipV="1">
            <a:off x="4140200" y="6092825"/>
            <a:ext cx="0" cy="288925"/>
          </a:xfrm>
          <a:prstGeom prst="line">
            <a:avLst/>
          </a:prstGeom>
          <a:noFill/>
          <a:ln w="28575">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18504" name="Line 40"/>
          <p:cNvSpPr>
            <a:spLocks noChangeShapeType="1"/>
          </p:cNvSpPr>
          <p:nvPr/>
        </p:nvSpPr>
        <p:spPr bwMode="auto">
          <a:xfrm flipH="1">
            <a:off x="6948488" y="5445125"/>
            <a:ext cx="576262" cy="0"/>
          </a:xfrm>
          <a:prstGeom prst="line">
            <a:avLst/>
          </a:prstGeom>
          <a:noFill/>
          <a:ln w="28575">
            <a:solidFill>
              <a:schemeClr val="fo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505" name="AutoShape 41"/>
          <p:cNvSpPr>
            <a:spLocks/>
          </p:cNvSpPr>
          <p:nvPr/>
        </p:nvSpPr>
        <p:spPr bwMode="auto">
          <a:xfrm>
            <a:off x="7467600" y="1600200"/>
            <a:ext cx="152400" cy="895350"/>
          </a:xfrm>
          <a:prstGeom prst="rightBrace">
            <a:avLst>
              <a:gd name="adj1" fmla="val 48958"/>
              <a:gd name="adj2" fmla="val 50000"/>
            </a:avLst>
          </a:prstGeom>
          <a:noFill/>
          <a:ln w="38100">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pitchFamily="34" charset="0"/>
            </a:endParaRPr>
          </a:p>
        </p:txBody>
      </p:sp>
      <p:sp>
        <p:nvSpPr>
          <p:cNvPr id="318506" name="Line 42"/>
          <p:cNvSpPr>
            <a:spLocks noChangeShapeType="1"/>
          </p:cNvSpPr>
          <p:nvPr/>
        </p:nvSpPr>
        <p:spPr bwMode="auto">
          <a:xfrm>
            <a:off x="5219700" y="2060575"/>
            <a:ext cx="0" cy="360363"/>
          </a:xfrm>
          <a:prstGeom prst="line">
            <a:avLst/>
          </a:prstGeom>
          <a:noFill/>
          <a:ln w="38100">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18507" name="Line 43"/>
          <p:cNvSpPr>
            <a:spLocks noChangeShapeType="1"/>
          </p:cNvSpPr>
          <p:nvPr/>
        </p:nvSpPr>
        <p:spPr bwMode="auto">
          <a:xfrm flipH="1">
            <a:off x="4787900" y="4076700"/>
            <a:ext cx="288925" cy="0"/>
          </a:xfrm>
          <a:prstGeom prst="line">
            <a:avLst/>
          </a:prstGeom>
          <a:noFill/>
          <a:ln w="28575">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18508" name="Line 44"/>
          <p:cNvSpPr>
            <a:spLocks noChangeShapeType="1"/>
          </p:cNvSpPr>
          <p:nvPr/>
        </p:nvSpPr>
        <p:spPr bwMode="auto">
          <a:xfrm flipH="1">
            <a:off x="5508625" y="3789363"/>
            <a:ext cx="360363" cy="0"/>
          </a:xfrm>
          <a:prstGeom prst="line">
            <a:avLst/>
          </a:prstGeom>
          <a:noFill/>
          <a:ln w="28575">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18509" name="Line 45"/>
          <p:cNvSpPr>
            <a:spLocks noChangeShapeType="1"/>
          </p:cNvSpPr>
          <p:nvPr/>
        </p:nvSpPr>
        <p:spPr bwMode="auto">
          <a:xfrm flipV="1">
            <a:off x="7380288" y="6021388"/>
            <a:ext cx="0" cy="215900"/>
          </a:xfrm>
          <a:prstGeom prst="line">
            <a:avLst/>
          </a:prstGeom>
          <a:noFill/>
          <a:ln w="28575">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18510" name="Line 46"/>
          <p:cNvSpPr>
            <a:spLocks noChangeShapeType="1"/>
          </p:cNvSpPr>
          <p:nvPr/>
        </p:nvSpPr>
        <p:spPr bwMode="auto">
          <a:xfrm>
            <a:off x="6948488" y="5445125"/>
            <a:ext cx="0" cy="431800"/>
          </a:xfrm>
          <a:prstGeom prst="line">
            <a:avLst/>
          </a:prstGeom>
          <a:noFill/>
          <a:ln w="28575">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18511" name="Text Box 47"/>
          <p:cNvSpPr txBox="1">
            <a:spLocks noChangeArrowheads="1"/>
          </p:cNvSpPr>
          <p:nvPr/>
        </p:nvSpPr>
        <p:spPr bwMode="auto">
          <a:xfrm>
            <a:off x="7740650" y="1628775"/>
            <a:ext cx="1331913" cy="1014413"/>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spAutoFit/>
          </a:bodyPr>
          <a:lstStyle/>
          <a:p>
            <a:pPr fontAlgn="auto">
              <a:spcBef>
                <a:spcPct val="50000"/>
              </a:spcBef>
              <a:spcAft>
                <a:spcPts val="0"/>
              </a:spcAft>
              <a:defRPr/>
            </a:pPr>
            <a:r>
              <a:rPr lang="en-US" sz="1200" b="1">
                <a:latin typeface="Arial" pitchFamily="34" charset="0"/>
              </a:rPr>
              <a:t>Variance at Completion (VAC) =                   - 219,587   To             - 297,727</a:t>
            </a:r>
          </a:p>
        </p:txBody>
      </p:sp>
      <p:sp>
        <p:nvSpPr>
          <p:cNvPr id="318512" name="Text Box 48"/>
          <p:cNvSpPr txBox="1">
            <a:spLocks noChangeArrowheads="1"/>
          </p:cNvSpPr>
          <p:nvPr/>
        </p:nvSpPr>
        <p:spPr bwMode="auto">
          <a:xfrm>
            <a:off x="5868988" y="3500438"/>
            <a:ext cx="1366837" cy="55880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spAutoFit/>
          </a:bodyPr>
          <a:lstStyle/>
          <a:p>
            <a:pPr fontAlgn="auto">
              <a:spcBef>
                <a:spcPct val="50000"/>
              </a:spcBef>
              <a:spcAft>
                <a:spcPts val="0"/>
              </a:spcAft>
              <a:defRPr/>
            </a:pPr>
            <a:r>
              <a:rPr lang="en-US" sz="1200" b="1">
                <a:latin typeface="Arial" pitchFamily="34" charset="0"/>
              </a:rPr>
              <a:t>Cost Variance</a:t>
            </a:r>
          </a:p>
          <a:p>
            <a:pPr fontAlgn="auto">
              <a:spcBef>
                <a:spcPct val="50000"/>
              </a:spcBef>
              <a:spcAft>
                <a:spcPts val="0"/>
              </a:spcAft>
              <a:defRPr/>
            </a:pPr>
            <a:r>
              <a:rPr lang="en-US" sz="1200" b="1">
                <a:latin typeface="Arial" pitchFamily="34" charset="0"/>
              </a:rPr>
              <a:t>(CV) = - 120,000</a:t>
            </a:r>
          </a:p>
        </p:txBody>
      </p:sp>
      <p:sp>
        <p:nvSpPr>
          <p:cNvPr id="318513" name="Text Box 49"/>
          <p:cNvSpPr txBox="1">
            <a:spLocks noChangeArrowheads="1"/>
          </p:cNvSpPr>
          <p:nvPr/>
        </p:nvSpPr>
        <p:spPr bwMode="auto">
          <a:xfrm>
            <a:off x="4284663" y="4535488"/>
            <a:ext cx="1582737" cy="55880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spAutoFit/>
          </a:bodyPr>
          <a:lstStyle/>
          <a:p>
            <a:pPr fontAlgn="auto">
              <a:spcBef>
                <a:spcPct val="50000"/>
              </a:spcBef>
              <a:spcAft>
                <a:spcPts val="0"/>
              </a:spcAft>
              <a:defRPr/>
            </a:pPr>
            <a:r>
              <a:rPr lang="en-US" sz="1200" b="1">
                <a:latin typeface="Arial" pitchFamily="34" charset="0"/>
              </a:rPr>
              <a:t>Schedule Variance      </a:t>
            </a:r>
          </a:p>
          <a:p>
            <a:pPr fontAlgn="auto">
              <a:spcBef>
                <a:spcPct val="50000"/>
              </a:spcBef>
              <a:spcAft>
                <a:spcPts val="0"/>
              </a:spcAft>
              <a:defRPr/>
            </a:pPr>
            <a:r>
              <a:rPr lang="en-US" sz="1200" b="1">
                <a:latin typeface="Arial" pitchFamily="34" charset="0"/>
              </a:rPr>
              <a:t>(SV) = - 50,000</a:t>
            </a:r>
          </a:p>
        </p:txBody>
      </p:sp>
      <p:sp>
        <p:nvSpPr>
          <p:cNvPr id="318514" name="Text Box 50"/>
          <p:cNvSpPr txBox="1">
            <a:spLocks noChangeArrowheads="1"/>
          </p:cNvSpPr>
          <p:nvPr/>
        </p:nvSpPr>
        <p:spPr bwMode="auto">
          <a:xfrm>
            <a:off x="2193925" y="1776413"/>
            <a:ext cx="3746500" cy="284162"/>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spAutoFit/>
          </a:bodyPr>
          <a:lstStyle/>
          <a:p>
            <a:pPr fontAlgn="auto">
              <a:spcBef>
                <a:spcPct val="50000"/>
              </a:spcBef>
              <a:spcAft>
                <a:spcPts val="0"/>
              </a:spcAft>
              <a:defRPr/>
            </a:pPr>
            <a:r>
              <a:rPr lang="en-US" sz="1200" b="1">
                <a:latin typeface="Arial" pitchFamily="34" charset="0"/>
              </a:rPr>
              <a:t>Estimate to Complete (ETC) = 444,587 To 522,727</a:t>
            </a:r>
          </a:p>
        </p:txBody>
      </p:sp>
      <p:sp>
        <p:nvSpPr>
          <p:cNvPr id="318515" name="Text Box 51"/>
          <p:cNvSpPr txBox="1">
            <a:spLocks noChangeArrowheads="1"/>
          </p:cNvSpPr>
          <p:nvPr/>
        </p:nvSpPr>
        <p:spPr bwMode="auto">
          <a:xfrm>
            <a:off x="1187450" y="1341438"/>
            <a:ext cx="4608513" cy="284162"/>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spAutoFit/>
          </a:bodyPr>
          <a:lstStyle/>
          <a:p>
            <a:pPr fontAlgn="auto">
              <a:spcBef>
                <a:spcPct val="50000"/>
              </a:spcBef>
              <a:spcAft>
                <a:spcPts val="0"/>
              </a:spcAft>
              <a:defRPr/>
            </a:pPr>
            <a:r>
              <a:rPr lang="en-US" sz="1200" b="1" dirty="0">
                <a:latin typeface="Arial" pitchFamily="34" charset="0"/>
              </a:rPr>
              <a:t>Estimate at completion (EAC)  =  929,587  To  1,007,727</a:t>
            </a:r>
          </a:p>
        </p:txBody>
      </p:sp>
      <p:sp>
        <p:nvSpPr>
          <p:cNvPr id="318516" name="Text Box 52"/>
          <p:cNvSpPr txBox="1">
            <a:spLocks noChangeArrowheads="1"/>
          </p:cNvSpPr>
          <p:nvPr/>
        </p:nvSpPr>
        <p:spPr bwMode="auto">
          <a:xfrm>
            <a:off x="7597775" y="5084763"/>
            <a:ext cx="1295400" cy="741362"/>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spAutoFit/>
          </a:bodyPr>
          <a:lstStyle/>
          <a:p>
            <a:pPr fontAlgn="auto">
              <a:spcBef>
                <a:spcPct val="50000"/>
              </a:spcBef>
              <a:spcAft>
                <a:spcPts val="0"/>
              </a:spcAft>
              <a:defRPr/>
            </a:pPr>
            <a:r>
              <a:rPr lang="en-US" sz="1200" b="1">
                <a:latin typeface="Arial" pitchFamily="34" charset="0"/>
              </a:rPr>
              <a:t>Forecasted Time Variance</a:t>
            </a:r>
          </a:p>
          <a:p>
            <a:pPr fontAlgn="auto">
              <a:spcBef>
                <a:spcPct val="50000"/>
              </a:spcBef>
              <a:spcAft>
                <a:spcPts val="0"/>
              </a:spcAft>
              <a:defRPr/>
            </a:pPr>
            <a:r>
              <a:rPr lang="en-US" sz="1200" b="1">
                <a:latin typeface="Arial" pitchFamily="34" charset="0"/>
              </a:rPr>
              <a:t>= 1.09 Months</a:t>
            </a:r>
          </a:p>
        </p:txBody>
      </p:sp>
      <p:sp>
        <p:nvSpPr>
          <p:cNvPr id="318517" name="Text Box 53"/>
          <p:cNvSpPr txBox="1">
            <a:spLocks noChangeArrowheads="1"/>
          </p:cNvSpPr>
          <p:nvPr/>
        </p:nvSpPr>
        <p:spPr bwMode="auto">
          <a:xfrm>
            <a:off x="7164388" y="6237288"/>
            <a:ext cx="1079500" cy="284162"/>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spAutoFit/>
          </a:bodyPr>
          <a:lstStyle/>
          <a:p>
            <a:pPr fontAlgn="auto">
              <a:spcBef>
                <a:spcPct val="50000"/>
              </a:spcBef>
              <a:spcAft>
                <a:spcPts val="0"/>
              </a:spcAft>
              <a:defRPr/>
            </a:pPr>
            <a:r>
              <a:rPr lang="en-US" sz="1200" b="1">
                <a:latin typeface="Arial" pitchFamily="34" charset="0"/>
              </a:rPr>
              <a:t>9.09 Months</a:t>
            </a:r>
          </a:p>
        </p:txBody>
      </p:sp>
      <p:sp>
        <p:nvSpPr>
          <p:cNvPr id="318518" name="Line 54"/>
          <p:cNvSpPr>
            <a:spLocks noChangeShapeType="1"/>
          </p:cNvSpPr>
          <p:nvPr/>
        </p:nvSpPr>
        <p:spPr bwMode="auto">
          <a:xfrm flipV="1">
            <a:off x="5076825" y="4076700"/>
            <a:ext cx="0" cy="431800"/>
          </a:xfrm>
          <a:prstGeom prst="line">
            <a:avLst/>
          </a:prstGeom>
          <a:noFill/>
          <a:ln w="28575">
            <a:solidFill>
              <a:schemeClr val="folHlink"/>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7043508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18469"/>
                                        </p:tgtEl>
                                        <p:attrNameLst>
                                          <p:attrName>style.visibility</p:attrName>
                                        </p:attrNameLst>
                                      </p:cBhvr>
                                      <p:to>
                                        <p:strVal val="visible"/>
                                      </p:to>
                                    </p:set>
                                    <p:animEffect transition="in" filter="blinds(horizontal)">
                                      <p:cBhvr>
                                        <p:cTn id="7" dur="500"/>
                                        <p:tgtEl>
                                          <p:spTgt spid="318469"/>
                                        </p:tgtEl>
                                      </p:cBhvr>
                                    </p:animEffect>
                                  </p:childTnLst>
                                </p:cTn>
                              </p:par>
                              <p:par>
                                <p:cTn id="8" presetID="3" presetClass="entr" presetSubtype="10" fill="hold" nodeType="withEffect">
                                  <p:stCondLst>
                                    <p:cond delay="0"/>
                                  </p:stCondLst>
                                  <p:childTnLst>
                                    <p:set>
                                      <p:cBhvr>
                                        <p:cTn id="9" dur="1" fill="hold">
                                          <p:stCondLst>
                                            <p:cond delay="0"/>
                                          </p:stCondLst>
                                        </p:cTn>
                                        <p:tgtEl>
                                          <p:spTgt spid="318470"/>
                                        </p:tgtEl>
                                        <p:attrNameLst>
                                          <p:attrName>style.visibility</p:attrName>
                                        </p:attrNameLst>
                                      </p:cBhvr>
                                      <p:to>
                                        <p:strVal val="visible"/>
                                      </p:to>
                                    </p:set>
                                    <p:animEffect transition="in" filter="blinds(horizontal)">
                                      <p:cBhvr>
                                        <p:cTn id="10" dur="500"/>
                                        <p:tgtEl>
                                          <p:spTgt spid="318470"/>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318471"/>
                                        </p:tgtEl>
                                        <p:attrNameLst>
                                          <p:attrName>style.visibility</p:attrName>
                                        </p:attrNameLst>
                                      </p:cBhvr>
                                      <p:to>
                                        <p:strVal val="visible"/>
                                      </p:to>
                                    </p:set>
                                    <p:animEffect transition="in" filter="blinds(horizontal)">
                                      <p:cBhvr>
                                        <p:cTn id="13" dur="500"/>
                                        <p:tgtEl>
                                          <p:spTgt spid="318471"/>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318472"/>
                                        </p:tgtEl>
                                        <p:attrNameLst>
                                          <p:attrName>style.visibility</p:attrName>
                                        </p:attrNameLst>
                                      </p:cBhvr>
                                      <p:to>
                                        <p:strVal val="visible"/>
                                      </p:to>
                                    </p:set>
                                    <p:animEffect transition="in" filter="blinds(horizontal)">
                                      <p:cBhvr>
                                        <p:cTn id="16" dur="500"/>
                                        <p:tgtEl>
                                          <p:spTgt spid="318472"/>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318473"/>
                                        </p:tgtEl>
                                        <p:attrNameLst>
                                          <p:attrName>style.visibility</p:attrName>
                                        </p:attrNameLst>
                                      </p:cBhvr>
                                      <p:to>
                                        <p:strVal val="visible"/>
                                      </p:to>
                                    </p:set>
                                    <p:animEffect transition="in" filter="blinds(horizontal)">
                                      <p:cBhvr>
                                        <p:cTn id="19" dur="500"/>
                                        <p:tgtEl>
                                          <p:spTgt spid="318473"/>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318474"/>
                                        </p:tgtEl>
                                        <p:attrNameLst>
                                          <p:attrName>style.visibility</p:attrName>
                                        </p:attrNameLst>
                                      </p:cBhvr>
                                      <p:to>
                                        <p:strVal val="visible"/>
                                      </p:to>
                                    </p:set>
                                    <p:animEffect transition="in" filter="blinds(horizontal)">
                                      <p:cBhvr>
                                        <p:cTn id="22" dur="500"/>
                                        <p:tgtEl>
                                          <p:spTgt spid="318474"/>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318475"/>
                                        </p:tgtEl>
                                        <p:attrNameLst>
                                          <p:attrName>style.visibility</p:attrName>
                                        </p:attrNameLst>
                                      </p:cBhvr>
                                      <p:to>
                                        <p:strVal val="visible"/>
                                      </p:to>
                                    </p:set>
                                    <p:animEffect transition="in" filter="blinds(horizontal)">
                                      <p:cBhvr>
                                        <p:cTn id="25" dur="500"/>
                                        <p:tgtEl>
                                          <p:spTgt spid="318475"/>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318476"/>
                                        </p:tgtEl>
                                        <p:attrNameLst>
                                          <p:attrName>style.visibility</p:attrName>
                                        </p:attrNameLst>
                                      </p:cBhvr>
                                      <p:to>
                                        <p:strVal val="visible"/>
                                      </p:to>
                                    </p:set>
                                    <p:animEffect transition="in" filter="blinds(horizontal)">
                                      <p:cBhvr>
                                        <p:cTn id="28" dur="500"/>
                                        <p:tgtEl>
                                          <p:spTgt spid="318476"/>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318477"/>
                                        </p:tgtEl>
                                        <p:attrNameLst>
                                          <p:attrName>style.visibility</p:attrName>
                                        </p:attrNameLst>
                                      </p:cBhvr>
                                      <p:to>
                                        <p:strVal val="visible"/>
                                      </p:to>
                                    </p:set>
                                    <p:animEffect transition="in" filter="blinds(horizontal)">
                                      <p:cBhvr>
                                        <p:cTn id="31" dur="500"/>
                                        <p:tgtEl>
                                          <p:spTgt spid="318477"/>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318478"/>
                                        </p:tgtEl>
                                        <p:attrNameLst>
                                          <p:attrName>style.visibility</p:attrName>
                                        </p:attrNameLst>
                                      </p:cBhvr>
                                      <p:to>
                                        <p:strVal val="visible"/>
                                      </p:to>
                                    </p:set>
                                    <p:animEffect transition="in" filter="blinds(horizontal)">
                                      <p:cBhvr>
                                        <p:cTn id="34" dur="500"/>
                                        <p:tgtEl>
                                          <p:spTgt spid="318478"/>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318479"/>
                                        </p:tgtEl>
                                        <p:attrNameLst>
                                          <p:attrName>style.visibility</p:attrName>
                                        </p:attrNameLst>
                                      </p:cBhvr>
                                      <p:to>
                                        <p:strVal val="visible"/>
                                      </p:to>
                                    </p:set>
                                    <p:animEffect transition="in" filter="blinds(horizontal)">
                                      <p:cBhvr>
                                        <p:cTn id="37" dur="500"/>
                                        <p:tgtEl>
                                          <p:spTgt spid="318479"/>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318480"/>
                                        </p:tgtEl>
                                        <p:attrNameLst>
                                          <p:attrName>style.visibility</p:attrName>
                                        </p:attrNameLst>
                                      </p:cBhvr>
                                      <p:to>
                                        <p:strVal val="visible"/>
                                      </p:to>
                                    </p:set>
                                    <p:animEffect transition="in" filter="blinds(horizontal)">
                                      <p:cBhvr>
                                        <p:cTn id="40" dur="500"/>
                                        <p:tgtEl>
                                          <p:spTgt spid="318480"/>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318481"/>
                                        </p:tgtEl>
                                        <p:attrNameLst>
                                          <p:attrName>style.visibility</p:attrName>
                                        </p:attrNameLst>
                                      </p:cBhvr>
                                      <p:to>
                                        <p:strVal val="visible"/>
                                      </p:to>
                                    </p:set>
                                    <p:animEffect transition="in" filter="blinds(horizontal)">
                                      <p:cBhvr>
                                        <p:cTn id="43" dur="500"/>
                                        <p:tgtEl>
                                          <p:spTgt spid="318481"/>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318482"/>
                                        </p:tgtEl>
                                        <p:attrNameLst>
                                          <p:attrName>style.visibility</p:attrName>
                                        </p:attrNameLst>
                                      </p:cBhvr>
                                      <p:to>
                                        <p:strVal val="visible"/>
                                      </p:to>
                                    </p:set>
                                    <p:animEffect transition="in" filter="blinds(horizontal)">
                                      <p:cBhvr>
                                        <p:cTn id="46" dur="500"/>
                                        <p:tgtEl>
                                          <p:spTgt spid="318482"/>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318483"/>
                                        </p:tgtEl>
                                        <p:attrNameLst>
                                          <p:attrName>style.visibility</p:attrName>
                                        </p:attrNameLst>
                                      </p:cBhvr>
                                      <p:to>
                                        <p:strVal val="visible"/>
                                      </p:to>
                                    </p:set>
                                    <p:animEffect transition="in" filter="blinds(horizontal)">
                                      <p:cBhvr>
                                        <p:cTn id="49" dur="500"/>
                                        <p:tgtEl>
                                          <p:spTgt spid="318483"/>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318484"/>
                                        </p:tgtEl>
                                        <p:attrNameLst>
                                          <p:attrName>style.visibility</p:attrName>
                                        </p:attrNameLst>
                                      </p:cBhvr>
                                      <p:to>
                                        <p:strVal val="visible"/>
                                      </p:to>
                                    </p:set>
                                    <p:animEffect transition="in" filter="blinds(horizontal)">
                                      <p:cBhvr>
                                        <p:cTn id="52" dur="500"/>
                                        <p:tgtEl>
                                          <p:spTgt spid="318484"/>
                                        </p:tgtEl>
                                      </p:cBhvr>
                                    </p:animEffect>
                                  </p:childTnLst>
                                </p:cTn>
                              </p:par>
                              <p:par>
                                <p:cTn id="53" presetID="3" presetClass="entr" presetSubtype="10" fill="hold" grpId="0" nodeType="withEffect">
                                  <p:stCondLst>
                                    <p:cond delay="0"/>
                                  </p:stCondLst>
                                  <p:childTnLst>
                                    <p:set>
                                      <p:cBhvr>
                                        <p:cTn id="54" dur="1" fill="hold">
                                          <p:stCondLst>
                                            <p:cond delay="0"/>
                                          </p:stCondLst>
                                        </p:cTn>
                                        <p:tgtEl>
                                          <p:spTgt spid="318485"/>
                                        </p:tgtEl>
                                        <p:attrNameLst>
                                          <p:attrName>style.visibility</p:attrName>
                                        </p:attrNameLst>
                                      </p:cBhvr>
                                      <p:to>
                                        <p:strVal val="visible"/>
                                      </p:to>
                                    </p:set>
                                    <p:animEffect transition="in" filter="blinds(horizontal)">
                                      <p:cBhvr>
                                        <p:cTn id="55" dur="500"/>
                                        <p:tgtEl>
                                          <p:spTgt spid="318485"/>
                                        </p:tgtEl>
                                      </p:cBhvr>
                                    </p:animEffect>
                                  </p:childTnLst>
                                </p:cTn>
                              </p:par>
                              <p:par>
                                <p:cTn id="56" presetID="3" presetClass="entr" presetSubtype="10" fill="hold" grpId="0" nodeType="withEffect">
                                  <p:stCondLst>
                                    <p:cond delay="0"/>
                                  </p:stCondLst>
                                  <p:childTnLst>
                                    <p:set>
                                      <p:cBhvr>
                                        <p:cTn id="57" dur="1" fill="hold">
                                          <p:stCondLst>
                                            <p:cond delay="0"/>
                                          </p:stCondLst>
                                        </p:cTn>
                                        <p:tgtEl>
                                          <p:spTgt spid="318486"/>
                                        </p:tgtEl>
                                        <p:attrNameLst>
                                          <p:attrName>style.visibility</p:attrName>
                                        </p:attrNameLst>
                                      </p:cBhvr>
                                      <p:to>
                                        <p:strVal val="visible"/>
                                      </p:to>
                                    </p:set>
                                    <p:animEffect transition="in" filter="blinds(horizontal)">
                                      <p:cBhvr>
                                        <p:cTn id="58" dur="500"/>
                                        <p:tgtEl>
                                          <p:spTgt spid="318486"/>
                                        </p:tgtEl>
                                      </p:cBhvr>
                                    </p:animEffect>
                                  </p:childTnLst>
                                </p:cTn>
                              </p:par>
                              <p:par>
                                <p:cTn id="59" presetID="3" presetClass="entr" presetSubtype="10" fill="hold" grpId="0" nodeType="withEffect">
                                  <p:stCondLst>
                                    <p:cond delay="0"/>
                                  </p:stCondLst>
                                  <p:childTnLst>
                                    <p:set>
                                      <p:cBhvr>
                                        <p:cTn id="60" dur="1" fill="hold">
                                          <p:stCondLst>
                                            <p:cond delay="0"/>
                                          </p:stCondLst>
                                        </p:cTn>
                                        <p:tgtEl>
                                          <p:spTgt spid="318487"/>
                                        </p:tgtEl>
                                        <p:attrNameLst>
                                          <p:attrName>style.visibility</p:attrName>
                                        </p:attrNameLst>
                                      </p:cBhvr>
                                      <p:to>
                                        <p:strVal val="visible"/>
                                      </p:to>
                                    </p:set>
                                    <p:animEffect transition="in" filter="blinds(horizontal)">
                                      <p:cBhvr>
                                        <p:cTn id="61" dur="500"/>
                                        <p:tgtEl>
                                          <p:spTgt spid="318487"/>
                                        </p:tgtEl>
                                      </p:cBhvr>
                                    </p:animEffect>
                                  </p:childTnLst>
                                </p:cTn>
                              </p:par>
                              <p:par>
                                <p:cTn id="62" presetID="3" presetClass="entr" presetSubtype="10" fill="hold" grpId="0" nodeType="withEffect">
                                  <p:stCondLst>
                                    <p:cond delay="0"/>
                                  </p:stCondLst>
                                  <p:childTnLst>
                                    <p:set>
                                      <p:cBhvr>
                                        <p:cTn id="63" dur="1" fill="hold">
                                          <p:stCondLst>
                                            <p:cond delay="0"/>
                                          </p:stCondLst>
                                        </p:cTn>
                                        <p:tgtEl>
                                          <p:spTgt spid="318488"/>
                                        </p:tgtEl>
                                        <p:attrNameLst>
                                          <p:attrName>style.visibility</p:attrName>
                                        </p:attrNameLst>
                                      </p:cBhvr>
                                      <p:to>
                                        <p:strVal val="visible"/>
                                      </p:to>
                                    </p:set>
                                    <p:animEffect transition="in" filter="blinds(horizontal)">
                                      <p:cBhvr>
                                        <p:cTn id="64" dur="500"/>
                                        <p:tgtEl>
                                          <p:spTgt spid="318488"/>
                                        </p:tgtEl>
                                      </p:cBhvr>
                                    </p:animEffect>
                                  </p:childTnLst>
                                </p:cTn>
                              </p:par>
                              <p:par>
                                <p:cTn id="65" presetID="3" presetClass="entr" presetSubtype="10" fill="hold" grpId="0" nodeType="withEffect">
                                  <p:stCondLst>
                                    <p:cond delay="0"/>
                                  </p:stCondLst>
                                  <p:childTnLst>
                                    <p:set>
                                      <p:cBhvr>
                                        <p:cTn id="66" dur="1" fill="hold">
                                          <p:stCondLst>
                                            <p:cond delay="0"/>
                                          </p:stCondLst>
                                        </p:cTn>
                                        <p:tgtEl>
                                          <p:spTgt spid="318489"/>
                                        </p:tgtEl>
                                        <p:attrNameLst>
                                          <p:attrName>style.visibility</p:attrName>
                                        </p:attrNameLst>
                                      </p:cBhvr>
                                      <p:to>
                                        <p:strVal val="visible"/>
                                      </p:to>
                                    </p:set>
                                    <p:animEffect transition="in" filter="blinds(horizontal)">
                                      <p:cBhvr>
                                        <p:cTn id="67" dur="500"/>
                                        <p:tgtEl>
                                          <p:spTgt spid="318489"/>
                                        </p:tgtEl>
                                      </p:cBhvr>
                                    </p:animEffect>
                                  </p:childTnLst>
                                </p:cTn>
                              </p:par>
                              <p:par>
                                <p:cTn id="68" presetID="3" presetClass="entr" presetSubtype="10" fill="hold" grpId="0" nodeType="withEffect">
                                  <p:stCondLst>
                                    <p:cond delay="0"/>
                                  </p:stCondLst>
                                  <p:childTnLst>
                                    <p:set>
                                      <p:cBhvr>
                                        <p:cTn id="69" dur="1" fill="hold">
                                          <p:stCondLst>
                                            <p:cond delay="0"/>
                                          </p:stCondLst>
                                        </p:cTn>
                                        <p:tgtEl>
                                          <p:spTgt spid="318490"/>
                                        </p:tgtEl>
                                        <p:attrNameLst>
                                          <p:attrName>style.visibility</p:attrName>
                                        </p:attrNameLst>
                                      </p:cBhvr>
                                      <p:to>
                                        <p:strVal val="visible"/>
                                      </p:to>
                                    </p:set>
                                    <p:animEffect transition="in" filter="blinds(horizontal)">
                                      <p:cBhvr>
                                        <p:cTn id="70" dur="500"/>
                                        <p:tgtEl>
                                          <p:spTgt spid="318490"/>
                                        </p:tgtEl>
                                      </p:cBhvr>
                                    </p:animEffect>
                                  </p:childTnLst>
                                </p:cTn>
                              </p:par>
                              <p:par>
                                <p:cTn id="71" presetID="3" presetClass="entr" presetSubtype="10" fill="hold" grpId="0" nodeType="withEffect">
                                  <p:stCondLst>
                                    <p:cond delay="0"/>
                                  </p:stCondLst>
                                  <p:childTnLst>
                                    <p:set>
                                      <p:cBhvr>
                                        <p:cTn id="72" dur="1" fill="hold">
                                          <p:stCondLst>
                                            <p:cond delay="0"/>
                                          </p:stCondLst>
                                        </p:cTn>
                                        <p:tgtEl>
                                          <p:spTgt spid="318491"/>
                                        </p:tgtEl>
                                        <p:attrNameLst>
                                          <p:attrName>style.visibility</p:attrName>
                                        </p:attrNameLst>
                                      </p:cBhvr>
                                      <p:to>
                                        <p:strVal val="visible"/>
                                      </p:to>
                                    </p:set>
                                    <p:animEffect transition="in" filter="blinds(horizontal)">
                                      <p:cBhvr>
                                        <p:cTn id="73" dur="500"/>
                                        <p:tgtEl>
                                          <p:spTgt spid="318491"/>
                                        </p:tgtEl>
                                      </p:cBhvr>
                                    </p:animEffect>
                                  </p:childTnLst>
                                </p:cTn>
                              </p:par>
                              <p:par>
                                <p:cTn id="74" presetID="3" presetClass="entr" presetSubtype="10" fill="hold" grpId="0" nodeType="withEffect">
                                  <p:stCondLst>
                                    <p:cond delay="0"/>
                                  </p:stCondLst>
                                  <p:childTnLst>
                                    <p:set>
                                      <p:cBhvr>
                                        <p:cTn id="75" dur="1" fill="hold">
                                          <p:stCondLst>
                                            <p:cond delay="0"/>
                                          </p:stCondLst>
                                        </p:cTn>
                                        <p:tgtEl>
                                          <p:spTgt spid="318492"/>
                                        </p:tgtEl>
                                        <p:attrNameLst>
                                          <p:attrName>style.visibility</p:attrName>
                                        </p:attrNameLst>
                                      </p:cBhvr>
                                      <p:to>
                                        <p:strVal val="visible"/>
                                      </p:to>
                                    </p:set>
                                    <p:animEffect transition="in" filter="blinds(horizontal)">
                                      <p:cBhvr>
                                        <p:cTn id="76" dur="500"/>
                                        <p:tgtEl>
                                          <p:spTgt spid="318492"/>
                                        </p:tgtEl>
                                      </p:cBhvr>
                                    </p:animEffect>
                                  </p:childTnLst>
                                </p:cTn>
                              </p:par>
                              <p:par>
                                <p:cTn id="77" presetID="3" presetClass="entr" presetSubtype="10" fill="hold" grpId="0" nodeType="withEffect">
                                  <p:stCondLst>
                                    <p:cond delay="0"/>
                                  </p:stCondLst>
                                  <p:childTnLst>
                                    <p:set>
                                      <p:cBhvr>
                                        <p:cTn id="78" dur="1" fill="hold">
                                          <p:stCondLst>
                                            <p:cond delay="0"/>
                                          </p:stCondLst>
                                        </p:cTn>
                                        <p:tgtEl>
                                          <p:spTgt spid="318493"/>
                                        </p:tgtEl>
                                        <p:attrNameLst>
                                          <p:attrName>style.visibility</p:attrName>
                                        </p:attrNameLst>
                                      </p:cBhvr>
                                      <p:to>
                                        <p:strVal val="visible"/>
                                      </p:to>
                                    </p:set>
                                    <p:animEffect transition="in" filter="blinds(horizontal)">
                                      <p:cBhvr>
                                        <p:cTn id="79" dur="500"/>
                                        <p:tgtEl>
                                          <p:spTgt spid="318493"/>
                                        </p:tgtEl>
                                      </p:cBhvr>
                                    </p:animEffect>
                                  </p:childTnLst>
                                </p:cTn>
                              </p:par>
                              <p:par>
                                <p:cTn id="80" presetID="3" presetClass="entr" presetSubtype="10" fill="hold" grpId="0" nodeType="withEffect">
                                  <p:stCondLst>
                                    <p:cond delay="0"/>
                                  </p:stCondLst>
                                  <p:childTnLst>
                                    <p:set>
                                      <p:cBhvr>
                                        <p:cTn id="81" dur="1" fill="hold">
                                          <p:stCondLst>
                                            <p:cond delay="0"/>
                                          </p:stCondLst>
                                        </p:cTn>
                                        <p:tgtEl>
                                          <p:spTgt spid="318494"/>
                                        </p:tgtEl>
                                        <p:attrNameLst>
                                          <p:attrName>style.visibility</p:attrName>
                                        </p:attrNameLst>
                                      </p:cBhvr>
                                      <p:to>
                                        <p:strVal val="visible"/>
                                      </p:to>
                                    </p:set>
                                    <p:animEffect transition="in" filter="blinds(horizontal)">
                                      <p:cBhvr>
                                        <p:cTn id="82" dur="500"/>
                                        <p:tgtEl>
                                          <p:spTgt spid="318494"/>
                                        </p:tgtEl>
                                      </p:cBhvr>
                                    </p:animEffect>
                                  </p:childTnLst>
                                </p:cTn>
                              </p:par>
                              <p:par>
                                <p:cTn id="83" presetID="3" presetClass="entr" presetSubtype="10" fill="hold" grpId="0" nodeType="withEffect">
                                  <p:stCondLst>
                                    <p:cond delay="0"/>
                                  </p:stCondLst>
                                  <p:childTnLst>
                                    <p:set>
                                      <p:cBhvr>
                                        <p:cTn id="84" dur="1" fill="hold">
                                          <p:stCondLst>
                                            <p:cond delay="0"/>
                                          </p:stCondLst>
                                        </p:cTn>
                                        <p:tgtEl>
                                          <p:spTgt spid="318495"/>
                                        </p:tgtEl>
                                        <p:attrNameLst>
                                          <p:attrName>style.visibility</p:attrName>
                                        </p:attrNameLst>
                                      </p:cBhvr>
                                      <p:to>
                                        <p:strVal val="visible"/>
                                      </p:to>
                                    </p:set>
                                    <p:animEffect transition="in" filter="blinds(horizontal)">
                                      <p:cBhvr>
                                        <p:cTn id="85" dur="500"/>
                                        <p:tgtEl>
                                          <p:spTgt spid="318495"/>
                                        </p:tgtEl>
                                      </p:cBhvr>
                                    </p:animEffect>
                                  </p:childTnLst>
                                </p:cTn>
                              </p:par>
                              <p:par>
                                <p:cTn id="86" presetID="3" presetClass="entr" presetSubtype="10" fill="hold" grpId="0" nodeType="withEffect">
                                  <p:stCondLst>
                                    <p:cond delay="0"/>
                                  </p:stCondLst>
                                  <p:childTnLst>
                                    <p:set>
                                      <p:cBhvr>
                                        <p:cTn id="87" dur="1" fill="hold">
                                          <p:stCondLst>
                                            <p:cond delay="0"/>
                                          </p:stCondLst>
                                        </p:cTn>
                                        <p:tgtEl>
                                          <p:spTgt spid="318496"/>
                                        </p:tgtEl>
                                        <p:attrNameLst>
                                          <p:attrName>style.visibility</p:attrName>
                                        </p:attrNameLst>
                                      </p:cBhvr>
                                      <p:to>
                                        <p:strVal val="visible"/>
                                      </p:to>
                                    </p:set>
                                    <p:animEffect transition="in" filter="blinds(horizontal)">
                                      <p:cBhvr>
                                        <p:cTn id="88" dur="500"/>
                                        <p:tgtEl>
                                          <p:spTgt spid="318496"/>
                                        </p:tgtEl>
                                      </p:cBhvr>
                                    </p:animEffect>
                                  </p:childTnLst>
                                </p:cTn>
                              </p:par>
                              <p:par>
                                <p:cTn id="89" presetID="3" presetClass="entr" presetSubtype="10" fill="hold" grpId="0" nodeType="withEffect">
                                  <p:stCondLst>
                                    <p:cond delay="0"/>
                                  </p:stCondLst>
                                  <p:childTnLst>
                                    <p:set>
                                      <p:cBhvr>
                                        <p:cTn id="90" dur="1" fill="hold">
                                          <p:stCondLst>
                                            <p:cond delay="0"/>
                                          </p:stCondLst>
                                        </p:cTn>
                                        <p:tgtEl>
                                          <p:spTgt spid="318497"/>
                                        </p:tgtEl>
                                        <p:attrNameLst>
                                          <p:attrName>style.visibility</p:attrName>
                                        </p:attrNameLst>
                                      </p:cBhvr>
                                      <p:to>
                                        <p:strVal val="visible"/>
                                      </p:to>
                                    </p:set>
                                    <p:animEffect transition="in" filter="blinds(horizontal)">
                                      <p:cBhvr>
                                        <p:cTn id="91" dur="500"/>
                                        <p:tgtEl>
                                          <p:spTgt spid="318497"/>
                                        </p:tgtEl>
                                      </p:cBhvr>
                                    </p:animEffect>
                                  </p:childTnLst>
                                </p:cTn>
                              </p:par>
                              <p:par>
                                <p:cTn id="92" presetID="3" presetClass="entr" presetSubtype="10" fill="hold" grpId="0" nodeType="withEffect">
                                  <p:stCondLst>
                                    <p:cond delay="0"/>
                                  </p:stCondLst>
                                  <p:childTnLst>
                                    <p:set>
                                      <p:cBhvr>
                                        <p:cTn id="93" dur="1" fill="hold">
                                          <p:stCondLst>
                                            <p:cond delay="0"/>
                                          </p:stCondLst>
                                        </p:cTn>
                                        <p:tgtEl>
                                          <p:spTgt spid="318498"/>
                                        </p:tgtEl>
                                        <p:attrNameLst>
                                          <p:attrName>style.visibility</p:attrName>
                                        </p:attrNameLst>
                                      </p:cBhvr>
                                      <p:to>
                                        <p:strVal val="visible"/>
                                      </p:to>
                                    </p:set>
                                    <p:animEffect transition="in" filter="blinds(horizontal)">
                                      <p:cBhvr>
                                        <p:cTn id="94" dur="500"/>
                                        <p:tgtEl>
                                          <p:spTgt spid="318498"/>
                                        </p:tgtEl>
                                      </p:cBhvr>
                                    </p:animEffect>
                                  </p:childTnLst>
                                </p:cTn>
                              </p:par>
                              <p:par>
                                <p:cTn id="95" presetID="3" presetClass="entr" presetSubtype="10" fill="hold" grpId="0" nodeType="withEffect" nodePh="1">
                                  <p:stCondLst>
                                    <p:cond delay="0"/>
                                  </p:stCondLst>
                                  <p:endCondLst>
                                    <p:cond evt="begin" delay="0">
                                      <p:tn val="95"/>
                                    </p:cond>
                                  </p:endCondLst>
                                  <p:childTnLst>
                                    <p:set>
                                      <p:cBhvr>
                                        <p:cTn id="96" dur="1" fill="hold">
                                          <p:stCondLst>
                                            <p:cond delay="0"/>
                                          </p:stCondLst>
                                        </p:cTn>
                                        <p:tgtEl>
                                          <p:spTgt spid="318499"/>
                                        </p:tgtEl>
                                        <p:attrNameLst>
                                          <p:attrName>style.visibility</p:attrName>
                                        </p:attrNameLst>
                                      </p:cBhvr>
                                      <p:to>
                                        <p:strVal val="visible"/>
                                      </p:to>
                                    </p:set>
                                    <p:animEffect transition="in" filter="blinds(horizontal)">
                                      <p:cBhvr>
                                        <p:cTn id="97" dur="500"/>
                                        <p:tgtEl>
                                          <p:spTgt spid="318499"/>
                                        </p:tgtEl>
                                      </p:cBhvr>
                                    </p:animEffect>
                                  </p:childTnLst>
                                </p:cTn>
                              </p:par>
                              <p:par>
                                <p:cTn id="98" presetID="3" presetClass="entr" presetSubtype="10" fill="hold" grpId="0" nodeType="withEffect">
                                  <p:stCondLst>
                                    <p:cond delay="0"/>
                                  </p:stCondLst>
                                  <p:childTnLst>
                                    <p:set>
                                      <p:cBhvr>
                                        <p:cTn id="99" dur="1" fill="hold">
                                          <p:stCondLst>
                                            <p:cond delay="0"/>
                                          </p:stCondLst>
                                        </p:cTn>
                                        <p:tgtEl>
                                          <p:spTgt spid="318500"/>
                                        </p:tgtEl>
                                        <p:attrNameLst>
                                          <p:attrName>style.visibility</p:attrName>
                                        </p:attrNameLst>
                                      </p:cBhvr>
                                      <p:to>
                                        <p:strVal val="visible"/>
                                      </p:to>
                                    </p:set>
                                    <p:animEffect transition="in" filter="blinds(horizontal)">
                                      <p:cBhvr>
                                        <p:cTn id="100" dur="500"/>
                                        <p:tgtEl>
                                          <p:spTgt spid="318500"/>
                                        </p:tgtEl>
                                      </p:cBhvr>
                                    </p:animEffect>
                                  </p:childTnLst>
                                </p:cTn>
                              </p:par>
                              <p:par>
                                <p:cTn id="101" presetID="3" presetClass="entr" presetSubtype="10" fill="hold" grpId="0" nodeType="withEffect">
                                  <p:stCondLst>
                                    <p:cond delay="0"/>
                                  </p:stCondLst>
                                  <p:childTnLst>
                                    <p:set>
                                      <p:cBhvr>
                                        <p:cTn id="102" dur="1" fill="hold">
                                          <p:stCondLst>
                                            <p:cond delay="0"/>
                                          </p:stCondLst>
                                        </p:cTn>
                                        <p:tgtEl>
                                          <p:spTgt spid="318501"/>
                                        </p:tgtEl>
                                        <p:attrNameLst>
                                          <p:attrName>style.visibility</p:attrName>
                                        </p:attrNameLst>
                                      </p:cBhvr>
                                      <p:to>
                                        <p:strVal val="visible"/>
                                      </p:to>
                                    </p:set>
                                    <p:animEffect transition="in" filter="blinds(horizontal)">
                                      <p:cBhvr>
                                        <p:cTn id="103" dur="500"/>
                                        <p:tgtEl>
                                          <p:spTgt spid="318501"/>
                                        </p:tgtEl>
                                      </p:cBhvr>
                                    </p:animEffect>
                                  </p:childTnLst>
                                </p:cTn>
                              </p:par>
                              <p:par>
                                <p:cTn id="104" presetID="3" presetClass="entr" presetSubtype="10" fill="hold" grpId="0" nodeType="withEffect">
                                  <p:stCondLst>
                                    <p:cond delay="0"/>
                                  </p:stCondLst>
                                  <p:childTnLst>
                                    <p:set>
                                      <p:cBhvr>
                                        <p:cTn id="105" dur="1" fill="hold">
                                          <p:stCondLst>
                                            <p:cond delay="0"/>
                                          </p:stCondLst>
                                        </p:cTn>
                                        <p:tgtEl>
                                          <p:spTgt spid="318502"/>
                                        </p:tgtEl>
                                        <p:attrNameLst>
                                          <p:attrName>style.visibility</p:attrName>
                                        </p:attrNameLst>
                                      </p:cBhvr>
                                      <p:to>
                                        <p:strVal val="visible"/>
                                      </p:to>
                                    </p:set>
                                    <p:animEffect transition="in" filter="blinds(horizontal)">
                                      <p:cBhvr>
                                        <p:cTn id="106" dur="500"/>
                                        <p:tgtEl>
                                          <p:spTgt spid="318502"/>
                                        </p:tgtEl>
                                      </p:cBhvr>
                                    </p:animEffect>
                                  </p:childTnLst>
                                </p:cTn>
                              </p:par>
                              <p:par>
                                <p:cTn id="107" presetID="3" presetClass="entr" presetSubtype="10" fill="hold" grpId="0" nodeType="withEffect">
                                  <p:stCondLst>
                                    <p:cond delay="0"/>
                                  </p:stCondLst>
                                  <p:childTnLst>
                                    <p:set>
                                      <p:cBhvr>
                                        <p:cTn id="108" dur="1" fill="hold">
                                          <p:stCondLst>
                                            <p:cond delay="0"/>
                                          </p:stCondLst>
                                        </p:cTn>
                                        <p:tgtEl>
                                          <p:spTgt spid="318503"/>
                                        </p:tgtEl>
                                        <p:attrNameLst>
                                          <p:attrName>style.visibility</p:attrName>
                                        </p:attrNameLst>
                                      </p:cBhvr>
                                      <p:to>
                                        <p:strVal val="visible"/>
                                      </p:to>
                                    </p:set>
                                    <p:animEffect transition="in" filter="blinds(horizontal)">
                                      <p:cBhvr>
                                        <p:cTn id="109" dur="500"/>
                                        <p:tgtEl>
                                          <p:spTgt spid="318503"/>
                                        </p:tgtEl>
                                      </p:cBhvr>
                                    </p:animEffect>
                                  </p:childTnLst>
                                </p:cTn>
                              </p:par>
                              <p:par>
                                <p:cTn id="110" presetID="3" presetClass="entr" presetSubtype="10" fill="hold" grpId="0" nodeType="withEffect">
                                  <p:stCondLst>
                                    <p:cond delay="0"/>
                                  </p:stCondLst>
                                  <p:childTnLst>
                                    <p:set>
                                      <p:cBhvr>
                                        <p:cTn id="111" dur="1" fill="hold">
                                          <p:stCondLst>
                                            <p:cond delay="0"/>
                                          </p:stCondLst>
                                        </p:cTn>
                                        <p:tgtEl>
                                          <p:spTgt spid="318504"/>
                                        </p:tgtEl>
                                        <p:attrNameLst>
                                          <p:attrName>style.visibility</p:attrName>
                                        </p:attrNameLst>
                                      </p:cBhvr>
                                      <p:to>
                                        <p:strVal val="visible"/>
                                      </p:to>
                                    </p:set>
                                    <p:animEffect transition="in" filter="blinds(horizontal)">
                                      <p:cBhvr>
                                        <p:cTn id="112" dur="500"/>
                                        <p:tgtEl>
                                          <p:spTgt spid="318504"/>
                                        </p:tgtEl>
                                      </p:cBhvr>
                                    </p:animEffect>
                                  </p:childTnLst>
                                </p:cTn>
                              </p:par>
                              <p:par>
                                <p:cTn id="113" presetID="3" presetClass="entr" presetSubtype="10" fill="hold" grpId="0" nodeType="withEffect">
                                  <p:stCondLst>
                                    <p:cond delay="0"/>
                                  </p:stCondLst>
                                  <p:childTnLst>
                                    <p:set>
                                      <p:cBhvr>
                                        <p:cTn id="114" dur="1" fill="hold">
                                          <p:stCondLst>
                                            <p:cond delay="0"/>
                                          </p:stCondLst>
                                        </p:cTn>
                                        <p:tgtEl>
                                          <p:spTgt spid="318505"/>
                                        </p:tgtEl>
                                        <p:attrNameLst>
                                          <p:attrName>style.visibility</p:attrName>
                                        </p:attrNameLst>
                                      </p:cBhvr>
                                      <p:to>
                                        <p:strVal val="visible"/>
                                      </p:to>
                                    </p:set>
                                    <p:animEffect transition="in" filter="blinds(horizontal)">
                                      <p:cBhvr>
                                        <p:cTn id="115" dur="500"/>
                                        <p:tgtEl>
                                          <p:spTgt spid="318505"/>
                                        </p:tgtEl>
                                      </p:cBhvr>
                                    </p:animEffect>
                                  </p:childTnLst>
                                </p:cTn>
                              </p:par>
                              <p:par>
                                <p:cTn id="116" presetID="3" presetClass="entr" presetSubtype="10" fill="hold" grpId="0" nodeType="withEffect">
                                  <p:stCondLst>
                                    <p:cond delay="0"/>
                                  </p:stCondLst>
                                  <p:childTnLst>
                                    <p:set>
                                      <p:cBhvr>
                                        <p:cTn id="117" dur="1" fill="hold">
                                          <p:stCondLst>
                                            <p:cond delay="0"/>
                                          </p:stCondLst>
                                        </p:cTn>
                                        <p:tgtEl>
                                          <p:spTgt spid="318506"/>
                                        </p:tgtEl>
                                        <p:attrNameLst>
                                          <p:attrName>style.visibility</p:attrName>
                                        </p:attrNameLst>
                                      </p:cBhvr>
                                      <p:to>
                                        <p:strVal val="visible"/>
                                      </p:to>
                                    </p:set>
                                    <p:animEffect transition="in" filter="blinds(horizontal)">
                                      <p:cBhvr>
                                        <p:cTn id="118" dur="500"/>
                                        <p:tgtEl>
                                          <p:spTgt spid="318506"/>
                                        </p:tgtEl>
                                      </p:cBhvr>
                                    </p:animEffect>
                                  </p:childTnLst>
                                </p:cTn>
                              </p:par>
                              <p:par>
                                <p:cTn id="119" presetID="3" presetClass="entr" presetSubtype="10" fill="hold" grpId="0" nodeType="withEffect">
                                  <p:stCondLst>
                                    <p:cond delay="0"/>
                                  </p:stCondLst>
                                  <p:childTnLst>
                                    <p:set>
                                      <p:cBhvr>
                                        <p:cTn id="120" dur="1" fill="hold">
                                          <p:stCondLst>
                                            <p:cond delay="0"/>
                                          </p:stCondLst>
                                        </p:cTn>
                                        <p:tgtEl>
                                          <p:spTgt spid="318507"/>
                                        </p:tgtEl>
                                        <p:attrNameLst>
                                          <p:attrName>style.visibility</p:attrName>
                                        </p:attrNameLst>
                                      </p:cBhvr>
                                      <p:to>
                                        <p:strVal val="visible"/>
                                      </p:to>
                                    </p:set>
                                    <p:animEffect transition="in" filter="blinds(horizontal)">
                                      <p:cBhvr>
                                        <p:cTn id="121" dur="500"/>
                                        <p:tgtEl>
                                          <p:spTgt spid="318507"/>
                                        </p:tgtEl>
                                      </p:cBhvr>
                                    </p:animEffect>
                                  </p:childTnLst>
                                </p:cTn>
                              </p:par>
                              <p:par>
                                <p:cTn id="122" presetID="3" presetClass="entr" presetSubtype="10" fill="hold" grpId="0" nodeType="withEffect">
                                  <p:stCondLst>
                                    <p:cond delay="0"/>
                                  </p:stCondLst>
                                  <p:childTnLst>
                                    <p:set>
                                      <p:cBhvr>
                                        <p:cTn id="123" dur="1" fill="hold">
                                          <p:stCondLst>
                                            <p:cond delay="0"/>
                                          </p:stCondLst>
                                        </p:cTn>
                                        <p:tgtEl>
                                          <p:spTgt spid="318508"/>
                                        </p:tgtEl>
                                        <p:attrNameLst>
                                          <p:attrName>style.visibility</p:attrName>
                                        </p:attrNameLst>
                                      </p:cBhvr>
                                      <p:to>
                                        <p:strVal val="visible"/>
                                      </p:to>
                                    </p:set>
                                    <p:animEffect transition="in" filter="blinds(horizontal)">
                                      <p:cBhvr>
                                        <p:cTn id="124" dur="500"/>
                                        <p:tgtEl>
                                          <p:spTgt spid="318508"/>
                                        </p:tgtEl>
                                      </p:cBhvr>
                                    </p:animEffect>
                                  </p:childTnLst>
                                </p:cTn>
                              </p:par>
                              <p:par>
                                <p:cTn id="125" presetID="3" presetClass="entr" presetSubtype="10" fill="hold" grpId="0" nodeType="withEffect">
                                  <p:stCondLst>
                                    <p:cond delay="0"/>
                                  </p:stCondLst>
                                  <p:childTnLst>
                                    <p:set>
                                      <p:cBhvr>
                                        <p:cTn id="126" dur="1" fill="hold">
                                          <p:stCondLst>
                                            <p:cond delay="0"/>
                                          </p:stCondLst>
                                        </p:cTn>
                                        <p:tgtEl>
                                          <p:spTgt spid="318509"/>
                                        </p:tgtEl>
                                        <p:attrNameLst>
                                          <p:attrName>style.visibility</p:attrName>
                                        </p:attrNameLst>
                                      </p:cBhvr>
                                      <p:to>
                                        <p:strVal val="visible"/>
                                      </p:to>
                                    </p:set>
                                    <p:animEffect transition="in" filter="blinds(horizontal)">
                                      <p:cBhvr>
                                        <p:cTn id="127" dur="500"/>
                                        <p:tgtEl>
                                          <p:spTgt spid="318509"/>
                                        </p:tgtEl>
                                      </p:cBhvr>
                                    </p:animEffect>
                                  </p:childTnLst>
                                </p:cTn>
                              </p:par>
                              <p:par>
                                <p:cTn id="128" presetID="3" presetClass="entr" presetSubtype="10" fill="hold" grpId="0" nodeType="withEffect">
                                  <p:stCondLst>
                                    <p:cond delay="0"/>
                                  </p:stCondLst>
                                  <p:childTnLst>
                                    <p:set>
                                      <p:cBhvr>
                                        <p:cTn id="129" dur="1" fill="hold">
                                          <p:stCondLst>
                                            <p:cond delay="0"/>
                                          </p:stCondLst>
                                        </p:cTn>
                                        <p:tgtEl>
                                          <p:spTgt spid="318510"/>
                                        </p:tgtEl>
                                        <p:attrNameLst>
                                          <p:attrName>style.visibility</p:attrName>
                                        </p:attrNameLst>
                                      </p:cBhvr>
                                      <p:to>
                                        <p:strVal val="visible"/>
                                      </p:to>
                                    </p:set>
                                    <p:animEffect transition="in" filter="blinds(horizontal)">
                                      <p:cBhvr>
                                        <p:cTn id="130" dur="500"/>
                                        <p:tgtEl>
                                          <p:spTgt spid="318510"/>
                                        </p:tgtEl>
                                      </p:cBhvr>
                                    </p:animEffect>
                                  </p:childTnLst>
                                </p:cTn>
                              </p:par>
                              <p:par>
                                <p:cTn id="131" presetID="3" presetClass="entr" presetSubtype="10" fill="hold" grpId="0" nodeType="withEffect">
                                  <p:stCondLst>
                                    <p:cond delay="0"/>
                                  </p:stCondLst>
                                  <p:childTnLst>
                                    <p:set>
                                      <p:cBhvr>
                                        <p:cTn id="132" dur="1" fill="hold">
                                          <p:stCondLst>
                                            <p:cond delay="0"/>
                                          </p:stCondLst>
                                        </p:cTn>
                                        <p:tgtEl>
                                          <p:spTgt spid="318511"/>
                                        </p:tgtEl>
                                        <p:attrNameLst>
                                          <p:attrName>style.visibility</p:attrName>
                                        </p:attrNameLst>
                                      </p:cBhvr>
                                      <p:to>
                                        <p:strVal val="visible"/>
                                      </p:to>
                                    </p:set>
                                    <p:animEffect transition="in" filter="blinds(horizontal)">
                                      <p:cBhvr>
                                        <p:cTn id="133" dur="500"/>
                                        <p:tgtEl>
                                          <p:spTgt spid="318511"/>
                                        </p:tgtEl>
                                      </p:cBhvr>
                                    </p:animEffect>
                                  </p:childTnLst>
                                </p:cTn>
                              </p:par>
                              <p:par>
                                <p:cTn id="134" presetID="3" presetClass="entr" presetSubtype="10" fill="hold" grpId="0" nodeType="withEffect">
                                  <p:stCondLst>
                                    <p:cond delay="0"/>
                                  </p:stCondLst>
                                  <p:childTnLst>
                                    <p:set>
                                      <p:cBhvr>
                                        <p:cTn id="135" dur="1" fill="hold">
                                          <p:stCondLst>
                                            <p:cond delay="0"/>
                                          </p:stCondLst>
                                        </p:cTn>
                                        <p:tgtEl>
                                          <p:spTgt spid="318512"/>
                                        </p:tgtEl>
                                        <p:attrNameLst>
                                          <p:attrName>style.visibility</p:attrName>
                                        </p:attrNameLst>
                                      </p:cBhvr>
                                      <p:to>
                                        <p:strVal val="visible"/>
                                      </p:to>
                                    </p:set>
                                    <p:animEffect transition="in" filter="blinds(horizontal)">
                                      <p:cBhvr>
                                        <p:cTn id="136" dur="500"/>
                                        <p:tgtEl>
                                          <p:spTgt spid="318512"/>
                                        </p:tgtEl>
                                      </p:cBhvr>
                                    </p:animEffect>
                                  </p:childTnLst>
                                </p:cTn>
                              </p:par>
                              <p:par>
                                <p:cTn id="137" presetID="3" presetClass="entr" presetSubtype="10" fill="hold" grpId="0" nodeType="withEffect">
                                  <p:stCondLst>
                                    <p:cond delay="0"/>
                                  </p:stCondLst>
                                  <p:childTnLst>
                                    <p:set>
                                      <p:cBhvr>
                                        <p:cTn id="138" dur="1" fill="hold">
                                          <p:stCondLst>
                                            <p:cond delay="0"/>
                                          </p:stCondLst>
                                        </p:cTn>
                                        <p:tgtEl>
                                          <p:spTgt spid="318513"/>
                                        </p:tgtEl>
                                        <p:attrNameLst>
                                          <p:attrName>style.visibility</p:attrName>
                                        </p:attrNameLst>
                                      </p:cBhvr>
                                      <p:to>
                                        <p:strVal val="visible"/>
                                      </p:to>
                                    </p:set>
                                    <p:animEffect transition="in" filter="blinds(horizontal)">
                                      <p:cBhvr>
                                        <p:cTn id="139" dur="500"/>
                                        <p:tgtEl>
                                          <p:spTgt spid="318513"/>
                                        </p:tgtEl>
                                      </p:cBhvr>
                                    </p:animEffect>
                                  </p:childTnLst>
                                </p:cTn>
                              </p:par>
                              <p:par>
                                <p:cTn id="140" presetID="3" presetClass="entr" presetSubtype="10" fill="hold" grpId="0" nodeType="withEffect">
                                  <p:stCondLst>
                                    <p:cond delay="0"/>
                                  </p:stCondLst>
                                  <p:childTnLst>
                                    <p:set>
                                      <p:cBhvr>
                                        <p:cTn id="141" dur="1" fill="hold">
                                          <p:stCondLst>
                                            <p:cond delay="0"/>
                                          </p:stCondLst>
                                        </p:cTn>
                                        <p:tgtEl>
                                          <p:spTgt spid="318514"/>
                                        </p:tgtEl>
                                        <p:attrNameLst>
                                          <p:attrName>style.visibility</p:attrName>
                                        </p:attrNameLst>
                                      </p:cBhvr>
                                      <p:to>
                                        <p:strVal val="visible"/>
                                      </p:to>
                                    </p:set>
                                    <p:animEffect transition="in" filter="blinds(horizontal)">
                                      <p:cBhvr>
                                        <p:cTn id="142" dur="500"/>
                                        <p:tgtEl>
                                          <p:spTgt spid="318514"/>
                                        </p:tgtEl>
                                      </p:cBhvr>
                                    </p:animEffect>
                                  </p:childTnLst>
                                </p:cTn>
                              </p:par>
                              <p:par>
                                <p:cTn id="143" presetID="3" presetClass="entr" presetSubtype="10" fill="hold" grpId="0" nodeType="withEffect">
                                  <p:stCondLst>
                                    <p:cond delay="0"/>
                                  </p:stCondLst>
                                  <p:childTnLst>
                                    <p:set>
                                      <p:cBhvr>
                                        <p:cTn id="144" dur="1" fill="hold">
                                          <p:stCondLst>
                                            <p:cond delay="0"/>
                                          </p:stCondLst>
                                        </p:cTn>
                                        <p:tgtEl>
                                          <p:spTgt spid="318515"/>
                                        </p:tgtEl>
                                        <p:attrNameLst>
                                          <p:attrName>style.visibility</p:attrName>
                                        </p:attrNameLst>
                                      </p:cBhvr>
                                      <p:to>
                                        <p:strVal val="visible"/>
                                      </p:to>
                                    </p:set>
                                    <p:animEffect transition="in" filter="blinds(horizontal)">
                                      <p:cBhvr>
                                        <p:cTn id="145" dur="500"/>
                                        <p:tgtEl>
                                          <p:spTgt spid="318515"/>
                                        </p:tgtEl>
                                      </p:cBhvr>
                                    </p:animEffect>
                                  </p:childTnLst>
                                </p:cTn>
                              </p:par>
                              <p:par>
                                <p:cTn id="146" presetID="3" presetClass="entr" presetSubtype="10" fill="hold" grpId="0" nodeType="withEffect">
                                  <p:stCondLst>
                                    <p:cond delay="0"/>
                                  </p:stCondLst>
                                  <p:childTnLst>
                                    <p:set>
                                      <p:cBhvr>
                                        <p:cTn id="147" dur="1" fill="hold">
                                          <p:stCondLst>
                                            <p:cond delay="0"/>
                                          </p:stCondLst>
                                        </p:cTn>
                                        <p:tgtEl>
                                          <p:spTgt spid="318516"/>
                                        </p:tgtEl>
                                        <p:attrNameLst>
                                          <p:attrName>style.visibility</p:attrName>
                                        </p:attrNameLst>
                                      </p:cBhvr>
                                      <p:to>
                                        <p:strVal val="visible"/>
                                      </p:to>
                                    </p:set>
                                    <p:animEffect transition="in" filter="blinds(horizontal)">
                                      <p:cBhvr>
                                        <p:cTn id="148" dur="500"/>
                                        <p:tgtEl>
                                          <p:spTgt spid="318516"/>
                                        </p:tgtEl>
                                      </p:cBhvr>
                                    </p:animEffect>
                                  </p:childTnLst>
                                </p:cTn>
                              </p:par>
                              <p:par>
                                <p:cTn id="149" presetID="3" presetClass="entr" presetSubtype="10" fill="hold" grpId="0" nodeType="withEffect">
                                  <p:stCondLst>
                                    <p:cond delay="0"/>
                                  </p:stCondLst>
                                  <p:childTnLst>
                                    <p:set>
                                      <p:cBhvr>
                                        <p:cTn id="150" dur="1" fill="hold">
                                          <p:stCondLst>
                                            <p:cond delay="0"/>
                                          </p:stCondLst>
                                        </p:cTn>
                                        <p:tgtEl>
                                          <p:spTgt spid="318517"/>
                                        </p:tgtEl>
                                        <p:attrNameLst>
                                          <p:attrName>style.visibility</p:attrName>
                                        </p:attrNameLst>
                                      </p:cBhvr>
                                      <p:to>
                                        <p:strVal val="visible"/>
                                      </p:to>
                                    </p:set>
                                    <p:animEffect transition="in" filter="blinds(horizontal)">
                                      <p:cBhvr>
                                        <p:cTn id="151" dur="500"/>
                                        <p:tgtEl>
                                          <p:spTgt spid="318517"/>
                                        </p:tgtEl>
                                      </p:cBhvr>
                                    </p:animEffect>
                                  </p:childTnLst>
                                </p:cTn>
                              </p:par>
                              <p:par>
                                <p:cTn id="152" presetID="3" presetClass="entr" presetSubtype="10" fill="hold" grpId="0" nodeType="withEffect">
                                  <p:stCondLst>
                                    <p:cond delay="0"/>
                                  </p:stCondLst>
                                  <p:childTnLst>
                                    <p:set>
                                      <p:cBhvr>
                                        <p:cTn id="153" dur="1" fill="hold">
                                          <p:stCondLst>
                                            <p:cond delay="0"/>
                                          </p:stCondLst>
                                        </p:cTn>
                                        <p:tgtEl>
                                          <p:spTgt spid="318518"/>
                                        </p:tgtEl>
                                        <p:attrNameLst>
                                          <p:attrName>style.visibility</p:attrName>
                                        </p:attrNameLst>
                                      </p:cBhvr>
                                      <p:to>
                                        <p:strVal val="visible"/>
                                      </p:to>
                                    </p:set>
                                    <p:animEffect transition="in" filter="blinds(horizontal)">
                                      <p:cBhvr>
                                        <p:cTn id="154" dur="500"/>
                                        <p:tgtEl>
                                          <p:spTgt spid="3185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8469" grpId="0" animBg="1"/>
      <p:bldP spid="318471" grpId="0" animBg="1"/>
      <p:bldP spid="318472" grpId="0" animBg="1"/>
      <p:bldP spid="318473" grpId="0"/>
      <p:bldP spid="318474" grpId="0"/>
      <p:bldP spid="318475" grpId="0" animBg="1"/>
      <p:bldP spid="318476" grpId="0" animBg="1"/>
      <p:bldP spid="318477" grpId="0" animBg="1"/>
      <p:bldP spid="318478" grpId="0" animBg="1"/>
      <p:bldP spid="318479" grpId="0" animBg="1"/>
      <p:bldP spid="318480" grpId="0" animBg="1"/>
      <p:bldP spid="318481" grpId="0" animBg="1"/>
      <p:bldP spid="318482" grpId="0" animBg="1"/>
      <p:bldP spid="318483" grpId="0" animBg="1"/>
      <p:bldP spid="318484" grpId="0" animBg="1"/>
      <p:bldP spid="318485" grpId="0" animBg="1"/>
      <p:bldP spid="318486" grpId="0" animBg="1"/>
      <p:bldP spid="318487" grpId="0" animBg="1"/>
      <p:bldP spid="318488" grpId="0" animBg="1"/>
      <p:bldP spid="318489" grpId="0" animBg="1"/>
      <p:bldP spid="318490" grpId="0" animBg="1"/>
      <p:bldP spid="318491" grpId="0" animBg="1"/>
      <p:bldP spid="318492" grpId="0" animBg="1"/>
      <p:bldP spid="318493" grpId="0" animBg="1"/>
      <p:bldP spid="318494" grpId="0" animBg="1"/>
      <p:bldP spid="318495" grpId="0" animBg="1"/>
      <p:bldP spid="318496" grpId="0" animBg="1"/>
      <p:bldP spid="318497" grpId="0" animBg="1"/>
      <p:bldP spid="318498" grpId="0" animBg="1"/>
      <p:bldP spid="318499" grpId="0" animBg="1"/>
      <p:bldP spid="318500" grpId="0" animBg="1"/>
      <p:bldP spid="318501" grpId="0" animBg="1"/>
      <p:bldP spid="318502" grpId="0" animBg="1"/>
      <p:bldP spid="318503" grpId="0" animBg="1"/>
      <p:bldP spid="318504" grpId="0" animBg="1"/>
      <p:bldP spid="318505" grpId="0" animBg="1"/>
      <p:bldP spid="318506" grpId="0" animBg="1"/>
      <p:bldP spid="318507" grpId="0" animBg="1"/>
      <p:bldP spid="318508" grpId="0" animBg="1"/>
      <p:bldP spid="318509" grpId="0" animBg="1"/>
      <p:bldP spid="318510" grpId="0" animBg="1"/>
      <p:bldP spid="318511" grpId="0" animBg="1"/>
      <p:bldP spid="318512" grpId="0" animBg="1"/>
      <p:bldP spid="318513" grpId="0" animBg="1"/>
      <p:bldP spid="318514" grpId="0" animBg="1"/>
      <p:bldP spid="318515" grpId="0" animBg="1"/>
      <p:bldP spid="318516" grpId="0" animBg="1"/>
      <p:bldP spid="318517" grpId="0" animBg="1"/>
      <p:bldP spid="318518"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rtlCol="0">
            <a:normAutofit fontScale="90000"/>
          </a:bodyPr>
          <a:lstStyle/>
          <a:p>
            <a:pPr eaLnBrk="1" fontAlgn="auto" hangingPunct="1">
              <a:spcAft>
                <a:spcPts val="0"/>
              </a:spcAft>
              <a:defRPr/>
            </a:pPr>
            <a:r>
              <a:rPr lang="en-US" dirty="0" smtClean="0"/>
              <a:t>Earned Value – Project Level</a:t>
            </a:r>
            <a:br>
              <a:rPr lang="en-US" dirty="0" smtClean="0"/>
            </a:br>
            <a:r>
              <a:rPr lang="ar-SA" dirty="0" smtClean="0"/>
              <a:t>القيمة المكتسبة – مستوى المشروع</a:t>
            </a:r>
            <a:endParaRPr lang="en-US" dirty="0"/>
          </a:p>
        </p:txBody>
      </p:sp>
      <p:sp>
        <p:nvSpPr>
          <p:cNvPr id="46083" name="عنصر نائب للمحتوى 2"/>
          <p:cNvSpPr>
            <a:spLocks noGrp="1"/>
          </p:cNvSpPr>
          <p:nvPr>
            <p:ph sz="half" idx="1"/>
          </p:nvPr>
        </p:nvSpPr>
        <p:spPr/>
        <p:txBody>
          <a:bodyPr/>
          <a:lstStyle/>
          <a:p>
            <a:pPr eaLnBrk="1" hangingPunct="1">
              <a:buFont typeface="Arial" pitchFamily="34" charset="0"/>
              <a:buNone/>
            </a:pPr>
            <a:r>
              <a:rPr lang="en-US" sz="1800" b="1" smtClean="0"/>
              <a:t>A project consists of 4 Activities . After sometimes of its start you want to evaluate its performance as follows:</a:t>
            </a:r>
          </a:p>
          <a:p>
            <a:pPr eaLnBrk="1" hangingPunct="1">
              <a:buFont typeface="Arial" pitchFamily="34" charset="0"/>
              <a:buNone/>
            </a:pPr>
            <a:endParaRPr lang="en-US" sz="600" b="1" smtClean="0"/>
          </a:p>
          <a:p>
            <a:pPr eaLnBrk="1" hangingPunct="1">
              <a:buFont typeface="Arial" pitchFamily="34" charset="0"/>
              <a:buNone/>
            </a:pPr>
            <a:r>
              <a:rPr lang="en-US" sz="1800" b="1" smtClean="0"/>
              <a:t>Network computation show the dates. Here we show the budgets</a:t>
            </a:r>
          </a:p>
          <a:p>
            <a:pPr eaLnBrk="1" hangingPunct="1">
              <a:buFont typeface="Arial" pitchFamily="34" charset="0"/>
              <a:buNone/>
            </a:pPr>
            <a:r>
              <a:rPr lang="en-US" sz="1800" b="1" smtClean="0"/>
              <a:t>The practice is more professional . With the help of computers, the S curve can be drawn for the project</a:t>
            </a:r>
          </a:p>
        </p:txBody>
      </p:sp>
      <p:sp>
        <p:nvSpPr>
          <p:cNvPr id="7" name="Content Placeholder 6"/>
          <p:cNvSpPr>
            <a:spLocks noGrp="1"/>
          </p:cNvSpPr>
          <p:nvPr>
            <p:ph sz="half" idx="2"/>
          </p:nvPr>
        </p:nvSpPr>
        <p:spPr>
          <a:xfrm>
            <a:off x="4648200" y="1600200"/>
            <a:ext cx="4038600" cy="2590800"/>
          </a:xfrm>
        </p:spPr>
        <p:txBody>
          <a:bodyPr rtlCol="0">
            <a:normAutofit fontScale="77500" lnSpcReduction="20000"/>
          </a:bodyPr>
          <a:lstStyle/>
          <a:p>
            <a:pPr eaLnBrk="1" fontAlgn="auto" hangingPunct="1">
              <a:spcAft>
                <a:spcPts val="0"/>
              </a:spcAft>
              <a:buFont typeface="Arial" pitchFamily="34" charset="0"/>
              <a:buNone/>
              <a:defRPr/>
            </a:pPr>
            <a:r>
              <a:rPr lang="ar-SA" dirty="0" smtClean="0"/>
              <a:t>مشروع مؤلف من 4 نشاطات. بعد قليل من الوقت من بدئه نريد تقييم أدائه كما يلي :</a:t>
            </a:r>
          </a:p>
          <a:p>
            <a:pPr eaLnBrk="1" fontAlgn="auto" hangingPunct="1">
              <a:spcAft>
                <a:spcPts val="0"/>
              </a:spcAft>
              <a:buFont typeface="Arial" pitchFamily="34" charset="0"/>
              <a:buNone/>
              <a:defRPr/>
            </a:pPr>
            <a:r>
              <a:rPr lang="ar-SA" dirty="0" smtClean="0"/>
              <a:t>من شبكة الجدول الزمني نحصل على التواريخ ومن الجدول أدناه نحصل على الميزانيات .</a:t>
            </a:r>
          </a:p>
          <a:p>
            <a:pPr eaLnBrk="1" fontAlgn="auto" hangingPunct="1">
              <a:spcAft>
                <a:spcPts val="0"/>
              </a:spcAft>
              <a:buFont typeface="Arial" pitchFamily="34" charset="0"/>
              <a:buNone/>
              <a:defRPr/>
            </a:pPr>
            <a:r>
              <a:rPr lang="ar-SA" dirty="0" smtClean="0"/>
              <a:t>الممارسة الفعلية (الواقع العملي) هو أكثر حرفية . مع مساعدة الحاسوب فان منحني </a:t>
            </a:r>
            <a:r>
              <a:rPr lang="en-US" dirty="0" smtClean="0"/>
              <a:t>S </a:t>
            </a:r>
            <a:r>
              <a:rPr lang="ar-SY" dirty="0" smtClean="0"/>
              <a:t> يمكن رسمه للمشروع .</a:t>
            </a:r>
            <a:endParaRPr lang="ar-SA" dirty="0"/>
          </a:p>
        </p:txBody>
      </p:sp>
      <p:sp>
        <p:nvSpPr>
          <p:cNvPr id="6" name="عنصر نائب لرقم الشريحة 5"/>
          <p:cNvSpPr>
            <a:spLocks noGrp="1"/>
          </p:cNvSpPr>
          <p:nvPr>
            <p:ph type="sldNum" sz="quarter" idx="12"/>
          </p:nvPr>
        </p:nvSpPr>
        <p:spPr/>
        <p:txBody>
          <a:bodyPr/>
          <a:lstStyle/>
          <a:p>
            <a:pPr>
              <a:defRPr/>
            </a:pPr>
            <a:fld id="{78F8CCF8-DB4D-4C0D-AEA2-79E4474FD712}" type="slidenum">
              <a:rPr lang="en-US"/>
              <a:pPr>
                <a:defRPr/>
              </a:pPr>
              <a:t>86</a:t>
            </a:fld>
            <a:endParaRPr lang="en-US" dirty="0"/>
          </a:p>
        </p:txBody>
      </p:sp>
      <p:graphicFrame>
        <p:nvGraphicFramePr>
          <p:cNvPr id="5" name="جدول 4"/>
          <p:cNvGraphicFramePr>
            <a:graphicFrameLocks noGrp="1"/>
          </p:cNvGraphicFramePr>
          <p:nvPr/>
        </p:nvGraphicFramePr>
        <p:xfrm>
          <a:off x="914400" y="4267200"/>
          <a:ext cx="7315200" cy="1981203"/>
        </p:xfrm>
        <a:graphic>
          <a:graphicData uri="http://schemas.openxmlformats.org/drawingml/2006/table">
            <a:tbl>
              <a:tblPr rtl="1">
                <a:tableStyleId>{69CF1AB2-1976-4502-BF36-3FF5EA218861}</a:tableStyleId>
              </a:tblPr>
              <a:tblGrid>
                <a:gridCol w="1723271"/>
                <a:gridCol w="1449115"/>
                <a:gridCol w="939966"/>
                <a:gridCol w="939966"/>
                <a:gridCol w="939966"/>
                <a:gridCol w="1322916"/>
              </a:tblGrid>
              <a:tr h="283029">
                <a:tc>
                  <a:txBody>
                    <a:bodyPr/>
                    <a:lstStyle/>
                    <a:p>
                      <a:pPr algn="l" rtl="0" fontAlgn="ctr"/>
                      <a:r>
                        <a:rPr lang="en-US" sz="1600" b="1" u="none" strike="noStrike" dirty="0"/>
                        <a:t>SV</a:t>
                      </a:r>
                      <a:endParaRPr lang="en-US" sz="1600" b="1" i="0" u="none" strike="noStrike" dirty="0">
                        <a:solidFill>
                          <a:srgbClr val="000000"/>
                        </a:solidFill>
                        <a:latin typeface="Arial"/>
                      </a:endParaRPr>
                    </a:p>
                  </a:txBody>
                  <a:tcPr marL="9525" marR="9525" marT="9525" marB="0" anchor="ctr" anchorCtr="1"/>
                </a:tc>
                <a:tc>
                  <a:txBody>
                    <a:bodyPr/>
                    <a:lstStyle/>
                    <a:p>
                      <a:pPr algn="l" rtl="0" fontAlgn="ctr"/>
                      <a:r>
                        <a:rPr lang="en-US" sz="1600" b="1" u="none" strike="noStrike" dirty="0"/>
                        <a:t>CV</a:t>
                      </a:r>
                      <a:endParaRPr lang="en-US" sz="1600" b="1" i="0" u="none" strike="noStrike" dirty="0">
                        <a:solidFill>
                          <a:srgbClr val="000000"/>
                        </a:solidFill>
                        <a:latin typeface="Arial"/>
                      </a:endParaRPr>
                    </a:p>
                  </a:txBody>
                  <a:tcPr marL="9525" marR="9525" marT="9525" marB="0" anchor="ctr" anchorCtr="1"/>
                </a:tc>
                <a:tc>
                  <a:txBody>
                    <a:bodyPr/>
                    <a:lstStyle/>
                    <a:p>
                      <a:pPr algn="l" rtl="0" fontAlgn="ctr"/>
                      <a:r>
                        <a:rPr lang="en-US" sz="1600" b="1" u="none" strike="noStrike" dirty="0"/>
                        <a:t>AC</a:t>
                      </a:r>
                      <a:endParaRPr lang="en-US" sz="1600" b="1" i="0" u="none" strike="noStrike" dirty="0">
                        <a:solidFill>
                          <a:srgbClr val="000000"/>
                        </a:solidFill>
                        <a:latin typeface="Arial"/>
                      </a:endParaRPr>
                    </a:p>
                  </a:txBody>
                  <a:tcPr marL="9525" marR="9525" marT="9525" marB="0" anchor="ctr" anchorCtr="1"/>
                </a:tc>
                <a:tc>
                  <a:txBody>
                    <a:bodyPr/>
                    <a:lstStyle/>
                    <a:p>
                      <a:pPr algn="l" rtl="0" fontAlgn="ctr"/>
                      <a:r>
                        <a:rPr lang="en-US" sz="1600" b="1" u="none" strike="noStrike" dirty="0"/>
                        <a:t>EV</a:t>
                      </a:r>
                      <a:endParaRPr lang="en-US" sz="1600" b="1" i="0" u="none" strike="noStrike" dirty="0">
                        <a:solidFill>
                          <a:srgbClr val="000000"/>
                        </a:solidFill>
                        <a:latin typeface="Arial"/>
                      </a:endParaRPr>
                    </a:p>
                  </a:txBody>
                  <a:tcPr marL="9525" marR="9525" marT="9525" marB="0" anchor="ctr" anchorCtr="1"/>
                </a:tc>
                <a:tc>
                  <a:txBody>
                    <a:bodyPr/>
                    <a:lstStyle/>
                    <a:p>
                      <a:pPr algn="l" rtl="0" fontAlgn="ctr"/>
                      <a:r>
                        <a:rPr lang="en-US" sz="1600" b="1" u="none" strike="noStrike" dirty="0"/>
                        <a:t>PV</a:t>
                      </a:r>
                      <a:endParaRPr lang="en-US" sz="1600" b="1" i="0" u="none" strike="noStrike" dirty="0">
                        <a:solidFill>
                          <a:srgbClr val="000000"/>
                        </a:solidFill>
                        <a:latin typeface="Arial"/>
                      </a:endParaRPr>
                    </a:p>
                  </a:txBody>
                  <a:tcPr marL="9525" marR="9525" marT="9525" marB="0" anchor="ctr" anchorCtr="1"/>
                </a:tc>
                <a:tc>
                  <a:txBody>
                    <a:bodyPr/>
                    <a:lstStyle/>
                    <a:p>
                      <a:pPr algn="l" rtl="0" fontAlgn="ctr"/>
                      <a:r>
                        <a:rPr lang="en-US" sz="1600" b="1" u="none" strike="noStrike" dirty="0"/>
                        <a:t>ACTIVITY</a:t>
                      </a:r>
                      <a:endParaRPr lang="en-US" sz="1600" b="1" i="0" u="none" strike="noStrike" dirty="0">
                        <a:solidFill>
                          <a:srgbClr val="000000"/>
                        </a:solidFill>
                        <a:latin typeface="Arial"/>
                      </a:endParaRPr>
                    </a:p>
                  </a:txBody>
                  <a:tcPr marL="9525" marR="9525" marT="9525" marB="0" anchor="ctr" anchorCtr="1"/>
                </a:tc>
              </a:tr>
              <a:tr h="283029">
                <a:tc>
                  <a:txBody>
                    <a:bodyPr/>
                    <a:lstStyle/>
                    <a:p>
                      <a:pPr algn="l" rtl="0" fontAlgn="b"/>
                      <a:r>
                        <a:rPr lang="ar-SA" sz="1600" b="1" u="none" strike="noStrike"/>
                        <a:t>1,000</a:t>
                      </a:r>
                      <a:endParaRPr lang="ar-SA" sz="1600" b="1" i="0" u="none" strike="noStrike">
                        <a:solidFill>
                          <a:srgbClr val="000000"/>
                        </a:solidFill>
                        <a:latin typeface="Arial"/>
                      </a:endParaRPr>
                    </a:p>
                  </a:txBody>
                  <a:tcPr marL="9525" marR="9525" marT="9525" marB="0" anchor="ctr" anchorCtr="1"/>
                </a:tc>
                <a:tc>
                  <a:txBody>
                    <a:bodyPr/>
                    <a:lstStyle/>
                    <a:p>
                      <a:pPr algn="l" rtl="0" fontAlgn="b"/>
                      <a:r>
                        <a:rPr lang="ar-SA" sz="1600" b="1" u="none" strike="noStrike"/>
                        <a:t>2,000</a:t>
                      </a:r>
                      <a:endParaRPr lang="ar-SA" sz="1600" b="1" i="0" u="none" strike="noStrike">
                        <a:solidFill>
                          <a:srgbClr val="000000"/>
                        </a:solidFill>
                        <a:latin typeface="Arial"/>
                      </a:endParaRPr>
                    </a:p>
                  </a:txBody>
                  <a:tcPr marL="9525" marR="9525" marT="9525" marB="0" anchor="ctr" anchorCtr="1"/>
                </a:tc>
                <a:tc>
                  <a:txBody>
                    <a:bodyPr/>
                    <a:lstStyle/>
                    <a:p>
                      <a:pPr algn="l" rtl="0" fontAlgn="b"/>
                      <a:r>
                        <a:rPr lang="ar-SA" sz="1600" b="1" u="none" strike="noStrike" dirty="0"/>
                        <a:t>3,000</a:t>
                      </a:r>
                      <a:endParaRPr lang="ar-SA" sz="1600" b="1" i="0" u="none" strike="noStrike" dirty="0">
                        <a:solidFill>
                          <a:srgbClr val="000000"/>
                        </a:solidFill>
                        <a:latin typeface="Arial"/>
                      </a:endParaRPr>
                    </a:p>
                  </a:txBody>
                  <a:tcPr marL="9525" marR="9525" marT="9525" marB="0" anchor="ctr" anchorCtr="1"/>
                </a:tc>
                <a:tc>
                  <a:txBody>
                    <a:bodyPr/>
                    <a:lstStyle/>
                    <a:p>
                      <a:pPr algn="l" rtl="0" fontAlgn="b"/>
                      <a:r>
                        <a:rPr lang="ar-SA" sz="1600" b="1" u="none" strike="noStrike"/>
                        <a:t>5,000</a:t>
                      </a:r>
                      <a:endParaRPr lang="ar-SA" sz="1600" b="1" i="0" u="none" strike="noStrike">
                        <a:solidFill>
                          <a:srgbClr val="000000"/>
                        </a:solidFill>
                        <a:latin typeface="Arial"/>
                      </a:endParaRPr>
                    </a:p>
                  </a:txBody>
                  <a:tcPr marL="9525" marR="9525" marT="9525" marB="0" anchor="ctr" anchorCtr="1"/>
                </a:tc>
                <a:tc>
                  <a:txBody>
                    <a:bodyPr/>
                    <a:lstStyle/>
                    <a:p>
                      <a:pPr algn="l" rtl="0" fontAlgn="b"/>
                      <a:r>
                        <a:rPr lang="ar-SA" sz="1600" b="1" u="none" strike="noStrike" dirty="0"/>
                        <a:t>4,000</a:t>
                      </a:r>
                      <a:endParaRPr lang="ar-SA" sz="1600" b="1" i="0" u="none" strike="noStrike" dirty="0">
                        <a:solidFill>
                          <a:srgbClr val="000000"/>
                        </a:solidFill>
                        <a:latin typeface="Arial"/>
                      </a:endParaRPr>
                    </a:p>
                  </a:txBody>
                  <a:tcPr marL="9525" marR="9525" marT="9525" marB="0" anchor="ctr" anchorCtr="1"/>
                </a:tc>
                <a:tc>
                  <a:txBody>
                    <a:bodyPr/>
                    <a:lstStyle/>
                    <a:p>
                      <a:pPr algn="l" rtl="0" fontAlgn="b"/>
                      <a:r>
                        <a:rPr lang="en-US" sz="1600" b="1" u="none" strike="noStrike" dirty="0"/>
                        <a:t>A</a:t>
                      </a:r>
                      <a:endParaRPr lang="en-US" sz="1600" b="1" i="0" u="none" strike="noStrike" dirty="0">
                        <a:solidFill>
                          <a:srgbClr val="000000"/>
                        </a:solidFill>
                        <a:latin typeface="Arial"/>
                      </a:endParaRPr>
                    </a:p>
                  </a:txBody>
                  <a:tcPr marL="9525" marR="9525" marT="9525" marB="0" anchor="ctr" anchorCtr="1"/>
                </a:tc>
              </a:tr>
              <a:tr h="283029">
                <a:tc>
                  <a:txBody>
                    <a:bodyPr/>
                    <a:lstStyle/>
                    <a:p>
                      <a:pPr algn="l" rtl="0" fontAlgn="b"/>
                      <a:r>
                        <a:rPr lang="ar-SA" sz="1600" b="1" u="none" strike="noStrike" dirty="0">
                          <a:solidFill>
                            <a:srgbClr val="FF0000"/>
                          </a:solidFill>
                        </a:rPr>
                        <a:t>-500</a:t>
                      </a:r>
                      <a:endParaRPr lang="ar-SA" sz="1600" b="1" i="0" u="none" strike="noStrike" dirty="0">
                        <a:solidFill>
                          <a:srgbClr val="FF0000"/>
                        </a:solidFill>
                        <a:latin typeface="Arial"/>
                      </a:endParaRPr>
                    </a:p>
                  </a:txBody>
                  <a:tcPr marL="9525" marR="9525" marT="9525" marB="0" anchor="ctr" anchorCtr="1"/>
                </a:tc>
                <a:tc>
                  <a:txBody>
                    <a:bodyPr/>
                    <a:lstStyle/>
                    <a:p>
                      <a:pPr algn="l" rtl="0" fontAlgn="b"/>
                      <a:r>
                        <a:rPr lang="ar-SA" sz="1600" b="1" u="none" strike="noStrike" dirty="0">
                          <a:solidFill>
                            <a:srgbClr val="FF0000"/>
                          </a:solidFill>
                        </a:rPr>
                        <a:t>-100</a:t>
                      </a:r>
                      <a:endParaRPr lang="ar-SA" sz="1600" b="1" i="0" u="none" strike="noStrike" dirty="0">
                        <a:solidFill>
                          <a:srgbClr val="FF0000"/>
                        </a:solidFill>
                        <a:latin typeface="Arial"/>
                      </a:endParaRPr>
                    </a:p>
                  </a:txBody>
                  <a:tcPr marL="9525" marR="9525" marT="9525" marB="0" anchor="ctr" anchorCtr="1"/>
                </a:tc>
                <a:tc>
                  <a:txBody>
                    <a:bodyPr/>
                    <a:lstStyle/>
                    <a:p>
                      <a:pPr algn="l" rtl="0" fontAlgn="b"/>
                      <a:r>
                        <a:rPr lang="ar-SA" sz="1600" b="1" u="none" strike="noStrike"/>
                        <a:t>1,600</a:t>
                      </a:r>
                      <a:endParaRPr lang="ar-SA" sz="1600" b="1" i="0" u="none" strike="noStrike">
                        <a:solidFill>
                          <a:srgbClr val="000000"/>
                        </a:solidFill>
                        <a:latin typeface="Arial"/>
                      </a:endParaRPr>
                    </a:p>
                  </a:txBody>
                  <a:tcPr marL="9525" marR="9525" marT="9525" marB="0" anchor="ctr" anchorCtr="1"/>
                </a:tc>
                <a:tc>
                  <a:txBody>
                    <a:bodyPr/>
                    <a:lstStyle/>
                    <a:p>
                      <a:pPr algn="l" rtl="0" fontAlgn="b"/>
                      <a:r>
                        <a:rPr lang="ar-SA" sz="1600" b="1" u="none" strike="noStrike"/>
                        <a:t>1,500</a:t>
                      </a:r>
                      <a:endParaRPr lang="ar-SA" sz="1600" b="1" i="0" u="none" strike="noStrike">
                        <a:solidFill>
                          <a:srgbClr val="000000"/>
                        </a:solidFill>
                        <a:latin typeface="Arial"/>
                      </a:endParaRPr>
                    </a:p>
                  </a:txBody>
                  <a:tcPr marL="9525" marR="9525" marT="9525" marB="0" anchor="ctr" anchorCtr="1"/>
                </a:tc>
                <a:tc>
                  <a:txBody>
                    <a:bodyPr/>
                    <a:lstStyle/>
                    <a:p>
                      <a:pPr algn="l" rtl="0" fontAlgn="b"/>
                      <a:r>
                        <a:rPr lang="ar-SA" sz="1600" b="1" u="none" strike="noStrike" dirty="0"/>
                        <a:t>2,000</a:t>
                      </a:r>
                      <a:endParaRPr lang="ar-SA" sz="1600" b="1" i="0" u="none" strike="noStrike" dirty="0">
                        <a:solidFill>
                          <a:srgbClr val="000000"/>
                        </a:solidFill>
                        <a:latin typeface="Arial"/>
                      </a:endParaRPr>
                    </a:p>
                  </a:txBody>
                  <a:tcPr marL="9525" marR="9525" marT="9525" marB="0" anchor="ctr" anchorCtr="1"/>
                </a:tc>
                <a:tc>
                  <a:txBody>
                    <a:bodyPr/>
                    <a:lstStyle/>
                    <a:p>
                      <a:pPr algn="l" rtl="0" fontAlgn="b"/>
                      <a:r>
                        <a:rPr lang="en-US" sz="1600" b="1" u="none" strike="noStrike" dirty="0"/>
                        <a:t>B</a:t>
                      </a:r>
                      <a:endParaRPr lang="en-US" sz="1600" b="1" i="0" u="none" strike="noStrike" dirty="0">
                        <a:solidFill>
                          <a:srgbClr val="000000"/>
                        </a:solidFill>
                        <a:latin typeface="Arial"/>
                      </a:endParaRPr>
                    </a:p>
                  </a:txBody>
                  <a:tcPr marL="9525" marR="9525" marT="9525" marB="0" anchor="ctr" anchorCtr="1"/>
                </a:tc>
              </a:tr>
              <a:tr h="283029">
                <a:tc>
                  <a:txBody>
                    <a:bodyPr/>
                    <a:lstStyle/>
                    <a:p>
                      <a:pPr algn="l" rtl="0" fontAlgn="b"/>
                      <a:r>
                        <a:rPr lang="ar-SA" sz="1600" b="1" u="none" strike="noStrike" dirty="0">
                          <a:solidFill>
                            <a:srgbClr val="FF0000"/>
                          </a:solidFill>
                        </a:rPr>
                        <a:t>-2,400</a:t>
                      </a:r>
                      <a:endParaRPr lang="ar-SA" sz="1600" b="1" i="0" u="none" strike="noStrike" dirty="0">
                        <a:solidFill>
                          <a:srgbClr val="FF0000"/>
                        </a:solidFill>
                        <a:latin typeface="Arial"/>
                      </a:endParaRPr>
                    </a:p>
                  </a:txBody>
                  <a:tcPr marL="9525" marR="9525" marT="9525" marB="0" anchor="ctr" anchorCtr="1"/>
                </a:tc>
                <a:tc>
                  <a:txBody>
                    <a:bodyPr/>
                    <a:lstStyle/>
                    <a:p>
                      <a:pPr algn="l" rtl="0" fontAlgn="b"/>
                      <a:r>
                        <a:rPr lang="ar-SA" sz="1600" b="1" u="none" strike="noStrike"/>
                        <a:t>600</a:t>
                      </a:r>
                      <a:endParaRPr lang="ar-SA" sz="1600" b="1" i="0" u="none" strike="noStrike">
                        <a:solidFill>
                          <a:srgbClr val="000000"/>
                        </a:solidFill>
                        <a:latin typeface="Arial"/>
                      </a:endParaRPr>
                    </a:p>
                  </a:txBody>
                  <a:tcPr marL="9525" marR="9525" marT="9525" marB="0" anchor="ctr" anchorCtr="1"/>
                </a:tc>
                <a:tc>
                  <a:txBody>
                    <a:bodyPr/>
                    <a:lstStyle/>
                    <a:p>
                      <a:pPr algn="l" rtl="0" fontAlgn="b"/>
                      <a:r>
                        <a:rPr lang="ar-SA" sz="1600" b="1" u="none" strike="noStrike"/>
                        <a:t>3,000</a:t>
                      </a:r>
                      <a:endParaRPr lang="ar-SA" sz="1600" b="1" i="0" u="none" strike="noStrike">
                        <a:solidFill>
                          <a:srgbClr val="000000"/>
                        </a:solidFill>
                        <a:latin typeface="Arial"/>
                      </a:endParaRPr>
                    </a:p>
                  </a:txBody>
                  <a:tcPr marL="9525" marR="9525" marT="9525" marB="0" anchor="ctr" anchorCtr="1"/>
                </a:tc>
                <a:tc>
                  <a:txBody>
                    <a:bodyPr/>
                    <a:lstStyle/>
                    <a:p>
                      <a:pPr algn="l" rtl="0" fontAlgn="b"/>
                      <a:r>
                        <a:rPr lang="ar-SA" sz="1600" b="1" u="none" strike="noStrike"/>
                        <a:t>3,600</a:t>
                      </a:r>
                      <a:endParaRPr lang="ar-SA" sz="1600" b="1" i="0" u="none" strike="noStrike">
                        <a:solidFill>
                          <a:srgbClr val="000000"/>
                        </a:solidFill>
                        <a:latin typeface="Arial"/>
                      </a:endParaRPr>
                    </a:p>
                  </a:txBody>
                  <a:tcPr marL="9525" marR="9525" marT="9525" marB="0" anchor="ctr" anchorCtr="1"/>
                </a:tc>
                <a:tc>
                  <a:txBody>
                    <a:bodyPr/>
                    <a:lstStyle/>
                    <a:p>
                      <a:pPr algn="l" rtl="0" fontAlgn="b"/>
                      <a:r>
                        <a:rPr lang="ar-SA" sz="1600" b="1" u="none" strike="noStrike" dirty="0"/>
                        <a:t>6,000</a:t>
                      </a:r>
                      <a:endParaRPr lang="ar-SA" sz="1600" b="1" i="0" u="none" strike="noStrike" dirty="0">
                        <a:solidFill>
                          <a:srgbClr val="000000"/>
                        </a:solidFill>
                        <a:latin typeface="Arial"/>
                      </a:endParaRPr>
                    </a:p>
                  </a:txBody>
                  <a:tcPr marL="9525" marR="9525" marT="9525" marB="0" anchor="ctr" anchorCtr="1"/>
                </a:tc>
                <a:tc>
                  <a:txBody>
                    <a:bodyPr/>
                    <a:lstStyle/>
                    <a:p>
                      <a:pPr algn="l" rtl="0" fontAlgn="b"/>
                      <a:r>
                        <a:rPr lang="en-US" sz="1600" b="1" u="none" strike="noStrike" dirty="0"/>
                        <a:t>C</a:t>
                      </a:r>
                      <a:endParaRPr lang="en-US" sz="1600" b="1" i="0" u="none" strike="noStrike" dirty="0">
                        <a:solidFill>
                          <a:srgbClr val="000000"/>
                        </a:solidFill>
                        <a:latin typeface="Arial"/>
                      </a:endParaRPr>
                    </a:p>
                  </a:txBody>
                  <a:tcPr marL="9525" marR="9525" marT="9525" marB="0" anchor="ctr" anchorCtr="1"/>
                </a:tc>
              </a:tr>
              <a:tr h="283029">
                <a:tc>
                  <a:txBody>
                    <a:bodyPr/>
                    <a:lstStyle/>
                    <a:p>
                      <a:pPr algn="l" rtl="0" fontAlgn="b"/>
                      <a:r>
                        <a:rPr lang="ar-SA" sz="1600" b="1" u="none" strike="noStrike" dirty="0">
                          <a:solidFill>
                            <a:srgbClr val="FF0000"/>
                          </a:solidFill>
                        </a:rPr>
                        <a:t>-3,200</a:t>
                      </a:r>
                      <a:endParaRPr lang="ar-SA" sz="1600" b="1" i="0" u="none" strike="noStrike" dirty="0">
                        <a:solidFill>
                          <a:srgbClr val="FF0000"/>
                        </a:solidFill>
                        <a:latin typeface="Arial"/>
                      </a:endParaRPr>
                    </a:p>
                  </a:txBody>
                  <a:tcPr marL="9525" marR="9525" marT="9525" marB="0" anchor="ctr" anchorCtr="1"/>
                </a:tc>
                <a:tc>
                  <a:txBody>
                    <a:bodyPr/>
                    <a:lstStyle/>
                    <a:p>
                      <a:pPr algn="l" rtl="0" fontAlgn="b"/>
                      <a:r>
                        <a:rPr lang="ar-SA" sz="1600" b="1" u="none" strike="noStrike" dirty="0" smtClean="0">
                          <a:solidFill>
                            <a:srgbClr val="FF0000"/>
                          </a:solidFill>
                        </a:rPr>
                        <a:t>-200</a:t>
                      </a:r>
                      <a:endParaRPr lang="ar-SA" sz="1600" b="1" i="0" u="none" strike="noStrike" dirty="0">
                        <a:solidFill>
                          <a:srgbClr val="FF0000"/>
                        </a:solidFill>
                        <a:latin typeface="Arial"/>
                      </a:endParaRPr>
                    </a:p>
                  </a:txBody>
                  <a:tcPr marL="9525" marR="9525" marT="9525" marB="0" anchor="ctr" anchorCtr="1"/>
                </a:tc>
                <a:tc>
                  <a:txBody>
                    <a:bodyPr/>
                    <a:lstStyle/>
                    <a:p>
                      <a:pPr algn="l" rtl="0" fontAlgn="b"/>
                      <a:r>
                        <a:rPr lang="ar-SA" sz="1600" b="1" u="none" strike="noStrike"/>
                        <a:t>1,000</a:t>
                      </a:r>
                      <a:endParaRPr lang="ar-SA" sz="1600" b="1" i="0" u="none" strike="noStrike">
                        <a:solidFill>
                          <a:srgbClr val="000000"/>
                        </a:solidFill>
                        <a:latin typeface="Arial"/>
                      </a:endParaRPr>
                    </a:p>
                  </a:txBody>
                  <a:tcPr marL="9525" marR="9525" marT="9525" marB="0" anchor="ctr" anchorCtr="1"/>
                </a:tc>
                <a:tc>
                  <a:txBody>
                    <a:bodyPr/>
                    <a:lstStyle/>
                    <a:p>
                      <a:pPr algn="l" rtl="0" fontAlgn="b"/>
                      <a:r>
                        <a:rPr lang="ar-SA" sz="1600" b="1" u="none" strike="noStrike"/>
                        <a:t>800</a:t>
                      </a:r>
                      <a:endParaRPr lang="ar-SA" sz="1600" b="1" i="0" u="none" strike="noStrike">
                        <a:solidFill>
                          <a:srgbClr val="000000"/>
                        </a:solidFill>
                        <a:latin typeface="Arial"/>
                      </a:endParaRPr>
                    </a:p>
                  </a:txBody>
                  <a:tcPr marL="9525" marR="9525" marT="9525" marB="0" anchor="ctr" anchorCtr="1"/>
                </a:tc>
                <a:tc>
                  <a:txBody>
                    <a:bodyPr/>
                    <a:lstStyle/>
                    <a:p>
                      <a:pPr algn="l" rtl="0" fontAlgn="b"/>
                      <a:r>
                        <a:rPr lang="ar-SA" sz="1600" b="1" u="none" strike="noStrike" dirty="0"/>
                        <a:t>4,000</a:t>
                      </a:r>
                      <a:endParaRPr lang="ar-SA" sz="1600" b="1" i="0" u="none" strike="noStrike" dirty="0">
                        <a:solidFill>
                          <a:srgbClr val="000000"/>
                        </a:solidFill>
                        <a:latin typeface="Arial"/>
                      </a:endParaRPr>
                    </a:p>
                  </a:txBody>
                  <a:tcPr marL="9525" marR="9525" marT="9525" marB="0" anchor="ctr" anchorCtr="1"/>
                </a:tc>
                <a:tc>
                  <a:txBody>
                    <a:bodyPr/>
                    <a:lstStyle/>
                    <a:p>
                      <a:pPr algn="l" rtl="0" fontAlgn="b"/>
                      <a:r>
                        <a:rPr lang="en-US" sz="1600" b="1" u="none" strike="noStrike" dirty="0"/>
                        <a:t>D</a:t>
                      </a:r>
                      <a:endParaRPr lang="en-US" sz="1600" b="1" i="0" u="none" strike="noStrike" dirty="0">
                        <a:solidFill>
                          <a:srgbClr val="000000"/>
                        </a:solidFill>
                        <a:latin typeface="Arial"/>
                      </a:endParaRPr>
                    </a:p>
                  </a:txBody>
                  <a:tcPr marL="9525" marR="9525" marT="9525" marB="0" anchor="ctr" anchorCtr="1"/>
                </a:tc>
              </a:tr>
              <a:tr h="283029">
                <a:tc>
                  <a:txBody>
                    <a:bodyPr/>
                    <a:lstStyle/>
                    <a:p>
                      <a:pPr algn="l" rtl="0" fontAlgn="b"/>
                      <a:r>
                        <a:rPr lang="ar-SA" sz="1600" b="1" u="none" strike="noStrike" dirty="0">
                          <a:solidFill>
                            <a:srgbClr val="FF0000"/>
                          </a:solidFill>
                        </a:rPr>
                        <a:t>-5,100</a:t>
                      </a:r>
                      <a:endParaRPr lang="ar-SA" sz="1600" b="1" i="0" u="none" strike="noStrike" dirty="0">
                        <a:solidFill>
                          <a:srgbClr val="FF0000"/>
                        </a:solidFill>
                        <a:latin typeface="Arial"/>
                      </a:endParaRPr>
                    </a:p>
                  </a:txBody>
                  <a:tcPr marL="9525" marR="9525" marT="9525" marB="0" anchor="ctr" anchorCtr="1"/>
                </a:tc>
                <a:tc>
                  <a:txBody>
                    <a:bodyPr/>
                    <a:lstStyle/>
                    <a:p>
                      <a:pPr algn="l" rtl="0" fontAlgn="b"/>
                      <a:r>
                        <a:rPr lang="ar-SA" sz="1600" b="1" u="none" strike="noStrike"/>
                        <a:t>2,300</a:t>
                      </a:r>
                      <a:endParaRPr lang="ar-SA" sz="1600" b="1" i="0" u="none" strike="noStrike">
                        <a:solidFill>
                          <a:srgbClr val="000000"/>
                        </a:solidFill>
                        <a:latin typeface="Arial"/>
                      </a:endParaRPr>
                    </a:p>
                  </a:txBody>
                  <a:tcPr marL="9525" marR="9525" marT="9525" marB="0" anchor="ctr" anchorCtr="1"/>
                </a:tc>
                <a:tc>
                  <a:txBody>
                    <a:bodyPr/>
                    <a:lstStyle/>
                    <a:p>
                      <a:pPr algn="l" rtl="0" fontAlgn="b"/>
                      <a:endParaRPr lang="ar-SA" sz="1600" b="1" i="0" u="none" strike="noStrike">
                        <a:solidFill>
                          <a:srgbClr val="000000"/>
                        </a:solidFill>
                        <a:latin typeface="Arial"/>
                      </a:endParaRPr>
                    </a:p>
                  </a:txBody>
                  <a:tcPr marL="9525" marR="9525" marT="9525" marB="0" anchor="ctr" anchorCtr="1"/>
                </a:tc>
                <a:tc>
                  <a:txBody>
                    <a:bodyPr/>
                    <a:lstStyle/>
                    <a:p>
                      <a:pPr algn="l" rtl="0" fontAlgn="b"/>
                      <a:endParaRPr lang="ar-SA" sz="1600" b="1" i="0" u="none" strike="noStrike">
                        <a:solidFill>
                          <a:srgbClr val="000000"/>
                        </a:solidFill>
                        <a:latin typeface="Arial"/>
                      </a:endParaRPr>
                    </a:p>
                  </a:txBody>
                  <a:tcPr marL="9525" marR="9525" marT="9525" marB="0" anchor="ctr" anchorCtr="1"/>
                </a:tc>
                <a:tc>
                  <a:txBody>
                    <a:bodyPr/>
                    <a:lstStyle/>
                    <a:p>
                      <a:pPr algn="l" rtl="0" fontAlgn="b"/>
                      <a:endParaRPr lang="ar-SA" sz="1600" b="1" i="0" u="none" strike="noStrike" dirty="0">
                        <a:solidFill>
                          <a:srgbClr val="000000"/>
                        </a:solidFill>
                        <a:latin typeface="Arial"/>
                      </a:endParaRPr>
                    </a:p>
                  </a:txBody>
                  <a:tcPr marL="9525" marR="9525" marT="9525" marB="0" anchor="ctr" anchorCtr="1"/>
                </a:tc>
                <a:tc>
                  <a:txBody>
                    <a:bodyPr/>
                    <a:lstStyle/>
                    <a:p>
                      <a:pPr algn="l" rtl="0" fontAlgn="b"/>
                      <a:r>
                        <a:rPr lang="en-US" sz="1600" b="1" u="none" strike="noStrike" dirty="0"/>
                        <a:t>TOTALS</a:t>
                      </a:r>
                      <a:endParaRPr lang="en-US" sz="1600" b="1" i="0" u="none" strike="noStrike" dirty="0">
                        <a:solidFill>
                          <a:srgbClr val="000000"/>
                        </a:solidFill>
                        <a:latin typeface="Arial"/>
                      </a:endParaRPr>
                    </a:p>
                  </a:txBody>
                  <a:tcPr marL="9525" marR="9525" marT="9525" marB="0" anchor="ctr" anchorCtr="1"/>
                </a:tc>
              </a:tr>
              <a:tr h="283029">
                <a:tc>
                  <a:txBody>
                    <a:bodyPr/>
                    <a:lstStyle/>
                    <a:p>
                      <a:pPr algn="l" rtl="0" fontAlgn="b"/>
                      <a:r>
                        <a:rPr lang="en-US" sz="1600" b="1" u="none" strike="noStrike" dirty="0"/>
                        <a:t>Unfavorable</a:t>
                      </a:r>
                      <a:endParaRPr lang="en-US" sz="1600" b="1" i="0" u="none" strike="noStrike" dirty="0">
                        <a:solidFill>
                          <a:srgbClr val="000000"/>
                        </a:solidFill>
                        <a:latin typeface="Arial"/>
                      </a:endParaRPr>
                    </a:p>
                  </a:txBody>
                  <a:tcPr marL="9525" marR="9525" marT="9525" marB="0" anchor="ctr" anchorCtr="1"/>
                </a:tc>
                <a:tc>
                  <a:txBody>
                    <a:bodyPr/>
                    <a:lstStyle/>
                    <a:p>
                      <a:pPr algn="l" rtl="0" fontAlgn="b"/>
                      <a:r>
                        <a:rPr lang="en-US" sz="1600" b="1" u="none" strike="noStrike" dirty="0"/>
                        <a:t>Favorable</a:t>
                      </a:r>
                      <a:endParaRPr lang="en-US" sz="1600" b="1" i="0" u="none" strike="noStrike" dirty="0">
                        <a:solidFill>
                          <a:srgbClr val="000000"/>
                        </a:solidFill>
                        <a:latin typeface="Arial"/>
                      </a:endParaRPr>
                    </a:p>
                  </a:txBody>
                  <a:tcPr marL="9525" marR="9525" marT="9525" marB="0" anchor="ctr" anchorCtr="1"/>
                </a:tc>
                <a:tc>
                  <a:txBody>
                    <a:bodyPr/>
                    <a:lstStyle/>
                    <a:p>
                      <a:pPr algn="l" rtl="0" fontAlgn="b"/>
                      <a:endParaRPr lang="ar-SA" sz="1100" b="1" i="0" u="none" strike="noStrike" dirty="0">
                        <a:solidFill>
                          <a:srgbClr val="000000"/>
                        </a:solidFill>
                        <a:latin typeface="Arial"/>
                      </a:endParaRPr>
                    </a:p>
                  </a:txBody>
                  <a:tcPr marL="9525" marR="9525" marT="9525" marB="0" anchor="ctr" anchorCtr="1"/>
                </a:tc>
                <a:tc>
                  <a:txBody>
                    <a:bodyPr/>
                    <a:lstStyle/>
                    <a:p>
                      <a:pPr algn="l" rtl="0" fontAlgn="b"/>
                      <a:endParaRPr lang="ar-SA" sz="1100" b="1" i="0" u="none" strike="noStrike">
                        <a:solidFill>
                          <a:srgbClr val="000000"/>
                        </a:solidFill>
                        <a:latin typeface="Arial"/>
                      </a:endParaRPr>
                    </a:p>
                  </a:txBody>
                  <a:tcPr marL="9525" marR="9525" marT="9525" marB="0" anchor="ctr" anchorCtr="1"/>
                </a:tc>
                <a:tc>
                  <a:txBody>
                    <a:bodyPr/>
                    <a:lstStyle/>
                    <a:p>
                      <a:pPr algn="l" rtl="0" fontAlgn="b"/>
                      <a:endParaRPr lang="ar-SA" sz="1100" b="1" i="0" u="none" strike="noStrike">
                        <a:solidFill>
                          <a:srgbClr val="000000"/>
                        </a:solidFill>
                        <a:latin typeface="Arial"/>
                      </a:endParaRPr>
                    </a:p>
                  </a:txBody>
                  <a:tcPr marL="9525" marR="9525" marT="9525" marB="0" anchor="ctr" anchorCtr="1"/>
                </a:tc>
                <a:tc>
                  <a:txBody>
                    <a:bodyPr/>
                    <a:lstStyle/>
                    <a:p>
                      <a:pPr algn="l" rtl="0" fontAlgn="b"/>
                      <a:endParaRPr lang="ar-SA" sz="1100" b="1" i="0" u="none" strike="noStrike" dirty="0">
                        <a:solidFill>
                          <a:srgbClr val="000000"/>
                        </a:solidFill>
                        <a:latin typeface="Arial"/>
                      </a:endParaRPr>
                    </a:p>
                  </a:txBody>
                  <a:tcPr marL="9525" marR="9525" marT="9525" marB="0" anchor="ctr" anchorCtr="1"/>
                </a:tc>
              </a:tr>
            </a:tbl>
          </a:graphicData>
        </a:graphic>
      </p:graphicFrame>
    </p:spTree>
    <p:extLst>
      <p:ext uri="{BB962C8B-B14F-4D97-AF65-F5344CB8AC3E}">
        <p14:creationId xmlns:p14="http://schemas.microsoft.com/office/powerpoint/2010/main" val="68738398"/>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Slide Number Placeholder 3"/>
          <p:cNvSpPr>
            <a:spLocks noGrp="1"/>
          </p:cNvSpPr>
          <p:nvPr>
            <p:ph type="sldNum" sz="quarter" idx="10"/>
          </p:nvPr>
        </p:nvSpPr>
        <p:spPr/>
        <p:txBody>
          <a:bodyPr/>
          <a:lstStyle/>
          <a:p>
            <a:pPr>
              <a:defRPr/>
            </a:pPr>
            <a:fld id="{9DB3AEAD-9C66-44D4-B97C-DDEA17A5FC38}" type="slidenum">
              <a:rPr lang="en-US"/>
              <a:pPr>
                <a:defRPr/>
              </a:pPr>
              <a:t>87</a:t>
            </a:fld>
            <a:endParaRPr lang="en-US"/>
          </a:p>
        </p:txBody>
      </p:sp>
      <p:sp>
        <p:nvSpPr>
          <p:cNvPr id="2523138" name="Rectangle 2"/>
          <p:cNvSpPr>
            <a:spLocks noGrp="1" noChangeArrowheads="1"/>
          </p:cNvSpPr>
          <p:nvPr>
            <p:ph type="title"/>
          </p:nvPr>
        </p:nvSpPr>
        <p:spPr>
          <a:xfrm>
            <a:off x="609600" y="304800"/>
            <a:ext cx="8077200" cy="990600"/>
          </a:xfrm>
        </p:spPr>
        <p:txBody>
          <a:bodyPr rtlCol="0">
            <a:normAutofit fontScale="90000"/>
          </a:bodyPr>
          <a:lstStyle/>
          <a:p>
            <a:pPr eaLnBrk="1" fontAlgn="auto" hangingPunct="1">
              <a:spcAft>
                <a:spcPts val="0"/>
              </a:spcAft>
              <a:defRPr/>
            </a:pPr>
            <a:r>
              <a:rPr lang="en-US" dirty="0"/>
              <a:t>Earned Value </a:t>
            </a:r>
            <a:r>
              <a:rPr lang="en-US" dirty="0" smtClean="0"/>
              <a:t>Equations</a:t>
            </a:r>
            <a:r>
              <a:rPr lang="ar-SY" dirty="0" smtClean="0"/>
              <a:t/>
            </a:r>
            <a:br>
              <a:rPr lang="ar-SY" dirty="0" smtClean="0"/>
            </a:br>
            <a:r>
              <a:rPr lang="ar-SY" dirty="0" smtClean="0"/>
              <a:t>معادلات القيمة المكتسبة </a:t>
            </a:r>
            <a:endParaRPr lang="en-US" dirty="0"/>
          </a:p>
        </p:txBody>
      </p:sp>
      <p:graphicFrame>
        <p:nvGraphicFramePr>
          <p:cNvPr id="2523139" name="Group 3"/>
          <p:cNvGraphicFramePr>
            <a:graphicFrameLocks noGrp="1"/>
          </p:cNvGraphicFramePr>
          <p:nvPr>
            <p:ph idx="1"/>
          </p:nvPr>
        </p:nvGraphicFramePr>
        <p:xfrm>
          <a:off x="228600" y="1524000"/>
          <a:ext cx="8694737" cy="4848227"/>
        </p:xfrm>
        <a:graphic>
          <a:graphicData uri="http://schemas.openxmlformats.org/drawingml/2006/table">
            <a:tbl>
              <a:tblPr/>
              <a:tblGrid>
                <a:gridCol w="3403600"/>
                <a:gridCol w="2765425"/>
                <a:gridCol w="2525712"/>
              </a:tblGrid>
              <a:tr h="5381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99"/>
                          </a:solidFill>
                          <a:effectLst/>
                          <a:latin typeface="Arial" charset="0"/>
                          <a:cs typeface="Arial" charset="0"/>
                        </a:rPr>
                        <a:t>Term</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000099"/>
                          </a:solidFill>
                          <a:effectLst/>
                          <a:latin typeface="Arial" charset="0"/>
                          <a:cs typeface="Arial" charset="0"/>
                        </a:rPr>
                        <a:t>Equation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000099"/>
                          </a:solidFill>
                          <a:effectLst/>
                          <a:latin typeface="Arial" charset="0"/>
                          <a:cs typeface="Arial" charset="0"/>
                        </a:rPr>
                        <a:t>Indicates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5381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cs typeface="Arial" charset="0"/>
                        </a:rPr>
                        <a:t>Schedule Variance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SV = EV - PV</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Good if &gt;=0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97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Cost Variance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CV = EV - AC</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Good if &gt;=0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239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Schedule Performance Index</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cs typeface="Arial" charset="0"/>
                        </a:rPr>
                        <a:t>SPI = EV/PV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Good if &gt;=1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97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Cost Performance Index</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CPI = EV/AC</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Good if &gt;=1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65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Estimate at Completion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EAC = BAC/CPI</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Actual cost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937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Estimate to Complete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ETC = EAC – AC</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How much more will</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be spent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81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Variance at Completion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VAC = BAC - EAC</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cs typeface="Arial" charset="0"/>
                        </a:rPr>
                        <a:t>Good if &gt;=0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486351673"/>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Slide Number Placeholder 3"/>
          <p:cNvSpPr>
            <a:spLocks noGrp="1"/>
          </p:cNvSpPr>
          <p:nvPr>
            <p:ph type="sldNum" sz="quarter" idx="10"/>
          </p:nvPr>
        </p:nvSpPr>
        <p:spPr/>
        <p:txBody>
          <a:bodyPr/>
          <a:lstStyle/>
          <a:p>
            <a:pPr>
              <a:defRPr/>
            </a:pPr>
            <a:fld id="{BFFED058-E1DD-444C-84CB-9DDDB6208760}" type="slidenum">
              <a:rPr lang="en-US"/>
              <a:pPr>
                <a:defRPr/>
              </a:pPr>
              <a:t>88</a:t>
            </a:fld>
            <a:endParaRPr lang="en-US"/>
          </a:p>
        </p:txBody>
      </p:sp>
      <p:sp>
        <p:nvSpPr>
          <p:cNvPr id="2523138" name="Rectangle 2"/>
          <p:cNvSpPr>
            <a:spLocks noGrp="1" noChangeArrowheads="1"/>
          </p:cNvSpPr>
          <p:nvPr>
            <p:ph type="title"/>
          </p:nvPr>
        </p:nvSpPr>
        <p:spPr>
          <a:xfrm>
            <a:off x="762000" y="0"/>
            <a:ext cx="7685088" cy="1295400"/>
          </a:xfrm>
        </p:spPr>
        <p:txBody>
          <a:bodyPr rtlCol="0">
            <a:normAutofit fontScale="90000"/>
          </a:bodyPr>
          <a:lstStyle/>
          <a:p>
            <a:pPr eaLnBrk="1" fontAlgn="auto" hangingPunct="1">
              <a:spcAft>
                <a:spcPts val="0"/>
              </a:spcAft>
              <a:defRPr/>
            </a:pPr>
            <a:r>
              <a:rPr lang="en-US" dirty="0" smtClean="0"/>
              <a:t>Earned Value Equations</a:t>
            </a:r>
            <a:r>
              <a:rPr lang="ar-SY" dirty="0" smtClean="0"/>
              <a:t/>
            </a:r>
            <a:br>
              <a:rPr lang="ar-SY" dirty="0" smtClean="0"/>
            </a:br>
            <a:r>
              <a:rPr lang="ar-SY" dirty="0" smtClean="0"/>
              <a:t>معادلات القيمة المكتسبة </a:t>
            </a:r>
            <a:endParaRPr lang="en-US" dirty="0"/>
          </a:p>
        </p:txBody>
      </p:sp>
      <p:graphicFrame>
        <p:nvGraphicFramePr>
          <p:cNvPr id="2523139" name="Group 3"/>
          <p:cNvGraphicFramePr>
            <a:graphicFrameLocks noGrp="1"/>
          </p:cNvGraphicFramePr>
          <p:nvPr>
            <p:ph idx="1"/>
          </p:nvPr>
        </p:nvGraphicFramePr>
        <p:xfrm>
          <a:off x="239713" y="1393825"/>
          <a:ext cx="8694737" cy="5073743"/>
        </p:xfrm>
        <a:graphic>
          <a:graphicData uri="http://schemas.openxmlformats.org/drawingml/2006/table">
            <a:tbl>
              <a:tblPr/>
              <a:tblGrid>
                <a:gridCol w="3403600"/>
                <a:gridCol w="2765425"/>
                <a:gridCol w="2525712"/>
              </a:tblGrid>
              <a:tr h="53807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Y" sz="2000" b="1" i="0" u="none" strike="noStrike" cap="none" normalizeH="0" baseline="0" dirty="0" smtClean="0">
                          <a:ln>
                            <a:noFill/>
                          </a:ln>
                          <a:solidFill>
                            <a:srgbClr val="000099"/>
                          </a:solidFill>
                          <a:effectLst/>
                          <a:latin typeface="Arial" charset="0"/>
                          <a:cs typeface="Arial" charset="0"/>
                        </a:rPr>
                        <a:t>العبارة </a:t>
                      </a:r>
                      <a:endParaRPr kumimoji="0" lang="en-US" sz="2000" b="1" i="0" u="none" strike="noStrike" cap="none" normalizeH="0" baseline="0" dirty="0" smtClean="0">
                        <a:ln>
                          <a:noFill/>
                        </a:ln>
                        <a:solidFill>
                          <a:srgbClr val="000099"/>
                        </a:solidFill>
                        <a:effectLst/>
                        <a:latin typeface="Arial" charset="0"/>
                        <a:cs typeface="Arial" charset="0"/>
                      </a:endParaRPr>
                    </a:p>
                  </a:txBody>
                  <a:tcPr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Y" sz="2000" b="1" i="0" u="none" strike="noStrike" cap="none" normalizeH="0" baseline="0" dirty="0" smtClean="0">
                          <a:ln>
                            <a:noFill/>
                          </a:ln>
                          <a:solidFill>
                            <a:srgbClr val="000099"/>
                          </a:solidFill>
                          <a:effectLst/>
                          <a:latin typeface="Arial" charset="0"/>
                          <a:cs typeface="Arial" charset="0"/>
                        </a:rPr>
                        <a:t>المعادلة </a:t>
                      </a:r>
                      <a:endParaRPr kumimoji="0" lang="en-US" sz="2000" b="1" i="0" u="none" strike="noStrike" cap="none" normalizeH="0" baseline="0" dirty="0" smtClean="0">
                        <a:ln>
                          <a:noFill/>
                        </a:ln>
                        <a:solidFill>
                          <a:srgbClr val="000099"/>
                        </a:solidFill>
                        <a:effectLst/>
                        <a:latin typeface="Arial" charset="0"/>
                        <a:cs typeface="Arial" charset="0"/>
                      </a:endParaRPr>
                    </a:p>
                  </a:txBody>
                  <a:tcPr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000099"/>
                          </a:solidFill>
                          <a:effectLst/>
                          <a:latin typeface="Arial" charset="0"/>
                          <a:cs typeface="Arial" charset="0"/>
                        </a:rPr>
                        <a:t>Indicates</a:t>
                      </a:r>
                    </a:p>
                  </a:txBody>
                  <a:tcPr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538071">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Y" sz="1800" b="1" i="0" u="none" strike="noStrike" cap="none" normalizeH="0" baseline="0" dirty="0" smtClean="0">
                          <a:ln>
                            <a:noFill/>
                          </a:ln>
                          <a:solidFill>
                            <a:schemeClr val="tx1"/>
                          </a:solidFill>
                          <a:effectLst/>
                          <a:latin typeface="Arial" charset="0"/>
                          <a:cs typeface="Arial" charset="0"/>
                        </a:rPr>
                        <a:t>تباين الجدول الزمني .</a:t>
                      </a:r>
                      <a:endParaRPr kumimoji="0" lang="en-US" sz="1800" b="1" i="0" u="none" strike="noStrike" cap="none" normalizeH="0" baseline="0" dirty="0" smtClean="0">
                        <a:ln>
                          <a:noFill/>
                        </a:ln>
                        <a:solidFill>
                          <a:schemeClr val="tx1"/>
                        </a:solidFill>
                        <a:effectLst/>
                        <a:latin typeface="Arial" charset="0"/>
                        <a:cs typeface="Arial" charset="0"/>
                      </a:endParaRPr>
                    </a:p>
                  </a:txBody>
                  <a:tcPr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cs typeface="Arial" charset="0"/>
                        </a:rPr>
                        <a:t>SV = EV - PV</a:t>
                      </a:r>
                    </a:p>
                  </a:txBody>
                  <a:tcPr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Y" sz="1800" b="1" i="0" u="none" strike="noStrike" cap="none" normalizeH="0" baseline="0" dirty="0" smtClean="0">
                          <a:ln>
                            <a:noFill/>
                          </a:ln>
                          <a:solidFill>
                            <a:schemeClr val="tx1"/>
                          </a:solidFill>
                          <a:effectLst/>
                          <a:latin typeface="Arial" charset="0"/>
                          <a:cs typeface="Arial" charset="0"/>
                        </a:rPr>
                        <a:t>جيد اذا كان   </a:t>
                      </a:r>
                      <a:r>
                        <a:rPr kumimoji="0" lang="en-US" sz="1800" b="1" i="0" u="none" strike="noStrike" cap="none" normalizeH="0" baseline="0" dirty="0" smtClean="0">
                          <a:ln>
                            <a:noFill/>
                          </a:ln>
                          <a:solidFill>
                            <a:schemeClr val="tx1"/>
                          </a:solidFill>
                          <a:effectLst/>
                          <a:latin typeface="Arial" charset="0"/>
                          <a:cs typeface="Arial" charset="0"/>
                        </a:rPr>
                        <a:t>&lt;=</a:t>
                      </a:r>
                      <a:r>
                        <a:rPr kumimoji="0" lang="ar-SY" sz="1800" b="1" i="0" u="none" strike="noStrike" cap="none" normalizeH="0" baseline="0" dirty="0" smtClean="0">
                          <a:ln>
                            <a:noFill/>
                          </a:ln>
                          <a:solidFill>
                            <a:schemeClr val="tx1"/>
                          </a:solidFill>
                          <a:effectLst/>
                          <a:latin typeface="Arial" charset="0"/>
                          <a:cs typeface="Arial" charset="0"/>
                        </a:rPr>
                        <a:t>0</a:t>
                      </a:r>
                      <a:endParaRPr kumimoji="0" lang="en-US" sz="1800" b="1" i="0" u="none" strike="noStrike" cap="none" normalizeH="0" baseline="0" dirty="0" smtClean="0">
                        <a:ln>
                          <a:noFill/>
                        </a:ln>
                        <a:solidFill>
                          <a:schemeClr val="tx1"/>
                        </a:solidFill>
                        <a:effectLst/>
                        <a:latin typeface="Arial" charset="0"/>
                        <a:cs typeface="Arial" charset="0"/>
                      </a:endParaRPr>
                    </a:p>
                  </a:txBody>
                  <a:tcPr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9657">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Y" sz="1800" b="1" i="0" u="none" strike="noStrike" cap="none" normalizeH="0" baseline="0" dirty="0" smtClean="0">
                          <a:ln>
                            <a:noFill/>
                          </a:ln>
                          <a:solidFill>
                            <a:schemeClr val="tx1"/>
                          </a:solidFill>
                          <a:effectLst/>
                          <a:latin typeface="Arial" charset="0"/>
                          <a:cs typeface="Arial" charset="0"/>
                        </a:rPr>
                        <a:t>تباين التكلفة .</a:t>
                      </a:r>
                      <a:endParaRPr kumimoji="0" lang="en-US" sz="1800" b="1" i="0" u="none" strike="noStrike" cap="none" normalizeH="0" baseline="0" dirty="0" smtClean="0">
                        <a:ln>
                          <a:noFill/>
                        </a:ln>
                        <a:solidFill>
                          <a:schemeClr val="tx1"/>
                        </a:solidFill>
                        <a:effectLst/>
                        <a:latin typeface="Arial" charset="0"/>
                        <a:cs typeface="Arial" charset="0"/>
                      </a:endParaRPr>
                    </a:p>
                  </a:txBody>
                  <a:tcPr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cs typeface="Arial" charset="0"/>
                        </a:rPr>
                        <a:t>CV = EV - AC</a:t>
                      </a:r>
                    </a:p>
                  </a:txBody>
                  <a:tcPr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Y" sz="1800" b="1" i="0" u="none" strike="noStrike" cap="none" normalizeH="0" baseline="0" dirty="0" smtClean="0">
                          <a:ln>
                            <a:noFill/>
                          </a:ln>
                          <a:solidFill>
                            <a:schemeClr val="tx1"/>
                          </a:solidFill>
                          <a:effectLst/>
                          <a:latin typeface="Arial" charset="0"/>
                          <a:cs typeface="Arial" charset="0"/>
                        </a:rPr>
                        <a:t>جيد اذا كان   </a:t>
                      </a:r>
                      <a:r>
                        <a:rPr kumimoji="0" lang="en-US" sz="1800" b="1" i="0" u="none" strike="noStrike" cap="none" normalizeH="0" baseline="0" dirty="0" smtClean="0">
                          <a:ln>
                            <a:noFill/>
                          </a:ln>
                          <a:solidFill>
                            <a:schemeClr val="tx1"/>
                          </a:solidFill>
                          <a:effectLst/>
                          <a:latin typeface="Arial" charset="0"/>
                          <a:cs typeface="Arial" charset="0"/>
                        </a:rPr>
                        <a:t>&lt;=</a:t>
                      </a:r>
                      <a:r>
                        <a:rPr kumimoji="0" lang="ar-SY" sz="1800" b="1" i="0" u="none" strike="noStrike" cap="none" normalizeH="0" baseline="0" dirty="0" smtClean="0">
                          <a:ln>
                            <a:noFill/>
                          </a:ln>
                          <a:solidFill>
                            <a:schemeClr val="tx1"/>
                          </a:solidFill>
                          <a:effectLst/>
                          <a:latin typeface="Arial" charset="0"/>
                          <a:cs typeface="Arial" charset="0"/>
                        </a:rPr>
                        <a:t>0</a:t>
                      </a:r>
                      <a:endParaRPr kumimoji="0" lang="en-US" sz="1800" b="1" i="0" u="none" strike="noStrike" cap="none" normalizeH="0" baseline="0" dirty="0" smtClean="0">
                        <a:ln>
                          <a:noFill/>
                        </a:ln>
                        <a:solidFill>
                          <a:schemeClr val="tx1"/>
                        </a:solidFill>
                        <a:effectLst/>
                        <a:latin typeface="Arial" charset="0"/>
                        <a:cs typeface="Arial" charset="0"/>
                      </a:endParaRPr>
                    </a:p>
                  </a:txBody>
                  <a:tcPr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23775">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Y" sz="1800" b="1" i="0" u="none" strike="noStrike" cap="none" normalizeH="0" baseline="0" dirty="0" smtClean="0">
                          <a:ln>
                            <a:noFill/>
                          </a:ln>
                          <a:solidFill>
                            <a:schemeClr val="tx1"/>
                          </a:solidFill>
                          <a:effectLst/>
                          <a:latin typeface="Arial" charset="0"/>
                          <a:cs typeface="Arial" charset="0"/>
                        </a:rPr>
                        <a:t>مؤشر أداء الجدول الزمني .</a:t>
                      </a:r>
                      <a:endParaRPr kumimoji="0" lang="en-US" sz="1800" b="1" i="0" u="none" strike="noStrike" cap="none" normalizeH="0" baseline="0" dirty="0" smtClean="0">
                        <a:ln>
                          <a:noFill/>
                        </a:ln>
                        <a:solidFill>
                          <a:schemeClr val="tx1"/>
                        </a:solidFill>
                        <a:effectLst/>
                        <a:latin typeface="Arial" charset="0"/>
                        <a:cs typeface="Arial" charset="0"/>
                      </a:endParaRPr>
                    </a:p>
                  </a:txBody>
                  <a:tcPr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cs typeface="Arial" charset="0"/>
                        </a:rPr>
                        <a:t>SPI = EV/PV </a:t>
                      </a:r>
                    </a:p>
                  </a:txBody>
                  <a:tcPr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Y" sz="1800" b="1" i="0" u="none" strike="noStrike" cap="none" normalizeH="0" baseline="0" dirty="0" smtClean="0">
                          <a:ln>
                            <a:noFill/>
                          </a:ln>
                          <a:solidFill>
                            <a:schemeClr val="tx1"/>
                          </a:solidFill>
                          <a:effectLst/>
                          <a:latin typeface="Arial" charset="0"/>
                          <a:cs typeface="Arial" charset="0"/>
                        </a:rPr>
                        <a:t>جيد اذا كان   </a:t>
                      </a:r>
                      <a:r>
                        <a:rPr kumimoji="0" lang="en-US" sz="1800" b="1" i="0" u="none" strike="noStrike" cap="none" normalizeH="0" baseline="0" dirty="0" smtClean="0">
                          <a:ln>
                            <a:noFill/>
                          </a:ln>
                          <a:solidFill>
                            <a:schemeClr val="tx1"/>
                          </a:solidFill>
                          <a:effectLst/>
                          <a:latin typeface="Arial" charset="0"/>
                          <a:cs typeface="Arial" charset="0"/>
                        </a:rPr>
                        <a:t>&lt;=</a:t>
                      </a:r>
                      <a:r>
                        <a:rPr kumimoji="0" lang="ar-SY" sz="1800" b="1" i="0" u="none" strike="noStrike" cap="none" normalizeH="0" baseline="0" dirty="0" smtClean="0">
                          <a:ln>
                            <a:noFill/>
                          </a:ln>
                          <a:solidFill>
                            <a:schemeClr val="tx1"/>
                          </a:solidFill>
                          <a:effectLst/>
                          <a:latin typeface="Arial" charset="0"/>
                          <a:cs typeface="Arial" charset="0"/>
                        </a:rPr>
                        <a:t>1</a:t>
                      </a:r>
                      <a:endParaRPr kumimoji="0" lang="en-US" sz="1800" b="1" i="0" u="none" strike="noStrike" cap="none" normalizeH="0" baseline="0" dirty="0" smtClean="0">
                        <a:ln>
                          <a:noFill/>
                        </a:ln>
                        <a:solidFill>
                          <a:schemeClr val="tx1"/>
                        </a:solidFill>
                        <a:effectLst/>
                        <a:latin typeface="Arial" charset="0"/>
                        <a:cs typeface="Arial" charset="0"/>
                      </a:endParaRPr>
                    </a:p>
                  </a:txBody>
                  <a:tcPr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9657">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Y" sz="1800" b="1" i="0" u="none" strike="noStrike" cap="none" normalizeH="0" baseline="0" dirty="0" smtClean="0">
                          <a:ln>
                            <a:noFill/>
                          </a:ln>
                          <a:solidFill>
                            <a:schemeClr val="tx1"/>
                          </a:solidFill>
                          <a:effectLst/>
                          <a:latin typeface="Arial" charset="0"/>
                          <a:cs typeface="Arial" charset="0"/>
                        </a:rPr>
                        <a:t>مؤشر أداء التكلفة .</a:t>
                      </a:r>
                      <a:endParaRPr kumimoji="0" lang="en-US" sz="1800" b="1" i="0" u="none" strike="noStrike" cap="none" normalizeH="0" baseline="0" dirty="0" smtClean="0">
                        <a:ln>
                          <a:noFill/>
                        </a:ln>
                        <a:solidFill>
                          <a:schemeClr val="tx1"/>
                        </a:solidFill>
                        <a:effectLst/>
                        <a:latin typeface="Arial" charset="0"/>
                        <a:cs typeface="Arial" charset="0"/>
                      </a:endParaRPr>
                    </a:p>
                  </a:txBody>
                  <a:tcPr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cs typeface="Arial" charset="0"/>
                        </a:rPr>
                        <a:t>CPI = EV/AC</a:t>
                      </a:r>
                    </a:p>
                  </a:txBody>
                  <a:tcPr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Y" sz="1800" b="1" i="0" u="none" strike="noStrike" cap="none" normalizeH="0" baseline="0" dirty="0" smtClean="0">
                          <a:ln>
                            <a:noFill/>
                          </a:ln>
                          <a:solidFill>
                            <a:schemeClr val="tx1"/>
                          </a:solidFill>
                          <a:effectLst/>
                          <a:latin typeface="Arial" charset="0"/>
                          <a:cs typeface="Arial" charset="0"/>
                        </a:rPr>
                        <a:t>جيد اذا كان   </a:t>
                      </a:r>
                      <a:r>
                        <a:rPr kumimoji="0" lang="en-US" sz="1800" b="1" i="0" u="none" strike="noStrike" cap="none" normalizeH="0" baseline="0" dirty="0" smtClean="0">
                          <a:ln>
                            <a:noFill/>
                          </a:ln>
                          <a:solidFill>
                            <a:schemeClr val="tx1"/>
                          </a:solidFill>
                          <a:effectLst/>
                          <a:latin typeface="Arial" charset="0"/>
                          <a:cs typeface="Arial" charset="0"/>
                        </a:rPr>
                        <a:t>&lt;=</a:t>
                      </a:r>
                      <a:r>
                        <a:rPr kumimoji="0" lang="ar-SY" sz="1800" b="1" i="0" u="none" strike="noStrike" cap="none" normalizeH="0" baseline="0" dirty="0" smtClean="0">
                          <a:ln>
                            <a:noFill/>
                          </a:ln>
                          <a:solidFill>
                            <a:schemeClr val="tx1"/>
                          </a:solidFill>
                          <a:effectLst/>
                          <a:latin typeface="Arial" charset="0"/>
                          <a:cs typeface="Arial" charset="0"/>
                        </a:rPr>
                        <a:t>1</a:t>
                      </a:r>
                      <a:endParaRPr kumimoji="0" lang="en-US" sz="1800" b="1" i="0" u="none" strike="noStrike" cap="none" normalizeH="0" baseline="0" dirty="0" smtClean="0">
                        <a:ln>
                          <a:noFill/>
                        </a:ln>
                        <a:solidFill>
                          <a:schemeClr val="tx1"/>
                        </a:solidFill>
                        <a:effectLst/>
                        <a:latin typeface="Arial" charset="0"/>
                        <a:cs typeface="Arial" charset="0"/>
                      </a:endParaRPr>
                    </a:p>
                  </a:txBody>
                  <a:tcPr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0038">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Y" sz="1800" b="1" i="0" u="none" strike="noStrike" cap="none" normalizeH="0" baseline="0" dirty="0" smtClean="0">
                          <a:ln>
                            <a:noFill/>
                          </a:ln>
                          <a:solidFill>
                            <a:schemeClr val="tx1"/>
                          </a:solidFill>
                          <a:effectLst/>
                          <a:latin typeface="Arial" charset="0"/>
                          <a:cs typeface="Arial" charset="0"/>
                        </a:rPr>
                        <a:t>القدر عند الانتهاء (التكلفة المتنبأ بها عند الانتهاء ) .</a:t>
                      </a:r>
                      <a:endParaRPr kumimoji="0" lang="en-US" sz="1800" b="1" i="0" u="none" strike="noStrike" cap="none" normalizeH="0" baseline="0" dirty="0" smtClean="0">
                        <a:ln>
                          <a:noFill/>
                        </a:ln>
                        <a:solidFill>
                          <a:schemeClr val="tx1"/>
                        </a:solidFill>
                        <a:effectLst/>
                        <a:latin typeface="Arial" charset="0"/>
                        <a:cs typeface="Arial" charset="0"/>
                      </a:endParaRPr>
                    </a:p>
                  </a:txBody>
                  <a:tcPr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cs typeface="Arial" charset="0"/>
                        </a:rPr>
                        <a:t>EAC = BAC/CPI</a:t>
                      </a:r>
                    </a:p>
                  </a:txBody>
                  <a:tcPr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Y" sz="1800" b="1" i="0" u="none" strike="noStrike" cap="none" normalizeH="0" baseline="0" dirty="0" smtClean="0">
                          <a:ln>
                            <a:noFill/>
                          </a:ln>
                          <a:solidFill>
                            <a:schemeClr val="tx1"/>
                          </a:solidFill>
                          <a:effectLst/>
                          <a:latin typeface="Arial" charset="0"/>
                          <a:cs typeface="Arial" charset="0"/>
                        </a:rPr>
                        <a:t>التكلفة الفعلية </a:t>
                      </a:r>
                      <a:endParaRPr kumimoji="0" lang="en-US" sz="1800" b="1" i="0" u="none" strike="noStrike" cap="none" normalizeH="0" baseline="0" dirty="0" smtClean="0">
                        <a:ln>
                          <a:noFill/>
                        </a:ln>
                        <a:solidFill>
                          <a:schemeClr val="tx1"/>
                        </a:solidFill>
                        <a:effectLst/>
                        <a:latin typeface="Arial" charset="0"/>
                        <a:cs typeface="Arial" charset="0"/>
                      </a:endParaRPr>
                    </a:p>
                  </a:txBody>
                  <a:tcPr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14345">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Y" sz="1800" b="1" i="0" u="none" strike="noStrike" cap="none" normalizeH="0" baseline="0" dirty="0" smtClean="0">
                          <a:ln>
                            <a:noFill/>
                          </a:ln>
                          <a:solidFill>
                            <a:schemeClr val="tx1"/>
                          </a:solidFill>
                          <a:effectLst/>
                          <a:latin typeface="Arial" charset="0"/>
                          <a:cs typeface="Arial" charset="0"/>
                        </a:rPr>
                        <a:t>المقدر للانهاء ( تكلفة ماتبقى من عمل بناء على المقدر عند الانتهاء ) .</a:t>
                      </a:r>
                      <a:endParaRPr kumimoji="0" lang="en-US" sz="1800" b="1" i="0" u="none" strike="noStrike" cap="none" normalizeH="0" baseline="0" dirty="0" smtClean="0">
                        <a:ln>
                          <a:noFill/>
                        </a:ln>
                        <a:solidFill>
                          <a:schemeClr val="tx1"/>
                        </a:solidFill>
                        <a:effectLst/>
                        <a:latin typeface="Arial" charset="0"/>
                        <a:cs typeface="Arial" charset="0"/>
                      </a:endParaRPr>
                    </a:p>
                  </a:txBody>
                  <a:tcPr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cs typeface="Arial" charset="0"/>
                        </a:rPr>
                        <a:t>ETC = EAC – AC</a:t>
                      </a:r>
                    </a:p>
                  </a:txBody>
                  <a:tcPr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Y" sz="1800" b="1" i="0" u="none" strike="noStrike" cap="none" normalizeH="0" baseline="0" dirty="0" smtClean="0">
                          <a:ln>
                            <a:noFill/>
                          </a:ln>
                          <a:solidFill>
                            <a:schemeClr val="tx1"/>
                          </a:solidFill>
                          <a:effectLst/>
                          <a:latin typeface="Arial" charset="0"/>
                          <a:cs typeface="Arial" charset="0"/>
                        </a:rPr>
                        <a:t>كم سننفق من الآن وحتى نهاية المشروع ( كم سيكلفنا العمل المتبقي ) </a:t>
                      </a:r>
                      <a:endParaRPr kumimoji="0" lang="en-US" sz="1800" b="1" i="0" u="none" strike="noStrike" cap="none" normalizeH="0" baseline="0" dirty="0" smtClean="0">
                        <a:ln>
                          <a:noFill/>
                        </a:ln>
                        <a:solidFill>
                          <a:schemeClr val="tx1"/>
                        </a:solidFill>
                        <a:effectLst/>
                        <a:latin typeface="Arial" charset="0"/>
                        <a:cs typeface="Arial" charset="0"/>
                      </a:endParaRPr>
                    </a:p>
                  </a:txBody>
                  <a:tcPr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0038">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Y" sz="1800" b="1" i="0" u="none" strike="noStrike" cap="none" normalizeH="0" baseline="0" dirty="0" smtClean="0">
                          <a:ln>
                            <a:noFill/>
                          </a:ln>
                          <a:solidFill>
                            <a:schemeClr val="tx1"/>
                          </a:solidFill>
                          <a:effectLst/>
                          <a:latin typeface="Arial" charset="0"/>
                          <a:cs typeface="Arial" charset="0"/>
                        </a:rPr>
                        <a:t>التباين عند الانتهاء ( الفرق بين الميزانية المعتمدة للمشروع والمتنبأ به ) .</a:t>
                      </a:r>
                      <a:endParaRPr kumimoji="0" lang="en-US" sz="1800" b="1" i="0" u="none" strike="noStrike" cap="none" normalizeH="0" baseline="0" dirty="0" smtClean="0">
                        <a:ln>
                          <a:noFill/>
                        </a:ln>
                        <a:solidFill>
                          <a:schemeClr val="tx1"/>
                        </a:solidFill>
                        <a:effectLst/>
                        <a:latin typeface="Arial" charset="0"/>
                        <a:cs typeface="Arial" charset="0"/>
                      </a:endParaRPr>
                    </a:p>
                  </a:txBody>
                  <a:tcPr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cs typeface="Arial" charset="0"/>
                        </a:rPr>
                        <a:t>VAC = BAC - EAC</a:t>
                      </a:r>
                    </a:p>
                  </a:txBody>
                  <a:tcPr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Y" sz="1800" b="1" i="0" u="none" strike="noStrike" cap="none" normalizeH="0" baseline="0" dirty="0" smtClean="0">
                          <a:ln>
                            <a:noFill/>
                          </a:ln>
                          <a:solidFill>
                            <a:schemeClr val="tx1"/>
                          </a:solidFill>
                          <a:effectLst/>
                          <a:latin typeface="Arial" charset="0"/>
                          <a:cs typeface="Arial" charset="0"/>
                        </a:rPr>
                        <a:t>جيد اذا كان   </a:t>
                      </a:r>
                      <a:r>
                        <a:rPr kumimoji="0" lang="en-US" sz="1800" b="1" i="0" u="none" strike="noStrike" cap="none" normalizeH="0" baseline="0" dirty="0" smtClean="0">
                          <a:ln>
                            <a:noFill/>
                          </a:ln>
                          <a:solidFill>
                            <a:schemeClr val="tx1"/>
                          </a:solidFill>
                          <a:effectLst/>
                          <a:latin typeface="Arial" charset="0"/>
                          <a:cs typeface="Arial" charset="0"/>
                        </a:rPr>
                        <a:t>&lt;=</a:t>
                      </a:r>
                      <a:r>
                        <a:rPr kumimoji="0" lang="ar-SY" sz="1800" b="1" i="0" u="none" strike="noStrike" cap="none" normalizeH="0" baseline="0" dirty="0" smtClean="0">
                          <a:ln>
                            <a:noFill/>
                          </a:ln>
                          <a:solidFill>
                            <a:schemeClr val="tx1"/>
                          </a:solidFill>
                          <a:effectLst/>
                          <a:latin typeface="Arial" charset="0"/>
                          <a:cs typeface="Arial" charset="0"/>
                        </a:rPr>
                        <a:t>0</a:t>
                      </a:r>
                      <a:endParaRPr kumimoji="0" lang="en-US" sz="1800" b="1" i="0" u="none" strike="noStrike" cap="none" normalizeH="0" baseline="0" dirty="0" smtClean="0">
                        <a:ln>
                          <a:noFill/>
                        </a:ln>
                        <a:solidFill>
                          <a:schemeClr val="tx1"/>
                        </a:solidFill>
                        <a:effectLst/>
                        <a:latin typeface="Arial" charset="0"/>
                        <a:cs typeface="Arial" charset="0"/>
                      </a:endParaRPr>
                    </a:p>
                  </a:txBody>
                  <a:tcPr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824217765"/>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Cost Breakdown structure</a:t>
            </a:r>
            <a:r>
              <a:rPr lang="ar-SY" dirty="0" smtClean="0"/>
              <a:t/>
            </a:r>
            <a:br>
              <a:rPr lang="ar-SY" dirty="0" smtClean="0"/>
            </a:br>
            <a:r>
              <a:rPr lang="ar-SY" dirty="0" smtClean="0"/>
              <a:t>هيكل تجزئة التكلفة </a:t>
            </a:r>
            <a:endParaRPr lang="en-US" dirty="0"/>
          </a:p>
        </p:txBody>
      </p:sp>
      <p:graphicFrame>
        <p:nvGraphicFramePr>
          <p:cNvPr id="6" name="Diagram 5"/>
          <p:cNvGraphicFramePr/>
          <p:nvPr/>
        </p:nvGraphicFramePr>
        <p:xfrm>
          <a:off x="0" y="1524000"/>
          <a:ext cx="9144000"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2438400" y="1752601"/>
            <a:ext cx="3048000" cy="307777"/>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algn="ctr" fontAlgn="auto">
              <a:spcBef>
                <a:spcPts val="0"/>
              </a:spcBef>
              <a:spcAft>
                <a:spcPts val="0"/>
              </a:spcAft>
              <a:defRPr/>
            </a:pPr>
            <a:r>
              <a:rPr lang="en-US" sz="1400" b="1" dirty="0"/>
              <a:t>8 – Cost Budget –</a:t>
            </a:r>
            <a:r>
              <a:rPr lang="ar-SY" sz="1400" b="1" dirty="0"/>
              <a:t>ميزانية التكلفة  </a:t>
            </a:r>
            <a:r>
              <a:rPr lang="en-US" sz="1400" b="1" dirty="0"/>
              <a:t> </a:t>
            </a:r>
          </a:p>
        </p:txBody>
      </p:sp>
      <p:sp>
        <p:nvSpPr>
          <p:cNvPr id="8" name="TextBox 7"/>
          <p:cNvSpPr txBox="1"/>
          <p:nvPr/>
        </p:nvSpPr>
        <p:spPr>
          <a:xfrm>
            <a:off x="2438400" y="2286001"/>
            <a:ext cx="3048000" cy="307777"/>
          </a:xfrm>
          <a:prstGeom prst="rect">
            <a:avLst/>
          </a:prstGeom>
        </p:spPr>
        <p:style>
          <a:lnRef idx="0">
            <a:schemeClr val="accent2"/>
          </a:lnRef>
          <a:fillRef idx="3">
            <a:schemeClr val="accent2"/>
          </a:fillRef>
          <a:effectRef idx="3">
            <a:schemeClr val="accent2"/>
          </a:effectRef>
          <a:fontRef idx="minor">
            <a:schemeClr val="lt1"/>
          </a:fontRef>
        </p:style>
        <p:txBody>
          <a:bodyPr>
            <a:spAutoFit/>
          </a:bodyPr>
          <a:lstStyle/>
          <a:p>
            <a:pPr algn="ctr" fontAlgn="auto">
              <a:spcBef>
                <a:spcPts val="0"/>
              </a:spcBef>
              <a:spcAft>
                <a:spcPts val="0"/>
              </a:spcAft>
              <a:defRPr/>
            </a:pPr>
            <a:r>
              <a:rPr lang="ar-SY" sz="1400" b="1" dirty="0"/>
              <a:t>7</a:t>
            </a:r>
            <a:r>
              <a:rPr lang="en-US" sz="1400" b="1" dirty="0"/>
              <a:t> – Management Reserve – </a:t>
            </a:r>
            <a:r>
              <a:rPr lang="ar-SY" sz="1400" b="1" dirty="0"/>
              <a:t>احتياط الادارة </a:t>
            </a:r>
            <a:endParaRPr lang="en-US" sz="1400" b="1" dirty="0"/>
          </a:p>
        </p:txBody>
      </p:sp>
      <p:sp>
        <p:nvSpPr>
          <p:cNvPr id="9" name="TextBox 8"/>
          <p:cNvSpPr txBox="1"/>
          <p:nvPr/>
        </p:nvSpPr>
        <p:spPr>
          <a:xfrm>
            <a:off x="2438400" y="2907269"/>
            <a:ext cx="3048000" cy="307777"/>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algn="ctr" fontAlgn="auto">
              <a:spcBef>
                <a:spcPts val="0"/>
              </a:spcBef>
              <a:spcAft>
                <a:spcPts val="0"/>
              </a:spcAft>
              <a:defRPr/>
            </a:pPr>
            <a:r>
              <a:rPr lang="ar-SY" sz="1400" b="1" dirty="0"/>
              <a:t>6</a:t>
            </a:r>
            <a:r>
              <a:rPr lang="en-US" sz="1400" b="1" dirty="0"/>
              <a:t> – Cost Baseline – </a:t>
            </a:r>
            <a:r>
              <a:rPr lang="ar-SY" sz="1400" b="1" dirty="0"/>
              <a:t>خط أساس التكلفة  </a:t>
            </a:r>
            <a:endParaRPr lang="en-US" sz="1400" b="1" dirty="0"/>
          </a:p>
        </p:txBody>
      </p:sp>
      <p:sp>
        <p:nvSpPr>
          <p:cNvPr id="10" name="TextBox 9"/>
          <p:cNvSpPr txBox="1"/>
          <p:nvPr/>
        </p:nvSpPr>
        <p:spPr>
          <a:xfrm>
            <a:off x="2438400" y="3516869"/>
            <a:ext cx="3048000" cy="307777"/>
          </a:xfrm>
          <a:prstGeom prst="rect">
            <a:avLst/>
          </a:prstGeom>
        </p:spPr>
        <p:style>
          <a:lnRef idx="0">
            <a:schemeClr val="accent2"/>
          </a:lnRef>
          <a:fillRef idx="3">
            <a:schemeClr val="accent2"/>
          </a:fillRef>
          <a:effectRef idx="3">
            <a:schemeClr val="accent2"/>
          </a:effectRef>
          <a:fontRef idx="minor">
            <a:schemeClr val="lt1"/>
          </a:fontRef>
        </p:style>
        <p:txBody>
          <a:bodyPr>
            <a:spAutoFit/>
          </a:bodyPr>
          <a:lstStyle/>
          <a:p>
            <a:pPr algn="ctr" fontAlgn="auto">
              <a:spcBef>
                <a:spcPts val="0"/>
              </a:spcBef>
              <a:spcAft>
                <a:spcPts val="0"/>
              </a:spcAft>
              <a:defRPr/>
            </a:pPr>
            <a:r>
              <a:rPr lang="ar-SY" sz="1400" b="1" dirty="0"/>
              <a:t>5</a:t>
            </a:r>
            <a:r>
              <a:rPr lang="en-US" sz="1400" b="1" dirty="0"/>
              <a:t> – Contingency Reserve – </a:t>
            </a:r>
            <a:r>
              <a:rPr lang="ar-SY" sz="1400" b="1" dirty="0"/>
              <a:t>احتياط الطوارئ </a:t>
            </a:r>
            <a:endParaRPr lang="en-US" sz="1400" b="1" dirty="0"/>
          </a:p>
        </p:txBody>
      </p:sp>
      <p:sp>
        <p:nvSpPr>
          <p:cNvPr id="11" name="TextBox 10"/>
          <p:cNvSpPr txBox="1"/>
          <p:nvPr/>
        </p:nvSpPr>
        <p:spPr>
          <a:xfrm>
            <a:off x="2438400" y="4126469"/>
            <a:ext cx="3048000" cy="307777"/>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algn="ctr" fontAlgn="auto">
              <a:spcBef>
                <a:spcPts val="0"/>
              </a:spcBef>
              <a:spcAft>
                <a:spcPts val="0"/>
              </a:spcAft>
              <a:defRPr/>
            </a:pPr>
            <a:r>
              <a:rPr lang="ar-SY" sz="1400" b="1" dirty="0"/>
              <a:t>4</a:t>
            </a:r>
            <a:r>
              <a:rPr lang="en-US" sz="1400" b="1" dirty="0"/>
              <a:t> – Project Estimates – </a:t>
            </a:r>
            <a:r>
              <a:rPr lang="ar-SY" sz="1400" b="1" dirty="0"/>
              <a:t>تقديرات المشروع </a:t>
            </a:r>
            <a:endParaRPr lang="en-US" sz="1400" b="1" dirty="0"/>
          </a:p>
        </p:txBody>
      </p:sp>
      <p:sp>
        <p:nvSpPr>
          <p:cNvPr id="12" name="TextBox 11"/>
          <p:cNvSpPr txBox="1"/>
          <p:nvPr/>
        </p:nvSpPr>
        <p:spPr>
          <a:xfrm>
            <a:off x="152400" y="4721423"/>
            <a:ext cx="4038600" cy="307777"/>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algn="ctr" fontAlgn="auto">
              <a:spcBef>
                <a:spcPts val="0"/>
              </a:spcBef>
              <a:spcAft>
                <a:spcPts val="0"/>
              </a:spcAft>
              <a:defRPr/>
            </a:pPr>
            <a:r>
              <a:rPr lang="ar-SY" sz="1400" b="1" dirty="0"/>
              <a:t>3</a:t>
            </a:r>
            <a:r>
              <a:rPr lang="en-US" sz="1400" b="1" dirty="0"/>
              <a:t> – Control Account Estimates – </a:t>
            </a:r>
            <a:r>
              <a:rPr lang="ar-SY" sz="1400" b="1" dirty="0"/>
              <a:t>تقديرات ضبط الحسابات </a:t>
            </a:r>
            <a:endParaRPr lang="en-US" sz="1400" b="1" dirty="0"/>
          </a:p>
        </p:txBody>
      </p:sp>
      <p:sp>
        <p:nvSpPr>
          <p:cNvPr id="13" name="TextBox 12"/>
          <p:cNvSpPr txBox="1"/>
          <p:nvPr/>
        </p:nvSpPr>
        <p:spPr>
          <a:xfrm>
            <a:off x="152400" y="5257800"/>
            <a:ext cx="2438400" cy="523220"/>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algn="ctr" fontAlgn="auto">
              <a:spcBef>
                <a:spcPts val="0"/>
              </a:spcBef>
              <a:spcAft>
                <a:spcPts val="0"/>
              </a:spcAft>
              <a:defRPr/>
            </a:pPr>
            <a:r>
              <a:rPr lang="ar-SY" sz="1400" b="1" dirty="0"/>
              <a:t>2</a:t>
            </a:r>
            <a:r>
              <a:rPr lang="en-US" sz="1400" b="1" dirty="0"/>
              <a:t> – Work Packages Estimates </a:t>
            </a:r>
            <a:endParaRPr lang="ar-SY" sz="1400" b="1" dirty="0"/>
          </a:p>
          <a:p>
            <a:pPr algn="ctr" fontAlgn="auto">
              <a:spcBef>
                <a:spcPts val="0"/>
              </a:spcBef>
              <a:spcAft>
                <a:spcPts val="0"/>
              </a:spcAft>
              <a:defRPr/>
            </a:pPr>
            <a:r>
              <a:rPr lang="ar-SY" sz="1400" b="1" dirty="0"/>
              <a:t>تقديرات حزم العمل </a:t>
            </a:r>
            <a:endParaRPr lang="en-US" sz="1400" b="1" dirty="0"/>
          </a:p>
        </p:txBody>
      </p:sp>
      <p:sp>
        <p:nvSpPr>
          <p:cNvPr id="14" name="TextBox 13"/>
          <p:cNvSpPr txBox="1"/>
          <p:nvPr/>
        </p:nvSpPr>
        <p:spPr>
          <a:xfrm>
            <a:off x="6629400" y="6105525"/>
            <a:ext cx="2438400" cy="523875"/>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gn="ctr" fontAlgn="auto">
              <a:spcBef>
                <a:spcPts val="0"/>
              </a:spcBef>
              <a:spcAft>
                <a:spcPts val="0"/>
              </a:spcAft>
              <a:defRPr/>
            </a:pPr>
            <a:r>
              <a:rPr lang="ar-SY" sz="1400" b="1" dirty="0">
                <a:solidFill>
                  <a:schemeClr val="tx1"/>
                </a:solidFill>
              </a:rPr>
              <a:t>1</a:t>
            </a:r>
            <a:r>
              <a:rPr lang="en-US" sz="1400" b="1" dirty="0">
                <a:solidFill>
                  <a:schemeClr val="tx1"/>
                </a:solidFill>
              </a:rPr>
              <a:t> – Activity Estimates </a:t>
            </a:r>
            <a:endParaRPr lang="ar-SY" sz="1400" b="1" dirty="0">
              <a:solidFill>
                <a:schemeClr val="tx1"/>
              </a:solidFill>
            </a:endParaRPr>
          </a:p>
          <a:p>
            <a:pPr algn="ctr" fontAlgn="auto">
              <a:spcBef>
                <a:spcPts val="0"/>
              </a:spcBef>
              <a:spcAft>
                <a:spcPts val="0"/>
              </a:spcAft>
              <a:defRPr/>
            </a:pPr>
            <a:r>
              <a:rPr lang="ar-SY" sz="1400" b="1" dirty="0">
                <a:solidFill>
                  <a:schemeClr val="tx1"/>
                </a:solidFill>
              </a:rPr>
              <a:t>تقديرات النشاطات </a:t>
            </a:r>
            <a:endParaRPr lang="en-US" sz="1400" b="1" dirty="0">
              <a:solidFill>
                <a:schemeClr val="tx1"/>
              </a:solidFill>
            </a:endParaRPr>
          </a:p>
        </p:txBody>
      </p:sp>
      <p:sp>
        <p:nvSpPr>
          <p:cNvPr id="15" name="Slide Number Placeholder 14"/>
          <p:cNvSpPr>
            <a:spLocks noGrp="1"/>
          </p:cNvSpPr>
          <p:nvPr>
            <p:ph type="sldNum" sz="quarter" idx="12"/>
          </p:nvPr>
        </p:nvSpPr>
        <p:spPr/>
        <p:txBody>
          <a:bodyPr/>
          <a:lstStyle/>
          <a:p>
            <a:pPr>
              <a:defRPr/>
            </a:pPr>
            <a:fld id="{95B91186-0EC4-4563-B61E-8A9865B3C250}" type="slidenum">
              <a:rPr lang="en-US"/>
              <a:pPr>
                <a:defRPr/>
              </a:pPr>
              <a:t>89</a:t>
            </a:fld>
            <a:endParaRPr lang="en-US"/>
          </a:p>
        </p:txBody>
      </p:sp>
    </p:spTree>
    <p:extLst>
      <p:ext uri="{BB962C8B-B14F-4D97-AF65-F5344CB8AC3E}">
        <p14:creationId xmlns:p14="http://schemas.microsoft.com/office/powerpoint/2010/main" val="1097690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1"/>
            <a:r>
              <a:rPr lang="ar-SY" dirty="0" smtClean="0"/>
              <a:t>تقدير التكاليف </a:t>
            </a:r>
            <a:br>
              <a:rPr lang="ar-SY" dirty="0" smtClean="0"/>
            </a:br>
            <a:r>
              <a:rPr lang="en-US" dirty="0" smtClean="0"/>
              <a:t>Estimate Costs </a:t>
            </a:r>
            <a:endParaRPr lang="en-US" dirty="0"/>
          </a:p>
        </p:txBody>
      </p:sp>
      <p:sp>
        <p:nvSpPr>
          <p:cNvPr id="3" name="Content Placeholder 2"/>
          <p:cNvSpPr>
            <a:spLocks noGrp="1"/>
          </p:cNvSpPr>
          <p:nvPr>
            <p:ph idx="1"/>
          </p:nvPr>
        </p:nvSpPr>
        <p:spPr/>
        <p:txBody>
          <a:bodyPr>
            <a:normAutofit fontScale="62500" lnSpcReduction="20000"/>
          </a:bodyPr>
          <a:lstStyle/>
          <a:p>
            <a:pPr marL="0" indent="0" algn="r" rtl="1">
              <a:buNone/>
            </a:pPr>
            <a:r>
              <a:rPr lang="ar-SY" dirty="0" smtClean="0"/>
              <a:t>تستند تقديرات التكلفة على تحليل الأنشطة التي تم إنشاؤها في هيكل تجزئة العمل - </a:t>
            </a:r>
            <a:r>
              <a:rPr lang="en-US" dirty="0" smtClean="0"/>
              <a:t>WBS </a:t>
            </a:r>
            <a:r>
              <a:rPr lang="ar-SY" dirty="0" smtClean="0"/>
              <a:t>وزيادة التفاصيل في تحديد الأنشطة ( ما نفعله ) وتقديرات الموارد ( من هو الذي سيقوم بالعمل ) . ولذلك، فإن العديد من العناصر التي كانت مطلوبة لتقدير الجدول الزمني تنطبق هي أيضاً على تقدير التكلفة :</a:t>
            </a:r>
          </a:p>
          <a:p>
            <a:pPr algn="r" rtl="1"/>
            <a:r>
              <a:rPr lang="ar-SY" dirty="0" smtClean="0"/>
              <a:t>الحصول على المعلومات التاريخية من المشاريع السابقة .</a:t>
            </a:r>
          </a:p>
          <a:p>
            <a:pPr algn="r" rtl="1"/>
            <a:r>
              <a:rPr lang="ar-SY" dirty="0" smtClean="0"/>
              <a:t>الخروج بالتقديرات الخاصة بك . إذا كنت تأخذ المشروع من مدير آخر أو كانت هناك قيود فرضتها الإدارة ، فعملك هو تقييم احتياجات المشروع وعدم الحصول عليها من شخص آخر .</a:t>
            </a:r>
          </a:p>
          <a:p>
            <a:pPr algn="r" rtl="1"/>
            <a:r>
              <a:rPr lang="ar-SY" dirty="0" smtClean="0"/>
              <a:t>مراجعة التقديرات للتأكد من أنها معقولة والتحقق من عدم وجود حشو ( زيادات ) في التكلفة و/ أو المخاطر .</a:t>
            </a:r>
          </a:p>
          <a:p>
            <a:pPr algn="r" rtl="1"/>
            <a:r>
              <a:rPr lang="ar-SY" dirty="0" smtClean="0"/>
              <a:t>البحث عن سبل لخفض تكاليف المشروع من خلال التخفيف والحد من ، أو القضاء على ، المخاطر .</a:t>
            </a:r>
          </a:p>
          <a:p>
            <a:pPr algn="r" rtl="1"/>
            <a:r>
              <a:rPr lang="ar-SY" dirty="0" smtClean="0"/>
              <a:t>تأسيس التقديرات على أساس هيكل تجزئة العمل -  </a:t>
            </a:r>
            <a:r>
              <a:rPr lang="en-US" dirty="0" smtClean="0"/>
              <a:t>WBS .</a:t>
            </a:r>
          </a:p>
          <a:p>
            <a:pPr algn="r" rtl="1"/>
            <a:r>
              <a:rPr lang="ar-SY" dirty="0" smtClean="0"/>
              <a:t>التأكد من أن الموارد الذين سيقوموا بأداء التقديرات في الواقع ( الخبراء في الموضوع ) هم الين ينجزون  التقديرات ، بدلاً عن ما يقوله لك أصحاب المصلحة حول ما يعتقدون أن التقديرات يجب أن تكون .</a:t>
            </a:r>
          </a:p>
          <a:p>
            <a:pPr algn="r" rtl="1"/>
            <a:r>
              <a:rPr lang="ar-SY" dirty="0" smtClean="0"/>
              <a:t>تنفيذ عملية إنشاء التقديرات على أعلى دقة ممكنة .</a:t>
            </a:r>
          </a:p>
          <a:p>
            <a:pPr algn="r" rtl="1"/>
            <a:endParaRPr lang="en-US" dirty="0"/>
          </a:p>
        </p:txBody>
      </p:sp>
    </p:spTree>
    <p:extLst>
      <p:ext uri="{BB962C8B-B14F-4D97-AF65-F5344CB8AC3E}">
        <p14:creationId xmlns:p14="http://schemas.microsoft.com/office/powerpoint/2010/main" val="6863980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146</TotalTime>
  <Words>8513</Words>
  <Application>Microsoft Office PowerPoint</Application>
  <PresentationFormat>On-screen Show (4:3)</PresentationFormat>
  <Paragraphs>1127</Paragraphs>
  <Slides>89</Slides>
  <Notes>43</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89</vt:i4>
      </vt:variant>
    </vt:vector>
  </HeadingPairs>
  <TitlesOfParts>
    <vt:vector size="99" baseType="lpstr">
      <vt:lpstr>Gulim</vt:lpstr>
      <vt:lpstr>Arial</vt:lpstr>
      <vt:lpstr>Calibri</vt:lpstr>
      <vt:lpstr>Monotype Sorts</vt:lpstr>
      <vt:lpstr>Tahoma</vt:lpstr>
      <vt:lpstr>Times New Roman</vt:lpstr>
      <vt:lpstr>Wingdings</vt:lpstr>
      <vt:lpstr>Office Theme</vt:lpstr>
      <vt:lpstr>Worksheet</vt:lpstr>
      <vt:lpstr>AutoCAD Drawing</vt:lpstr>
      <vt:lpstr>Cost Management</vt:lpstr>
      <vt:lpstr>مواضيع القسم  Section Topics </vt:lpstr>
      <vt:lpstr>إدارة التكاليف  Cost Management </vt:lpstr>
      <vt:lpstr>إدارة التكاليف  Cost Management </vt:lpstr>
      <vt:lpstr> تلميح</vt:lpstr>
      <vt:lpstr>التخطيط لإدارة التكلفة  Plan Cost Management </vt:lpstr>
      <vt:lpstr>التخطيط لإدارة التكلفة  Plan Cost Management </vt:lpstr>
      <vt:lpstr>تقدير التكاليف  Estimate Costs </vt:lpstr>
      <vt:lpstr>تقدير التكاليف  Estimate Costs </vt:lpstr>
      <vt:lpstr>تقدير التكاليف  Estimate Costs </vt:lpstr>
      <vt:lpstr>ما هي التكاليف المقدرة للمشروع </vt:lpstr>
      <vt:lpstr>أنواع التكاليف  Cost Types </vt:lpstr>
      <vt:lpstr>تعابير مالية إضافية  Additional Financial Terms </vt:lpstr>
      <vt:lpstr>ملخص إختيار المشروع  Project Selection Summary </vt:lpstr>
      <vt:lpstr>تكاليف الفرصة البديلة  Opportunity Costs </vt:lpstr>
      <vt:lpstr>تعابير مالية إضافية  Additional Financial Terms </vt:lpstr>
      <vt:lpstr>أدوات تقدير التكلفة  Cost Estimating Tools </vt:lpstr>
      <vt:lpstr>التقدير المماثل ( المشابه )  Analogous Estimating</vt:lpstr>
      <vt:lpstr>التقدير المماثل ( المشابه )  Analogous Estimating</vt:lpstr>
      <vt:lpstr>التقدير من أسفل إلى أعلى  Bottom-Up Estimate </vt:lpstr>
      <vt:lpstr>التقدير الحدودي  Parametric Estimating </vt:lpstr>
      <vt:lpstr>التقدير الحدودي  Parametric Estimating </vt:lpstr>
      <vt:lpstr>أنواع التقديرات  Estimate Types </vt:lpstr>
      <vt:lpstr>تحديد الميزانية  Determine Budget </vt:lpstr>
      <vt:lpstr>تحديد الميزانية  Determine Budget </vt:lpstr>
      <vt:lpstr>تحديد الميزانية  Determine Budget </vt:lpstr>
      <vt:lpstr>ضبط في التكاليف  Control Costs </vt:lpstr>
      <vt:lpstr>ضبط في التكاليف  Control Costs </vt:lpstr>
      <vt:lpstr>تعريفات إدارة القيمة المكتسبة  Earned Value Definitions </vt:lpstr>
      <vt:lpstr>تعريفات إدارة القيمة المكتسبة  Earned Value Definitions </vt:lpstr>
      <vt:lpstr>تعريفات إدارة القيمة المكتسبة  Earned Value Definitions </vt:lpstr>
      <vt:lpstr>معادلات القيمة المكتسبة  Earned Value Formulas </vt:lpstr>
      <vt:lpstr>معادلات القيمة المكتسبة  Earned Value Formulas </vt:lpstr>
      <vt:lpstr>معادلات القيمة المكتسبة  Earned Value Formulas </vt:lpstr>
      <vt:lpstr>معادلات القيمة المكتسبة  Earned Value Formulas </vt:lpstr>
      <vt:lpstr>TCPI   -  ماذا يعني وكيف يعمل</vt:lpstr>
      <vt:lpstr>TCPI</vt:lpstr>
      <vt:lpstr>مثال للحساب باستخدام -  BAC:</vt:lpstr>
      <vt:lpstr>مثال للحساب باستخدام  EAC </vt:lpstr>
      <vt:lpstr>استحقاق القيمة المكتسبة - طرق القياس والإبلاغ عن التقدم المحرز  Earned Value Accrual  Measurement Methods and Progress Reporting </vt:lpstr>
      <vt:lpstr>استحقاق القيمة المكتسبة - طرق القياس والإبلاغ عن التقدم المحرز  Earned Value Accrual  Measurement Methods and Progress Reporting </vt:lpstr>
      <vt:lpstr>استحقاق القيمة المكتسبة - طرق القياس والإبلاغ عن التقدم المحرز  Earned Value Accrual  Measurement Methods and Progress Reporting </vt:lpstr>
      <vt:lpstr>استحقاق القيمة المكتسبة - طرق القياس والإبلاغ عن التقدم المحرز  Earned Value Accrual  Measurement Methods and Progress Reporting </vt:lpstr>
      <vt:lpstr>استحقاق القيمة المكتسبة - طرق القياس والإبلاغ عن التقدم المحرز  Earned Value Accrual  Measurement Methods and Progress Reporting </vt:lpstr>
      <vt:lpstr>مراجعات الأداء وتحليل التباين  Performance Reviews and Variance Analysis </vt:lpstr>
      <vt:lpstr>ملخص  Summary</vt:lpstr>
      <vt:lpstr>Cost vs. Price التكلفة مقابل السعر </vt:lpstr>
      <vt:lpstr>Feasibility Study دراسة الجدوى</vt:lpstr>
      <vt:lpstr>Learning Curve – Labor Cost منحني التعلم – تكلفة العمالة </vt:lpstr>
      <vt:lpstr>Example - Learning Curve مثال - منحني التعلم </vt:lpstr>
      <vt:lpstr>Equipment / Asset – Depreciation Cost المعدات / الأصول الثابتة – تكلفة الاهتلاك </vt:lpstr>
      <vt:lpstr>Depreciation  الاهتلاك ( التقادم على الأصول )</vt:lpstr>
      <vt:lpstr>Activity Cost Estimates  تقديرات تكلفة النشاط </vt:lpstr>
      <vt:lpstr>Basis of estimates أسس التقديرات </vt:lpstr>
      <vt:lpstr>Project Selection Approach طرق انتقاء المشروع</vt:lpstr>
      <vt:lpstr>Economic Methods  النماذج الاقتصادية </vt:lpstr>
      <vt:lpstr>Net Present Value (NPV) or - Discounted Cash Flow (DCF) القيمة الصافية أو – التدفق النقدي المحسوم </vt:lpstr>
      <vt:lpstr>Present Value القيمة الحالية</vt:lpstr>
      <vt:lpstr>Payback Period فترة استعادة المدفوعات</vt:lpstr>
      <vt:lpstr>Example - Payback Period مثال - فترة استعادة المدفوعات</vt:lpstr>
      <vt:lpstr>Net Present Value (NPV) Method طريقة القيمة الحالية الصافية</vt:lpstr>
      <vt:lpstr>Benefit/Cost Ratio Method  طريقة نسبة الفائدة الى التكاليف</vt:lpstr>
      <vt:lpstr>Internal Rate of Return (IRR) ( IRR معدل العوائد الداخلي (</vt:lpstr>
      <vt:lpstr>Internal Rate of Return (IRR) ( IRR معدل العوائد الداخلي (</vt:lpstr>
      <vt:lpstr>PowerPoint Presentation</vt:lpstr>
      <vt:lpstr>Cash Flow, Cost Baseline and Funding Display التدفق النقدي , عرض لخط أساس التكلفة والتمويل </vt:lpstr>
      <vt:lpstr>Earned Value Management  ادارة القيمة المكتسبة </vt:lpstr>
      <vt:lpstr>Earned Value – Concept القيمة المكتسبة - المفهوم </vt:lpstr>
      <vt:lpstr>Earned Value – 4 Components  القيمة المكتسبة – 4 مكونات </vt:lpstr>
      <vt:lpstr>Earned Value – 4 Components  القيمة المكتسبة – 4 مكونات </vt:lpstr>
      <vt:lpstr>Progress Reporting  تقرير الأداء </vt:lpstr>
      <vt:lpstr>Responsibility Allocation Matrix (RAM) &amp; Control Accounts مصفوفة توزيع المسؤوليات و حسابات الضبط </vt:lpstr>
      <vt:lpstr>Earned Value – Formulas القيمة المكتسبة - المعادلات</vt:lpstr>
      <vt:lpstr>Earned Value – Formulas القيمة المكتسبة - المعادلات</vt:lpstr>
      <vt:lpstr>Earned Value – Formulas القيمة المكتسبة - المعادلات</vt:lpstr>
      <vt:lpstr>Earned Value – Formulas القيمة المكتسبة - المعادلات</vt:lpstr>
      <vt:lpstr>Earned Value – Formulas القيمة المكتسبة - المعادلات</vt:lpstr>
      <vt:lpstr>To-Complete Performance Index (TCPI)  مؤشر الأداء لانجاز العمل المتبقي </vt:lpstr>
      <vt:lpstr>Estimate At Completion (EAC)  المقدر عند الانتهاء - التنبؤ</vt:lpstr>
      <vt:lpstr>Estimate To Complete المقدر للانتهاء  </vt:lpstr>
      <vt:lpstr>Percent Completed النسب المئوية </vt:lpstr>
      <vt:lpstr>PowerPoint Presentation</vt:lpstr>
      <vt:lpstr>Earned Value Data Tables  After E.V.  -  Results</vt:lpstr>
      <vt:lpstr>Earned Value Data Elements  S Curve Before E.V.  -  Input Data المدخلات </vt:lpstr>
      <vt:lpstr>Earned Value Data Elements S Curve After E.V.  -  Results بيانات القيمة المكتسبة – النتائج </vt:lpstr>
      <vt:lpstr>Earned Value – Project Level القيمة المكتسبة – مستوى المشروع</vt:lpstr>
      <vt:lpstr>Earned Value Equations معادلات القيمة المكتسبة </vt:lpstr>
      <vt:lpstr>Earned Value Equations معادلات القيمة المكتسبة </vt:lpstr>
      <vt:lpstr>Cost Breakdown structure هيكل تجزئة التكلفة </vt:lpstr>
    </vt:vector>
  </TitlesOfParts>
  <Company>Ahmed-Under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الفصل  7 : إدارة تكلفة المشروع </dc:title>
  <dc:creator>Eng.Yassin</dc:creator>
  <cp:lastModifiedBy>m.yassin alnafi</cp:lastModifiedBy>
  <cp:revision>53</cp:revision>
  <dcterms:created xsi:type="dcterms:W3CDTF">2013-08-25T18:16:55Z</dcterms:created>
  <dcterms:modified xsi:type="dcterms:W3CDTF">2014-11-14T06:57:07Z</dcterms:modified>
</cp:coreProperties>
</file>