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44"/>
  </p:notesMasterIdLst>
  <p:sldIdLst>
    <p:sldId id="256" r:id="rId2"/>
    <p:sldId id="269" r:id="rId3"/>
    <p:sldId id="270" r:id="rId4"/>
    <p:sldId id="291" r:id="rId5"/>
    <p:sldId id="292" r:id="rId6"/>
    <p:sldId id="294" r:id="rId7"/>
    <p:sldId id="305" r:id="rId8"/>
    <p:sldId id="271" r:id="rId9"/>
    <p:sldId id="301" r:id="rId10"/>
    <p:sldId id="257" r:id="rId11"/>
    <p:sldId id="302" r:id="rId12"/>
    <p:sldId id="295" r:id="rId13"/>
    <p:sldId id="324" r:id="rId14"/>
    <p:sldId id="325" r:id="rId15"/>
    <p:sldId id="303" r:id="rId16"/>
    <p:sldId id="306" r:id="rId17"/>
    <p:sldId id="317" r:id="rId18"/>
    <p:sldId id="318" r:id="rId19"/>
    <p:sldId id="319" r:id="rId20"/>
    <p:sldId id="320" r:id="rId21"/>
    <p:sldId id="321" r:id="rId22"/>
    <p:sldId id="322" r:id="rId23"/>
    <p:sldId id="307" r:id="rId24"/>
    <p:sldId id="309" r:id="rId25"/>
    <p:sldId id="310" r:id="rId26"/>
    <p:sldId id="311" r:id="rId27"/>
    <p:sldId id="312" r:id="rId28"/>
    <p:sldId id="313" r:id="rId29"/>
    <p:sldId id="314" r:id="rId30"/>
    <p:sldId id="331" r:id="rId31"/>
    <p:sldId id="332" r:id="rId32"/>
    <p:sldId id="334" r:id="rId33"/>
    <p:sldId id="335" r:id="rId34"/>
    <p:sldId id="336" r:id="rId35"/>
    <p:sldId id="278" r:id="rId36"/>
    <p:sldId id="328" r:id="rId37"/>
    <p:sldId id="339" r:id="rId38"/>
    <p:sldId id="329" r:id="rId39"/>
    <p:sldId id="330" r:id="rId40"/>
    <p:sldId id="337" r:id="rId41"/>
    <p:sldId id="338" r:id="rId42"/>
    <p:sldId id="327" r:id="rId43"/>
  </p:sldIdLst>
  <p:sldSz cx="9144000" cy="6858000" type="screen4x3"/>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5EA09A-A130-4953-97AC-0494EA2E28C5}" type="doc">
      <dgm:prSet loTypeId="urn:microsoft.com/office/officeart/2005/8/layout/cycle7" loCatId="cycle" qsTypeId="urn:microsoft.com/office/officeart/2005/8/quickstyle/simple1" qsCatId="simple" csTypeId="urn:microsoft.com/office/officeart/2005/8/colors/accent1_2" csCatId="accent1" phldr="1"/>
      <dgm:spPr/>
      <dgm:t>
        <a:bodyPr/>
        <a:lstStyle/>
        <a:p>
          <a:pPr rtl="1"/>
          <a:endParaRPr lang="ar-SY"/>
        </a:p>
      </dgm:t>
    </dgm:pt>
    <dgm:pt modelId="{6BCB8008-A096-4A6A-BBC7-ABDAE1E46ADD}">
      <dgm:prSet phldrT="[نص]"/>
      <dgm:spPr/>
      <dgm:t>
        <a:bodyPr/>
        <a:lstStyle/>
        <a:p>
          <a:pPr rtl="1"/>
          <a:r>
            <a:rPr lang="ar-SY" dirty="0" smtClean="0"/>
            <a:t>حقوق الإنسان </a:t>
          </a:r>
          <a:endParaRPr lang="ar-SY" dirty="0"/>
        </a:p>
      </dgm:t>
    </dgm:pt>
    <dgm:pt modelId="{8462C5EC-570A-4B74-BEB4-5B111EB05047}" type="parTrans" cxnId="{BF00276F-916F-4005-84FC-2AD9C62435D5}">
      <dgm:prSet/>
      <dgm:spPr/>
      <dgm:t>
        <a:bodyPr/>
        <a:lstStyle/>
        <a:p>
          <a:pPr rtl="1"/>
          <a:endParaRPr lang="ar-SY"/>
        </a:p>
      </dgm:t>
    </dgm:pt>
    <dgm:pt modelId="{315DF007-7DA4-47DD-8C1A-97FC4A297EF3}" type="sibTrans" cxnId="{BF00276F-916F-4005-84FC-2AD9C62435D5}">
      <dgm:prSet/>
      <dgm:spPr/>
      <dgm:t>
        <a:bodyPr/>
        <a:lstStyle/>
        <a:p>
          <a:pPr rtl="1"/>
          <a:endParaRPr lang="ar-SY"/>
        </a:p>
      </dgm:t>
    </dgm:pt>
    <dgm:pt modelId="{C7092AA5-5F88-4EC9-8FCA-FFDFB796541F}">
      <dgm:prSet phldrT="[نص]"/>
      <dgm:spPr/>
      <dgm:t>
        <a:bodyPr/>
        <a:lstStyle/>
        <a:p>
          <a:pPr rtl="1"/>
          <a:r>
            <a:rPr lang="ar-SY" dirty="0" smtClean="0"/>
            <a:t>المواطن </a:t>
          </a:r>
          <a:endParaRPr lang="ar-SY" dirty="0"/>
        </a:p>
      </dgm:t>
    </dgm:pt>
    <dgm:pt modelId="{9459EC96-D38D-4450-AAAE-D687A0DFBC54}" type="parTrans" cxnId="{73F2BF4C-B98D-4345-AE90-51D6ABA2708A}">
      <dgm:prSet/>
      <dgm:spPr/>
      <dgm:t>
        <a:bodyPr/>
        <a:lstStyle/>
        <a:p>
          <a:pPr rtl="1"/>
          <a:endParaRPr lang="ar-SY"/>
        </a:p>
      </dgm:t>
    </dgm:pt>
    <dgm:pt modelId="{4EEB4CD2-C1CE-4DE0-B977-A756F6747EC9}" type="sibTrans" cxnId="{73F2BF4C-B98D-4345-AE90-51D6ABA2708A}">
      <dgm:prSet/>
      <dgm:spPr>
        <a:noFill/>
      </dgm:spPr>
      <dgm:t>
        <a:bodyPr/>
        <a:lstStyle/>
        <a:p>
          <a:pPr rtl="1"/>
          <a:endParaRPr lang="ar-SY" dirty="0"/>
        </a:p>
      </dgm:t>
    </dgm:pt>
    <dgm:pt modelId="{A8D23DF1-1124-46F0-9F90-D83AEF25DE29}">
      <dgm:prSet phldrT="[نص]"/>
      <dgm:spPr/>
      <dgm:t>
        <a:bodyPr/>
        <a:lstStyle/>
        <a:p>
          <a:pPr rtl="1"/>
          <a:r>
            <a:rPr lang="ar-SY" dirty="0" smtClean="0"/>
            <a:t>الأجنبي </a:t>
          </a:r>
          <a:endParaRPr lang="ar-SY" dirty="0"/>
        </a:p>
      </dgm:t>
    </dgm:pt>
    <dgm:pt modelId="{AC1BE967-74E0-49DF-92CF-486D805A2EA5}" type="parTrans" cxnId="{4DE76ABB-8CDA-4553-806A-DB5A576813C8}">
      <dgm:prSet/>
      <dgm:spPr/>
      <dgm:t>
        <a:bodyPr/>
        <a:lstStyle/>
        <a:p>
          <a:pPr rtl="1"/>
          <a:endParaRPr lang="ar-SY"/>
        </a:p>
      </dgm:t>
    </dgm:pt>
    <dgm:pt modelId="{F96C8664-3FD4-40DF-AC34-FBD6FBDD86B2}" type="sibTrans" cxnId="{4DE76ABB-8CDA-4553-806A-DB5A576813C8}">
      <dgm:prSet/>
      <dgm:spPr/>
      <dgm:t>
        <a:bodyPr/>
        <a:lstStyle/>
        <a:p>
          <a:pPr rtl="1"/>
          <a:endParaRPr lang="ar-SY"/>
        </a:p>
      </dgm:t>
    </dgm:pt>
    <dgm:pt modelId="{F394CDE3-7E27-4CE0-AFF6-17570CC2CFAC}" type="pres">
      <dgm:prSet presAssocID="{1E5EA09A-A130-4953-97AC-0494EA2E28C5}" presName="Name0" presStyleCnt="0">
        <dgm:presLayoutVars>
          <dgm:dir/>
          <dgm:resizeHandles val="exact"/>
        </dgm:presLayoutVars>
      </dgm:prSet>
      <dgm:spPr/>
      <dgm:t>
        <a:bodyPr/>
        <a:lstStyle/>
        <a:p>
          <a:endParaRPr lang="en-US"/>
        </a:p>
      </dgm:t>
    </dgm:pt>
    <dgm:pt modelId="{648574EE-6BCC-407F-BC61-14AF00578B63}" type="pres">
      <dgm:prSet presAssocID="{6BCB8008-A096-4A6A-BBC7-ABDAE1E46ADD}" presName="node" presStyleLbl="node1" presStyleIdx="0" presStyleCnt="3">
        <dgm:presLayoutVars>
          <dgm:bulletEnabled val="1"/>
        </dgm:presLayoutVars>
      </dgm:prSet>
      <dgm:spPr/>
      <dgm:t>
        <a:bodyPr/>
        <a:lstStyle/>
        <a:p>
          <a:endParaRPr lang="en-US"/>
        </a:p>
      </dgm:t>
    </dgm:pt>
    <dgm:pt modelId="{497EB438-5B81-4DD4-95BA-BCB8065344E4}" type="pres">
      <dgm:prSet presAssocID="{315DF007-7DA4-47DD-8C1A-97FC4A297EF3}" presName="sibTrans" presStyleLbl="sibTrans2D1" presStyleIdx="0" presStyleCnt="3"/>
      <dgm:spPr/>
      <dgm:t>
        <a:bodyPr/>
        <a:lstStyle/>
        <a:p>
          <a:endParaRPr lang="en-US"/>
        </a:p>
      </dgm:t>
    </dgm:pt>
    <dgm:pt modelId="{3D74EEE7-30FB-4BC7-8640-F1A45C83DFE0}" type="pres">
      <dgm:prSet presAssocID="{315DF007-7DA4-47DD-8C1A-97FC4A297EF3}" presName="connectorText" presStyleLbl="sibTrans2D1" presStyleIdx="0" presStyleCnt="3"/>
      <dgm:spPr/>
      <dgm:t>
        <a:bodyPr/>
        <a:lstStyle/>
        <a:p>
          <a:endParaRPr lang="en-US"/>
        </a:p>
      </dgm:t>
    </dgm:pt>
    <dgm:pt modelId="{DEC2531D-0D77-4D19-ADFE-998698C57AA1}" type="pres">
      <dgm:prSet presAssocID="{C7092AA5-5F88-4EC9-8FCA-FFDFB796541F}" presName="node" presStyleLbl="node1" presStyleIdx="1" presStyleCnt="3">
        <dgm:presLayoutVars>
          <dgm:bulletEnabled val="1"/>
        </dgm:presLayoutVars>
      </dgm:prSet>
      <dgm:spPr/>
      <dgm:t>
        <a:bodyPr/>
        <a:lstStyle/>
        <a:p>
          <a:endParaRPr lang="en-US"/>
        </a:p>
      </dgm:t>
    </dgm:pt>
    <dgm:pt modelId="{F42227DE-59AB-4FE3-AF5F-E69A9E5DD51B}" type="pres">
      <dgm:prSet presAssocID="{4EEB4CD2-C1CE-4DE0-B977-A756F6747EC9}" presName="sibTrans" presStyleLbl="sibTrans2D1" presStyleIdx="1" presStyleCnt="3" custLinFactNeighborX="2080" custLinFactNeighborY="-9924"/>
      <dgm:spPr/>
      <dgm:t>
        <a:bodyPr/>
        <a:lstStyle/>
        <a:p>
          <a:endParaRPr lang="en-US"/>
        </a:p>
      </dgm:t>
    </dgm:pt>
    <dgm:pt modelId="{53EDB44E-EF3A-419B-9204-7B422FB32E44}" type="pres">
      <dgm:prSet presAssocID="{4EEB4CD2-C1CE-4DE0-B977-A756F6747EC9}" presName="connectorText" presStyleLbl="sibTrans2D1" presStyleIdx="1" presStyleCnt="3"/>
      <dgm:spPr/>
      <dgm:t>
        <a:bodyPr/>
        <a:lstStyle/>
        <a:p>
          <a:endParaRPr lang="en-US"/>
        </a:p>
      </dgm:t>
    </dgm:pt>
    <dgm:pt modelId="{EDE83E3B-52CE-497A-A459-F5F3817935E8}" type="pres">
      <dgm:prSet presAssocID="{A8D23DF1-1124-46F0-9F90-D83AEF25DE29}" presName="node" presStyleLbl="node1" presStyleIdx="2" presStyleCnt="3">
        <dgm:presLayoutVars>
          <dgm:bulletEnabled val="1"/>
        </dgm:presLayoutVars>
      </dgm:prSet>
      <dgm:spPr/>
      <dgm:t>
        <a:bodyPr/>
        <a:lstStyle/>
        <a:p>
          <a:endParaRPr lang="en-US"/>
        </a:p>
      </dgm:t>
    </dgm:pt>
    <dgm:pt modelId="{9B80EBCE-0E92-4F02-AE17-E8E7ECCA94D9}" type="pres">
      <dgm:prSet presAssocID="{F96C8664-3FD4-40DF-AC34-FBD6FBDD86B2}" presName="sibTrans" presStyleLbl="sibTrans2D1" presStyleIdx="2" presStyleCnt="3"/>
      <dgm:spPr/>
      <dgm:t>
        <a:bodyPr/>
        <a:lstStyle/>
        <a:p>
          <a:endParaRPr lang="en-US"/>
        </a:p>
      </dgm:t>
    </dgm:pt>
    <dgm:pt modelId="{85DA79DF-4BFD-4ACD-AFD2-8913C8E89BB4}" type="pres">
      <dgm:prSet presAssocID="{F96C8664-3FD4-40DF-AC34-FBD6FBDD86B2}" presName="connectorText" presStyleLbl="sibTrans2D1" presStyleIdx="2" presStyleCnt="3"/>
      <dgm:spPr/>
      <dgm:t>
        <a:bodyPr/>
        <a:lstStyle/>
        <a:p>
          <a:endParaRPr lang="en-US"/>
        </a:p>
      </dgm:t>
    </dgm:pt>
  </dgm:ptLst>
  <dgm:cxnLst>
    <dgm:cxn modelId="{73F2BF4C-B98D-4345-AE90-51D6ABA2708A}" srcId="{1E5EA09A-A130-4953-97AC-0494EA2E28C5}" destId="{C7092AA5-5F88-4EC9-8FCA-FFDFB796541F}" srcOrd="1" destOrd="0" parTransId="{9459EC96-D38D-4450-AAAE-D687A0DFBC54}" sibTransId="{4EEB4CD2-C1CE-4DE0-B977-A756F6747EC9}"/>
    <dgm:cxn modelId="{97ECED09-936B-444C-AF94-4ED33858515C}" type="presOf" srcId="{C7092AA5-5F88-4EC9-8FCA-FFDFB796541F}" destId="{DEC2531D-0D77-4D19-ADFE-998698C57AA1}" srcOrd="0" destOrd="0" presId="urn:microsoft.com/office/officeart/2005/8/layout/cycle7"/>
    <dgm:cxn modelId="{847658CB-5D25-49C6-94C3-2DB54D41F015}" type="presOf" srcId="{315DF007-7DA4-47DD-8C1A-97FC4A297EF3}" destId="{497EB438-5B81-4DD4-95BA-BCB8065344E4}" srcOrd="0" destOrd="0" presId="urn:microsoft.com/office/officeart/2005/8/layout/cycle7"/>
    <dgm:cxn modelId="{3B76209D-2394-49F6-8C4B-422F25FCBA43}" type="presOf" srcId="{6BCB8008-A096-4A6A-BBC7-ABDAE1E46ADD}" destId="{648574EE-6BCC-407F-BC61-14AF00578B63}" srcOrd="0" destOrd="0" presId="urn:microsoft.com/office/officeart/2005/8/layout/cycle7"/>
    <dgm:cxn modelId="{5689153C-CD01-4C32-BAF1-E916F8C79F04}" type="presOf" srcId="{A8D23DF1-1124-46F0-9F90-D83AEF25DE29}" destId="{EDE83E3B-52CE-497A-A459-F5F3817935E8}" srcOrd="0" destOrd="0" presId="urn:microsoft.com/office/officeart/2005/8/layout/cycle7"/>
    <dgm:cxn modelId="{816266FA-708F-4D5D-ABC0-9C0049EE2641}" type="presOf" srcId="{4EEB4CD2-C1CE-4DE0-B977-A756F6747EC9}" destId="{53EDB44E-EF3A-419B-9204-7B422FB32E44}" srcOrd="1" destOrd="0" presId="urn:microsoft.com/office/officeart/2005/8/layout/cycle7"/>
    <dgm:cxn modelId="{BF00276F-916F-4005-84FC-2AD9C62435D5}" srcId="{1E5EA09A-A130-4953-97AC-0494EA2E28C5}" destId="{6BCB8008-A096-4A6A-BBC7-ABDAE1E46ADD}" srcOrd="0" destOrd="0" parTransId="{8462C5EC-570A-4B74-BEB4-5B111EB05047}" sibTransId="{315DF007-7DA4-47DD-8C1A-97FC4A297EF3}"/>
    <dgm:cxn modelId="{744CF0DB-1D85-463F-9083-CA536DDC2C9E}" type="presOf" srcId="{F96C8664-3FD4-40DF-AC34-FBD6FBDD86B2}" destId="{85DA79DF-4BFD-4ACD-AFD2-8913C8E89BB4}" srcOrd="1" destOrd="0" presId="urn:microsoft.com/office/officeart/2005/8/layout/cycle7"/>
    <dgm:cxn modelId="{0D7C88F4-AC6C-47A5-A026-13376C5E7BF4}" type="presOf" srcId="{1E5EA09A-A130-4953-97AC-0494EA2E28C5}" destId="{F394CDE3-7E27-4CE0-AFF6-17570CC2CFAC}" srcOrd="0" destOrd="0" presId="urn:microsoft.com/office/officeart/2005/8/layout/cycle7"/>
    <dgm:cxn modelId="{4DE76ABB-8CDA-4553-806A-DB5A576813C8}" srcId="{1E5EA09A-A130-4953-97AC-0494EA2E28C5}" destId="{A8D23DF1-1124-46F0-9F90-D83AEF25DE29}" srcOrd="2" destOrd="0" parTransId="{AC1BE967-74E0-49DF-92CF-486D805A2EA5}" sibTransId="{F96C8664-3FD4-40DF-AC34-FBD6FBDD86B2}"/>
    <dgm:cxn modelId="{D517A85A-7DCE-42BE-A51F-0D6A812CCBD9}" type="presOf" srcId="{F96C8664-3FD4-40DF-AC34-FBD6FBDD86B2}" destId="{9B80EBCE-0E92-4F02-AE17-E8E7ECCA94D9}" srcOrd="0" destOrd="0" presId="urn:microsoft.com/office/officeart/2005/8/layout/cycle7"/>
    <dgm:cxn modelId="{1DB5B901-8283-4375-922C-542E56FDA02E}" type="presOf" srcId="{4EEB4CD2-C1CE-4DE0-B977-A756F6747EC9}" destId="{F42227DE-59AB-4FE3-AF5F-E69A9E5DD51B}" srcOrd="0" destOrd="0" presId="urn:microsoft.com/office/officeart/2005/8/layout/cycle7"/>
    <dgm:cxn modelId="{660D8CB2-DF21-4D92-85E1-002089ED6440}" type="presOf" srcId="{315DF007-7DA4-47DD-8C1A-97FC4A297EF3}" destId="{3D74EEE7-30FB-4BC7-8640-F1A45C83DFE0}" srcOrd="1" destOrd="0" presId="urn:microsoft.com/office/officeart/2005/8/layout/cycle7"/>
    <dgm:cxn modelId="{92A8C7A6-0212-402D-8CF2-DCADB9235174}" type="presParOf" srcId="{F394CDE3-7E27-4CE0-AFF6-17570CC2CFAC}" destId="{648574EE-6BCC-407F-BC61-14AF00578B63}" srcOrd="0" destOrd="0" presId="urn:microsoft.com/office/officeart/2005/8/layout/cycle7"/>
    <dgm:cxn modelId="{BEDA86AB-A1BB-4222-B884-62590323F1E1}" type="presParOf" srcId="{F394CDE3-7E27-4CE0-AFF6-17570CC2CFAC}" destId="{497EB438-5B81-4DD4-95BA-BCB8065344E4}" srcOrd="1" destOrd="0" presId="urn:microsoft.com/office/officeart/2005/8/layout/cycle7"/>
    <dgm:cxn modelId="{F1BAFA6D-D721-42ED-8C80-A215308A6B8F}" type="presParOf" srcId="{497EB438-5B81-4DD4-95BA-BCB8065344E4}" destId="{3D74EEE7-30FB-4BC7-8640-F1A45C83DFE0}" srcOrd="0" destOrd="0" presId="urn:microsoft.com/office/officeart/2005/8/layout/cycle7"/>
    <dgm:cxn modelId="{21B9CB60-56E9-42B7-B4F7-EB949BA8088C}" type="presParOf" srcId="{F394CDE3-7E27-4CE0-AFF6-17570CC2CFAC}" destId="{DEC2531D-0D77-4D19-ADFE-998698C57AA1}" srcOrd="2" destOrd="0" presId="urn:microsoft.com/office/officeart/2005/8/layout/cycle7"/>
    <dgm:cxn modelId="{EF4D6031-9073-4ABA-ADD6-70AC0969AFC7}" type="presParOf" srcId="{F394CDE3-7E27-4CE0-AFF6-17570CC2CFAC}" destId="{F42227DE-59AB-4FE3-AF5F-E69A9E5DD51B}" srcOrd="3" destOrd="0" presId="urn:microsoft.com/office/officeart/2005/8/layout/cycle7"/>
    <dgm:cxn modelId="{FB917657-11F7-492C-A356-9A129C51CEFA}" type="presParOf" srcId="{F42227DE-59AB-4FE3-AF5F-E69A9E5DD51B}" destId="{53EDB44E-EF3A-419B-9204-7B422FB32E44}" srcOrd="0" destOrd="0" presId="urn:microsoft.com/office/officeart/2005/8/layout/cycle7"/>
    <dgm:cxn modelId="{ED2B3858-3A88-4D57-B781-4C1ED87D45E1}" type="presParOf" srcId="{F394CDE3-7E27-4CE0-AFF6-17570CC2CFAC}" destId="{EDE83E3B-52CE-497A-A459-F5F3817935E8}" srcOrd="4" destOrd="0" presId="urn:microsoft.com/office/officeart/2005/8/layout/cycle7"/>
    <dgm:cxn modelId="{78BED635-007C-4813-A6A5-BD11FE8A7D99}" type="presParOf" srcId="{F394CDE3-7E27-4CE0-AFF6-17570CC2CFAC}" destId="{9B80EBCE-0E92-4F02-AE17-E8E7ECCA94D9}" srcOrd="5" destOrd="0" presId="urn:microsoft.com/office/officeart/2005/8/layout/cycle7"/>
    <dgm:cxn modelId="{BB6CEDE9-9FC5-4787-8A4E-F3B9121D2A5F}" type="presParOf" srcId="{9B80EBCE-0E92-4F02-AE17-E8E7ECCA94D9}" destId="{85DA79DF-4BFD-4ACD-AFD2-8913C8E89BB4}"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AC9B90-93CB-4647-A876-78F72053A49B}" type="doc">
      <dgm:prSet loTypeId="urn:microsoft.com/office/officeart/2005/8/layout/cycle6" loCatId="relationship" qsTypeId="urn:microsoft.com/office/officeart/2005/8/quickstyle/simple1" qsCatId="simple" csTypeId="urn:microsoft.com/office/officeart/2005/8/colors/accent2_1" csCatId="accent2" phldr="1"/>
      <dgm:spPr/>
      <dgm:t>
        <a:bodyPr/>
        <a:lstStyle/>
        <a:p>
          <a:pPr rtl="1"/>
          <a:endParaRPr lang="ar-SY"/>
        </a:p>
      </dgm:t>
    </dgm:pt>
    <dgm:pt modelId="{D562575B-2FEA-4B14-B8FC-B0237604DDEC}">
      <dgm:prSet phldrT="[نص]" custT="1"/>
      <dgm:spPr/>
      <dgm:t>
        <a:bodyPr/>
        <a:lstStyle/>
        <a:p>
          <a:pPr rtl="1"/>
          <a:r>
            <a:rPr lang="ar-SA" sz="2800" b="1" dirty="0" smtClean="0"/>
            <a:t>مجتمعية</a:t>
          </a:r>
          <a:endParaRPr lang="ar-SY" sz="2800" b="1" dirty="0"/>
        </a:p>
      </dgm:t>
    </dgm:pt>
    <dgm:pt modelId="{54CA7850-032C-4E19-8DBD-209B28CFEA10}" type="parTrans" cxnId="{6F75BDAE-A2C6-4807-8CB9-77016C672A52}">
      <dgm:prSet/>
      <dgm:spPr/>
      <dgm:t>
        <a:bodyPr/>
        <a:lstStyle/>
        <a:p>
          <a:pPr rtl="1"/>
          <a:endParaRPr lang="ar-SY"/>
        </a:p>
      </dgm:t>
    </dgm:pt>
    <dgm:pt modelId="{D38AB7F3-7203-4A8E-857C-666A59017BE7}" type="sibTrans" cxnId="{6F75BDAE-A2C6-4807-8CB9-77016C672A52}">
      <dgm:prSet/>
      <dgm:spPr/>
      <dgm:t>
        <a:bodyPr/>
        <a:lstStyle/>
        <a:p>
          <a:pPr rtl="1"/>
          <a:endParaRPr lang="ar-SY"/>
        </a:p>
      </dgm:t>
    </dgm:pt>
    <dgm:pt modelId="{03794DA3-05C4-4AC5-A2A4-0B6722AA1118}">
      <dgm:prSet phldrT="[نص]" custT="1"/>
      <dgm:spPr/>
      <dgm:t>
        <a:bodyPr/>
        <a:lstStyle/>
        <a:p>
          <a:pPr algn="r" rtl="1"/>
          <a:r>
            <a:rPr lang="ar-SA" sz="2800" dirty="0" smtClean="0"/>
            <a:t> </a:t>
          </a:r>
          <a:r>
            <a:rPr lang="ar-SA" sz="2800" b="1" dirty="0" smtClean="0"/>
            <a:t>بيئية</a:t>
          </a:r>
          <a:r>
            <a:rPr lang="ar-SA" sz="2800" dirty="0" smtClean="0"/>
            <a:t> </a:t>
          </a:r>
          <a:r>
            <a:rPr lang="ar-SA" sz="1600" dirty="0" smtClean="0"/>
            <a:t>(تنمية مستدامة)</a:t>
          </a:r>
          <a:endParaRPr lang="ar-SY" sz="2800" dirty="0"/>
        </a:p>
      </dgm:t>
    </dgm:pt>
    <dgm:pt modelId="{F7BF057B-E56E-46EB-A357-ED4C6B4A6B67}" type="parTrans" cxnId="{094EC00B-FC08-43DB-B50C-CDDCBDD4C5CE}">
      <dgm:prSet/>
      <dgm:spPr/>
      <dgm:t>
        <a:bodyPr/>
        <a:lstStyle/>
        <a:p>
          <a:pPr rtl="1"/>
          <a:endParaRPr lang="ar-SY"/>
        </a:p>
      </dgm:t>
    </dgm:pt>
    <dgm:pt modelId="{BBC39CD0-6937-46BE-9DD9-EA0900EBFE70}" type="sibTrans" cxnId="{094EC00B-FC08-43DB-B50C-CDDCBDD4C5CE}">
      <dgm:prSet/>
      <dgm:spPr/>
      <dgm:t>
        <a:bodyPr/>
        <a:lstStyle/>
        <a:p>
          <a:pPr rtl="1"/>
          <a:endParaRPr lang="ar-SY"/>
        </a:p>
      </dgm:t>
    </dgm:pt>
    <dgm:pt modelId="{072991A4-32EB-49A0-9734-E52AE89A34B6}">
      <dgm:prSet phldrT="[نص]" custT="1"/>
      <dgm:spPr/>
      <dgm:t>
        <a:bodyPr/>
        <a:lstStyle/>
        <a:p>
          <a:pPr algn="r" rtl="1"/>
          <a:r>
            <a:rPr lang="ar-SA" sz="2800" b="1" dirty="0" smtClean="0"/>
            <a:t>أخلاقية</a:t>
          </a:r>
          <a:r>
            <a:rPr lang="ar-SA" sz="2800" dirty="0" smtClean="0"/>
            <a:t> </a:t>
          </a:r>
          <a:r>
            <a:rPr lang="ar-SA" sz="1600" dirty="0" smtClean="0"/>
            <a:t>(أهلية)</a:t>
          </a:r>
          <a:endParaRPr lang="ar-SY" sz="2800" dirty="0"/>
        </a:p>
      </dgm:t>
    </dgm:pt>
    <dgm:pt modelId="{150C7AD7-102D-4319-A02D-738553B87462}" type="parTrans" cxnId="{F7129223-BAE7-418C-8A55-60909AB1CBAE}">
      <dgm:prSet/>
      <dgm:spPr/>
      <dgm:t>
        <a:bodyPr/>
        <a:lstStyle/>
        <a:p>
          <a:pPr rtl="1"/>
          <a:endParaRPr lang="ar-SY"/>
        </a:p>
      </dgm:t>
    </dgm:pt>
    <dgm:pt modelId="{7794316E-A664-43B1-8417-5F82A1FBF0DA}" type="sibTrans" cxnId="{F7129223-BAE7-418C-8A55-60909AB1CBAE}">
      <dgm:prSet/>
      <dgm:spPr/>
      <dgm:t>
        <a:bodyPr/>
        <a:lstStyle/>
        <a:p>
          <a:pPr rtl="1"/>
          <a:endParaRPr lang="ar-SY"/>
        </a:p>
      </dgm:t>
    </dgm:pt>
    <dgm:pt modelId="{8F1CC0D3-3DC6-479C-BA37-4846949C2F52}">
      <dgm:prSet phldrT="[نص]" custT="1"/>
      <dgm:spPr/>
      <dgm:t>
        <a:bodyPr/>
        <a:lstStyle/>
        <a:p>
          <a:pPr algn="r" rtl="1"/>
          <a:r>
            <a:rPr lang="ar-SA" sz="2800" b="1" dirty="0" smtClean="0"/>
            <a:t>إدارية</a:t>
          </a:r>
          <a:r>
            <a:rPr lang="ar-SA" sz="2800" dirty="0" smtClean="0"/>
            <a:t> </a:t>
          </a:r>
          <a:r>
            <a:rPr lang="ar-SA" sz="1600" dirty="0" smtClean="0"/>
            <a:t>(عطل وضرر)</a:t>
          </a:r>
          <a:endParaRPr lang="ar-SY" sz="2800" dirty="0"/>
        </a:p>
      </dgm:t>
    </dgm:pt>
    <dgm:pt modelId="{3A5D0AFA-513E-4690-8F30-14568B3A96E8}" type="parTrans" cxnId="{A562EFE8-A177-4B0C-8C64-CF939F204C5D}">
      <dgm:prSet/>
      <dgm:spPr/>
      <dgm:t>
        <a:bodyPr/>
        <a:lstStyle/>
        <a:p>
          <a:pPr rtl="1"/>
          <a:endParaRPr lang="ar-SY"/>
        </a:p>
      </dgm:t>
    </dgm:pt>
    <dgm:pt modelId="{0F9419C0-FEAA-4EDE-930E-31BD7BBC21C0}" type="sibTrans" cxnId="{A562EFE8-A177-4B0C-8C64-CF939F204C5D}">
      <dgm:prSet/>
      <dgm:spPr/>
      <dgm:t>
        <a:bodyPr/>
        <a:lstStyle/>
        <a:p>
          <a:pPr rtl="1"/>
          <a:endParaRPr lang="ar-SY"/>
        </a:p>
      </dgm:t>
    </dgm:pt>
    <dgm:pt modelId="{523F1D10-E60F-4B90-B537-A3413D3CD2D2}">
      <dgm:prSet phldrT="[نص]" custT="1"/>
      <dgm:spPr/>
      <dgm:t>
        <a:bodyPr/>
        <a:lstStyle/>
        <a:p>
          <a:pPr algn="r" rtl="1"/>
          <a:r>
            <a:rPr lang="ar-SA" sz="2800" b="1" dirty="0" smtClean="0"/>
            <a:t>مدنية</a:t>
          </a:r>
          <a:r>
            <a:rPr lang="ar-SA" sz="2800" dirty="0" smtClean="0"/>
            <a:t> </a:t>
          </a:r>
          <a:r>
            <a:rPr lang="ar-SA" sz="1600" dirty="0" smtClean="0"/>
            <a:t>(تعويض الضرر) </a:t>
          </a:r>
          <a:endParaRPr lang="ar-SY" sz="1600" dirty="0"/>
        </a:p>
      </dgm:t>
    </dgm:pt>
    <dgm:pt modelId="{768AAF14-86F4-47E7-9188-FA5A262D904D}" type="parTrans" cxnId="{4BAB5109-52BC-47E0-9062-41336AC15B2E}">
      <dgm:prSet/>
      <dgm:spPr/>
      <dgm:t>
        <a:bodyPr/>
        <a:lstStyle/>
        <a:p>
          <a:pPr rtl="1"/>
          <a:endParaRPr lang="ar-SY"/>
        </a:p>
      </dgm:t>
    </dgm:pt>
    <dgm:pt modelId="{C57AFE1D-13A0-4A2C-8628-D79AAA8C6E9A}" type="sibTrans" cxnId="{4BAB5109-52BC-47E0-9062-41336AC15B2E}">
      <dgm:prSet/>
      <dgm:spPr/>
      <dgm:t>
        <a:bodyPr/>
        <a:lstStyle/>
        <a:p>
          <a:pPr rtl="1"/>
          <a:endParaRPr lang="ar-SY"/>
        </a:p>
      </dgm:t>
    </dgm:pt>
    <dgm:pt modelId="{894B99FE-257D-4C31-870A-3160A442E3BC}">
      <dgm:prSet custT="1"/>
      <dgm:spPr/>
      <dgm:t>
        <a:bodyPr/>
        <a:lstStyle/>
        <a:p>
          <a:pPr algn="r" rtl="1"/>
          <a:r>
            <a:rPr lang="ar-SA" sz="2800" b="1" dirty="0" smtClean="0"/>
            <a:t>جزائية</a:t>
          </a:r>
          <a:r>
            <a:rPr lang="ar-SA" sz="2800" dirty="0" smtClean="0"/>
            <a:t> </a:t>
          </a:r>
          <a:r>
            <a:rPr lang="ar-SA" sz="1600" dirty="0" smtClean="0"/>
            <a:t>(عقوبة قضائية)</a:t>
          </a:r>
          <a:r>
            <a:rPr lang="ar-SA" sz="2800" dirty="0" smtClean="0"/>
            <a:t> </a:t>
          </a:r>
          <a:endParaRPr lang="ar-SY" sz="2800" dirty="0"/>
        </a:p>
      </dgm:t>
    </dgm:pt>
    <dgm:pt modelId="{48A7E689-2E90-4616-8019-4010961290DE}" type="parTrans" cxnId="{1B2282C2-CE92-452B-9B72-56C2F43A9C38}">
      <dgm:prSet/>
      <dgm:spPr/>
      <dgm:t>
        <a:bodyPr/>
        <a:lstStyle/>
        <a:p>
          <a:pPr rtl="1"/>
          <a:endParaRPr lang="ar-SY"/>
        </a:p>
      </dgm:t>
    </dgm:pt>
    <dgm:pt modelId="{311E41EF-8AB4-4FE9-AB87-EA733BF7AA8F}" type="sibTrans" cxnId="{1B2282C2-CE92-452B-9B72-56C2F43A9C38}">
      <dgm:prSet/>
      <dgm:spPr/>
      <dgm:t>
        <a:bodyPr/>
        <a:lstStyle/>
        <a:p>
          <a:pPr rtl="1"/>
          <a:endParaRPr lang="ar-SY"/>
        </a:p>
      </dgm:t>
    </dgm:pt>
    <dgm:pt modelId="{E2D4E89A-C804-4A06-98FE-25D4335853CD}">
      <dgm:prSet custT="1"/>
      <dgm:spPr/>
      <dgm:t>
        <a:bodyPr/>
        <a:lstStyle/>
        <a:p>
          <a:pPr algn="r" rtl="1"/>
          <a:r>
            <a:rPr lang="ar-SA" sz="2800" b="1" dirty="0" smtClean="0"/>
            <a:t>إلكترونية</a:t>
          </a:r>
          <a:r>
            <a:rPr lang="ar-SA" sz="2800" dirty="0" smtClean="0"/>
            <a:t> </a:t>
          </a:r>
          <a:r>
            <a:rPr lang="ar-SA" sz="1600" dirty="0" smtClean="0"/>
            <a:t>(استخدام)</a:t>
          </a:r>
          <a:endParaRPr lang="ar-SY" sz="2800" dirty="0"/>
        </a:p>
      </dgm:t>
    </dgm:pt>
    <dgm:pt modelId="{E146F0E3-0609-4E25-859F-FEFCF5147493}" type="parTrans" cxnId="{5896789D-E577-45E5-B5C2-F09C4F9ADBF2}">
      <dgm:prSet/>
      <dgm:spPr/>
      <dgm:t>
        <a:bodyPr/>
        <a:lstStyle/>
        <a:p>
          <a:pPr rtl="1"/>
          <a:endParaRPr lang="ar-SY"/>
        </a:p>
      </dgm:t>
    </dgm:pt>
    <dgm:pt modelId="{75FBB047-8849-4F52-A304-C25138F2A499}" type="sibTrans" cxnId="{5896789D-E577-45E5-B5C2-F09C4F9ADBF2}">
      <dgm:prSet/>
      <dgm:spPr/>
      <dgm:t>
        <a:bodyPr/>
        <a:lstStyle/>
        <a:p>
          <a:pPr rtl="1"/>
          <a:endParaRPr lang="ar-SY"/>
        </a:p>
      </dgm:t>
    </dgm:pt>
    <dgm:pt modelId="{97ABDF64-087C-47E9-8704-F61C586821FB}">
      <dgm:prSet custT="1"/>
      <dgm:spPr/>
      <dgm:t>
        <a:bodyPr/>
        <a:lstStyle/>
        <a:p>
          <a:pPr algn="r" rtl="1"/>
          <a:r>
            <a:rPr lang="ar-SA" sz="2800" b="1" dirty="0" smtClean="0"/>
            <a:t>سياسية</a:t>
          </a:r>
          <a:r>
            <a:rPr lang="ar-SA" sz="2800" dirty="0" smtClean="0"/>
            <a:t> </a:t>
          </a:r>
          <a:r>
            <a:rPr lang="ar-SA" sz="1600" dirty="0" smtClean="0"/>
            <a:t>(وزارة أمام البرلمان)</a:t>
          </a:r>
          <a:endParaRPr lang="ar-SY" sz="2800" dirty="0"/>
        </a:p>
      </dgm:t>
    </dgm:pt>
    <dgm:pt modelId="{1EE78D7A-02F5-4C77-8998-B1FE33DD2F0E}" type="parTrans" cxnId="{F23CEB28-F19D-48D3-97BE-16619BC71B0B}">
      <dgm:prSet/>
      <dgm:spPr/>
      <dgm:t>
        <a:bodyPr/>
        <a:lstStyle/>
        <a:p>
          <a:pPr rtl="1"/>
          <a:endParaRPr lang="ar-SY"/>
        </a:p>
      </dgm:t>
    </dgm:pt>
    <dgm:pt modelId="{666D735F-DF8D-4499-B9A7-1216F30DA7E7}" type="sibTrans" cxnId="{F23CEB28-F19D-48D3-97BE-16619BC71B0B}">
      <dgm:prSet/>
      <dgm:spPr/>
      <dgm:t>
        <a:bodyPr/>
        <a:lstStyle/>
        <a:p>
          <a:pPr rtl="1"/>
          <a:endParaRPr lang="ar-SY"/>
        </a:p>
      </dgm:t>
    </dgm:pt>
    <dgm:pt modelId="{F82791C7-5271-400C-A99D-1F47402DDA18}" type="pres">
      <dgm:prSet presAssocID="{B2AC9B90-93CB-4647-A876-78F72053A49B}" presName="cycle" presStyleCnt="0">
        <dgm:presLayoutVars>
          <dgm:dir/>
          <dgm:resizeHandles val="exact"/>
        </dgm:presLayoutVars>
      </dgm:prSet>
      <dgm:spPr/>
      <dgm:t>
        <a:bodyPr/>
        <a:lstStyle/>
        <a:p>
          <a:pPr rtl="1"/>
          <a:endParaRPr lang="ar-SY"/>
        </a:p>
      </dgm:t>
    </dgm:pt>
    <dgm:pt modelId="{47A12C0C-0352-40C5-93A8-F04D4CA16B17}" type="pres">
      <dgm:prSet presAssocID="{D562575B-2FEA-4B14-B8FC-B0237604DDEC}" presName="node" presStyleLbl="node1" presStyleIdx="0" presStyleCnt="8" custScaleX="165973">
        <dgm:presLayoutVars>
          <dgm:bulletEnabled val="1"/>
        </dgm:presLayoutVars>
      </dgm:prSet>
      <dgm:spPr/>
      <dgm:t>
        <a:bodyPr/>
        <a:lstStyle/>
        <a:p>
          <a:pPr rtl="1"/>
          <a:endParaRPr lang="ar-SY"/>
        </a:p>
      </dgm:t>
    </dgm:pt>
    <dgm:pt modelId="{35B76765-FD82-42B6-9BE7-E9512C80C633}" type="pres">
      <dgm:prSet presAssocID="{D562575B-2FEA-4B14-B8FC-B0237604DDEC}" presName="spNode" presStyleCnt="0"/>
      <dgm:spPr/>
    </dgm:pt>
    <dgm:pt modelId="{023BF4C6-AA8A-47A6-84D1-8230B1020933}" type="pres">
      <dgm:prSet presAssocID="{D38AB7F3-7203-4A8E-857C-666A59017BE7}" presName="sibTrans" presStyleLbl="sibTrans1D1" presStyleIdx="0" presStyleCnt="8"/>
      <dgm:spPr/>
      <dgm:t>
        <a:bodyPr/>
        <a:lstStyle/>
        <a:p>
          <a:pPr rtl="1"/>
          <a:endParaRPr lang="ar-SY"/>
        </a:p>
      </dgm:t>
    </dgm:pt>
    <dgm:pt modelId="{440E711B-0CB8-4F24-80AE-567B4093B0D3}" type="pres">
      <dgm:prSet presAssocID="{03794DA3-05C4-4AC5-A2A4-0B6722AA1118}" presName="node" presStyleLbl="node1" presStyleIdx="1" presStyleCnt="8" custScaleX="260568">
        <dgm:presLayoutVars>
          <dgm:bulletEnabled val="1"/>
        </dgm:presLayoutVars>
      </dgm:prSet>
      <dgm:spPr/>
      <dgm:t>
        <a:bodyPr/>
        <a:lstStyle/>
        <a:p>
          <a:pPr rtl="1"/>
          <a:endParaRPr lang="ar-SY"/>
        </a:p>
      </dgm:t>
    </dgm:pt>
    <dgm:pt modelId="{944DE1F7-FC32-4455-A529-24008747A545}" type="pres">
      <dgm:prSet presAssocID="{03794DA3-05C4-4AC5-A2A4-0B6722AA1118}" presName="spNode" presStyleCnt="0"/>
      <dgm:spPr/>
    </dgm:pt>
    <dgm:pt modelId="{62F1A27A-512E-46AF-ACA7-D309017416FD}" type="pres">
      <dgm:prSet presAssocID="{BBC39CD0-6937-46BE-9DD9-EA0900EBFE70}" presName="sibTrans" presStyleLbl="sibTrans1D1" presStyleIdx="1" presStyleCnt="8"/>
      <dgm:spPr/>
      <dgm:t>
        <a:bodyPr/>
        <a:lstStyle/>
        <a:p>
          <a:pPr rtl="1"/>
          <a:endParaRPr lang="ar-SY"/>
        </a:p>
      </dgm:t>
    </dgm:pt>
    <dgm:pt modelId="{C2AA40F5-885A-4F42-8B6F-C9557C944DC4}" type="pres">
      <dgm:prSet presAssocID="{894B99FE-257D-4C31-870A-3160A442E3BC}" presName="node" presStyleLbl="node1" presStyleIdx="2" presStyleCnt="8" custScaleX="250688">
        <dgm:presLayoutVars>
          <dgm:bulletEnabled val="1"/>
        </dgm:presLayoutVars>
      </dgm:prSet>
      <dgm:spPr/>
      <dgm:t>
        <a:bodyPr/>
        <a:lstStyle/>
        <a:p>
          <a:pPr rtl="1"/>
          <a:endParaRPr lang="ar-SY"/>
        </a:p>
      </dgm:t>
    </dgm:pt>
    <dgm:pt modelId="{7C47A3A5-9552-462A-976D-3F989E48B646}" type="pres">
      <dgm:prSet presAssocID="{894B99FE-257D-4C31-870A-3160A442E3BC}" presName="spNode" presStyleCnt="0"/>
      <dgm:spPr/>
    </dgm:pt>
    <dgm:pt modelId="{C592985F-943D-43D5-8275-E5A783A6621E}" type="pres">
      <dgm:prSet presAssocID="{311E41EF-8AB4-4FE9-AB87-EA733BF7AA8F}" presName="sibTrans" presStyleLbl="sibTrans1D1" presStyleIdx="2" presStyleCnt="8"/>
      <dgm:spPr/>
      <dgm:t>
        <a:bodyPr/>
        <a:lstStyle/>
        <a:p>
          <a:pPr rtl="1"/>
          <a:endParaRPr lang="ar-SY"/>
        </a:p>
      </dgm:t>
    </dgm:pt>
    <dgm:pt modelId="{76C0956F-F08B-410E-A8CC-AD8D90354624}" type="pres">
      <dgm:prSet presAssocID="{97ABDF64-087C-47E9-8704-F61C586821FB}" presName="node" presStyleLbl="node1" presStyleIdx="3" presStyleCnt="8" custScaleX="325808">
        <dgm:presLayoutVars>
          <dgm:bulletEnabled val="1"/>
        </dgm:presLayoutVars>
      </dgm:prSet>
      <dgm:spPr/>
      <dgm:t>
        <a:bodyPr/>
        <a:lstStyle/>
        <a:p>
          <a:pPr rtl="1"/>
          <a:endParaRPr lang="ar-SY"/>
        </a:p>
      </dgm:t>
    </dgm:pt>
    <dgm:pt modelId="{1DABEBD2-E469-4F41-AF5C-269B8B619970}" type="pres">
      <dgm:prSet presAssocID="{97ABDF64-087C-47E9-8704-F61C586821FB}" presName="spNode" presStyleCnt="0"/>
      <dgm:spPr/>
    </dgm:pt>
    <dgm:pt modelId="{D812B1F6-7F16-4D4C-A8C0-F77C02471EA6}" type="pres">
      <dgm:prSet presAssocID="{666D735F-DF8D-4499-B9A7-1216F30DA7E7}" presName="sibTrans" presStyleLbl="sibTrans1D1" presStyleIdx="3" presStyleCnt="8"/>
      <dgm:spPr/>
      <dgm:t>
        <a:bodyPr/>
        <a:lstStyle/>
        <a:p>
          <a:pPr rtl="1"/>
          <a:endParaRPr lang="ar-SY"/>
        </a:p>
      </dgm:t>
    </dgm:pt>
    <dgm:pt modelId="{58E438B9-F7F2-4DFE-8453-51AA72B3FC38}" type="pres">
      <dgm:prSet presAssocID="{E2D4E89A-C804-4A06-98FE-25D4335853CD}" presName="node" presStyleLbl="node1" presStyleIdx="4" presStyleCnt="8" custScaleX="237367">
        <dgm:presLayoutVars>
          <dgm:bulletEnabled val="1"/>
        </dgm:presLayoutVars>
      </dgm:prSet>
      <dgm:spPr/>
      <dgm:t>
        <a:bodyPr/>
        <a:lstStyle/>
        <a:p>
          <a:pPr rtl="1"/>
          <a:endParaRPr lang="ar-SY"/>
        </a:p>
      </dgm:t>
    </dgm:pt>
    <dgm:pt modelId="{4805B8CE-81C9-44B6-AC19-041C8DBB4E60}" type="pres">
      <dgm:prSet presAssocID="{E2D4E89A-C804-4A06-98FE-25D4335853CD}" presName="spNode" presStyleCnt="0"/>
      <dgm:spPr/>
    </dgm:pt>
    <dgm:pt modelId="{F40E875B-EDAE-4D3B-837F-5AB447F15103}" type="pres">
      <dgm:prSet presAssocID="{75FBB047-8849-4F52-A304-C25138F2A499}" presName="sibTrans" presStyleLbl="sibTrans1D1" presStyleIdx="4" presStyleCnt="8"/>
      <dgm:spPr/>
      <dgm:t>
        <a:bodyPr/>
        <a:lstStyle/>
        <a:p>
          <a:pPr rtl="1"/>
          <a:endParaRPr lang="ar-SY"/>
        </a:p>
      </dgm:t>
    </dgm:pt>
    <dgm:pt modelId="{F28EE923-BE0F-4725-97C8-E9F168F5E6E0}" type="pres">
      <dgm:prSet presAssocID="{072991A4-32EB-49A0-9734-E52AE89A34B6}" presName="node" presStyleLbl="node1" presStyleIdx="5" presStyleCnt="8" custScaleX="193583">
        <dgm:presLayoutVars>
          <dgm:bulletEnabled val="1"/>
        </dgm:presLayoutVars>
      </dgm:prSet>
      <dgm:spPr/>
      <dgm:t>
        <a:bodyPr/>
        <a:lstStyle/>
        <a:p>
          <a:pPr rtl="1"/>
          <a:endParaRPr lang="ar-SY"/>
        </a:p>
      </dgm:t>
    </dgm:pt>
    <dgm:pt modelId="{47642290-F6BF-4497-867B-272E3F062630}" type="pres">
      <dgm:prSet presAssocID="{072991A4-32EB-49A0-9734-E52AE89A34B6}" presName="spNode" presStyleCnt="0"/>
      <dgm:spPr/>
    </dgm:pt>
    <dgm:pt modelId="{9D45955E-8ABB-498C-8B21-35BB9156E002}" type="pres">
      <dgm:prSet presAssocID="{7794316E-A664-43B1-8417-5F82A1FBF0DA}" presName="sibTrans" presStyleLbl="sibTrans1D1" presStyleIdx="5" presStyleCnt="8"/>
      <dgm:spPr/>
      <dgm:t>
        <a:bodyPr/>
        <a:lstStyle/>
        <a:p>
          <a:pPr rtl="1"/>
          <a:endParaRPr lang="ar-SY"/>
        </a:p>
      </dgm:t>
    </dgm:pt>
    <dgm:pt modelId="{8C2D2F0A-9FE8-4D79-B9C8-8F17AC6002A1}" type="pres">
      <dgm:prSet presAssocID="{8F1CC0D3-3DC6-479C-BA37-4846949C2F52}" presName="node" presStyleLbl="node1" presStyleIdx="6" presStyleCnt="8" custScaleX="232634">
        <dgm:presLayoutVars>
          <dgm:bulletEnabled val="1"/>
        </dgm:presLayoutVars>
      </dgm:prSet>
      <dgm:spPr/>
      <dgm:t>
        <a:bodyPr/>
        <a:lstStyle/>
        <a:p>
          <a:pPr rtl="1"/>
          <a:endParaRPr lang="ar-SY"/>
        </a:p>
      </dgm:t>
    </dgm:pt>
    <dgm:pt modelId="{2D5856C1-FEDA-452A-833F-336039346925}" type="pres">
      <dgm:prSet presAssocID="{8F1CC0D3-3DC6-479C-BA37-4846949C2F52}" presName="spNode" presStyleCnt="0"/>
      <dgm:spPr/>
    </dgm:pt>
    <dgm:pt modelId="{D3AEFFDB-6C0E-4978-8EA7-EB107C198F2E}" type="pres">
      <dgm:prSet presAssocID="{0F9419C0-FEAA-4EDE-930E-31BD7BBC21C0}" presName="sibTrans" presStyleLbl="sibTrans1D1" presStyleIdx="6" presStyleCnt="8"/>
      <dgm:spPr/>
      <dgm:t>
        <a:bodyPr/>
        <a:lstStyle/>
        <a:p>
          <a:pPr rtl="1"/>
          <a:endParaRPr lang="ar-SY"/>
        </a:p>
      </dgm:t>
    </dgm:pt>
    <dgm:pt modelId="{EE373579-C576-4D3A-8834-0612262B90B8}" type="pres">
      <dgm:prSet presAssocID="{523F1D10-E60F-4B90-B537-A3413D3CD2D2}" presName="node" presStyleLbl="node1" presStyleIdx="7" presStyleCnt="8" custScaleX="241949">
        <dgm:presLayoutVars>
          <dgm:bulletEnabled val="1"/>
        </dgm:presLayoutVars>
      </dgm:prSet>
      <dgm:spPr/>
      <dgm:t>
        <a:bodyPr/>
        <a:lstStyle/>
        <a:p>
          <a:pPr rtl="1"/>
          <a:endParaRPr lang="ar-SY"/>
        </a:p>
      </dgm:t>
    </dgm:pt>
    <dgm:pt modelId="{8CAE11FA-803B-4CBB-8B58-13D12D6B4937}" type="pres">
      <dgm:prSet presAssocID="{523F1D10-E60F-4B90-B537-A3413D3CD2D2}" presName="spNode" presStyleCnt="0"/>
      <dgm:spPr/>
    </dgm:pt>
    <dgm:pt modelId="{2D5719E5-CEC0-427D-A1CE-70952CE7BF28}" type="pres">
      <dgm:prSet presAssocID="{C57AFE1D-13A0-4A2C-8628-D79AAA8C6E9A}" presName="sibTrans" presStyleLbl="sibTrans1D1" presStyleIdx="7" presStyleCnt="8"/>
      <dgm:spPr/>
      <dgm:t>
        <a:bodyPr/>
        <a:lstStyle/>
        <a:p>
          <a:pPr rtl="1"/>
          <a:endParaRPr lang="ar-SY"/>
        </a:p>
      </dgm:t>
    </dgm:pt>
  </dgm:ptLst>
  <dgm:cxnLst>
    <dgm:cxn modelId="{5B14F290-F93A-4039-B9A9-0E26A6D58AE3}" type="presOf" srcId="{D562575B-2FEA-4B14-B8FC-B0237604DDEC}" destId="{47A12C0C-0352-40C5-93A8-F04D4CA16B17}" srcOrd="0" destOrd="0" presId="urn:microsoft.com/office/officeart/2005/8/layout/cycle6"/>
    <dgm:cxn modelId="{EFE08CE5-D15F-47E8-A531-054889CA0FFD}" type="presOf" srcId="{C57AFE1D-13A0-4A2C-8628-D79AAA8C6E9A}" destId="{2D5719E5-CEC0-427D-A1CE-70952CE7BF28}" srcOrd="0" destOrd="0" presId="urn:microsoft.com/office/officeart/2005/8/layout/cycle6"/>
    <dgm:cxn modelId="{11204E86-2108-46F2-A409-F3B2112069E4}" type="presOf" srcId="{311E41EF-8AB4-4FE9-AB87-EA733BF7AA8F}" destId="{C592985F-943D-43D5-8275-E5A783A6621E}" srcOrd="0" destOrd="0" presId="urn:microsoft.com/office/officeart/2005/8/layout/cycle6"/>
    <dgm:cxn modelId="{C2D256A7-C073-424E-96ED-8629C33E3D0B}" type="presOf" srcId="{072991A4-32EB-49A0-9734-E52AE89A34B6}" destId="{F28EE923-BE0F-4725-97C8-E9F168F5E6E0}" srcOrd="0" destOrd="0" presId="urn:microsoft.com/office/officeart/2005/8/layout/cycle6"/>
    <dgm:cxn modelId="{103356F0-DDA0-4C36-9304-1ED6DDA139E4}" type="presOf" srcId="{03794DA3-05C4-4AC5-A2A4-0B6722AA1118}" destId="{440E711B-0CB8-4F24-80AE-567B4093B0D3}" srcOrd="0" destOrd="0" presId="urn:microsoft.com/office/officeart/2005/8/layout/cycle6"/>
    <dgm:cxn modelId="{5DB16C0A-47FE-4303-9CC7-BCF34E674E37}" type="presOf" srcId="{75FBB047-8849-4F52-A304-C25138F2A499}" destId="{F40E875B-EDAE-4D3B-837F-5AB447F15103}" srcOrd="0" destOrd="0" presId="urn:microsoft.com/office/officeart/2005/8/layout/cycle6"/>
    <dgm:cxn modelId="{4EB8E2B9-0203-45D2-BA9A-2C535B92009D}" type="presOf" srcId="{E2D4E89A-C804-4A06-98FE-25D4335853CD}" destId="{58E438B9-F7F2-4DFE-8453-51AA72B3FC38}" srcOrd="0" destOrd="0" presId="urn:microsoft.com/office/officeart/2005/8/layout/cycle6"/>
    <dgm:cxn modelId="{1AA6A697-98FD-454F-B82E-D47F6DD5430A}" type="presOf" srcId="{BBC39CD0-6937-46BE-9DD9-EA0900EBFE70}" destId="{62F1A27A-512E-46AF-ACA7-D309017416FD}" srcOrd="0" destOrd="0" presId="urn:microsoft.com/office/officeart/2005/8/layout/cycle6"/>
    <dgm:cxn modelId="{4BAB5109-52BC-47E0-9062-41336AC15B2E}" srcId="{B2AC9B90-93CB-4647-A876-78F72053A49B}" destId="{523F1D10-E60F-4B90-B537-A3413D3CD2D2}" srcOrd="7" destOrd="0" parTransId="{768AAF14-86F4-47E7-9188-FA5A262D904D}" sibTransId="{C57AFE1D-13A0-4A2C-8628-D79AAA8C6E9A}"/>
    <dgm:cxn modelId="{6F75BDAE-A2C6-4807-8CB9-77016C672A52}" srcId="{B2AC9B90-93CB-4647-A876-78F72053A49B}" destId="{D562575B-2FEA-4B14-B8FC-B0237604DDEC}" srcOrd="0" destOrd="0" parTransId="{54CA7850-032C-4E19-8DBD-209B28CFEA10}" sibTransId="{D38AB7F3-7203-4A8E-857C-666A59017BE7}"/>
    <dgm:cxn modelId="{009A57B7-C718-431A-B7C8-CD036E3EDBF3}" type="presOf" srcId="{0F9419C0-FEAA-4EDE-930E-31BD7BBC21C0}" destId="{D3AEFFDB-6C0E-4978-8EA7-EB107C198F2E}" srcOrd="0" destOrd="0" presId="urn:microsoft.com/office/officeart/2005/8/layout/cycle6"/>
    <dgm:cxn modelId="{F23CEB28-F19D-48D3-97BE-16619BC71B0B}" srcId="{B2AC9B90-93CB-4647-A876-78F72053A49B}" destId="{97ABDF64-087C-47E9-8704-F61C586821FB}" srcOrd="3" destOrd="0" parTransId="{1EE78D7A-02F5-4C77-8998-B1FE33DD2F0E}" sibTransId="{666D735F-DF8D-4499-B9A7-1216F30DA7E7}"/>
    <dgm:cxn modelId="{0D995B55-295D-4418-B9D3-C9D750F481AA}" type="presOf" srcId="{666D735F-DF8D-4499-B9A7-1216F30DA7E7}" destId="{D812B1F6-7F16-4D4C-A8C0-F77C02471EA6}" srcOrd="0" destOrd="0" presId="urn:microsoft.com/office/officeart/2005/8/layout/cycle6"/>
    <dgm:cxn modelId="{B4D6BF58-F412-487F-A1B6-606CE3D75D16}" type="presOf" srcId="{8F1CC0D3-3DC6-479C-BA37-4846949C2F52}" destId="{8C2D2F0A-9FE8-4D79-B9C8-8F17AC6002A1}" srcOrd="0" destOrd="0" presId="urn:microsoft.com/office/officeart/2005/8/layout/cycle6"/>
    <dgm:cxn modelId="{1B2282C2-CE92-452B-9B72-56C2F43A9C38}" srcId="{B2AC9B90-93CB-4647-A876-78F72053A49B}" destId="{894B99FE-257D-4C31-870A-3160A442E3BC}" srcOrd="2" destOrd="0" parTransId="{48A7E689-2E90-4616-8019-4010961290DE}" sibTransId="{311E41EF-8AB4-4FE9-AB87-EA733BF7AA8F}"/>
    <dgm:cxn modelId="{237A62BC-6A3C-4D6F-8DA8-90356DB65717}" type="presOf" srcId="{D38AB7F3-7203-4A8E-857C-666A59017BE7}" destId="{023BF4C6-AA8A-47A6-84D1-8230B1020933}" srcOrd="0" destOrd="0" presId="urn:microsoft.com/office/officeart/2005/8/layout/cycle6"/>
    <dgm:cxn modelId="{5896789D-E577-45E5-B5C2-F09C4F9ADBF2}" srcId="{B2AC9B90-93CB-4647-A876-78F72053A49B}" destId="{E2D4E89A-C804-4A06-98FE-25D4335853CD}" srcOrd="4" destOrd="0" parTransId="{E146F0E3-0609-4E25-859F-FEFCF5147493}" sibTransId="{75FBB047-8849-4F52-A304-C25138F2A499}"/>
    <dgm:cxn modelId="{A562EFE8-A177-4B0C-8C64-CF939F204C5D}" srcId="{B2AC9B90-93CB-4647-A876-78F72053A49B}" destId="{8F1CC0D3-3DC6-479C-BA37-4846949C2F52}" srcOrd="6" destOrd="0" parTransId="{3A5D0AFA-513E-4690-8F30-14568B3A96E8}" sibTransId="{0F9419C0-FEAA-4EDE-930E-31BD7BBC21C0}"/>
    <dgm:cxn modelId="{F7129223-BAE7-418C-8A55-60909AB1CBAE}" srcId="{B2AC9B90-93CB-4647-A876-78F72053A49B}" destId="{072991A4-32EB-49A0-9734-E52AE89A34B6}" srcOrd="5" destOrd="0" parTransId="{150C7AD7-102D-4319-A02D-738553B87462}" sibTransId="{7794316E-A664-43B1-8417-5F82A1FBF0DA}"/>
    <dgm:cxn modelId="{7ED48B01-59C6-44F6-9CCF-FB4D693A3B6A}" type="presOf" srcId="{894B99FE-257D-4C31-870A-3160A442E3BC}" destId="{C2AA40F5-885A-4F42-8B6F-C9557C944DC4}" srcOrd="0" destOrd="0" presId="urn:microsoft.com/office/officeart/2005/8/layout/cycle6"/>
    <dgm:cxn modelId="{DD7F06EC-70B2-469F-A43F-80657027590D}" type="presOf" srcId="{97ABDF64-087C-47E9-8704-F61C586821FB}" destId="{76C0956F-F08B-410E-A8CC-AD8D90354624}" srcOrd="0" destOrd="0" presId="urn:microsoft.com/office/officeart/2005/8/layout/cycle6"/>
    <dgm:cxn modelId="{67860CDE-5829-498D-AE80-FE1E65143856}" type="presOf" srcId="{B2AC9B90-93CB-4647-A876-78F72053A49B}" destId="{F82791C7-5271-400C-A99D-1F47402DDA18}" srcOrd="0" destOrd="0" presId="urn:microsoft.com/office/officeart/2005/8/layout/cycle6"/>
    <dgm:cxn modelId="{094EC00B-FC08-43DB-B50C-CDDCBDD4C5CE}" srcId="{B2AC9B90-93CB-4647-A876-78F72053A49B}" destId="{03794DA3-05C4-4AC5-A2A4-0B6722AA1118}" srcOrd="1" destOrd="0" parTransId="{F7BF057B-E56E-46EB-A357-ED4C6B4A6B67}" sibTransId="{BBC39CD0-6937-46BE-9DD9-EA0900EBFE70}"/>
    <dgm:cxn modelId="{A6E66D15-9AAE-4124-A932-217008B25A10}" type="presOf" srcId="{7794316E-A664-43B1-8417-5F82A1FBF0DA}" destId="{9D45955E-8ABB-498C-8B21-35BB9156E002}" srcOrd="0" destOrd="0" presId="urn:microsoft.com/office/officeart/2005/8/layout/cycle6"/>
    <dgm:cxn modelId="{02CD1B6D-48D9-41C5-88C1-F341129E1C54}" type="presOf" srcId="{523F1D10-E60F-4B90-B537-A3413D3CD2D2}" destId="{EE373579-C576-4D3A-8834-0612262B90B8}" srcOrd="0" destOrd="0" presId="urn:microsoft.com/office/officeart/2005/8/layout/cycle6"/>
    <dgm:cxn modelId="{539C2D76-7D71-4BC0-BBDA-B01B1BD33227}" type="presParOf" srcId="{F82791C7-5271-400C-A99D-1F47402DDA18}" destId="{47A12C0C-0352-40C5-93A8-F04D4CA16B17}" srcOrd="0" destOrd="0" presId="urn:microsoft.com/office/officeart/2005/8/layout/cycle6"/>
    <dgm:cxn modelId="{8EB6F90E-7982-493C-8D13-369FB52DC14E}" type="presParOf" srcId="{F82791C7-5271-400C-A99D-1F47402DDA18}" destId="{35B76765-FD82-42B6-9BE7-E9512C80C633}" srcOrd="1" destOrd="0" presId="urn:microsoft.com/office/officeart/2005/8/layout/cycle6"/>
    <dgm:cxn modelId="{AF129CAD-8D46-4695-AFF2-8BFE3263EFDD}" type="presParOf" srcId="{F82791C7-5271-400C-A99D-1F47402DDA18}" destId="{023BF4C6-AA8A-47A6-84D1-8230B1020933}" srcOrd="2" destOrd="0" presId="urn:microsoft.com/office/officeart/2005/8/layout/cycle6"/>
    <dgm:cxn modelId="{A4D80F07-9BEB-4F9F-A6CE-B7A1C7BF26C8}" type="presParOf" srcId="{F82791C7-5271-400C-A99D-1F47402DDA18}" destId="{440E711B-0CB8-4F24-80AE-567B4093B0D3}" srcOrd="3" destOrd="0" presId="urn:microsoft.com/office/officeart/2005/8/layout/cycle6"/>
    <dgm:cxn modelId="{CD7C6521-B346-4534-BD42-08BA9BCCD60D}" type="presParOf" srcId="{F82791C7-5271-400C-A99D-1F47402DDA18}" destId="{944DE1F7-FC32-4455-A529-24008747A545}" srcOrd="4" destOrd="0" presId="urn:microsoft.com/office/officeart/2005/8/layout/cycle6"/>
    <dgm:cxn modelId="{CB5124EC-7568-43C3-A5C7-33185D6623D7}" type="presParOf" srcId="{F82791C7-5271-400C-A99D-1F47402DDA18}" destId="{62F1A27A-512E-46AF-ACA7-D309017416FD}" srcOrd="5" destOrd="0" presId="urn:microsoft.com/office/officeart/2005/8/layout/cycle6"/>
    <dgm:cxn modelId="{4F8EC73B-9C93-41B3-BF5A-53FCF4CDF5B2}" type="presParOf" srcId="{F82791C7-5271-400C-A99D-1F47402DDA18}" destId="{C2AA40F5-885A-4F42-8B6F-C9557C944DC4}" srcOrd="6" destOrd="0" presId="urn:microsoft.com/office/officeart/2005/8/layout/cycle6"/>
    <dgm:cxn modelId="{9694E739-EECD-4CAD-83DB-7590697036EF}" type="presParOf" srcId="{F82791C7-5271-400C-A99D-1F47402DDA18}" destId="{7C47A3A5-9552-462A-976D-3F989E48B646}" srcOrd="7" destOrd="0" presId="urn:microsoft.com/office/officeart/2005/8/layout/cycle6"/>
    <dgm:cxn modelId="{43AC3D60-6E5C-4484-B22A-CE6FA30E4495}" type="presParOf" srcId="{F82791C7-5271-400C-A99D-1F47402DDA18}" destId="{C592985F-943D-43D5-8275-E5A783A6621E}" srcOrd="8" destOrd="0" presId="urn:microsoft.com/office/officeart/2005/8/layout/cycle6"/>
    <dgm:cxn modelId="{CA6CA16E-B78C-48DB-AE54-6CFAA0FE57D4}" type="presParOf" srcId="{F82791C7-5271-400C-A99D-1F47402DDA18}" destId="{76C0956F-F08B-410E-A8CC-AD8D90354624}" srcOrd="9" destOrd="0" presId="urn:microsoft.com/office/officeart/2005/8/layout/cycle6"/>
    <dgm:cxn modelId="{FC02DF0D-77C7-40F9-B3DC-F69186B63DB2}" type="presParOf" srcId="{F82791C7-5271-400C-A99D-1F47402DDA18}" destId="{1DABEBD2-E469-4F41-AF5C-269B8B619970}" srcOrd="10" destOrd="0" presId="urn:microsoft.com/office/officeart/2005/8/layout/cycle6"/>
    <dgm:cxn modelId="{028B3AF1-80E3-4D74-8386-1EE617139BCC}" type="presParOf" srcId="{F82791C7-5271-400C-A99D-1F47402DDA18}" destId="{D812B1F6-7F16-4D4C-A8C0-F77C02471EA6}" srcOrd="11" destOrd="0" presId="urn:microsoft.com/office/officeart/2005/8/layout/cycle6"/>
    <dgm:cxn modelId="{97A2FBCA-85B5-448A-A1B9-B2ECF0643AD5}" type="presParOf" srcId="{F82791C7-5271-400C-A99D-1F47402DDA18}" destId="{58E438B9-F7F2-4DFE-8453-51AA72B3FC38}" srcOrd="12" destOrd="0" presId="urn:microsoft.com/office/officeart/2005/8/layout/cycle6"/>
    <dgm:cxn modelId="{17AC88CD-977E-4D34-866C-C43CF8C20044}" type="presParOf" srcId="{F82791C7-5271-400C-A99D-1F47402DDA18}" destId="{4805B8CE-81C9-44B6-AC19-041C8DBB4E60}" srcOrd="13" destOrd="0" presId="urn:microsoft.com/office/officeart/2005/8/layout/cycle6"/>
    <dgm:cxn modelId="{6E0575AB-8BA5-4F3A-8FDA-A2A0C6A0614A}" type="presParOf" srcId="{F82791C7-5271-400C-A99D-1F47402DDA18}" destId="{F40E875B-EDAE-4D3B-837F-5AB447F15103}" srcOrd="14" destOrd="0" presId="urn:microsoft.com/office/officeart/2005/8/layout/cycle6"/>
    <dgm:cxn modelId="{68A01967-AB94-47A0-9BC5-AC39BC64D700}" type="presParOf" srcId="{F82791C7-5271-400C-A99D-1F47402DDA18}" destId="{F28EE923-BE0F-4725-97C8-E9F168F5E6E0}" srcOrd="15" destOrd="0" presId="urn:microsoft.com/office/officeart/2005/8/layout/cycle6"/>
    <dgm:cxn modelId="{66D941D9-8D04-49E7-9B6F-646D64F1593B}" type="presParOf" srcId="{F82791C7-5271-400C-A99D-1F47402DDA18}" destId="{47642290-F6BF-4497-867B-272E3F062630}" srcOrd="16" destOrd="0" presId="urn:microsoft.com/office/officeart/2005/8/layout/cycle6"/>
    <dgm:cxn modelId="{A945104A-A7A0-42A8-9902-E1C436C1FE35}" type="presParOf" srcId="{F82791C7-5271-400C-A99D-1F47402DDA18}" destId="{9D45955E-8ABB-498C-8B21-35BB9156E002}" srcOrd="17" destOrd="0" presId="urn:microsoft.com/office/officeart/2005/8/layout/cycle6"/>
    <dgm:cxn modelId="{E385B913-0795-45DA-B298-6B649E61EDB8}" type="presParOf" srcId="{F82791C7-5271-400C-A99D-1F47402DDA18}" destId="{8C2D2F0A-9FE8-4D79-B9C8-8F17AC6002A1}" srcOrd="18" destOrd="0" presId="urn:microsoft.com/office/officeart/2005/8/layout/cycle6"/>
    <dgm:cxn modelId="{CC36E754-CF6F-4003-A612-071F1B2C2562}" type="presParOf" srcId="{F82791C7-5271-400C-A99D-1F47402DDA18}" destId="{2D5856C1-FEDA-452A-833F-336039346925}" srcOrd="19" destOrd="0" presId="urn:microsoft.com/office/officeart/2005/8/layout/cycle6"/>
    <dgm:cxn modelId="{8ACB13BB-4665-40E8-91D4-5D8693B0D4DC}" type="presParOf" srcId="{F82791C7-5271-400C-A99D-1F47402DDA18}" destId="{D3AEFFDB-6C0E-4978-8EA7-EB107C198F2E}" srcOrd="20" destOrd="0" presId="urn:microsoft.com/office/officeart/2005/8/layout/cycle6"/>
    <dgm:cxn modelId="{0F531F38-DF6A-466A-8BB7-9D9B3AC6AC97}" type="presParOf" srcId="{F82791C7-5271-400C-A99D-1F47402DDA18}" destId="{EE373579-C576-4D3A-8834-0612262B90B8}" srcOrd="21" destOrd="0" presId="urn:microsoft.com/office/officeart/2005/8/layout/cycle6"/>
    <dgm:cxn modelId="{F14CCA17-4CDB-468B-9110-4EAAE9092930}" type="presParOf" srcId="{F82791C7-5271-400C-A99D-1F47402DDA18}" destId="{8CAE11FA-803B-4CBB-8B58-13D12D6B4937}" srcOrd="22" destOrd="0" presId="urn:microsoft.com/office/officeart/2005/8/layout/cycle6"/>
    <dgm:cxn modelId="{23DFA352-15F2-4EC5-A8D0-C4C7614B0F55}" type="presParOf" srcId="{F82791C7-5271-400C-A99D-1F47402DDA18}" destId="{2D5719E5-CEC0-427D-A1CE-70952CE7BF28}" srcOrd="23"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8574EE-6BCC-407F-BC61-14AF00578B63}">
      <dsp:nvSpPr>
        <dsp:cNvPr id="0" name=""/>
        <dsp:cNvSpPr/>
      </dsp:nvSpPr>
      <dsp:spPr>
        <a:xfrm>
          <a:off x="3068667" y="1441"/>
          <a:ext cx="2366902" cy="1183451"/>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Y" sz="3600" kern="1200" dirty="0" smtClean="0"/>
            <a:t>حقوق الإنسان </a:t>
          </a:r>
          <a:endParaRPr lang="ar-SY" sz="3600" kern="1200" dirty="0"/>
        </a:p>
      </dsp:txBody>
      <dsp:txXfrm>
        <a:off x="3103329" y="36103"/>
        <a:ext cx="2297578" cy="1114127"/>
      </dsp:txXfrm>
    </dsp:sp>
    <dsp:sp modelId="{497EB438-5B81-4DD4-95BA-BCB8065344E4}">
      <dsp:nvSpPr>
        <dsp:cNvPr id="0" name=""/>
        <dsp:cNvSpPr/>
      </dsp:nvSpPr>
      <dsp:spPr>
        <a:xfrm rot="3600000">
          <a:off x="4612465" y="2078896"/>
          <a:ext cx="1234023" cy="41420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Y" sz="1800" kern="1200"/>
        </a:p>
      </dsp:txBody>
      <dsp:txXfrm>
        <a:off x="4736727" y="2161737"/>
        <a:ext cx="985499" cy="248525"/>
      </dsp:txXfrm>
    </dsp:sp>
    <dsp:sp modelId="{DEC2531D-0D77-4D19-ADFE-998698C57AA1}">
      <dsp:nvSpPr>
        <dsp:cNvPr id="0" name=""/>
        <dsp:cNvSpPr/>
      </dsp:nvSpPr>
      <dsp:spPr>
        <a:xfrm>
          <a:off x="5023383" y="3387107"/>
          <a:ext cx="2366902" cy="1183451"/>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Y" sz="3600" kern="1200" dirty="0" smtClean="0"/>
            <a:t>المواطن </a:t>
          </a:r>
          <a:endParaRPr lang="ar-SY" sz="3600" kern="1200" dirty="0"/>
        </a:p>
      </dsp:txBody>
      <dsp:txXfrm>
        <a:off x="5058045" y="3421769"/>
        <a:ext cx="2297578" cy="1114127"/>
      </dsp:txXfrm>
    </dsp:sp>
    <dsp:sp modelId="{F42227DE-59AB-4FE3-AF5F-E69A9E5DD51B}">
      <dsp:nvSpPr>
        <dsp:cNvPr id="0" name=""/>
        <dsp:cNvSpPr/>
      </dsp:nvSpPr>
      <dsp:spPr>
        <a:xfrm rot="10800000">
          <a:off x="3660775" y="3730623"/>
          <a:ext cx="1234023" cy="414207"/>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Y" sz="1800" kern="1200" dirty="0"/>
        </a:p>
      </dsp:txBody>
      <dsp:txXfrm rot="10800000">
        <a:off x="3785037" y="3813464"/>
        <a:ext cx="985499" cy="248525"/>
      </dsp:txXfrm>
    </dsp:sp>
    <dsp:sp modelId="{EDE83E3B-52CE-497A-A459-F5F3817935E8}">
      <dsp:nvSpPr>
        <dsp:cNvPr id="0" name=""/>
        <dsp:cNvSpPr/>
      </dsp:nvSpPr>
      <dsp:spPr>
        <a:xfrm>
          <a:off x="1113952" y="3387107"/>
          <a:ext cx="2366902" cy="1183451"/>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Y" sz="3600" kern="1200" dirty="0" smtClean="0"/>
            <a:t>الأجنبي </a:t>
          </a:r>
          <a:endParaRPr lang="ar-SY" sz="3600" kern="1200" dirty="0"/>
        </a:p>
      </dsp:txBody>
      <dsp:txXfrm>
        <a:off x="1148614" y="3421769"/>
        <a:ext cx="2297578" cy="1114127"/>
      </dsp:txXfrm>
    </dsp:sp>
    <dsp:sp modelId="{9B80EBCE-0E92-4F02-AE17-E8E7ECCA94D9}">
      <dsp:nvSpPr>
        <dsp:cNvPr id="0" name=""/>
        <dsp:cNvSpPr/>
      </dsp:nvSpPr>
      <dsp:spPr>
        <a:xfrm rot="18000000">
          <a:off x="2657749" y="2078896"/>
          <a:ext cx="1234023" cy="41420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Y" sz="1800" kern="1200"/>
        </a:p>
      </dsp:txBody>
      <dsp:txXfrm>
        <a:off x="2782011" y="2161737"/>
        <a:ext cx="985499" cy="2485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12C0C-0352-40C5-93A8-F04D4CA16B17}">
      <dsp:nvSpPr>
        <dsp:cNvPr id="0" name=""/>
        <dsp:cNvSpPr/>
      </dsp:nvSpPr>
      <dsp:spPr>
        <a:xfrm>
          <a:off x="3348297" y="389"/>
          <a:ext cx="1453927" cy="569401"/>
        </a:xfrm>
        <a:prstGeom prst="roundRect">
          <a:avLst/>
        </a:prstGeom>
        <a:solidFill>
          <a:schemeClr val="lt1">
            <a:hueOff val="0"/>
            <a:satOff val="0"/>
            <a:lumOff val="0"/>
            <a:alphaOff val="0"/>
          </a:schemeClr>
        </a:solidFill>
        <a:ln w="11429" cap="flat" cmpd="sng" algn="ctr">
          <a:solidFill>
            <a:schemeClr val="accent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مجتمعية</a:t>
          </a:r>
          <a:endParaRPr lang="ar-SY" sz="2800" b="1" kern="1200" dirty="0"/>
        </a:p>
      </dsp:txBody>
      <dsp:txXfrm>
        <a:off x="3376093" y="28185"/>
        <a:ext cx="1398335" cy="513809"/>
      </dsp:txXfrm>
    </dsp:sp>
    <dsp:sp modelId="{023BF4C6-AA8A-47A6-84D1-8230B1020933}">
      <dsp:nvSpPr>
        <dsp:cNvPr id="0" name=""/>
        <dsp:cNvSpPr/>
      </dsp:nvSpPr>
      <dsp:spPr>
        <a:xfrm>
          <a:off x="2097370" y="285090"/>
          <a:ext cx="3955781" cy="3955781"/>
        </a:xfrm>
        <a:custGeom>
          <a:avLst/>
          <a:gdLst/>
          <a:ahLst/>
          <a:cxnLst/>
          <a:rect l="0" t="0" r="0" b="0"/>
          <a:pathLst>
            <a:path>
              <a:moveTo>
                <a:pt x="2708094" y="139724"/>
              </a:moveTo>
              <a:arcTo wR="1977890" hR="1977890" stAng="17499915" swAng="594474"/>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40E711B-0CB8-4F24-80AE-567B4093B0D3}">
      <dsp:nvSpPr>
        <dsp:cNvPr id="0" name=""/>
        <dsp:cNvSpPr/>
      </dsp:nvSpPr>
      <dsp:spPr>
        <a:xfrm>
          <a:off x="4332550" y="579700"/>
          <a:ext cx="2282581" cy="569401"/>
        </a:xfrm>
        <a:prstGeom prst="roundRect">
          <a:avLst/>
        </a:prstGeom>
        <a:solidFill>
          <a:schemeClr val="lt1">
            <a:hueOff val="0"/>
            <a:satOff val="0"/>
            <a:lumOff val="0"/>
            <a:alphaOff val="0"/>
          </a:schemeClr>
        </a:solidFill>
        <a:ln w="11429" cap="flat" cmpd="sng" algn="ctr">
          <a:solidFill>
            <a:schemeClr val="accent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smtClean="0"/>
            <a:t> </a:t>
          </a:r>
          <a:r>
            <a:rPr lang="ar-SA" sz="2800" b="1" kern="1200" dirty="0" smtClean="0"/>
            <a:t>بيئية</a:t>
          </a:r>
          <a:r>
            <a:rPr lang="ar-SA" sz="2800" kern="1200" dirty="0" smtClean="0"/>
            <a:t> </a:t>
          </a:r>
          <a:r>
            <a:rPr lang="ar-SA" sz="1600" kern="1200" dirty="0" smtClean="0"/>
            <a:t>(تنمية مستدامة)</a:t>
          </a:r>
          <a:endParaRPr lang="ar-SY" sz="2800" kern="1200" dirty="0"/>
        </a:p>
      </dsp:txBody>
      <dsp:txXfrm>
        <a:off x="4360346" y="607496"/>
        <a:ext cx="2226989" cy="513809"/>
      </dsp:txXfrm>
    </dsp:sp>
    <dsp:sp modelId="{62F1A27A-512E-46AF-ACA7-D309017416FD}">
      <dsp:nvSpPr>
        <dsp:cNvPr id="0" name=""/>
        <dsp:cNvSpPr/>
      </dsp:nvSpPr>
      <dsp:spPr>
        <a:xfrm>
          <a:off x="2097370" y="285090"/>
          <a:ext cx="3955781" cy="3955781"/>
        </a:xfrm>
        <a:custGeom>
          <a:avLst/>
          <a:gdLst/>
          <a:ahLst/>
          <a:cxnLst/>
          <a:rect l="0" t="0" r="0" b="0"/>
          <a:pathLst>
            <a:path>
              <a:moveTo>
                <a:pt x="3617304" y="871375"/>
              </a:moveTo>
              <a:arcTo wR="1977890" hR="1977890" stAng="19558967" swAng="1529007"/>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2AA40F5-885A-4F42-8B6F-C9557C944DC4}">
      <dsp:nvSpPr>
        <dsp:cNvPr id="0" name=""/>
        <dsp:cNvSpPr/>
      </dsp:nvSpPr>
      <dsp:spPr>
        <a:xfrm>
          <a:off x="4955136" y="1978280"/>
          <a:ext cx="2196032" cy="569401"/>
        </a:xfrm>
        <a:prstGeom prst="roundRect">
          <a:avLst/>
        </a:prstGeom>
        <a:solidFill>
          <a:schemeClr val="lt1">
            <a:hueOff val="0"/>
            <a:satOff val="0"/>
            <a:lumOff val="0"/>
            <a:alphaOff val="0"/>
          </a:schemeClr>
        </a:solidFill>
        <a:ln w="11429" cap="flat" cmpd="sng" algn="ctr">
          <a:solidFill>
            <a:schemeClr val="accent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b="1" kern="1200" dirty="0" smtClean="0"/>
            <a:t>جزائية</a:t>
          </a:r>
          <a:r>
            <a:rPr lang="ar-SA" sz="2800" kern="1200" dirty="0" smtClean="0"/>
            <a:t> </a:t>
          </a:r>
          <a:r>
            <a:rPr lang="ar-SA" sz="1600" kern="1200" dirty="0" smtClean="0"/>
            <a:t>(عقوبة قضائية)</a:t>
          </a:r>
          <a:r>
            <a:rPr lang="ar-SA" sz="2800" kern="1200" dirty="0" smtClean="0"/>
            <a:t> </a:t>
          </a:r>
          <a:endParaRPr lang="ar-SY" sz="2800" kern="1200" dirty="0"/>
        </a:p>
      </dsp:txBody>
      <dsp:txXfrm>
        <a:off x="4982932" y="2006076"/>
        <a:ext cx="2140440" cy="513809"/>
      </dsp:txXfrm>
    </dsp:sp>
    <dsp:sp modelId="{C592985F-943D-43D5-8275-E5A783A6621E}">
      <dsp:nvSpPr>
        <dsp:cNvPr id="0" name=""/>
        <dsp:cNvSpPr/>
      </dsp:nvSpPr>
      <dsp:spPr>
        <a:xfrm>
          <a:off x="2097370" y="285090"/>
          <a:ext cx="3955781" cy="3955781"/>
        </a:xfrm>
        <a:custGeom>
          <a:avLst/>
          <a:gdLst/>
          <a:ahLst/>
          <a:cxnLst/>
          <a:rect l="0" t="0" r="0" b="0"/>
          <a:pathLst>
            <a:path>
              <a:moveTo>
                <a:pt x="3933883" y="2271394"/>
              </a:moveTo>
              <a:arcTo wR="1977890" hR="1977890" stAng="512026" swAng="1529007"/>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6C0956F-F08B-410E-A8CC-AD8D90354624}">
      <dsp:nvSpPr>
        <dsp:cNvPr id="0" name=""/>
        <dsp:cNvSpPr/>
      </dsp:nvSpPr>
      <dsp:spPr>
        <a:xfrm>
          <a:off x="4046798" y="3376860"/>
          <a:ext cx="2854085" cy="569401"/>
        </a:xfrm>
        <a:prstGeom prst="roundRect">
          <a:avLst/>
        </a:prstGeom>
        <a:solidFill>
          <a:schemeClr val="lt1">
            <a:hueOff val="0"/>
            <a:satOff val="0"/>
            <a:lumOff val="0"/>
            <a:alphaOff val="0"/>
          </a:schemeClr>
        </a:solidFill>
        <a:ln w="11429" cap="flat" cmpd="sng" algn="ctr">
          <a:solidFill>
            <a:schemeClr val="accent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b="1" kern="1200" dirty="0" smtClean="0"/>
            <a:t>سياسية</a:t>
          </a:r>
          <a:r>
            <a:rPr lang="ar-SA" sz="2800" kern="1200" dirty="0" smtClean="0"/>
            <a:t> </a:t>
          </a:r>
          <a:r>
            <a:rPr lang="ar-SA" sz="1600" kern="1200" dirty="0" smtClean="0"/>
            <a:t>(وزارة أمام البرلمان)</a:t>
          </a:r>
          <a:endParaRPr lang="ar-SY" sz="2800" kern="1200" dirty="0"/>
        </a:p>
      </dsp:txBody>
      <dsp:txXfrm>
        <a:off x="4074594" y="3404656"/>
        <a:ext cx="2798493" cy="513809"/>
      </dsp:txXfrm>
    </dsp:sp>
    <dsp:sp modelId="{D812B1F6-7F16-4D4C-A8C0-F77C02471EA6}">
      <dsp:nvSpPr>
        <dsp:cNvPr id="0" name=""/>
        <dsp:cNvSpPr/>
      </dsp:nvSpPr>
      <dsp:spPr>
        <a:xfrm>
          <a:off x="2039770" y="146032"/>
          <a:ext cx="3955781" cy="3955781"/>
        </a:xfrm>
        <a:custGeom>
          <a:avLst/>
          <a:gdLst/>
          <a:ahLst/>
          <a:cxnLst/>
          <a:rect l="0" t="0" r="0" b="0"/>
          <a:pathLst>
            <a:path>
              <a:moveTo>
                <a:pt x="2746503" y="3800330"/>
              </a:moveTo>
              <a:arcTo wR="1977890" hR="1977890" stAng="4027947" swAng="44107"/>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8E438B9-F7F2-4DFE-8453-51AA72B3FC38}">
      <dsp:nvSpPr>
        <dsp:cNvPr id="0" name=""/>
        <dsp:cNvSpPr/>
      </dsp:nvSpPr>
      <dsp:spPr>
        <a:xfrm>
          <a:off x="3035591" y="3956171"/>
          <a:ext cx="2079340" cy="569401"/>
        </a:xfrm>
        <a:prstGeom prst="roundRect">
          <a:avLst/>
        </a:prstGeom>
        <a:solidFill>
          <a:schemeClr val="lt1">
            <a:hueOff val="0"/>
            <a:satOff val="0"/>
            <a:lumOff val="0"/>
            <a:alphaOff val="0"/>
          </a:schemeClr>
        </a:solidFill>
        <a:ln w="11429" cap="flat" cmpd="sng" algn="ctr">
          <a:solidFill>
            <a:schemeClr val="accent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b="1" kern="1200" dirty="0" smtClean="0"/>
            <a:t>إلكترونية</a:t>
          </a:r>
          <a:r>
            <a:rPr lang="ar-SA" sz="2800" kern="1200" dirty="0" smtClean="0"/>
            <a:t> </a:t>
          </a:r>
          <a:r>
            <a:rPr lang="ar-SA" sz="1600" kern="1200" dirty="0" smtClean="0"/>
            <a:t>(استخدام)</a:t>
          </a:r>
          <a:endParaRPr lang="ar-SY" sz="2800" kern="1200" dirty="0"/>
        </a:p>
      </dsp:txBody>
      <dsp:txXfrm>
        <a:off x="3063387" y="3983967"/>
        <a:ext cx="2023748" cy="513809"/>
      </dsp:txXfrm>
    </dsp:sp>
    <dsp:sp modelId="{F40E875B-EDAE-4D3B-837F-5AB447F15103}">
      <dsp:nvSpPr>
        <dsp:cNvPr id="0" name=""/>
        <dsp:cNvSpPr/>
      </dsp:nvSpPr>
      <dsp:spPr>
        <a:xfrm>
          <a:off x="2154970" y="146032"/>
          <a:ext cx="3955781" cy="3955781"/>
        </a:xfrm>
        <a:custGeom>
          <a:avLst/>
          <a:gdLst/>
          <a:ahLst/>
          <a:cxnLst/>
          <a:rect l="0" t="0" r="0" b="0"/>
          <a:pathLst>
            <a:path>
              <a:moveTo>
                <a:pt x="1232722" y="3810041"/>
              </a:moveTo>
              <a:arcTo wR="1977890" hR="1977890" stAng="6727947" swAng="44107"/>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8EE923-BE0F-4725-97C8-E9F168F5E6E0}">
      <dsp:nvSpPr>
        <dsp:cNvPr id="0" name=""/>
        <dsp:cNvSpPr/>
      </dsp:nvSpPr>
      <dsp:spPr>
        <a:xfrm>
          <a:off x="1828785" y="3376860"/>
          <a:ext cx="1695791" cy="569401"/>
        </a:xfrm>
        <a:prstGeom prst="roundRect">
          <a:avLst/>
        </a:prstGeom>
        <a:solidFill>
          <a:schemeClr val="lt1">
            <a:hueOff val="0"/>
            <a:satOff val="0"/>
            <a:lumOff val="0"/>
            <a:alphaOff val="0"/>
          </a:schemeClr>
        </a:solidFill>
        <a:ln w="11429" cap="flat" cmpd="sng" algn="ctr">
          <a:solidFill>
            <a:schemeClr val="accent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b="1" kern="1200" dirty="0" smtClean="0"/>
            <a:t>أخلاقية</a:t>
          </a:r>
          <a:r>
            <a:rPr lang="ar-SA" sz="2800" kern="1200" dirty="0" smtClean="0"/>
            <a:t> </a:t>
          </a:r>
          <a:r>
            <a:rPr lang="ar-SA" sz="1600" kern="1200" dirty="0" smtClean="0"/>
            <a:t>(أهلية)</a:t>
          </a:r>
          <a:endParaRPr lang="ar-SY" sz="2800" kern="1200" dirty="0"/>
        </a:p>
      </dsp:txBody>
      <dsp:txXfrm>
        <a:off x="1856581" y="3404656"/>
        <a:ext cx="1640199" cy="513809"/>
      </dsp:txXfrm>
    </dsp:sp>
    <dsp:sp modelId="{9D45955E-8ABB-498C-8B21-35BB9156E002}">
      <dsp:nvSpPr>
        <dsp:cNvPr id="0" name=""/>
        <dsp:cNvSpPr/>
      </dsp:nvSpPr>
      <dsp:spPr>
        <a:xfrm>
          <a:off x="2097370" y="285090"/>
          <a:ext cx="3955781" cy="3955781"/>
        </a:xfrm>
        <a:custGeom>
          <a:avLst/>
          <a:gdLst/>
          <a:ahLst/>
          <a:cxnLst/>
          <a:rect l="0" t="0" r="0" b="0"/>
          <a:pathLst>
            <a:path>
              <a:moveTo>
                <a:pt x="338477" y="3084406"/>
              </a:moveTo>
              <a:arcTo wR="1977890" hR="1977890" stAng="8758967" swAng="1529007"/>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C2D2F0A-9FE8-4D79-B9C8-8F17AC6002A1}">
      <dsp:nvSpPr>
        <dsp:cNvPr id="0" name=""/>
        <dsp:cNvSpPr/>
      </dsp:nvSpPr>
      <dsp:spPr>
        <a:xfrm>
          <a:off x="1078431" y="1978280"/>
          <a:ext cx="2037879" cy="569401"/>
        </a:xfrm>
        <a:prstGeom prst="roundRect">
          <a:avLst/>
        </a:prstGeom>
        <a:solidFill>
          <a:schemeClr val="lt1">
            <a:hueOff val="0"/>
            <a:satOff val="0"/>
            <a:lumOff val="0"/>
            <a:alphaOff val="0"/>
          </a:schemeClr>
        </a:solidFill>
        <a:ln w="11429" cap="flat" cmpd="sng" algn="ctr">
          <a:solidFill>
            <a:schemeClr val="accent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b="1" kern="1200" dirty="0" smtClean="0"/>
            <a:t>إدارية</a:t>
          </a:r>
          <a:r>
            <a:rPr lang="ar-SA" sz="2800" kern="1200" dirty="0" smtClean="0"/>
            <a:t> </a:t>
          </a:r>
          <a:r>
            <a:rPr lang="ar-SA" sz="1600" kern="1200" dirty="0" smtClean="0"/>
            <a:t>(عطل وضرر)</a:t>
          </a:r>
          <a:endParaRPr lang="ar-SY" sz="2800" kern="1200" dirty="0"/>
        </a:p>
      </dsp:txBody>
      <dsp:txXfrm>
        <a:off x="1106227" y="2006076"/>
        <a:ext cx="1982287" cy="513809"/>
      </dsp:txXfrm>
    </dsp:sp>
    <dsp:sp modelId="{D3AEFFDB-6C0E-4978-8EA7-EB107C198F2E}">
      <dsp:nvSpPr>
        <dsp:cNvPr id="0" name=""/>
        <dsp:cNvSpPr/>
      </dsp:nvSpPr>
      <dsp:spPr>
        <a:xfrm>
          <a:off x="2097370" y="285090"/>
          <a:ext cx="3955781" cy="3955781"/>
        </a:xfrm>
        <a:custGeom>
          <a:avLst/>
          <a:gdLst/>
          <a:ahLst/>
          <a:cxnLst/>
          <a:rect l="0" t="0" r="0" b="0"/>
          <a:pathLst>
            <a:path>
              <a:moveTo>
                <a:pt x="21898" y="1684387"/>
              </a:moveTo>
              <a:arcTo wR="1977890" hR="1977890" stAng="11312026" swAng="1529007"/>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E373579-C576-4D3A-8834-0612262B90B8}">
      <dsp:nvSpPr>
        <dsp:cNvPr id="0" name=""/>
        <dsp:cNvSpPr/>
      </dsp:nvSpPr>
      <dsp:spPr>
        <a:xfrm>
          <a:off x="1616942" y="579700"/>
          <a:ext cx="2119478" cy="569401"/>
        </a:xfrm>
        <a:prstGeom prst="roundRect">
          <a:avLst/>
        </a:prstGeom>
        <a:solidFill>
          <a:schemeClr val="lt1">
            <a:hueOff val="0"/>
            <a:satOff val="0"/>
            <a:lumOff val="0"/>
            <a:alphaOff val="0"/>
          </a:schemeClr>
        </a:solidFill>
        <a:ln w="11429" cap="flat" cmpd="sng" algn="ctr">
          <a:solidFill>
            <a:schemeClr val="accent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b="1" kern="1200" dirty="0" smtClean="0"/>
            <a:t>مدنية</a:t>
          </a:r>
          <a:r>
            <a:rPr lang="ar-SA" sz="2800" kern="1200" dirty="0" smtClean="0"/>
            <a:t> </a:t>
          </a:r>
          <a:r>
            <a:rPr lang="ar-SA" sz="1600" kern="1200" dirty="0" smtClean="0"/>
            <a:t>(تعويض الضرر) </a:t>
          </a:r>
          <a:endParaRPr lang="ar-SY" sz="1600" kern="1200" dirty="0"/>
        </a:p>
      </dsp:txBody>
      <dsp:txXfrm>
        <a:off x="1644738" y="607496"/>
        <a:ext cx="2063886" cy="513809"/>
      </dsp:txXfrm>
    </dsp:sp>
    <dsp:sp modelId="{2D5719E5-CEC0-427D-A1CE-70952CE7BF28}">
      <dsp:nvSpPr>
        <dsp:cNvPr id="0" name=""/>
        <dsp:cNvSpPr/>
      </dsp:nvSpPr>
      <dsp:spPr>
        <a:xfrm>
          <a:off x="2097370" y="285090"/>
          <a:ext cx="3955781" cy="3955781"/>
        </a:xfrm>
        <a:custGeom>
          <a:avLst/>
          <a:gdLst/>
          <a:ahLst/>
          <a:cxnLst/>
          <a:rect l="0" t="0" r="0" b="0"/>
          <a:pathLst>
            <a:path>
              <a:moveTo>
                <a:pt x="942293" y="292782"/>
              </a:moveTo>
              <a:arcTo wR="1977890" hR="1977890" stAng="14305611" swAng="594474"/>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Y"/>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BC2BD2B-37BF-4F60-83B1-94002F11BDB4}" type="datetimeFigureOut">
              <a:rPr lang="ar-SY" smtClean="0"/>
              <a:pPr/>
              <a:t>20/08/1437</a:t>
            </a:fld>
            <a:endParaRPr lang="ar-SY"/>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Y"/>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Y"/>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9580681-73CE-4BBB-989A-2C6FD85771DE}" type="slidenum">
              <a:rPr lang="ar-SY" smtClean="0"/>
              <a:pPr/>
              <a:t>‹#›</a:t>
            </a:fld>
            <a:endParaRPr lang="ar-SY"/>
          </a:p>
        </p:txBody>
      </p:sp>
    </p:spTree>
    <p:extLst>
      <p:ext uri="{BB962C8B-B14F-4D97-AF65-F5344CB8AC3E}">
        <p14:creationId xmlns:p14="http://schemas.microsoft.com/office/powerpoint/2010/main" val="395963033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pPr algn="ctr"/>
            <a:endParaRPr lang="ar-SA" dirty="0" smtClean="0"/>
          </a:p>
          <a:p>
            <a:pPr algn="ctr"/>
            <a:r>
              <a:rPr lang="ar-SA" dirty="0" smtClean="0"/>
              <a:t>المواطنة هي وضع يحدد وضع المواطن في الوطن، ويتميز بمجموعة من العلاقات الحقوقية والسياسية والثقافية الفاعلة على ثلاثة أصعدة:</a:t>
            </a:r>
          </a:p>
          <a:p>
            <a:pPr algn="ctr"/>
            <a:endParaRPr lang="ar-SA" dirty="0" smtClean="0"/>
          </a:p>
          <a:p>
            <a:pPr algn="ctr">
              <a:buFont typeface="Wingdings 2" pitchFamily="18" charset="2"/>
              <a:buNone/>
            </a:pPr>
            <a:r>
              <a:rPr lang="ar-SA" b="1" dirty="0" smtClean="0"/>
              <a:t>1- علاقة المواطن مع الدولة</a:t>
            </a:r>
          </a:p>
          <a:p>
            <a:pPr algn="ctr">
              <a:buFont typeface="Wingdings 2" pitchFamily="18" charset="2"/>
              <a:buNone/>
            </a:pPr>
            <a:r>
              <a:rPr lang="ar-SA" b="1" dirty="0" smtClean="0"/>
              <a:t> 2- علاقة المواطن مع المواطن الآخر (المجتمع)</a:t>
            </a:r>
          </a:p>
          <a:p>
            <a:pPr algn="ctr">
              <a:buFont typeface="Wingdings 2" pitchFamily="18" charset="2"/>
              <a:buNone/>
            </a:pPr>
            <a:r>
              <a:rPr lang="ar-SA" b="1" dirty="0" smtClean="0"/>
              <a:t>3- علاقة المواطن مع فضاء العيش المشترك </a:t>
            </a:r>
          </a:p>
          <a:p>
            <a:endParaRPr lang="ar-SY" dirty="0"/>
          </a:p>
        </p:txBody>
      </p:sp>
      <p:sp>
        <p:nvSpPr>
          <p:cNvPr id="4" name="عنصر نائب لرقم الشريحة 3"/>
          <p:cNvSpPr>
            <a:spLocks noGrp="1"/>
          </p:cNvSpPr>
          <p:nvPr>
            <p:ph type="sldNum" sz="quarter" idx="10"/>
          </p:nvPr>
        </p:nvSpPr>
        <p:spPr/>
        <p:txBody>
          <a:bodyPr/>
          <a:lstStyle/>
          <a:p>
            <a:fld id="{A9580681-73CE-4BBB-989A-2C6FD85771DE}" type="slidenum">
              <a:rPr lang="ar-SY" smtClean="0"/>
              <a:pPr/>
              <a:t>8</a:t>
            </a:fld>
            <a:endParaRPr lang="ar-SY"/>
          </a:p>
        </p:txBody>
      </p:sp>
    </p:spTree>
    <p:extLst>
      <p:ext uri="{BB962C8B-B14F-4D97-AF65-F5344CB8AC3E}">
        <p14:creationId xmlns:p14="http://schemas.microsoft.com/office/powerpoint/2010/main" val="3542089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pPr algn="ctr"/>
            <a:endParaRPr lang="ar-SA" dirty="0" smtClean="0"/>
          </a:p>
          <a:p>
            <a:pPr algn="ctr"/>
            <a:r>
              <a:rPr lang="ar-SA" dirty="0" smtClean="0"/>
              <a:t>المواطنة هي وضع يحدد وضع المواطن في الوطن، ويتميز بمجموعة من العلاقات الحقوقية والسياسية والثقافية الفاعلة على ثلاثة أصعدة:</a:t>
            </a:r>
          </a:p>
          <a:p>
            <a:pPr algn="ctr"/>
            <a:endParaRPr lang="ar-SA" dirty="0" smtClean="0"/>
          </a:p>
          <a:p>
            <a:pPr algn="ctr">
              <a:buFont typeface="Wingdings 2" pitchFamily="18" charset="2"/>
              <a:buNone/>
            </a:pPr>
            <a:r>
              <a:rPr lang="ar-SA" b="1" dirty="0" smtClean="0"/>
              <a:t>1- علاقة المواطن مع الدولة</a:t>
            </a:r>
          </a:p>
          <a:p>
            <a:pPr algn="ctr">
              <a:buFont typeface="Wingdings 2" pitchFamily="18" charset="2"/>
              <a:buNone/>
            </a:pPr>
            <a:r>
              <a:rPr lang="ar-SA" b="1" dirty="0" smtClean="0"/>
              <a:t> 2- علاقة المواطن مع المواطن الآخر (المجتمع)</a:t>
            </a:r>
          </a:p>
          <a:p>
            <a:pPr algn="ctr">
              <a:buFont typeface="Wingdings 2" pitchFamily="18" charset="2"/>
              <a:buNone/>
            </a:pPr>
            <a:r>
              <a:rPr lang="ar-SA" b="1" dirty="0" smtClean="0"/>
              <a:t>3- علاقة المواطن مع فضاء العيش المشترك </a:t>
            </a:r>
          </a:p>
          <a:p>
            <a:endParaRPr lang="ar-SY" dirty="0"/>
          </a:p>
        </p:txBody>
      </p:sp>
      <p:sp>
        <p:nvSpPr>
          <p:cNvPr id="4" name="عنصر نائب لرقم الشريحة 3"/>
          <p:cNvSpPr>
            <a:spLocks noGrp="1"/>
          </p:cNvSpPr>
          <p:nvPr>
            <p:ph type="sldNum" sz="quarter" idx="10"/>
          </p:nvPr>
        </p:nvSpPr>
        <p:spPr/>
        <p:txBody>
          <a:bodyPr/>
          <a:lstStyle/>
          <a:p>
            <a:fld id="{A9580681-73CE-4BBB-989A-2C6FD85771DE}" type="slidenum">
              <a:rPr lang="ar-SY" smtClean="0"/>
              <a:pPr/>
              <a:t>9</a:t>
            </a:fld>
            <a:endParaRPr lang="ar-SY"/>
          </a:p>
        </p:txBody>
      </p:sp>
    </p:spTree>
    <p:extLst>
      <p:ext uri="{BB962C8B-B14F-4D97-AF65-F5344CB8AC3E}">
        <p14:creationId xmlns:p14="http://schemas.microsoft.com/office/powerpoint/2010/main" val="3542089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Y" dirty="0"/>
          </a:p>
        </p:txBody>
      </p:sp>
      <p:sp>
        <p:nvSpPr>
          <p:cNvPr id="4" name="عنصر نائب لرقم الشريحة 3"/>
          <p:cNvSpPr>
            <a:spLocks noGrp="1"/>
          </p:cNvSpPr>
          <p:nvPr>
            <p:ph type="sldNum" sz="quarter" idx="10"/>
          </p:nvPr>
        </p:nvSpPr>
        <p:spPr/>
        <p:txBody>
          <a:bodyPr/>
          <a:lstStyle/>
          <a:p>
            <a:fld id="{DDA61A41-81F4-4281-9EB2-6B157E225B59}" type="slidenum">
              <a:rPr lang="ar-SY" smtClean="0"/>
              <a:pPr/>
              <a:t>13</a:t>
            </a:fld>
            <a:endParaRPr lang="ar-SY"/>
          </a:p>
        </p:txBody>
      </p:sp>
    </p:spTree>
    <p:extLst>
      <p:ext uri="{BB962C8B-B14F-4D97-AF65-F5344CB8AC3E}">
        <p14:creationId xmlns:p14="http://schemas.microsoft.com/office/powerpoint/2010/main" val="3223153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36306105-F45A-4E7C-823D-EA36EC5F9870}" type="datetimeFigureOut">
              <a:rPr lang="ar-SY" smtClean="0"/>
              <a:pPr/>
              <a:t>20/08/1437</a:t>
            </a:fld>
            <a:endParaRPr lang="ar-SY"/>
          </a:p>
        </p:txBody>
      </p:sp>
      <p:sp>
        <p:nvSpPr>
          <p:cNvPr id="17" name="عنصر نائب للتذييل 16"/>
          <p:cNvSpPr>
            <a:spLocks noGrp="1"/>
          </p:cNvSpPr>
          <p:nvPr>
            <p:ph type="ftr" sz="quarter" idx="11"/>
          </p:nvPr>
        </p:nvSpPr>
        <p:spPr/>
        <p:txBody>
          <a:bodyPr/>
          <a:lstStyle/>
          <a:p>
            <a:endParaRPr lang="ar-SY"/>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4D0381A-78AC-445A-A094-2B90B23DEF1B}" type="slidenum">
              <a:rPr lang="ar-SY" smtClean="0"/>
              <a:pPr/>
              <a:t>‹#›</a:t>
            </a:fld>
            <a:endParaRPr lang="ar-SY"/>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6306105-F45A-4E7C-823D-EA36EC5F9870}" type="datetimeFigureOut">
              <a:rPr lang="ar-SY" smtClean="0"/>
              <a:pPr/>
              <a:t>20/08/1437</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B4D0381A-78AC-445A-A094-2B90B23DEF1B}" type="slidenum">
              <a:rPr lang="ar-SY" smtClean="0"/>
              <a:pPr/>
              <a:t>‹#›</a:t>
            </a:fld>
            <a:endParaRPr lang="ar-SY"/>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B4D0381A-78AC-445A-A094-2B90B23DEF1B}" type="slidenum">
              <a:rPr lang="ar-SY" smtClean="0"/>
              <a:pPr/>
              <a:t>‹#›</a:t>
            </a:fld>
            <a:endParaRPr lang="ar-SY"/>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6306105-F45A-4E7C-823D-EA36EC5F9870}" type="datetimeFigureOut">
              <a:rPr lang="ar-SY" smtClean="0"/>
              <a:pPr/>
              <a:t>20/08/1437</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36306105-F45A-4E7C-823D-EA36EC5F9870}" type="datetimeFigureOut">
              <a:rPr lang="ar-SY" smtClean="0"/>
              <a:pPr/>
              <a:t>20/08/1437</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a:xfrm>
            <a:off x="4361688" y="1026372"/>
            <a:ext cx="457200" cy="441325"/>
          </a:xfrm>
        </p:spPr>
        <p:txBody>
          <a:bodyPr/>
          <a:lstStyle/>
          <a:p>
            <a:fld id="{B4D0381A-78AC-445A-A094-2B90B23DEF1B}" type="slidenum">
              <a:rPr lang="ar-SY" smtClean="0"/>
              <a:pPr/>
              <a:t>‹#›</a:t>
            </a:fld>
            <a:endParaRPr lang="ar-SY"/>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SY"/>
          </a:p>
        </p:txBody>
      </p:sp>
      <p:sp>
        <p:nvSpPr>
          <p:cNvPr id="4" name="عنصر نائب للتاريخ 3"/>
          <p:cNvSpPr>
            <a:spLocks noGrp="1"/>
          </p:cNvSpPr>
          <p:nvPr>
            <p:ph type="dt" sz="half" idx="10"/>
          </p:nvPr>
        </p:nvSpPr>
        <p:spPr/>
        <p:txBody>
          <a:bodyPr/>
          <a:lstStyle/>
          <a:p>
            <a:fld id="{36306105-F45A-4E7C-823D-EA36EC5F9870}" type="datetimeFigureOut">
              <a:rPr lang="ar-SY" smtClean="0"/>
              <a:pPr/>
              <a:t>20/08/1437</a:t>
            </a:fld>
            <a:endParaRPr lang="ar-SY"/>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4D0381A-78AC-445A-A094-2B90B23DEF1B}" type="slidenum">
              <a:rPr lang="ar-SY" smtClean="0"/>
              <a:pPr/>
              <a:t>‹#›</a:t>
            </a:fld>
            <a:endParaRPr lang="ar-SY"/>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36306105-F45A-4E7C-823D-EA36EC5F9870}" type="datetimeFigureOut">
              <a:rPr lang="ar-SY" smtClean="0"/>
              <a:pPr/>
              <a:t>20/08/1437</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B4D0381A-78AC-445A-A094-2B90B23DEF1B}" type="slidenum">
              <a:rPr lang="ar-SY" smtClean="0"/>
              <a:pPr/>
              <a:t>‹#›</a:t>
            </a:fld>
            <a:endParaRPr lang="ar-SY"/>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36306105-F45A-4E7C-823D-EA36EC5F9870}" type="datetimeFigureOut">
              <a:rPr lang="ar-SY" smtClean="0"/>
              <a:pPr/>
              <a:t>20/08/1437</a:t>
            </a:fld>
            <a:endParaRPr lang="ar-SY"/>
          </a:p>
        </p:txBody>
      </p:sp>
      <p:sp>
        <p:nvSpPr>
          <p:cNvPr id="8" name="عنصر نائب للتذييل 7"/>
          <p:cNvSpPr>
            <a:spLocks noGrp="1"/>
          </p:cNvSpPr>
          <p:nvPr>
            <p:ph type="ftr" sz="quarter" idx="11"/>
          </p:nvPr>
        </p:nvSpPr>
        <p:spPr>
          <a:xfrm>
            <a:off x="304800" y="6409944"/>
            <a:ext cx="3581400" cy="365760"/>
          </a:xfrm>
        </p:spPr>
        <p:txBody>
          <a:bodyPr/>
          <a:lstStyle/>
          <a:p>
            <a:endParaRPr lang="ar-SY"/>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B4D0381A-78AC-445A-A094-2B90B23DEF1B}" type="slidenum">
              <a:rPr lang="ar-SY" smtClean="0"/>
              <a:pPr/>
              <a:t>‹#›</a:t>
            </a:fld>
            <a:endParaRPr lang="ar-SY"/>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6306105-F45A-4E7C-823D-EA36EC5F9870}" type="datetimeFigureOut">
              <a:rPr lang="ar-SY" smtClean="0"/>
              <a:pPr/>
              <a:t>20/08/1437</a:t>
            </a:fld>
            <a:endParaRPr lang="ar-SY"/>
          </a:p>
        </p:txBody>
      </p:sp>
      <p:sp>
        <p:nvSpPr>
          <p:cNvPr id="4" name="عنصر نائب للتذييل 3"/>
          <p:cNvSpPr>
            <a:spLocks noGrp="1"/>
          </p:cNvSpPr>
          <p:nvPr>
            <p:ph type="ftr" sz="quarter" idx="11"/>
          </p:nvPr>
        </p:nvSpPr>
        <p:spPr/>
        <p:txBody>
          <a:bodyPr/>
          <a:lstStyle/>
          <a:p>
            <a:endParaRPr lang="ar-SY"/>
          </a:p>
        </p:txBody>
      </p:sp>
      <p:sp>
        <p:nvSpPr>
          <p:cNvPr id="5" name="عنصر نائب لرقم الشريحة 4"/>
          <p:cNvSpPr>
            <a:spLocks noGrp="1"/>
          </p:cNvSpPr>
          <p:nvPr>
            <p:ph type="sldNum" sz="quarter" idx="12"/>
          </p:nvPr>
        </p:nvSpPr>
        <p:spPr>
          <a:xfrm>
            <a:off x="4343400" y="1036020"/>
            <a:ext cx="457200" cy="441325"/>
          </a:xfrm>
        </p:spPr>
        <p:txBody>
          <a:bodyPr/>
          <a:lstStyle/>
          <a:p>
            <a:fld id="{B4D0381A-78AC-445A-A094-2B90B23DEF1B}" type="slidenum">
              <a:rPr lang="ar-SY" smtClean="0"/>
              <a:pPr/>
              <a:t>‹#›</a:t>
            </a:fld>
            <a:endParaRPr lang="ar-S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36306105-F45A-4E7C-823D-EA36EC5F9870}" type="datetimeFigureOut">
              <a:rPr lang="ar-SY" smtClean="0"/>
              <a:pPr/>
              <a:t>20/08/1437</a:t>
            </a:fld>
            <a:endParaRPr lang="ar-SY"/>
          </a:p>
        </p:txBody>
      </p:sp>
      <p:sp>
        <p:nvSpPr>
          <p:cNvPr id="3" name="عنصر نائب للتذييل 2"/>
          <p:cNvSpPr>
            <a:spLocks noGrp="1"/>
          </p:cNvSpPr>
          <p:nvPr>
            <p:ph type="ftr" sz="quarter" idx="11"/>
          </p:nvPr>
        </p:nvSpPr>
        <p:spPr/>
        <p:txBody>
          <a:bodyPr/>
          <a:lstStyle/>
          <a:p>
            <a:endParaRPr lang="ar-SY"/>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4D0381A-78AC-445A-A094-2B90B23DEF1B}" type="slidenum">
              <a:rPr lang="ar-SY" smtClean="0"/>
              <a:pPr/>
              <a:t>‹#›</a:t>
            </a:fld>
            <a:endParaRPr lang="ar-S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4D0381A-78AC-445A-A094-2B90B23DEF1B}" type="slidenum">
              <a:rPr lang="ar-SY" smtClean="0"/>
              <a:pPr/>
              <a:t>‹#›</a:t>
            </a:fld>
            <a:endParaRPr lang="ar-SY"/>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36306105-F45A-4E7C-823D-EA36EC5F9870}" type="datetimeFigureOut">
              <a:rPr lang="ar-SY" smtClean="0"/>
              <a:pPr/>
              <a:t>20/08/1437</a:t>
            </a:fld>
            <a:endParaRPr lang="ar-SY"/>
          </a:p>
        </p:txBody>
      </p:sp>
      <p:sp>
        <p:nvSpPr>
          <p:cNvPr id="6" name="عنصر نائب للتذييل 5"/>
          <p:cNvSpPr>
            <a:spLocks noGrp="1"/>
          </p:cNvSpPr>
          <p:nvPr>
            <p:ph type="ftr" sz="quarter" idx="11"/>
          </p:nvPr>
        </p:nvSpPr>
        <p:spPr>
          <a:xfrm>
            <a:off x="301752" y="6410848"/>
            <a:ext cx="3383280" cy="365760"/>
          </a:xfrm>
        </p:spPr>
        <p:txBody>
          <a:bodyPr/>
          <a:lstStyle/>
          <a:p>
            <a:endParaRPr lang="ar-SY"/>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B4D0381A-78AC-445A-A094-2B90B23DEF1B}" type="slidenum">
              <a:rPr lang="ar-SY" smtClean="0"/>
              <a:pPr/>
              <a:t>‹#›</a:t>
            </a:fld>
            <a:endParaRPr lang="ar-SY"/>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36306105-F45A-4E7C-823D-EA36EC5F9870}" type="datetimeFigureOut">
              <a:rPr lang="ar-SY" smtClean="0"/>
              <a:pPr/>
              <a:t>20/08/1437</a:t>
            </a:fld>
            <a:endParaRPr lang="ar-SY"/>
          </a:p>
        </p:txBody>
      </p:sp>
      <p:sp>
        <p:nvSpPr>
          <p:cNvPr id="6" name="عنصر نائب للتذييل 5"/>
          <p:cNvSpPr>
            <a:spLocks noGrp="1"/>
          </p:cNvSpPr>
          <p:nvPr>
            <p:ph type="ftr" sz="quarter" idx="11"/>
          </p:nvPr>
        </p:nvSpPr>
        <p:spPr>
          <a:xfrm>
            <a:off x="301752" y="6410848"/>
            <a:ext cx="3584448" cy="365760"/>
          </a:xfrm>
        </p:spPr>
        <p:txBody>
          <a:bodyPr/>
          <a:lstStyle/>
          <a:p>
            <a:endParaRPr lang="ar-S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6306105-F45A-4E7C-823D-EA36EC5F9870}" type="datetimeFigureOut">
              <a:rPr lang="ar-SY" smtClean="0"/>
              <a:pPr/>
              <a:t>20/08/1437</a:t>
            </a:fld>
            <a:endParaRPr lang="ar-SY"/>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SY"/>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4D0381A-78AC-445A-A094-2B90B23DEF1B}" type="slidenum">
              <a:rPr lang="ar-SY" smtClean="0"/>
              <a:pPr/>
              <a:t>‹#›</a:t>
            </a:fld>
            <a:endParaRPr lang="ar-SY"/>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472803" y="4437112"/>
            <a:ext cx="6400800" cy="857256"/>
          </a:xfrm>
        </p:spPr>
        <p:txBody>
          <a:bodyPr>
            <a:noAutofit/>
          </a:bodyPr>
          <a:lstStyle/>
          <a:p>
            <a:r>
              <a:rPr lang="ar-SY" sz="2400" dirty="0" smtClean="0">
                <a:solidFill>
                  <a:schemeClr val="tx1"/>
                </a:solidFill>
              </a:rPr>
              <a:t>برنامج التمكين</a:t>
            </a:r>
          </a:p>
          <a:p>
            <a:r>
              <a:rPr lang="ar-SY" sz="2400" dirty="0" smtClean="0">
                <a:solidFill>
                  <a:schemeClr val="tx1"/>
                </a:solidFill>
              </a:rPr>
              <a:t>ورشة المواطنة وحقوق الإنسان</a:t>
            </a:r>
            <a:endParaRPr lang="ar-SY" sz="2400" dirty="0">
              <a:solidFill>
                <a:schemeClr val="tx1"/>
              </a:solidFill>
            </a:endParaRPr>
          </a:p>
          <a:p>
            <a:r>
              <a:rPr lang="ar-SY" sz="2400" dirty="0" smtClean="0">
                <a:solidFill>
                  <a:schemeClr val="tx1"/>
                </a:solidFill>
              </a:rPr>
              <a:t>24-10/26/ 2014</a:t>
            </a:r>
            <a:endParaRPr lang="ar-SA" sz="2400" dirty="0" smtClean="0">
              <a:solidFill>
                <a:schemeClr val="tx1"/>
              </a:solidFill>
            </a:endParaRPr>
          </a:p>
          <a:p>
            <a:endParaRPr lang="ar-SY" sz="2400" dirty="0">
              <a:solidFill>
                <a:schemeClr val="tx1"/>
              </a:solidFill>
            </a:endParaRPr>
          </a:p>
        </p:txBody>
      </p:sp>
      <p:sp>
        <p:nvSpPr>
          <p:cNvPr id="2" name="عنوان 1"/>
          <p:cNvSpPr>
            <a:spLocks noGrp="1"/>
          </p:cNvSpPr>
          <p:nvPr>
            <p:ph type="ctrTitle"/>
          </p:nvPr>
        </p:nvSpPr>
        <p:spPr>
          <a:xfrm>
            <a:off x="683568" y="2946352"/>
            <a:ext cx="7772400" cy="1190612"/>
          </a:xfrm>
        </p:spPr>
        <p:txBody>
          <a:bodyPr>
            <a:normAutofit fontScale="90000"/>
          </a:bodyPr>
          <a:lstStyle/>
          <a:p>
            <a:r>
              <a:rPr lang="ar-SA" b="1" dirty="0" smtClean="0"/>
              <a:t>الرابطة السورية للمواطنة</a:t>
            </a:r>
            <a:br>
              <a:rPr lang="ar-SA" b="1" dirty="0" smtClean="0"/>
            </a:br>
            <a:r>
              <a:rPr lang="ar-SA" sz="3600" b="1" dirty="0" smtClean="0"/>
              <a:t>(ر.س.م.)</a:t>
            </a:r>
            <a:endParaRPr lang="ar-SY" sz="3600" b="1" dirty="0"/>
          </a:p>
        </p:txBody>
      </p:sp>
      <p:pic>
        <p:nvPicPr>
          <p:cNvPr id="4" name="Picture 2" descr="C:\Users\User\Downloads\logo.jpg"/>
          <p:cNvPicPr>
            <a:picLocks noChangeAspect="1" noChangeArrowheads="1"/>
          </p:cNvPicPr>
          <p:nvPr/>
        </p:nvPicPr>
        <p:blipFill>
          <a:blip r:embed="rId2" cstate="print"/>
          <a:srcRect/>
          <a:stretch>
            <a:fillRect/>
          </a:stretch>
        </p:blipFill>
        <p:spPr bwMode="auto">
          <a:xfrm>
            <a:off x="6516216" y="268594"/>
            <a:ext cx="2318556" cy="2080286"/>
          </a:xfrm>
          <a:prstGeom prst="rect">
            <a:avLst/>
          </a:prstGeom>
          <a:noFill/>
        </p:spPr>
      </p:pic>
      <p:pic>
        <p:nvPicPr>
          <p:cNvPr id="7" name="Picture 7" descr="Description: 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838200"/>
            <a:ext cx="1143000" cy="106680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762000"/>
            <a:ext cx="8458200" cy="533400"/>
          </a:xfrm>
        </p:spPr>
        <p:txBody>
          <a:bodyPr>
            <a:normAutofit fontScale="90000"/>
          </a:bodyPr>
          <a:lstStyle/>
          <a:p>
            <a:r>
              <a:rPr lang="ar-SY" dirty="0" smtClean="0"/>
              <a:t>المواطنة </a:t>
            </a:r>
            <a:r>
              <a:rPr lang="ar-LB" dirty="0"/>
              <a:t/>
            </a:r>
            <a:br>
              <a:rPr lang="ar-LB" dirty="0"/>
            </a:br>
            <a:endParaRPr lang="ar-SY" b="1" dirty="0">
              <a:solidFill>
                <a:schemeClr val="tx1"/>
              </a:solidFill>
            </a:endParaRPr>
          </a:p>
        </p:txBody>
      </p:sp>
      <p:sp>
        <p:nvSpPr>
          <p:cNvPr id="3" name="عنصر نائب للمحتوى 2"/>
          <p:cNvSpPr>
            <a:spLocks noGrp="1"/>
          </p:cNvSpPr>
          <p:nvPr>
            <p:ph sz="quarter" idx="1"/>
          </p:nvPr>
        </p:nvSpPr>
        <p:spPr>
          <a:xfrm>
            <a:off x="348612" y="1900068"/>
            <a:ext cx="8503920" cy="4572000"/>
          </a:xfrm>
        </p:spPr>
        <p:txBody>
          <a:bodyPr>
            <a:normAutofit fontScale="77500" lnSpcReduction="20000"/>
          </a:bodyPr>
          <a:lstStyle/>
          <a:p>
            <a:pPr algn="ctr">
              <a:buNone/>
            </a:pPr>
            <a:endParaRPr lang="ar-SA" sz="4000" dirty="0"/>
          </a:p>
          <a:p>
            <a:pPr algn="ctr"/>
            <a:r>
              <a:rPr lang="ar-SA" sz="4000" dirty="0"/>
              <a:t>المواطنة هي وضع/حال يحدد طبيعة العلاقات التي تربط المواطن بالوطن، وهي علاقات حقوقية وسياسية وثقافية تعمل على ثلاثة أصعدة:</a:t>
            </a:r>
          </a:p>
          <a:p>
            <a:pPr algn="ctr"/>
            <a:endParaRPr lang="ar-SA" sz="4000" dirty="0"/>
          </a:p>
          <a:p>
            <a:pPr algn="ctr">
              <a:buNone/>
            </a:pPr>
            <a:r>
              <a:rPr lang="ar-SA" sz="4000" b="1" dirty="0"/>
              <a:t>1- علاقة المواطن مع الدولة</a:t>
            </a:r>
          </a:p>
          <a:p>
            <a:pPr algn="ctr">
              <a:buNone/>
            </a:pPr>
            <a:r>
              <a:rPr lang="ar-SA" sz="4000" b="1" dirty="0"/>
              <a:t> 2- علاقة المواطن مع المواطن الآخر (المجتمع)</a:t>
            </a:r>
          </a:p>
          <a:p>
            <a:pPr algn="ctr">
              <a:buNone/>
            </a:pPr>
            <a:r>
              <a:rPr lang="ar-SA" sz="4000" b="1" dirty="0"/>
              <a:t>3- علاقة المواطن مع فضاء العيش المشترك </a:t>
            </a:r>
          </a:p>
          <a:p>
            <a:pPr algn="ctr">
              <a:buNone/>
            </a:pPr>
            <a:endParaRPr lang="ar-SA" sz="4000" b="1" dirty="0"/>
          </a:p>
          <a:p>
            <a:pPr>
              <a:buNone/>
            </a:pPr>
            <a:r>
              <a:rPr lang="ar-SA" sz="4000" dirty="0"/>
              <a:t>		</a:t>
            </a:r>
          </a:p>
          <a:p>
            <a:pPr>
              <a:lnSpc>
                <a:spcPct val="90000"/>
              </a:lnSpc>
              <a:buNone/>
            </a:pPr>
            <a:endParaRPr lang="ar-SA" sz="40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762000"/>
            <a:ext cx="8458200" cy="533400"/>
          </a:xfrm>
        </p:spPr>
        <p:txBody>
          <a:bodyPr>
            <a:normAutofit fontScale="90000"/>
          </a:bodyPr>
          <a:lstStyle/>
          <a:p>
            <a:r>
              <a:rPr lang="ar-SY" dirty="0" smtClean="0"/>
              <a:t>المواطنة </a:t>
            </a:r>
            <a:r>
              <a:rPr lang="ar-LB" dirty="0"/>
              <a:t/>
            </a:r>
            <a:br>
              <a:rPr lang="ar-LB" dirty="0"/>
            </a:br>
            <a:endParaRPr lang="ar-SY" b="1" dirty="0">
              <a:solidFill>
                <a:schemeClr val="tx1"/>
              </a:solidFill>
            </a:endParaRPr>
          </a:p>
        </p:txBody>
      </p:sp>
      <p:sp>
        <p:nvSpPr>
          <p:cNvPr id="3" name="عنصر نائب للمحتوى 2"/>
          <p:cNvSpPr>
            <a:spLocks noGrp="1"/>
          </p:cNvSpPr>
          <p:nvPr>
            <p:ph sz="quarter" idx="1"/>
          </p:nvPr>
        </p:nvSpPr>
        <p:spPr>
          <a:xfrm>
            <a:off x="348612" y="1900068"/>
            <a:ext cx="8503920" cy="4572000"/>
          </a:xfrm>
        </p:spPr>
        <p:txBody>
          <a:bodyPr>
            <a:normAutofit/>
          </a:bodyPr>
          <a:lstStyle/>
          <a:p>
            <a:pPr>
              <a:lnSpc>
                <a:spcPct val="90000"/>
              </a:lnSpc>
              <a:buNone/>
            </a:pPr>
            <a:endParaRPr lang="ar-SA" sz="4000" b="1" dirty="0" smtClean="0"/>
          </a:p>
        </p:txBody>
      </p:sp>
      <p:sp>
        <p:nvSpPr>
          <p:cNvPr id="4" name="شكل بيضاوي 3"/>
          <p:cNvSpPr/>
          <p:nvPr/>
        </p:nvSpPr>
        <p:spPr>
          <a:xfrm>
            <a:off x="4143372" y="4143380"/>
            <a:ext cx="914400" cy="914400"/>
          </a:xfrm>
          <a:prstGeom prst="ellipse">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Y"/>
          </a:p>
        </p:txBody>
      </p:sp>
      <p:sp>
        <p:nvSpPr>
          <p:cNvPr id="5" name="شكل بيضاوي 4"/>
          <p:cNvSpPr/>
          <p:nvPr/>
        </p:nvSpPr>
        <p:spPr>
          <a:xfrm>
            <a:off x="3929058" y="857232"/>
            <a:ext cx="1643074" cy="914400"/>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SY"/>
          </a:p>
        </p:txBody>
      </p:sp>
      <p:sp>
        <p:nvSpPr>
          <p:cNvPr id="6" name="سهم إلى اليمين 5"/>
          <p:cNvSpPr/>
          <p:nvPr/>
        </p:nvSpPr>
        <p:spPr>
          <a:xfrm rot="18622062">
            <a:off x="5598615" y="3451856"/>
            <a:ext cx="1192722"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1" anchor="ctr"/>
          <a:lstStyle/>
          <a:p>
            <a:pPr algn="ctr"/>
            <a:endParaRPr lang="ar-SY"/>
          </a:p>
        </p:txBody>
      </p:sp>
      <p:sp>
        <p:nvSpPr>
          <p:cNvPr id="7" name="سهم إلى اليمين 6"/>
          <p:cNvSpPr/>
          <p:nvPr/>
        </p:nvSpPr>
        <p:spPr>
          <a:xfrm rot="16200000">
            <a:off x="4075079" y="2782913"/>
            <a:ext cx="1192722"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1" anchor="ctr"/>
          <a:lstStyle/>
          <a:p>
            <a:pPr algn="ctr"/>
            <a:endParaRPr lang="ar-SY"/>
          </a:p>
        </p:txBody>
      </p:sp>
      <p:sp>
        <p:nvSpPr>
          <p:cNvPr id="8" name="سهم إلى اليمين 7"/>
          <p:cNvSpPr/>
          <p:nvPr/>
        </p:nvSpPr>
        <p:spPr>
          <a:xfrm rot="13497441">
            <a:off x="2497157" y="3350904"/>
            <a:ext cx="1192722"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1" anchor="ctr"/>
          <a:lstStyle/>
          <a:p>
            <a:pPr algn="ctr"/>
            <a:endParaRPr lang="ar-SY"/>
          </a:p>
        </p:txBody>
      </p:sp>
      <p:sp>
        <p:nvSpPr>
          <p:cNvPr id="9" name="مربع نص 8"/>
          <p:cNvSpPr txBox="1"/>
          <p:nvPr/>
        </p:nvSpPr>
        <p:spPr>
          <a:xfrm>
            <a:off x="6357950" y="1857364"/>
            <a:ext cx="1428760" cy="461665"/>
          </a:xfrm>
          <a:prstGeom prst="rect">
            <a:avLst/>
          </a:prstGeom>
          <a:noFill/>
        </p:spPr>
        <p:txBody>
          <a:bodyPr wrap="square" rtlCol="1">
            <a:spAutoFit/>
          </a:bodyPr>
          <a:lstStyle/>
          <a:p>
            <a:r>
              <a:rPr lang="ar-SA" sz="2400" b="1" dirty="0" smtClean="0"/>
              <a:t>     الدولــة</a:t>
            </a:r>
            <a:endParaRPr lang="ar-SY" sz="2400" b="1" dirty="0"/>
          </a:p>
        </p:txBody>
      </p:sp>
      <p:sp>
        <p:nvSpPr>
          <p:cNvPr id="10" name="مربع نص 9"/>
          <p:cNvSpPr txBox="1"/>
          <p:nvPr/>
        </p:nvSpPr>
        <p:spPr>
          <a:xfrm>
            <a:off x="3929058" y="1071546"/>
            <a:ext cx="1571636" cy="461665"/>
          </a:xfrm>
          <a:prstGeom prst="rect">
            <a:avLst/>
          </a:prstGeom>
          <a:noFill/>
        </p:spPr>
        <p:txBody>
          <a:bodyPr wrap="square" rtlCol="1">
            <a:spAutoFit/>
          </a:bodyPr>
          <a:lstStyle/>
          <a:p>
            <a:r>
              <a:rPr lang="ar-SA" sz="2400" b="1" dirty="0" smtClean="0"/>
              <a:t>   المجتـمــع</a:t>
            </a:r>
            <a:endParaRPr lang="ar-SY" sz="2400" b="1" dirty="0"/>
          </a:p>
        </p:txBody>
      </p:sp>
      <p:sp>
        <p:nvSpPr>
          <p:cNvPr id="11" name="مربع نص 10"/>
          <p:cNvSpPr txBox="1"/>
          <p:nvPr/>
        </p:nvSpPr>
        <p:spPr>
          <a:xfrm>
            <a:off x="3428992" y="5072074"/>
            <a:ext cx="2357454" cy="461665"/>
          </a:xfrm>
          <a:prstGeom prst="rect">
            <a:avLst/>
          </a:prstGeom>
          <a:noFill/>
        </p:spPr>
        <p:txBody>
          <a:bodyPr wrap="square" rtlCol="1">
            <a:spAutoFit/>
          </a:bodyPr>
          <a:lstStyle/>
          <a:p>
            <a:r>
              <a:rPr lang="ar-SA" sz="2400" b="1" dirty="0" smtClean="0"/>
              <a:t>      المواطن الفرد</a:t>
            </a:r>
            <a:endParaRPr lang="ar-SY" sz="2400" b="1" dirty="0"/>
          </a:p>
        </p:txBody>
      </p:sp>
      <p:sp>
        <p:nvSpPr>
          <p:cNvPr id="12" name="شكل بيضاوي 11"/>
          <p:cNvSpPr/>
          <p:nvPr/>
        </p:nvSpPr>
        <p:spPr>
          <a:xfrm>
            <a:off x="6286512" y="1571612"/>
            <a:ext cx="1643074" cy="914400"/>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400" b="1" dirty="0" smtClean="0">
                <a:solidFill>
                  <a:schemeClr val="tx1"/>
                </a:solidFill>
              </a:rPr>
              <a:t>الدولـــــة</a:t>
            </a:r>
            <a:endParaRPr lang="ar-SY" sz="2400" b="1" dirty="0">
              <a:solidFill>
                <a:schemeClr val="tx1"/>
              </a:solidFill>
            </a:endParaRPr>
          </a:p>
        </p:txBody>
      </p:sp>
      <p:sp>
        <p:nvSpPr>
          <p:cNvPr id="13" name="شكل بيضاوي 12"/>
          <p:cNvSpPr/>
          <p:nvPr/>
        </p:nvSpPr>
        <p:spPr>
          <a:xfrm>
            <a:off x="1428728" y="1643050"/>
            <a:ext cx="1643074" cy="914400"/>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SY" dirty="0"/>
          </a:p>
        </p:txBody>
      </p:sp>
      <p:sp>
        <p:nvSpPr>
          <p:cNvPr id="14" name="مربع نص 13"/>
          <p:cNvSpPr txBox="1"/>
          <p:nvPr/>
        </p:nvSpPr>
        <p:spPr>
          <a:xfrm>
            <a:off x="1285852" y="1857364"/>
            <a:ext cx="1571636" cy="461665"/>
          </a:xfrm>
          <a:prstGeom prst="rect">
            <a:avLst/>
          </a:prstGeom>
          <a:noFill/>
        </p:spPr>
        <p:txBody>
          <a:bodyPr wrap="square" rtlCol="1">
            <a:spAutoFit/>
          </a:bodyPr>
          <a:lstStyle/>
          <a:p>
            <a:r>
              <a:rPr lang="ar-SA" sz="2400" b="1" dirty="0" smtClean="0"/>
              <a:t>فضاء العيش</a:t>
            </a:r>
            <a:endParaRPr lang="ar-SY" sz="2400" b="1" dirty="0"/>
          </a:p>
        </p:txBody>
      </p:sp>
    </p:spTree>
    <p:extLst>
      <p:ext uri="{BB962C8B-B14F-4D97-AF65-F5344CB8AC3E}">
        <p14:creationId xmlns:p14="http://schemas.microsoft.com/office/powerpoint/2010/main" val="1787246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762000"/>
            <a:ext cx="8458200" cy="533400"/>
          </a:xfrm>
        </p:spPr>
        <p:txBody>
          <a:bodyPr>
            <a:normAutofit fontScale="90000"/>
          </a:bodyPr>
          <a:lstStyle/>
          <a:p>
            <a:r>
              <a:rPr lang="ar-LB" dirty="0"/>
              <a:t/>
            </a:r>
            <a:br>
              <a:rPr lang="ar-LB" dirty="0"/>
            </a:br>
            <a:endParaRPr lang="ar-SY" b="1" dirty="0">
              <a:solidFill>
                <a:schemeClr val="tx1"/>
              </a:solidFill>
            </a:endParaRPr>
          </a:p>
        </p:txBody>
      </p:sp>
      <p:sp>
        <p:nvSpPr>
          <p:cNvPr id="3" name="عنصر نائب للمحتوى 2"/>
          <p:cNvSpPr>
            <a:spLocks noGrp="1"/>
          </p:cNvSpPr>
          <p:nvPr>
            <p:ph sz="quarter" idx="1"/>
          </p:nvPr>
        </p:nvSpPr>
        <p:spPr>
          <a:xfrm>
            <a:off x="304800" y="1676400"/>
            <a:ext cx="8503920" cy="4572000"/>
          </a:xfrm>
        </p:spPr>
        <p:txBody>
          <a:bodyPr>
            <a:normAutofit/>
          </a:bodyPr>
          <a:lstStyle/>
          <a:p>
            <a:pPr marL="0" indent="0">
              <a:buNone/>
            </a:pPr>
            <a:r>
              <a:rPr lang="ar-SA" sz="2800" dirty="0"/>
              <a:t>حقوق الإنسان هي </a:t>
            </a:r>
            <a:r>
              <a:rPr lang="ar-SA" sz="2800" b="1" dirty="0"/>
              <a:t>ضمانات قانونية عالمية </a:t>
            </a:r>
            <a:r>
              <a:rPr lang="ar-SA" sz="2800" dirty="0"/>
              <a:t>تحمي الأفراد </a:t>
            </a:r>
            <a:r>
              <a:rPr lang="ar-SY" sz="2800" dirty="0"/>
              <a:t>و المجموعات </a:t>
            </a:r>
            <a:r>
              <a:rPr lang="ar-SA" sz="2800" dirty="0"/>
              <a:t>من إجراءات </a:t>
            </a:r>
            <a:r>
              <a:rPr lang="ar-SA" sz="2800" dirty="0" smtClean="0"/>
              <a:t>الحكومات </a:t>
            </a:r>
            <a:r>
              <a:rPr lang="ar-SA" sz="2800" dirty="0"/>
              <a:t>التي تتدخل في الحريات الأساسية والكرامة </a:t>
            </a:r>
            <a:r>
              <a:rPr lang="ar-SA" sz="2800" dirty="0" smtClean="0"/>
              <a:t>الإنسانية</a:t>
            </a:r>
            <a:r>
              <a:rPr lang="ar-SY" sz="2800" dirty="0" smtClean="0"/>
              <a:t>.</a:t>
            </a:r>
          </a:p>
          <a:p>
            <a:pPr marL="0" indent="0">
              <a:buNone/>
            </a:pPr>
            <a:r>
              <a:rPr lang="ar-SY" sz="2800" dirty="0" smtClean="0"/>
              <a:t>ويترتب على انتهاكات حقوق الإنسان ملاحقة ومقاضاة مرتكب الانتهاكات ( مسؤولية جنائية )  </a:t>
            </a:r>
          </a:p>
          <a:p>
            <a:pPr marL="0" indent="0">
              <a:buNone/>
            </a:pPr>
            <a:endParaRPr lang="ar-SY" sz="2800" dirty="0"/>
          </a:p>
          <a:p>
            <a:pPr marL="0" indent="0">
              <a:buNone/>
            </a:pPr>
            <a:r>
              <a:rPr lang="ar-SA" sz="2800" dirty="0"/>
              <a:t>المواطنة هي وضع/حال يحدد طبيعة العلاقات التي تربط المواطن بالوطن، وهي علاقات حقوقية وسياسية </a:t>
            </a:r>
            <a:r>
              <a:rPr lang="ar-SA" sz="2800" dirty="0" smtClean="0"/>
              <a:t>وثقافية</a:t>
            </a:r>
            <a:r>
              <a:rPr lang="ar-SY" sz="2800" dirty="0" smtClean="0"/>
              <a:t> </a:t>
            </a:r>
          </a:p>
          <a:p>
            <a:pPr marL="0" indent="0">
              <a:buNone/>
            </a:pPr>
            <a:r>
              <a:rPr lang="ar-SY" sz="2800" dirty="0" smtClean="0"/>
              <a:t>ماذا يترتب على انتهاكات المواطنة ؟؟؟ ما هي أنواع المسؤولية ؟؟؟ </a:t>
            </a:r>
            <a:endParaRPr lang="ar-SA" sz="2800" dirty="0" smtClean="0"/>
          </a:p>
        </p:txBody>
      </p:sp>
    </p:spTree>
    <p:extLst>
      <p:ext uri="{BB962C8B-B14F-4D97-AF65-F5344CB8AC3E}">
        <p14:creationId xmlns:p14="http://schemas.microsoft.com/office/powerpoint/2010/main" val="4106207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أنواع المسؤوليات</a:t>
            </a:r>
            <a:endParaRPr lang="ar-SY" dirty="0"/>
          </a:p>
        </p:txBody>
      </p:sp>
      <p:graphicFrame>
        <p:nvGraphicFramePr>
          <p:cNvPr id="4" name="عنصر نائب للمحتوى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6825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sp>
        <p:nvSpPr>
          <p:cNvPr id="3" name="عنصر نائب للمحتوى 2"/>
          <p:cNvSpPr>
            <a:spLocks noGrp="1"/>
          </p:cNvSpPr>
          <p:nvPr>
            <p:ph sz="quarter" idx="1"/>
          </p:nvPr>
        </p:nvSpPr>
        <p:spPr/>
        <p:txBody>
          <a:bodyPr/>
          <a:lstStyle/>
          <a:p>
            <a:r>
              <a:rPr lang="ar-SA" dirty="0"/>
              <a:t>المسؤولية المواطنية هي الواجبات اللازمة على المواطنين</a:t>
            </a:r>
          </a:p>
          <a:p>
            <a:r>
              <a:rPr lang="ar-SA" dirty="0" smtClean="0"/>
              <a:t>الجهل </a:t>
            </a:r>
            <a:r>
              <a:rPr lang="ar-SA" dirty="0"/>
              <a:t>بالقانون لا ينهض عذرا </a:t>
            </a:r>
            <a:r>
              <a:rPr lang="ar-SA" dirty="0" smtClean="0"/>
              <a:t>لأحد</a:t>
            </a:r>
            <a:endParaRPr lang="ar-SY" dirty="0" smtClean="0"/>
          </a:p>
          <a:p>
            <a:endParaRPr lang="ar-SY" dirty="0"/>
          </a:p>
          <a:p>
            <a:r>
              <a:rPr lang="ar-SY" dirty="0" smtClean="0"/>
              <a:t>المسؤولية في حقوق الإنسان هي الواجبات اللازمة على الدولة </a:t>
            </a:r>
          </a:p>
          <a:p>
            <a:r>
              <a:rPr lang="ar-SY" dirty="0" smtClean="0"/>
              <a:t>الجهل بالقانون لا يبرر وقوع انتهاكات </a:t>
            </a:r>
            <a:endParaRPr lang="ar-SY" dirty="0"/>
          </a:p>
          <a:p>
            <a:endParaRPr lang="ar-SY" dirty="0"/>
          </a:p>
          <a:p>
            <a:endParaRPr lang="ar-SY" dirty="0"/>
          </a:p>
        </p:txBody>
      </p:sp>
    </p:spTree>
    <p:extLst>
      <p:ext uri="{BB962C8B-B14F-4D97-AF65-F5344CB8AC3E}">
        <p14:creationId xmlns:p14="http://schemas.microsoft.com/office/powerpoint/2010/main" val="13108784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المساواة في المواطنة </a:t>
            </a:r>
            <a:endParaRPr lang="ar-SY" dirty="0"/>
          </a:p>
        </p:txBody>
      </p:sp>
      <p:sp>
        <p:nvSpPr>
          <p:cNvPr id="3" name="عنصر نائب للمحتوى 2"/>
          <p:cNvSpPr>
            <a:spLocks noGrp="1"/>
          </p:cNvSpPr>
          <p:nvPr>
            <p:ph sz="quarter" idx="1"/>
          </p:nvPr>
        </p:nvSpPr>
        <p:spPr/>
        <p:txBody>
          <a:bodyPr/>
          <a:lstStyle/>
          <a:p>
            <a:pPr algn="just"/>
            <a:r>
              <a:rPr lang="ar-SA" dirty="0"/>
              <a:t>المساواة في لغة المواطنة تعني أن كل فرد من أفراد المجتمع (مواطن)  يتمتع بجميع الحقوق، ويخضع إلى جميع الواجبات التي يقرّها القانون، دون تمييز. وذلك أيا كان أصله أو دينه أو جنسه أو انتماؤه الجهوي أو السياسي.</a:t>
            </a:r>
          </a:p>
          <a:p>
            <a:pPr algn="just"/>
            <a:r>
              <a:rPr lang="ar-SA" dirty="0"/>
              <a:t> فالمبدأ في المساواة هو سيادة القانون. </a:t>
            </a:r>
            <a:endParaRPr lang="ar-SY" dirty="0"/>
          </a:p>
          <a:p>
            <a:endParaRPr lang="ar-SY" dirty="0"/>
          </a:p>
        </p:txBody>
      </p:sp>
    </p:spTree>
    <p:extLst>
      <p:ext uri="{BB962C8B-B14F-4D97-AF65-F5344CB8AC3E}">
        <p14:creationId xmlns:p14="http://schemas.microsoft.com/office/powerpoint/2010/main" val="540493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المساواة في حقوق الإنسان  </a:t>
            </a:r>
            <a:endParaRPr lang="ar-SY" dirty="0"/>
          </a:p>
        </p:txBody>
      </p:sp>
      <p:sp>
        <p:nvSpPr>
          <p:cNvPr id="3" name="عنصر نائب للمحتوى 2"/>
          <p:cNvSpPr>
            <a:spLocks noGrp="1"/>
          </p:cNvSpPr>
          <p:nvPr>
            <p:ph sz="quarter" idx="1"/>
          </p:nvPr>
        </p:nvSpPr>
        <p:spPr/>
        <p:txBody>
          <a:bodyPr/>
          <a:lstStyle/>
          <a:p>
            <a:pPr marL="0" indent="0" algn="ctr">
              <a:buNone/>
            </a:pPr>
            <a:r>
              <a:rPr lang="ar-SY" dirty="0" smtClean="0"/>
              <a:t>المساواة الموضوعية </a:t>
            </a:r>
          </a:p>
          <a:p>
            <a:pPr>
              <a:buFont typeface="Arial" pitchFamily="34" charset="0"/>
              <a:buChar char="•"/>
            </a:pPr>
            <a:r>
              <a:rPr lang="ar-SY" dirty="0" smtClean="0"/>
              <a:t>تكافؤ الفرص </a:t>
            </a:r>
          </a:p>
          <a:p>
            <a:pPr>
              <a:buFont typeface="Arial" pitchFamily="34" charset="0"/>
              <a:buChar char="•"/>
            </a:pPr>
            <a:r>
              <a:rPr lang="ar-SY" dirty="0"/>
              <a:t>عدم التمييز </a:t>
            </a:r>
            <a:endParaRPr lang="ar-SY" dirty="0" smtClean="0"/>
          </a:p>
          <a:p>
            <a:pPr>
              <a:buFont typeface="Arial" pitchFamily="34" charset="0"/>
              <a:buChar char="•"/>
            </a:pPr>
            <a:r>
              <a:rPr lang="ar-SY" dirty="0" smtClean="0"/>
              <a:t>المساواة في النتائج </a:t>
            </a:r>
          </a:p>
          <a:p>
            <a:endParaRPr lang="ar-SY" dirty="0"/>
          </a:p>
        </p:txBody>
      </p:sp>
    </p:spTree>
    <p:extLst>
      <p:ext uri="{BB962C8B-B14F-4D97-AF65-F5344CB8AC3E}">
        <p14:creationId xmlns:p14="http://schemas.microsoft.com/office/powerpoint/2010/main" val="261300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المساواة في حقوق الإنسان  </a:t>
            </a:r>
            <a:endParaRPr lang="ar-SY" dirty="0"/>
          </a:p>
        </p:txBody>
      </p:sp>
      <p:sp>
        <p:nvSpPr>
          <p:cNvPr id="3" name="عنصر نائب للمحتوى 2"/>
          <p:cNvSpPr>
            <a:spLocks noGrp="1"/>
          </p:cNvSpPr>
          <p:nvPr>
            <p:ph sz="quarter" idx="1"/>
          </p:nvPr>
        </p:nvSpPr>
        <p:spPr/>
        <p:txBody>
          <a:bodyPr/>
          <a:lstStyle/>
          <a:p>
            <a:pPr marL="0" indent="0" algn="just">
              <a:buNone/>
            </a:pPr>
            <a:r>
              <a:rPr lang="ar-SA" sz="2800" dirty="0" smtClean="0">
                <a:latin typeface="Calibri" pitchFamily="34" charset="0"/>
              </a:rPr>
              <a:t> </a:t>
            </a:r>
            <a:r>
              <a:rPr lang="ar-SA" sz="2800" dirty="0">
                <a:latin typeface="Calibri" pitchFamily="34" charset="0"/>
              </a:rPr>
              <a:t>المساواة الموضوعية </a:t>
            </a:r>
          </a:p>
          <a:p>
            <a:pPr algn="just"/>
            <a:endParaRPr lang="en-US" sz="2800" dirty="0">
              <a:latin typeface="Calibri" pitchFamily="34" charset="0"/>
            </a:endParaRPr>
          </a:p>
          <a:p>
            <a:pPr algn="just"/>
            <a:r>
              <a:rPr lang="ar-SA" sz="2800" dirty="0">
                <a:latin typeface="Calibri" pitchFamily="34" charset="0"/>
              </a:rPr>
              <a:t>1 ـ التي تشدد على أهمية تكافؤ الفرص في ما يتصل بقدرة وصول المرأة ،على قدم المساواة مع الرجل ، إلى الموارد المتوفرة في البلد . مع تأمين ذلك بواسطة إطار من القوانين و السياسات ،أي التزام بتأمين الوسائل اللازمة لممارسة الحق </a:t>
            </a:r>
            <a:endParaRPr lang="en-US" sz="2800" dirty="0">
              <a:latin typeface="Calibri" pitchFamily="34" charset="0"/>
            </a:endParaRPr>
          </a:p>
          <a:p>
            <a:pPr marL="0" indent="0" algn="just">
              <a:buNone/>
            </a:pPr>
            <a:endParaRPr lang="en-US" sz="2800" dirty="0">
              <a:latin typeface="Calibri" pitchFamily="34" charset="0"/>
            </a:endParaRPr>
          </a:p>
          <a:p>
            <a:pPr algn="just"/>
            <a:r>
              <a:rPr lang="ar-SA" sz="2800" dirty="0">
                <a:latin typeface="Calibri" pitchFamily="34" charset="0"/>
              </a:rPr>
              <a:t>2 ـ مع ضمان المساواة في النتائج </a:t>
            </a:r>
            <a:endParaRPr lang="en-US" sz="2800" dirty="0">
              <a:latin typeface="Calibri" pitchFamily="34" charset="0"/>
            </a:endParaRPr>
          </a:p>
          <a:p>
            <a:pPr algn="just"/>
            <a:endParaRPr lang="ar-SA" sz="2800" dirty="0">
              <a:latin typeface="Calibri" pitchFamily="34" charset="0"/>
            </a:endParaRPr>
          </a:p>
          <a:p>
            <a:endParaRPr lang="ar-SY" dirty="0"/>
          </a:p>
        </p:txBody>
      </p:sp>
    </p:spTree>
    <p:extLst>
      <p:ext uri="{BB962C8B-B14F-4D97-AF65-F5344CB8AC3E}">
        <p14:creationId xmlns:p14="http://schemas.microsoft.com/office/powerpoint/2010/main" val="3268455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المساواة في حقوق الإنسان  </a:t>
            </a:r>
            <a:endParaRPr lang="ar-SY" dirty="0"/>
          </a:p>
        </p:txBody>
      </p:sp>
      <p:sp>
        <p:nvSpPr>
          <p:cNvPr id="3" name="عنصر نائب للمحتوى 2"/>
          <p:cNvSpPr>
            <a:spLocks noGrp="1"/>
          </p:cNvSpPr>
          <p:nvPr>
            <p:ph sz="quarter" idx="1"/>
          </p:nvPr>
        </p:nvSpPr>
        <p:spPr/>
        <p:txBody>
          <a:bodyPr/>
          <a:lstStyle/>
          <a:p>
            <a:pPr>
              <a:buFont typeface="Arial" pitchFamily="34" charset="0"/>
              <a:buChar char="•"/>
            </a:pPr>
            <a:r>
              <a:rPr lang="ar-SA" sz="2800" dirty="0">
                <a:latin typeface="Calibri" pitchFamily="34" charset="0"/>
              </a:rPr>
              <a:t> المساواة في الفرص </a:t>
            </a:r>
          </a:p>
          <a:p>
            <a:pPr>
              <a:buFont typeface="Arial" pitchFamily="34" charset="0"/>
              <a:buChar char="•"/>
            </a:pPr>
            <a:r>
              <a:rPr lang="ar-SA" sz="2800" dirty="0">
                <a:latin typeface="Calibri" pitchFamily="34" charset="0"/>
              </a:rPr>
              <a:t>المساواة في قدرة الوصول إلى الفرص </a:t>
            </a:r>
          </a:p>
          <a:p>
            <a:pPr>
              <a:buFont typeface="Arial" pitchFamily="34" charset="0"/>
              <a:buChar char="•"/>
            </a:pPr>
            <a:r>
              <a:rPr lang="ar-SA" sz="2800" dirty="0">
                <a:latin typeface="Calibri" pitchFamily="34" charset="0"/>
              </a:rPr>
              <a:t> المساواة في النتائج </a:t>
            </a:r>
          </a:p>
          <a:p>
            <a:endParaRPr lang="ar-SY" dirty="0"/>
          </a:p>
        </p:txBody>
      </p:sp>
    </p:spTree>
    <p:extLst>
      <p:ext uri="{BB962C8B-B14F-4D97-AF65-F5344CB8AC3E}">
        <p14:creationId xmlns:p14="http://schemas.microsoft.com/office/powerpoint/2010/main" val="2694782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المساواة في حقوق الإنسان  </a:t>
            </a:r>
            <a:endParaRPr lang="ar-SY" dirty="0"/>
          </a:p>
        </p:txBody>
      </p:sp>
      <p:sp>
        <p:nvSpPr>
          <p:cNvPr id="3" name="عنصر نائب للمحتوى 2"/>
          <p:cNvSpPr>
            <a:spLocks noGrp="1"/>
          </p:cNvSpPr>
          <p:nvPr>
            <p:ph sz="quarter" idx="1"/>
          </p:nvPr>
        </p:nvSpPr>
        <p:spPr/>
        <p:txBody>
          <a:bodyPr>
            <a:normAutofit lnSpcReduction="10000"/>
          </a:bodyPr>
          <a:lstStyle/>
          <a:p>
            <a:pPr algn="just"/>
            <a:r>
              <a:rPr lang="ar-SA" sz="2800" b="1" dirty="0">
                <a:latin typeface="Calibri" pitchFamily="34" charset="0"/>
              </a:rPr>
              <a:t>المساواة أمام القانون : </a:t>
            </a:r>
          </a:p>
          <a:p>
            <a:pPr algn="just"/>
            <a:endParaRPr lang="ar-SA" sz="2800" b="1" dirty="0">
              <a:latin typeface="Calibri" pitchFamily="34" charset="0"/>
            </a:endParaRPr>
          </a:p>
          <a:p>
            <a:pPr algn="just"/>
            <a:r>
              <a:rPr lang="ar-SA" sz="2800" dirty="0">
                <a:latin typeface="Calibri" pitchFamily="34" charset="0"/>
              </a:rPr>
              <a:t>تعني من وجهة النظر القانونية ، إن القانون يطبق على الجميع دون تفرقة .</a:t>
            </a:r>
          </a:p>
          <a:p>
            <a:pPr algn="just"/>
            <a:endParaRPr lang="ar-SA" sz="2800" dirty="0">
              <a:latin typeface="Calibri" pitchFamily="34" charset="0"/>
            </a:endParaRPr>
          </a:p>
          <a:p>
            <a:pPr algn="just"/>
            <a:r>
              <a:rPr lang="ar-SA" sz="2800" dirty="0">
                <a:latin typeface="Calibri" pitchFamily="34" charset="0"/>
              </a:rPr>
              <a:t> فقانون العقوبات يطبق على جميع المواطنين ، الرجال و النساء منهم . </a:t>
            </a:r>
          </a:p>
          <a:p>
            <a:pPr algn="just"/>
            <a:endParaRPr lang="en-US" sz="2800" dirty="0">
              <a:latin typeface="Calibri" pitchFamily="34" charset="0"/>
            </a:endParaRPr>
          </a:p>
          <a:p>
            <a:pPr algn="just"/>
            <a:r>
              <a:rPr lang="ar-SA" sz="2800" dirty="0">
                <a:latin typeface="Calibri" pitchFamily="34" charset="0"/>
              </a:rPr>
              <a:t>ولكن ليس من الضروري أن يكون النص القانوني في حد ذاته ، الذي يطبق على جميع المواطنين دون تفرقة  ، يمنح حقوقا متساوية للرجال و النساء . </a:t>
            </a:r>
            <a:endParaRPr lang="en-US" sz="2800" dirty="0">
              <a:latin typeface="Calibri" pitchFamily="34" charset="0"/>
            </a:endParaRPr>
          </a:p>
          <a:p>
            <a:pPr algn="just"/>
            <a:endParaRPr lang="ar-SA" sz="2800" dirty="0">
              <a:latin typeface="Calibri" pitchFamily="34" charset="0"/>
            </a:endParaRPr>
          </a:p>
          <a:p>
            <a:endParaRPr lang="ar-SY" dirty="0"/>
          </a:p>
        </p:txBody>
      </p:sp>
    </p:spTree>
    <p:extLst>
      <p:ext uri="{BB962C8B-B14F-4D97-AF65-F5344CB8AC3E}">
        <p14:creationId xmlns:p14="http://schemas.microsoft.com/office/powerpoint/2010/main" val="1089956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0"/>
            <a:ext cx="8534400" cy="1143000"/>
          </a:xfrm>
        </p:spPr>
        <p:txBody>
          <a:bodyPr/>
          <a:lstStyle/>
          <a:p>
            <a:r>
              <a:rPr lang="ar-SY" dirty="0" smtClean="0"/>
              <a:t>الجلسة الثانية </a:t>
            </a:r>
            <a:br>
              <a:rPr lang="ar-SY" dirty="0" smtClean="0"/>
            </a:br>
            <a:r>
              <a:rPr lang="ar-SY" dirty="0" smtClean="0"/>
              <a:t>2014/10/26</a:t>
            </a:r>
            <a:endParaRPr lang="ar-SY" dirty="0"/>
          </a:p>
        </p:txBody>
      </p:sp>
      <p:sp>
        <p:nvSpPr>
          <p:cNvPr id="3" name="عنصر نائب للمحتوى 2"/>
          <p:cNvSpPr>
            <a:spLocks noGrp="1"/>
          </p:cNvSpPr>
          <p:nvPr>
            <p:ph sz="quarter" idx="1"/>
          </p:nvPr>
        </p:nvSpPr>
        <p:spPr/>
        <p:txBody>
          <a:bodyPr/>
          <a:lstStyle/>
          <a:p>
            <a:endParaRPr lang="ar-SY" dirty="0" smtClean="0"/>
          </a:p>
          <a:p>
            <a:endParaRPr lang="ar-SY" dirty="0"/>
          </a:p>
          <a:p>
            <a:endParaRPr lang="ar-SY" dirty="0" smtClean="0"/>
          </a:p>
          <a:p>
            <a:pPr marL="0" indent="0" algn="ctr">
              <a:buNone/>
            </a:pPr>
            <a:r>
              <a:rPr lang="ar-SY" sz="5400" dirty="0" smtClean="0"/>
              <a:t>العلاقة بين المواطنة وحقوق الإنسان</a:t>
            </a:r>
            <a:endParaRPr lang="ar-SY" sz="5400" dirty="0"/>
          </a:p>
        </p:txBody>
      </p:sp>
    </p:spTree>
    <p:extLst>
      <p:ext uri="{BB962C8B-B14F-4D97-AF65-F5344CB8AC3E}">
        <p14:creationId xmlns:p14="http://schemas.microsoft.com/office/powerpoint/2010/main" val="8001717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المساواة في حقوق الإنسان  </a:t>
            </a:r>
            <a:endParaRPr lang="ar-SY" dirty="0"/>
          </a:p>
        </p:txBody>
      </p:sp>
      <p:sp>
        <p:nvSpPr>
          <p:cNvPr id="3" name="عنصر نائب للمحتوى 2"/>
          <p:cNvSpPr>
            <a:spLocks noGrp="1"/>
          </p:cNvSpPr>
          <p:nvPr>
            <p:ph sz="quarter" idx="1"/>
          </p:nvPr>
        </p:nvSpPr>
        <p:spPr/>
        <p:txBody>
          <a:bodyPr>
            <a:normAutofit/>
          </a:bodyPr>
          <a:lstStyle/>
          <a:p>
            <a:r>
              <a:rPr lang="ar-SA" sz="2800" b="1" dirty="0">
                <a:latin typeface="Calibri" pitchFamily="34" charset="0"/>
              </a:rPr>
              <a:t>المساواة في القانون : </a:t>
            </a:r>
          </a:p>
          <a:p>
            <a:endParaRPr lang="ar-SA" sz="2800" b="1" dirty="0">
              <a:latin typeface="Calibri" pitchFamily="34" charset="0"/>
            </a:endParaRPr>
          </a:p>
          <a:p>
            <a:r>
              <a:rPr lang="ar-SA" sz="2800" dirty="0">
                <a:latin typeface="Calibri" pitchFamily="34" charset="0"/>
              </a:rPr>
              <a:t>تعني أن المساواة في الحقوق و الواجبات بين الرجال و النساء، هي في صلب النص القانوني . </a:t>
            </a:r>
          </a:p>
          <a:p>
            <a:endParaRPr lang="ar-SY" dirty="0"/>
          </a:p>
        </p:txBody>
      </p:sp>
    </p:spTree>
    <p:extLst>
      <p:ext uri="{BB962C8B-B14F-4D97-AF65-F5344CB8AC3E}">
        <p14:creationId xmlns:p14="http://schemas.microsoft.com/office/powerpoint/2010/main" val="3689640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المساواة في حقوق الإنسان  </a:t>
            </a:r>
            <a:endParaRPr lang="ar-SY" dirty="0"/>
          </a:p>
        </p:txBody>
      </p:sp>
      <p:sp>
        <p:nvSpPr>
          <p:cNvPr id="3" name="عنصر نائب للمحتوى 2"/>
          <p:cNvSpPr>
            <a:spLocks noGrp="1"/>
          </p:cNvSpPr>
          <p:nvPr>
            <p:ph sz="quarter" idx="1"/>
          </p:nvPr>
        </p:nvSpPr>
        <p:spPr/>
        <p:txBody>
          <a:bodyPr>
            <a:normAutofit fontScale="77500" lnSpcReduction="20000"/>
          </a:bodyPr>
          <a:lstStyle/>
          <a:p>
            <a:pPr algn="ctr"/>
            <a:r>
              <a:rPr lang="ar-SA" sz="2800" b="1" u="sng" dirty="0">
                <a:latin typeface="Calibri" pitchFamily="34" charset="0"/>
              </a:rPr>
              <a:t>المساواة أمام القانون </a:t>
            </a:r>
          </a:p>
          <a:p>
            <a:endParaRPr lang="ar-SA" sz="2800" dirty="0">
              <a:latin typeface="Calibri" pitchFamily="34" charset="0"/>
            </a:endParaRPr>
          </a:p>
          <a:p>
            <a:r>
              <a:rPr lang="ar-SA" sz="2800" dirty="0">
                <a:latin typeface="Calibri" pitchFamily="34" charset="0"/>
              </a:rPr>
              <a:t>المادة 2 من قانون الجنسية </a:t>
            </a:r>
          </a:p>
          <a:p>
            <a:endParaRPr lang="ar-SA" sz="2800" dirty="0">
              <a:latin typeface="Calibri" pitchFamily="34" charset="0"/>
            </a:endParaRPr>
          </a:p>
          <a:p>
            <a:pPr algn="just"/>
            <a:r>
              <a:rPr lang="ar-SA" sz="2800" dirty="0">
                <a:latin typeface="Calibri" pitchFamily="34" charset="0"/>
              </a:rPr>
              <a:t> ( </a:t>
            </a:r>
            <a:r>
              <a:rPr lang="ar-SA" sz="2800" b="1" dirty="0">
                <a:latin typeface="Calibri" pitchFamily="34" charset="0"/>
              </a:rPr>
              <a:t>يعتبر عربياً سوريا حكماً:</a:t>
            </a:r>
            <a:endParaRPr lang="en-US" sz="2800" b="1" dirty="0">
              <a:latin typeface="Calibri" pitchFamily="34" charset="0"/>
            </a:endParaRPr>
          </a:p>
          <a:p>
            <a:pPr algn="just"/>
            <a:r>
              <a:rPr lang="ar-SA" sz="2800" b="1" dirty="0">
                <a:latin typeface="Calibri" pitchFamily="34" charset="0"/>
              </a:rPr>
              <a:t>أ ـ من ولد في القطر أو خارجه من والد عربي سوري </a:t>
            </a:r>
            <a:r>
              <a:rPr lang="ar-SA" sz="2800" dirty="0">
                <a:latin typeface="Calibri" pitchFamily="34" charset="0"/>
              </a:rPr>
              <a:t>).</a:t>
            </a:r>
          </a:p>
          <a:p>
            <a:pPr algn="just"/>
            <a:endParaRPr lang="ar-SA" sz="2800" dirty="0">
              <a:latin typeface="Calibri" pitchFamily="34" charset="0"/>
            </a:endParaRPr>
          </a:p>
          <a:p>
            <a:pPr algn="ctr"/>
            <a:r>
              <a:rPr lang="ar-SA" sz="2800" b="1" u="sng" dirty="0">
                <a:latin typeface="Calibri" pitchFamily="34" charset="0"/>
              </a:rPr>
              <a:t>المساواة في القانون </a:t>
            </a:r>
          </a:p>
          <a:p>
            <a:endParaRPr lang="ar-SA" sz="2800" dirty="0">
              <a:latin typeface="Calibri" pitchFamily="34" charset="0"/>
            </a:endParaRPr>
          </a:p>
          <a:p>
            <a:r>
              <a:rPr lang="ar-SA" sz="2800" dirty="0">
                <a:latin typeface="Calibri" pitchFamily="34" charset="0"/>
              </a:rPr>
              <a:t>تصبح المادة 2 من قانون الجنسية</a:t>
            </a:r>
          </a:p>
          <a:p>
            <a:endParaRPr lang="ar-SA" sz="2800" dirty="0">
              <a:latin typeface="Calibri" pitchFamily="34" charset="0"/>
            </a:endParaRPr>
          </a:p>
          <a:p>
            <a:pPr algn="just"/>
            <a:r>
              <a:rPr lang="ar-SA" sz="2800" dirty="0">
                <a:latin typeface="Calibri" pitchFamily="34" charset="0"/>
              </a:rPr>
              <a:t> ( </a:t>
            </a:r>
            <a:r>
              <a:rPr lang="ar-SA" sz="2800" b="1" dirty="0">
                <a:latin typeface="Calibri" pitchFamily="34" charset="0"/>
              </a:rPr>
              <a:t>يعتبر عربياً سوريا حكماً:</a:t>
            </a:r>
            <a:endParaRPr lang="en-US" sz="2800" b="1" dirty="0">
              <a:latin typeface="Calibri" pitchFamily="34" charset="0"/>
            </a:endParaRPr>
          </a:p>
          <a:p>
            <a:pPr algn="just"/>
            <a:r>
              <a:rPr lang="ar-SA" sz="2800" b="1" dirty="0">
                <a:latin typeface="Calibri" pitchFamily="34" charset="0"/>
              </a:rPr>
              <a:t>أ ـ من ولد في القطر أو خارجه من والد أو أم عرب سوريين </a:t>
            </a:r>
            <a:r>
              <a:rPr lang="ar-SA" sz="2800" dirty="0">
                <a:latin typeface="Calibri" pitchFamily="34" charset="0"/>
              </a:rPr>
              <a:t>).</a:t>
            </a:r>
          </a:p>
          <a:p>
            <a:pPr algn="just"/>
            <a:endParaRPr lang="ar-SA" sz="2800" dirty="0">
              <a:latin typeface="Calibri" pitchFamily="34" charset="0"/>
            </a:endParaRPr>
          </a:p>
          <a:p>
            <a:endParaRPr lang="ar-SA" sz="2800" dirty="0">
              <a:latin typeface="Calibri" pitchFamily="34" charset="0"/>
            </a:endParaRPr>
          </a:p>
          <a:p>
            <a:endParaRPr lang="ar-SY" dirty="0"/>
          </a:p>
        </p:txBody>
      </p:sp>
    </p:spTree>
    <p:extLst>
      <p:ext uri="{BB962C8B-B14F-4D97-AF65-F5344CB8AC3E}">
        <p14:creationId xmlns:p14="http://schemas.microsoft.com/office/powerpoint/2010/main" val="3300979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المساواة في حقوق الإنسان  </a:t>
            </a:r>
            <a:endParaRPr lang="ar-SY" dirty="0"/>
          </a:p>
        </p:txBody>
      </p:sp>
      <p:sp>
        <p:nvSpPr>
          <p:cNvPr id="3" name="عنصر نائب للمحتوى 2"/>
          <p:cNvSpPr>
            <a:spLocks noGrp="1"/>
          </p:cNvSpPr>
          <p:nvPr>
            <p:ph sz="quarter" idx="1"/>
          </p:nvPr>
        </p:nvSpPr>
        <p:spPr/>
        <p:txBody>
          <a:bodyPr>
            <a:normAutofit/>
          </a:bodyPr>
          <a:lstStyle/>
          <a:p>
            <a:r>
              <a:rPr lang="ar-SA" sz="2800" b="1" dirty="0">
                <a:latin typeface="Calibri" pitchFamily="34" charset="0"/>
              </a:rPr>
              <a:t>لتحقيق المساواة القانونية بين النساء والرجال</a:t>
            </a:r>
          </a:p>
          <a:p>
            <a:endParaRPr lang="ar-SA" sz="2800" dirty="0">
              <a:latin typeface="Calibri" pitchFamily="34" charset="0"/>
            </a:endParaRPr>
          </a:p>
          <a:p>
            <a:pPr>
              <a:buFont typeface="Arial" pitchFamily="34" charset="0"/>
              <a:buChar char="•"/>
            </a:pPr>
            <a:r>
              <a:rPr lang="ar-SA" sz="2800" dirty="0">
                <a:latin typeface="Calibri" pitchFamily="34" charset="0"/>
              </a:rPr>
              <a:t>المساواة في جوهر النص القانوني</a:t>
            </a:r>
          </a:p>
          <a:p>
            <a:pPr>
              <a:buFont typeface="Arial" pitchFamily="34" charset="0"/>
              <a:buChar char="•"/>
            </a:pPr>
            <a:r>
              <a:rPr lang="ar-SA" sz="2800" dirty="0">
                <a:latin typeface="Calibri" pitchFamily="34" charset="0"/>
              </a:rPr>
              <a:t>قدرة الوصول إلى المؤسسات القانونية </a:t>
            </a:r>
          </a:p>
          <a:p>
            <a:pPr>
              <a:buFont typeface="Arial" pitchFamily="34" charset="0"/>
              <a:buChar char="•"/>
            </a:pPr>
            <a:r>
              <a:rPr lang="ar-SA" sz="2800" dirty="0">
                <a:latin typeface="Calibri" pitchFamily="34" charset="0"/>
              </a:rPr>
              <a:t>المعاملة على قدم المساواة أمام المؤسسات القانونية </a:t>
            </a:r>
          </a:p>
          <a:p>
            <a:pPr>
              <a:buFont typeface="Arial" pitchFamily="34" charset="0"/>
              <a:buChar char="•"/>
            </a:pPr>
            <a:r>
              <a:rPr lang="ar-SA" sz="2800" dirty="0">
                <a:latin typeface="Calibri" pitchFamily="34" charset="0"/>
              </a:rPr>
              <a:t>التمتع الفعلي بالحقوق المتساوية </a:t>
            </a:r>
          </a:p>
          <a:p>
            <a:endParaRPr lang="ar-SA" sz="2800" dirty="0"/>
          </a:p>
          <a:p>
            <a:endParaRPr lang="ar-SY" dirty="0"/>
          </a:p>
        </p:txBody>
      </p:sp>
    </p:spTree>
    <p:extLst>
      <p:ext uri="{BB962C8B-B14F-4D97-AF65-F5344CB8AC3E}">
        <p14:creationId xmlns:p14="http://schemas.microsoft.com/office/powerpoint/2010/main" val="2951182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التمييز </a:t>
            </a:r>
            <a:endParaRPr lang="ar-SY" dirty="0"/>
          </a:p>
        </p:txBody>
      </p:sp>
      <p:sp>
        <p:nvSpPr>
          <p:cNvPr id="3" name="عنصر نائب للمحتوى 2"/>
          <p:cNvSpPr>
            <a:spLocks noGrp="1"/>
          </p:cNvSpPr>
          <p:nvPr>
            <p:ph sz="quarter" idx="1"/>
          </p:nvPr>
        </p:nvSpPr>
        <p:spPr/>
        <p:txBody>
          <a:bodyPr/>
          <a:lstStyle/>
          <a:p>
            <a:pPr algn="ctr"/>
            <a:r>
              <a:rPr lang="ar-SA" sz="2800" dirty="0">
                <a:latin typeface="Calibri" pitchFamily="34" charset="0"/>
              </a:rPr>
              <a:t>المادة الاولى من اتفاقية </a:t>
            </a:r>
            <a:r>
              <a:rPr lang="ar-SA" sz="2800" dirty="0" err="1">
                <a:latin typeface="Calibri" pitchFamily="34" charset="0"/>
              </a:rPr>
              <a:t>سيداو</a:t>
            </a:r>
            <a:r>
              <a:rPr lang="ar-SA" sz="2800" dirty="0">
                <a:latin typeface="Calibri" pitchFamily="34" charset="0"/>
              </a:rPr>
              <a:t> </a:t>
            </a:r>
          </a:p>
          <a:p>
            <a:pPr algn="just"/>
            <a:endParaRPr lang="ar-SA" sz="2800" dirty="0">
              <a:latin typeface="Calibri" pitchFamily="34" charset="0"/>
            </a:endParaRPr>
          </a:p>
          <a:p>
            <a:pPr algn="just"/>
            <a:r>
              <a:rPr lang="ar-SA" sz="2800" dirty="0">
                <a:latin typeface="Calibri" pitchFamily="34" charset="0"/>
              </a:rPr>
              <a:t>( </a:t>
            </a:r>
            <a:r>
              <a:rPr lang="ar-SA" sz="2800" b="1" dirty="0" err="1">
                <a:latin typeface="Calibri" pitchFamily="34" charset="0"/>
              </a:rPr>
              <a:t>لإغراض</a:t>
            </a:r>
            <a:r>
              <a:rPr lang="ar-SA" sz="2800" b="1" dirty="0">
                <a:latin typeface="Calibri" pitchFamily="34" charset="0"/>
              </a:rPr>
              <a:t> هذه الاتفاقية يعني مصطلح التمييز ضد المرأة أي تفرقة أو استبعاد أو تقييد يتم على أساس الجنس ويكون من آثاره أو أغراضه ، توهين أو إحباط الاعتراف للمرأة بحقوق الإنسان و الحريات الأساسية في الميادين السياسية و الاجتماعية و الثقافية و المدنية أو في أي ميدان أخر ، أو توهين أو إحباط تمتعها بهذه الحقوق أو ممارستها لها ، بصرف النظر عن حالتها الزوجية و على أساس المساواة بينها و بين الرجل</a:t>
            </a:r>
            <a:r>
              <a:rPr lang="ar-SA" sz="2800" dirty="0">
                <a:latin typeface="Calibri" pitchFamily="34" charset="0"/>
              </a:rPr>
              <a:t> )</a:t>
            </a:r>
          </a:p>
          <a:p>
            <a:endParaRPr lang="ar-SY" dirty="0"/>
          </a:p>
        </p:txBody>
      </p:sp>
    </p:spTree>
    <p:extLst>
      <p:ext uri="{BB962C8B-B14F-4D97-AF65-F5344CB8AC3E}">
        <p14:creationId xmlns:p14="http://schemas.microsoft.com/office/powerpoint/2010/main" val="4066026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مربع نص 1"/>
          <p:cNvSpPr txBox="1">
            <a:spLocks noChangeArrowheads="1"/>
          </p:cNvSpPr>
          <p:nvPr/>
        </p:nvSpPr>
        <p:spPr bwMode="auto">
          <a:xfrm>
            <a:off x="857250" y="428625"/>
            <a:ext cx="7572375"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ar-SA" sz="2400" dirty="0">
                <a:latin typeface="Calibri" pitchFamily="34" charset="0"/>
              </a:rPr>
              <a:t>استبعاد  تقييد  تفرقة</a:t>
            </a:r>
            <a:endParaRPr lang="en-US" sz="2400" dirty="0">
              <a:latin typeface="Calibri" pitchFamily="34" charset="0"/>
            </a:endParaRPr>
          </a:p>
          <a:p>
            <a:pPr algn="ctr" eaLnBrk="1" hangingPunct="1"/>
            <a:r>
              <a:rPr lang="ar-SA" sz="2400" dirty="0">
                <a:latin typeface="Calibri" pitchFamily="34" charset="0"/>
              </a:rPr>
              <a:t> </a:t>
            </a:r>
            <a:endParaRPr lang="en-US" sz="2400" dirty="0">
              <a:latin typeface="Calibri" pitchFamily="34" charset="0"/>
            </a:endParaRPr>
          </a:p>
          <a:p>
            <a:pPr algn="ctr" eaLnBrk="1" hangingPunct="1"/>
            <a:r>
              <a:rPr lang="ar-SA" sz="2400" dirty="0">
                <a:latin typeface="Calibri" pitchFamily="34" charset="0"/>
              </a:rPr>
              <a:t> يتم على أساس الجنس</a:t>
            </a:r>
          </a:p>
          <a:p>
            <a:pPr algn="ctr" eaLnBrk="1" hangingPunct="1"/>
            <a:endParaRPr lang="en-US" sz="2400" dirty="0">
              <a:latin typeface="Calibri" pitchFamily="34" charset="0"/>
            </a:endParaRPr>
          </a:p>
          <a:p>
            <a:pPr eaLnBrk="1" hangingPunct="1"/>
            <a:r>
              <a:rPr lang="ar-SA" sz="2400" dirty="0">
                <a:latin typeface="Calibri" pitchFamily="34" charset="0"/>
              </a:rPr>
              <a:t>                            من أغراضه  أو  من أثاره</a:t>
            </a:r>
          </a:p>
          <a:p>
            <a:pPr algn="ctr" eaLnBrk="1" hangingPunct="1"/>
            <a:endParaRPr lang="en-US" sz="2400" dirty="0">
              <a:latin typeface="Calibri" pitchFamily="34" charset="0"/>
            </a:endParaRPr>
          </a:p>
          <a:p>
            <a:pPr algn="ctr" eaLnBrk="1" hangingPunct="1"/>
            <a:r>
              <a:rPr lang="ar-SA" sz="2400" dirty="0">
                <a:latin typeface="Calibri" pitchFamily="34" charset="0"/>
              </a:rPr>
              <a:t>توهين  أو إحباط</a:t>
            </a:r>
          </a:p>
          <a:p>
            <a:pPr algn="ctr" eaLnBrk="1" hangingPunct="1"/>
            <a:endParaRPr lang="en-US" sz="2400" dirty="0">
              <a:latin typeface="Calibri" pitchFamily="34" charset="0"/>
            </a:endParaRPr>
          </a:p>
          <a:p>
            <a:pPr algn="ctr" eaLnBrk="1" hangingPunct="1"/>
            <a:r>
              <a:rPr lang="ar-SA" sz="2400" dirty="0">
                <a:latin typeface="Calibri" pitchFamily="34" charset="0"/>
              </a:rPr>
              <a:t>الاعتراف ــ ممارسة </a:t>
            </a:r>
          </a:p>
          <a:p>
            <a:pPr algn="ctr" eaLnBrk="1" hangingPunct="1"/>
            <a:endParaRPr lang="en-US" sz="2400" b="1" dirty="0">
              <a:latin typeface="Calibri" pitchFamily="34" charset="0"/>
            </a:endParaRPr>
          </a:p>
          <a:p>
            <a:pPr algn="ctr" eaLnBrk="1" hangingPunct="1"/>
            <a:r>
              <a:rPr lang="ar-SA" sz="2400" dirty="0">
                <a:latin typeface="Calibri" pitchFamily="34" charset="0"/>
              </a:rPr>
              <a:t>المرأة</a:t>
            </a:r>
          </a:p>
          <a:p>
            <a:pPr algn="ctr" eaLnBrk="1" hangingPunct="1"/>
            <a:endParaRPr lang="en-US" sz="2400" dirty="0">
              <a:latin typeface="Calibri" pitchFamily="34" charset="0"/>
            </a:endParaRPr>
          </a:p>
          <a:p>
            <a:pPr algn="ctr" eaLnBrk="1" hangingPunct="1"/>
            <a:r>
              <a:rPr lang="ar-SA" sz="2400" dirty="0">
                <a:latin typeface="Calibri" pitchFamily="34" charset="0"/>
              </a:rPr>
              <a:t>حقوق الإنسان والحريات الأساسية في كافة الميادين</a:t>
            </a:r>
          </a:p>
          <a:p>
            <a:pPr algn="ctr" eaLnBrk="1" hangingPunct="1"/>
            <a:r>
              <a:rPr lang="ar-SA" sz="2400" dirty="0">
                <a:latin typeface="Calibri" pitchFamily="34" charset="0"/>
              </a:rPr>
              <a:t> </a:t>
            </a:r>
            <a:endParaRPr lang="en-US" sz="2400" dirty="0">
              <a:latin typeface="Calibri" pitchFamily="34" charset="0"/>
            </a:endParaRPr>
          </a:p>
          <a:p>
            <a:pPr algn="ctr" eaLnBrk="1" hangingPunct="1"/>
            <a:r>
              <a:rPr lang="ar-SA" sz="2400" dirty="0">
                <a:latin typeface="Calibri" pitchFamily="34" charset="0"/>
              </a:rPr>
              <a:t>بغض النظر عن حالتها الزوجية </a:t>
            </a:r>
          </a:p>
          <a:p>
            <a:pPr algn="ctr" eaLnBrk="1" hangingPunct="1"/>
            <a:endParaRPr lang="en-US" sz="2400" dirty="0">
              <a:latin typeface="Calibri" pitchFamily="34" charset="0"/>
            </a:endParaRPr>
          </a:p>
          <a:p>
            <a:pPr algn="ctr" eaLnBrk="1" hangingPunct="1"/>
            <a:r>
              <a:rPr lang="ar-SA" sz="2400" dirty="0">
                <a:latin typeface="Calibri" pitchFamily="34" charset="0"/>
              </a:rPr>
              <a:t>على أساس المساواة بينها وبين الرجل </a:t>
            </a:r>
            <a:endParaRPr lang="en-US" sz="2400" dirty="0">
              <a:latin typeface="Calibri" pitchFamily="34" charset="0"/>
            </a:endParaRPr>
          </a:p>
          <a:p>
            <a:pPr algn="ctr" eaLnBrk="1" hangingPunct="1"/>
            <a:endParaRPr lang="ar-SA" sz="2400" dirty="0">
              <a:latin typeface="Calibri" pitchFamily="34" charset="0"/>
            </a:endParaRPr>
          </a:p>
        </p:txBody>
      </p:sp>
      <p:sp>
        <p:nvSpPr>
          <p:cNvPr id="3" name="سهم للأسفل 2"/>
          <p:cNvSpPr/>
          <p:nvPr/>
        </p:nvSpPr>
        <p:spPr>
          <a:xfrm>
            <a:off x="4572000" y="928688"/>
            <a:ext cx="71438"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4" name="سهم للأسفل 3"/>
          <p:cNvSpPr/>
          <p:nvPr/>
        </p:nvSpPr>
        <p:spPr>
          <a:xfrm>
            <a:off x="4572000" y="1643063"/>
            <a:ext cx="71438"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5" name="سهم للأسفل 4"/>
          <p:cNvSpPr/>
          <p:nvPr/>
        </p:nvSpPr>
        <p:spPr>
          <a:xfrm>
            <a:off x="4572000" y="2357438"/>
            <a:ext cx="71438"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6" name="سهم للأسفل 5"/>
          <p:cNvSpPr/>
          <p:nvPr/>
        </p:nvSpPr>
        <p:spPr>
          <a:xfrm>
            <a:off x="4572000" y="3071813"/>
            <a:ext cx="71438"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7" name="سهم للأسفل 6"/>
          <p:cNvSpPr/>
          <p:nvPr/>
        </p:nvSpPr>
        <p:spPr>
          <a:xfrm>
            <a:off x="4572000" y="3786188"/>
            <a:ext cx="71438"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8" name="سهم للأسفل 7"/>
          <p:cNvSpPr/>
          <p:nvPr/>
        </p:nvSpPr>
        <p:spPr>
          <a:xfrm>
            <a:off x="4572000" y="4500563"/>
            <a:ext cx="71438"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9" name="سهم للأسفل 8"/>
          <p:cNvSpPr/>
          <p:nvPr/>
        </p:nvSpPr>
        <p:spPr>
          <a:xfrm>
            <a:off x="4572000" y="5286375"/>
            <a:ext cx="71438"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10" name="سهم للأسفل 9"/>
          <p:cNvSpPr/>
          <p:nvPr/>
        </p:nvSpPr>
        <p:spPr>
          <a:xfrm>
            <a:off x="4572000" y="6072188"/>
            <a:ext cx="71438"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Tree>
    <p:extLst>
      <p:ext uri="{BB962C8B-B14F-4D97-AF65-F5344CB8AC3E}">
        <p14:creationId xmlns:p14="http://schemas.microsoft.com/office/powerpoint/2010/main" val="37915730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التمييز </a:t>
            </a:r>
            <a:endParaRPr lang="ar-SY" dirty="0"/>
          </a:p>
        </p:txBody>
      </p:sp>
      <p:sp>
        <p:nvSpPr>
          <p:cNvPr id="3" name="عنصر نائب للمحتوى 2"/>
          <p:cNvSpPr>
            <a:spLocks noGrp="1"/>
          </p:cNvSpPr>
          <p:nvPr>
            <p:ph sz="quarter" idx="1"/>
          </p:nvPr>
        </p:nvSpPr>
        <p:spPr/>
        <p:txBody>
          <a:bodyPr/>
          <a:lstStyle/>
          <a:p>
            <a:pPr algn="ctr"/>
            <a:r>
              <a:rPr lang="ar-SA" sz="2800" b="1" u="sng" dirty="0">
                <a:latin typeface="Calibri" pitchFamily="34" charset="0"/>
              </a:rPr>
              <a:t>تفرقة </a:t>
            </a:r>
          </a:p>
          <a:p>
            <a:endParaRPr lang="ar-SA" sz="2800" dirty="0">
              <a:latin typeface="Calibri" pitchFamily="34" charset="0"/>
            </a:endParaRPr>
          </a:p>
          <a:p>
            <a:r>
              <a:rPr lang="ar-SA" sz="2400" dirty="0">
                <a:latin typeface="Calibri" pitchFamily="34" charset="0"/>
              </a:rPr>
              <a:t>المادة 16 من قانون الأحوال الشخصية </a:t>
            </a:r>
          </a:p>
          <a:p>
            <a:endParaRPr lang="ar-SA" sz="2800" dirty="0">
              <a:latin typeface="Calibri" pitchFamily="34" charset="0"/>
            </a:endParaRPr>
          </a:p>
          <a:p>
            <a:endParaRPr lang="ar-SA" sz="2800" dirty="0">
              <a:latin typeface="Calibri" pitchFamily="34" charset="0"/>
            </a:endParaRPr>
          </a:p>
          <a:p>
            <a:r>
              <a:rPr lang="ar-SA" sz="2800" b="1" dirty="0">
                <a:latin typeface="Calibri" pitchFamily="34" charset="0"/>
              </a:rPr>
              <a:t>( تكمل أهلية الزواج في الفتى بتمام الثامنة عشرة وفي الفتاة بتمام السابعة عشر من العمر </a:t>
            </a:r>
            <a:r>
              <a:rPr lang="ar-SA" sz="2800" dirty="0">
                <a:latin typeface="Calibri" pitchFamily="34" charset="0"/>
              </a:rPr>
              <a:t>).</a:t>
            </a:r>
            <a:endParaRPr lang="en-US" sz="2800" dirty="0">
              <a:latin typeface="Calibri" pitchFamily="34" charset="0"/>
            </a:endParaRPr>
          </a:p>
          <a:p>
            <a:endParaRPr lang="ar-SA" sz="2800" dirty="0">
              <a:latin typeface="Calibri" pitchFamily="34" charset="0"/>
            </a:endParaRPr>
          </a:p>
          <a:p>
            <a:endParaRPr lang="ar-SY" dirty="0"/>
          </a:p>
        </p:txBody>
      </p:sp>
    </p:spTree>
    <p:extLst>
      <p:ext uri="{BB962C8B-B14F-4D97-AF65-F5344CB8AC3E}">
        <p14:creationId xmlns:p14="http://schemas.microsoft.com/office/powerpoint/2010/main" val="14280581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التمييز </a:t>
            </a:r>
            <a:endParaRPr lang="ar-SY" dirty="0"/>
          </a:p>
        </p:txBody>
      </p:sp>
      <p:sp>
        <p:nvSpPr>
          <p:cNvPr id="3" name="عنصر نائب للمحتوى 2"/>
          <p:cNvSpPr>
            <a:spLocks noGrp="1"/>
          </p:cNvSpPr>
          <p:nvPr>
            <p:ph sz="quarter" idx="1"/>
          </p:nvPr>
        </p:nvSpPr>
        <p:spPr/>
        <p:txBody>
          <a:bodyPr/>
          <a:lstStyle/>
          <a:p>
            <a:pPr algn="ctr"/>
            <a:r>
              <a:rPr lang="ar-SA" sz="2800" b="1" u="sng" dirty="0">
                <a:latin typeface="Calibri" pitchFamily="34" charset="0"/>
              </a:rPr>
              <a:t>استبعاد</a:t>
            </a:r>
          </a:p>
          <a:p>
            <a:endParaRPr lang="ar-SA" sz="2800" dirty="0">
              <a:latin typeface="Calibri" pitchFamily="34" charset="0"/>
            </a:endParaRPr>
          </a:p>
          <a:p>
            <a:r>
              <a:rPr lang="ar-SA" sz="2400" dirty="0">
                <a:latin typeface="Calibri" pitchFamily="34" charset="0"/>
              </a:rPr>
              <a:t>المادة 2 من قانون الجنسية </a:t>
            </a:r>
          </a:p>
          <a:p>
            <a:endParaRPr lang="ar-SA" sz="2800" dirty="0">
              <a:latin typeface="Calibri" pitchFamily="34" charset="0"/>
            </a:endParaRPr>
          </a:p>
          <a:p>
            <a:endParaRPr lang="ar-SA" sz="2800" dirty="0">
              <a:latin typeface="Calibri" pitchFamily="34" charset="0"/>
            </a:endParaRPr>
          </a:p>
          <a:p>
            <a:pPr algn="just"/>
            <a:r>
              <a:rPr lang="ar-SA" sz="2800" dirty="0">
                <a:latin typeface="Calibri" pitchFamily="34" charset="0"/>
              </a:rPr>
              <a:t> ( </a:t>
            </a:r>
            <a:r>
              <a:rPr lang="ar-SA" sz="2800" b="1" dirty="0">
                <a:latin typeface="Calibri" pitchFamily="34" charset="0"/>
              </a:rPr>
              <a:t>يعتبر عربياً سوريا حكماً:</a:t>
            </a:r>
            <a:endParaRPr lang="en-US" sz="2800" b="1" dirty="0">
              <a:latin typeface="Calibri" pitchFamily="34" charset="0"/>
            </a:endParaRPr>
          </a:p>
          <a:p>
            <a:pPr algn="just"/>
            <a:r>
              <a:rPr lang="ar-SA" sz="2800" b="1" dirty="0">
                <a:latin typeface="Calibri" pitchFamily="34" charset="0"/>
              </a:rPr>
              <a:t>أ ـ من ولد في القطر أو خارجه من والد عربي سوري </a:t>
            </a:r>
            <a:r>
              <a:rPr lang="ar-SA" sz="2800" dirty="0">
                <a:latin typeface="Calibri" pitchFamily="34" charset="0"/>
              </a:rPr>
              <a:t>).</a:t>
            </a:r>
          </a:p>
          <a:p>
            <a:endParaRPr lang="ar-SY" dirty="0"/>
          </a:p>
        </p:txBody>
      </p:sp>
    </p:spTree>
    <p:extLst>
      <p:ext uri="{BB962C8B-B14F-4D97-AF65-F5344CB8AC3E}">
        <p14:creationId xmlns:p14="http://schemas.microsoft.com/office/powerpoint/2010/main" val="1155266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التمييز </a:t>
            </a:r>
            <a:endParaRPr lang="ar-SY" dirty="0"/>
          </a:p>
        </p:txBody>
      </p:sp>
      <p:sp>
        <p:nvSpPr>
          <p:cNvPr id="3" name="عنصر نائب للمحتوى 2"/>
          <p:cNvSpPr>
            <a:spLocks noGrp="1"/>
          </p:cNvSpPr>
          <p:nvPr>
            <p:ph sz="quarter" idx="1"/>
          </p:nvPr>
        </p:nvSpPr>
        <p:spPr/>
        <p:txBody>
          <a:bodyPr/>
          <a:lstStyle/>
          <a:p>
            <a:pPr algn="ctr"/>
            <a:r>
              <a:rPr lang="ar-SA" sz="2800" b="1" u="sng" dirty="0">
                <a:latin typeface="Calibri" pitchFamily="34" charset="0"/>
              </a:rPr>
              <a:t>تقييد</a:t>
            </a:r>
            <a:r>
              <a:rPr lang="ar-SA" sz="2800" dirty="0">
                <a:latin typeface="Calibri" pitchFamily="34" charset="0"/>
              </a:rPr>
              <a:t> </a:t>
            </a:r>
          </a:p>
          <a:p>
            <a:endParaRPr lang="ar-SA" sz="2800" dirty="0">
              <a:latin typeface="Calibri" pitchFamily="34" charset="0"/>
            </a:endParaRPr>
          </a:p>
          <a:p>
            <a:r>
              <a:rPr lang="ar-SA" sz="2400" dirty="0">
                <a:latin typeface="Calibri" pitchFamily="34" charset="0"/>
              </a:rPr>
              <a:t>المادة 131 من قانون العمل </a:t>
            </a:r>
          </a:p>
          <a:p>
            <a:endParaRPr lang="ar-SA" sz="2800" dirty="0">
              <a:latin typeface="Calibri" pitchFamily="34" charset="0"/>
            </a:endParaRPr>
          </a:p>
          <a:p>
            <a:pPr algn="just"/>
            <a:r>
              <a:rPr lang="ar-SA" sz="2800" dirty="0">
                <a:latin typeface="Calibri" pitchFamily="34" charset="0"/>
              </a:rPr>
              <a:t> (</a:t>
            </a:r>
            <a:r>
              <a:rPr lang="ar-SA" sz="2800" b="1" dirty="0">
                <a:latin typeface="Calibri" pitchFamily="34" charset="0"/>
              </a:rPr>
              <a:t>لا يجوز تشغيل النساء في الفترة ما بين الساعة الثامنة مساء والسابعة صباحاً إلا في الأحوال والأعمال والمناسبات التي يصدر بتحديدها قرار من وزير الشؤون الاجتماعية والعمل</a:t>
            </a:r>
            <a:r>
              <a:rPr lang="ar-SA" sz="2800" dirty="0">
                <a:latin typeface="Calibri" pitchFamily="34" charset="0"/>
              </a:rPr>
              <a:t>).  </a:t>
            </a:r>
          </a:p>
          <a:p>
            <a:endParaRPr lang="ar-SA" sz="2800" dirty="0">
              <a:latin typeface="Calibri" pitchFamily="34" charset="0"/>
            </a:endParaRPr>
          </a:p>
          <a:p>
            <a:endParaRPr lang="ar-SA" sz="2800" dirty="0">
              <a:latin typeface="Calibri" pitchFamily="34" charset="0"/>
            </a:endParaRPr>
          </a:p>
          <a:p>
            <a:endParaRPr lang="ar-SY" dirty="0"/>
          </a:p>
        </p:txBody>
      </p:sp>
    </p:spTree>
    <p:extLst>
      <p:ext uri="{BB962C8B-B14F-4D97-AF65-F5344CB8AC3E}">
        <p14:creationId xmlns:p14="http://schemas.microsoft.com/office/powerpoint/2010/main" val="1997710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533400"/>
            <a:ext cx="8534400" cy="758952"/>
          </a:xfrm>
        </p:spPr>
        <p:txBody>
          <a:bodyPr>
            <a:normAutofit fontScale="90000"/>
          </a:bodyPr>
          <a:lstStyle/>
          <a:p>
            <a:r>
              <a:rPr lang="ar-SA" sz="3600" dirty="0"/>
              <a:t>التمييز المباشر و التمييز غير المباشر </a:t>
            </a:r>
            <a:br>
              <a:rPr lang="ar-SA" sz="3600" dirty="0"/>
            </a:br>
            <a:r>
              <a:rPr lang="ar-SY" dirty="0" smtClean="0"/>
              <a:t> </a:t>
            </a:r>
            <a:endParaRPr lang="ar-SY" dirty="0"/>
          </a:p>
        </p:txBody>
      </p:sp>
      <p:sp>
        <p:nvSpPr>
          <p:cNvPr id="3" name="عنصر نائب للمحتوى 2"/>
          <p:cNvSpPr>
            <a:spLocks noGrp="1"/>
          </p:cNvSpPr>
          <p:nvPr>
            <p:ph sz="quarter" idx="1"/>
          </p:nvPr>
        </p:nvSpPr>
        <p:spPr/>
        <p:txBody>
          <a:bodyPr/>
          <a:lstStyle/>
          <a:p>
            <a:pPr algn="just"/>
            <a:r>
              <a:rPr lang="ar-SY" sz="2400" dirty="0" smtClean="0"/>
              <a:t>تمرين </a:t>
            </a:r>
            <a:endParaRPr lang="ar-SA" sz="2400" dirty="0"/>
          </a:p>
          <a:p>
            <a:pPr algn="just"/>
            <a:endParaRPr lang="ar-SA" sz="2400" dirty="0"/>
          </a:p>
          <a:p>
            <a:pPr algn="just"/>
            <a:r>
              <a:rPr lang="ar-SA" sz="2400" dirty="0"/>
              <a:t>في ضيعة أم </a:t>
            </a:r>
            <a:r>
              <a:rPr lang="ar-SA" sz="2400" dirty="0" err="1"/>
              <a:t>الطنافس</a:t>
            </a:r>
            <a:r>
              <a:rPr lang="ar-SA" sz="2400" dirty="0"/>
              <a:t> تم إقرار نظام للقروض الزراعية على أساس تقديم ضمانة عقارية ( بضمانة الأرض أو المنزل ) . </a:t>
            </a:r>
          </a:p>
          <a:p>
            <a:pPr algn="just"/>
            <a:r>
              <a:rPr lang="ar-SA" sz="2400" dirty="0"/>
              <a:t>بعد فترة من سريان هذا النظام وجدت إدارة المصرف الزراعي بأنه لم تتقدم ولا امرأة للحصول على هذا القرض، بسبب أن جميع الأراضي و العقارات مسجلة حسب العرف بالضيعة باسم الذكور من العائلة .</a:t>
            </a:r>
          </a:p>
          <a:p>
            <a:pPr algn="just"/>
            <a:endParaRPr lang="ar-SA" sz="2400" dirty="0"/>
          </a:p>
          <a:p>
            <a:pPr algn="just"/>
            <a:r>
              <a:rPr lang="ar-SA" sz="2400" dirty="0"/>
              <a:t>هل يعتبر هذا الإجراء تمييزيا ضد المرأة أم لا ؟  </a:t>
            </a:r>
          </a:p>
          <a:p>
            <a:endParaRPr lang="ar-SY" dirty="0"/>
          </a:p>
        </p:txBody>
      </p:sp>
    </p:spTree>
    <p:extLst>
      <p:ext uri="{BB962C8B-B14F-4D97-AF65-F5344CB8AC3E}">
        <p14:creationId xmlns:p14="http://schemas.microsoft.com/office/powerpoint/2010/main" val="23567726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533400"/>
            <a:ext cx="8534400" cy="758952"/>
          </a:xfrm>
        </p:spPr>
        <p:txBody>
          <a:bodyPr>
            <a:normAutofit fontScale="90000"/>
          </a:bodyPr>
          <a:lstStyle/>
          <a:p>
            <a:r>
              <a:rPr lang="ar-SA" sz="3600" dirty="0"/>
              <a:t>التمييز المباشر و التمييز غير المباشر </a:t>
            </a:r>
            <a:br>
              <a:rPr lang="ar-SA" sz="3600" dirty="0"/>
            </a:br>
            <a:r>
              <a:rPr lang="ar-SY" dirty="0" smtClean="0"/>
              <a:t> </a:t>
            </a:r>
            <a:endParaRPr lang="ar-SY" dirty="0"/>
          </a:p>
        </p:txBody>
      </p:sp>
      <p:sp>
        <p:nvSpPr>
          <p:cNvPr id="3" name="عنصر نائب للمحتوى 2"/>
          <p:cNvSpPr>
            <a:spLocks noGrp="1"/>
          </p:cNvSpPr>
          <p:nvPr>
            <p:ph sz="quarter" idx="1"/>
          </p:nvPr>
        </p:nvSpPr>
        <p:spPr/>
        <p:txBody>
          <a:bodyPr/>
          <a:lstStyle/>
          <a:p>
            <a:pPr algn="just"/>
            <a:r>
              <a:rPr lang="ar-SA" sz="2800" dirty="0"/>
              <a:t>حسب </a:t>
            </a:r>
            <a:r>
              <a:rPr lang="ar-SA" sz="2800" dirty="0" err="1"/>
              <a:t>سيداو</a:t>
            </a:r>
            <a:r>
              <a:rPr lang="ar-SA" sz="2800" dirty="0"/>
              <a:t> : فإن الإجراء السابق يعد تمييزيا لأنه يمنح شروط تفضيلية للرجال و إن تمت بشكل غير مباشر </a:t>
            </a:r>
            <a:r>
              <a:rPr lang="ar-SA" sz="2800" dirty="0" smtClean="0"/>
              <a:t>.</a:t>
            </a:r>
            <a:endParaRPr lang="ar-SA" sz="2800" dirty="0"/>
          </a:p>
          <a:p>
            <a:pPr algn="just"/>
            <a:endParaRPr lang="ar-SA" sz="2800" dirty="0"/>
          </a:p>
          <a:p>
            <a:pPr algn="just"/>
            <a:r>
              <a:rPr lang="ar-SA" sz="2800" dirty="0"/>
              <a:t>فلا يكفي إقرار حق من الحقوق للمرأة ، وإنما يجب تأمين كافة الوسائل الممكنة لممارسة هذا الحق على قدم المساواة مع الرجل . </a:t>
            </a:r>
          </a:p>
          <a:p>
            <a:pPr algn="just"/>
            <a:endParaRPr lang="ar-SA" sz="2800" dirty="0"/>
          </a:p>
          <a:p>
            <a:pPr algn="just"/>
            <a:r>
              <a:rPr lang="ar-SA" sz="2800" dirty="0"/>
              <a:t>ويجب دائما البحث عن النتائج من تطبيق أحد القوانين أو القرارات أو الأنظمة .   </a:t>
            </a:r>
          </a:p>
          <a:p>
            <a:endParaRPr lang="ar-SY" dirty="0"/>
          </a:p>
        </p:txBody>
      </p:sp>
    </p:spTree>
    <p:extLst>
      <p:ext uri="{BB962C8B-B14F-4D97-AF65-F5344CB8AC3E}">
        <p14:creationId xmlns:p14="http://schemas.microsoft.com/office/powerpoint/2010/main" val="2188131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أهداف الجلسة</a:t>
            </a:r>
            <a:endParaRPr lang="ar-SY" dirty="0"/>
          </a:p>
        </p:txBody>
      </p:sp>
      <p:sp>
        <p:nvSpPr>
          <p:cNvPr id="3" name="عنصر نائب للمحتوى 2"/>
          <p:cNvSpPr>
            <a:spLocks noGrp="1"/>
          </p:cNvSpPr>
          <p:nvPr>
            <p:ph sz="quarter" idx="1"/>
          </p:nvPr>
        </p:nvSpPr>
        <p:spPr/>
        <p:txBody>
          <a:bodyPr>
            <a:normAutofit/>
          </a:bodyPr>
          <a:lstStyle/>
          <a:p>
            <a:pPr marL="0" indent="0">
              <a:buNone/>
            </a:pPr>
            <a:endParaRPr lang="ar-SY" sz="4000" dirty="0" smtClean="0"/>
          </a:p>
          <a:p>
            <a:pPr marL="0" indent="0">
              <a:buNone/>
            </a:pPr>
            <a:r>
              <a:rPr lang="ar-SY" sz="4000" dirty="0" smtClean="0"/>
              <a:t>بيان </a:t>
            </a:r>
            <a:r>
              <a:rPr lang="ar-SY" sz="4000" dirty="0"/>
              <a:t>العلاقة بين </a:t>
            </a:r>
            <a:r>
              <a:rPr lang="ar-SY" sz="4000" dirty="0" smtClean="0"/>
              <a:t> </a:t>
            </a:r>
            <a:r>
              <a:rPr lang="ar-SY" sz="4000" dirty="0"/>
              <a:t>المواطنة  </a:t>
            </a:r>
            <a:r>
              <a:rPr lang="ar-SY" sz="4000" dirty="0" smtClean="0"/>
              <a:t>وحقوق </a:t>
            </a:r>
            <a:r>
              <a:rPr lang="ar-SY" sz="4000" dirty="0"/>
              <a:t>الإنسان</a:t>
            </a:r>
            <a:endParaRPr lang="ar-SY" sz="4000" dirty="0" smtClean="0"/>
          </a:p>
          <a:p>
            <a:endParaRPr lang="ar-SY" sz="4000" dirty="0"/>
          </a:p>
        </p:txBody>
      </p:sp>
    </p:spTree>
    <p:extLst>
      <p:ext uri="{BB962C8B-B14F-4D97-AF65-F5344CB8AC3E}">
        <p14:creationId xmlns:p14="http://schemas.microsoft.com/office/powerpoint/2010/main" val="21899594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533400"/>
            <a:ext cx="8534400" cy="758952"/>
          </a:xfrm>
        </p:spPr>
        <p:txBody>
          <a:bodyPr>
            <a:normAutofit fontScale="90000"/>
          </a:bodyPr>
          <a:lstStyle/>
          <a:p>
            <a:r>
              <a:rPr lang="ar-SA" sz="3600" dirty="0" smtClean="0"/>
              <a:t>التمييز الإيجابي  </a:t>
            </a:r>
            <a:br>
              <a:rPr lang="ar-SA" sz="3600" dirty="0" smtClean="0"/>
            </a:br>
            <a:r>
              <a:rPr lang="ar-SY" dirty="0" smtClean="0"/>
              <a:t> </a:t>
            </a:r>
            <a:endParaRPr lang="ar-SY" dirty="0"/>
          </a:p>
        </p:txBody>
      </p:sp>
      <p:sp>
        <p:nvSpPr>
          <p:cNvPr id="3" name="عنصر نائب للمحتوى 2"/>
          <p:cNvSpPr>
            <a:spLocks noGrp="1"/>
          </p:cNvSpPr>
          <p:nvPr>
            <p:ph sz="quarter" idx="1"/>
          </p:nvPr>
        </p:nvSpPr>
        <p:spPr/>
        <p:txBody>
          <a:bodyPr/>
          <a:lstStyle/>
          <a:p>
            <a:pPr algn="just"/>
            <a:r>
              <a:rPr lang="ar-SA" sz="2800" dirty="0"/>
              <a:t>هل تخصيص مقاعد معينة للنساء في مجلس الشعب أو المجالس البلدية ( مبدأ الكوتا النسائية ) ، عملا تمييزيا ؟</a:t>
            </a:r>
          </a:p>
          <a:p>
            <a:pPr algn="just"/>
            <a:endParaRPr lang="ar-SA" sz="2800" dirty="0"/>
          </a:p>
          <a:p>
            <a:pPr algn="just"/>
            <a:r>
              <a:rPr lang="ar-SA" sz="2800" dirty="0"/>
              <a:t>هل إجازة الأمومة ، تعتبر عملا تمييزيا ؟ </a:t>
            </a:r>
          </a:p>
          <a:p>
            <a:pPr algn="just"/>
            <a:endParaRPr lang="ar-SA" sz="2800" dirty="0"/>
          </a:p>
          <a:p>
            <a:endParaRPr lang="ar-SY" dirty="0"/>
          </a:p>
        </p:txBody>
      </p:sp>
    </p:spTree>
    <p:extLst>
      <p:ext uri="{BB962C8B-B14F-4D97-AF65-F5344CB8AC3E}">
        <p14:creationId xmlns:p14="http://schemas.microsoft.com/office/powerpoint/2010/main" val="41984584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533400"/>
            <a:ext cx="8534400" cy="758952"/>
          </a:xfrm>
        </p:spPr>
        <p:txBody>
          <a:bodyPr>
            <a:normAutofit fontScale="90000"/>
          </a:bodyPr>
          <a:lstStyle/>
          <a:p>
            <a:r>
              <a:rPr lang="ar-SA" sz="3600" dirty="0" smtClean="0"/>
              <a:t>التمييز الإيجابي  </a:t>
            </a:r>
            <a:br>
              <a:rPr lang="ar-SA" sz="3600" dirty="0" smtClean="0"/>
            </a:br>
            <a:r>
              <a:rPr lang="ar-SY" dirty="0" smtClean="0"/>
              <a:t> </a:t>
            </a:r>
            <a:endParaRPr lang="ar-SY" dirty="0"/>
          </a:p>
        </p:txBody>
      </p:sp>
      <p:sp>
        <p:nvSpPr>
          <p:cNvPr id="3" name="عنصر نائب للمحتوى 2"/>
          <p:cNvSpPr>
            <a:spLocks noGrp="1"/>
          </p:cNvSpPr>
          <p:nvPr>
            <p:ph sz="quarter" idx="1"/>
          </p:nvPr>
        </p:nvSpPr>
        <p:spPr/>
        <p:txBody>
          <a:bodyPr/>
          <a:lstStyle/>
          <a:p>
            <a:pPr algn="just"/>
            <a:r>
              <a:rPr lang="ar-SA" sz="2800" dirty="0"/>
              <a:t>تعترف اتفاقية سيداو بإمكانية معاملة النساء والرجال بطريقة مختلفة بهدف حصولهم على منافع متساوية، من خلال تأمين ظروف تمكينية أو اتخاذ إجراءات إيجابية .</a:t>
            </a:r>
          </a:p>
          <a:p>
            <a:pPr algn="just"/>
            <a:endParaRPr lang="ar-SY" dirty="0"/>
          </a:p>
        </p:txBody>
      </p:sp>
    </p:spTree>
    <p:extLst>
      <p:ext uri="{BB962C8B-B14F-4D97-AF65-F5344CB8AC3E}">
        <p14:creationId xmlns:p14="http://schemas.microsoft.com/office/powerpoint/2010/main" val="970559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533400"/>
            <a:ext cx="8534400" cy="758952"/>
          </a:xfrm>
        </p:spPr>
        <p:txBody>
          <a:bodyPr>
            <a:normAutofit fontScale="90000"/>
          </a:bodyPr>
          <a:lstStyle/>
          <a:p>
            <a:r>
              <a:rPr lang="ar-SA" sz="3600" dirty="0" smtClean="0"/>
              <a:t>التمييز الإيجابي  </a:t>
            </a:r>
            <a:br>
              <a:rPr lang="ar-SA" sz="3600" dirty="0" smtClean="0"/>
            </a:br>
            <a:r>
              <a:rPr lang="ar-SY" dirty="0" smtClean="0"/>
              <a:t> </a:t>
            </a:r>
            <a:endParaRPr lang="ar-SY" dirty="0"/>
          </a:p>
        </p:txBody>
      </p:sp>
      <p:sp>
        <p:nvSpPr>
          <p:cNvPr id="3" name="عنصر نائب للمحتوى 2"/>
          <p:cNvSpPr>
            <a:spLocks noGrp="1"/>
          </p:cNvSpPr>
          <p:nvPr>
            <p:ph sz="quarter" idx="1"/>
          </p:nvPr>
        </p:nvSpPr>
        <p:spPr/>
        <p:txBody>
          <a:bodyPr/>
          <a:lstStyle/>
          <a:p>
            <a:pPr algn="ctr"/>
            <a:r>
              <a:rPr lang="ar-SA" sz="2400" dirty="0"/>
              <a:t>المادة 4 من اتفاقية سيداو </a:t>
            </a:r>
          </a:p>
          <a:p>
            <a:pPr algn="just"/>
            <a:endParaRPr lang="ar-SA" sz="2400" dirty="0"/>
          </a:p>
          <a:p>
            <a:pPr algn="just"/>
            <a:r>
              <a:rPr lang="ar-SA" sz="2400" dirty="0"/>
              <a:t>1 ـ لا يعتبر اتخاذ الدول الأطراف تدابير خاصة مؤقتة تستهدف التعجيل بالمساواة الفعلية بين الرجل والمرأة تمييزاً كما تحدده هذه الاتفاقية، ولكنه يجب ألا يستتبع بأي حال، كنتيجة له، الإبقاء على معايير غير متكافئة، أو منفصلة؛كما يجب وقف العمل بهذه التدابير عندما تكون أهداف التكافؤ في الفرص والمعاملة قد تحققت</a:t>
            </a:r>
            <a:r>
              <a:rPr lang="en-US" sz="2400" dirty="0"/>
              <a:t>.</a:t>
            </a:r>
          </a:p>
          <a:p>
            <a:pPr algn="just"/>
            <a:endParaRPr lang="en-US" sz="2400" b="1" dirty="0"/>
          </a:p>
          <a:p>
            <a:pPr algn="just"/>
            <a:r>
              <a:rPr lang="ar-SA" sz="2400" b="1" dirty="0"/>
              <a:t>2 ـ </a:t>
            </a:r>
            <a:r>
              <a:rPr lang="en-US" sz="2400" b="1" dirty="0"/>
              <a:t> </a:t>
            </a:r>
            <a:r>
              <a:rPr lang="ar-SA" sz="2400" dirty="0"/>
              <a:t>لا يعتبر اتخاذ الدول الأطراف تدابير خاصة تستهدف حماية الأمومة، بما في ذلك تلك التدابير الواردة في هذه الاتفاقية، إجراء تمييزياً</a:t>
            </a:r>
            <a:r>
              <a:rPr lang="en-US" sz="2400" dirty="0"/>
              <a:t>.</a:t>
            </a:r>
          </a:p>
          <a:p>
            <a:pPr algn="just"/>
            <a:endParaRPr lang="ar-SA" sz="2400"/>
          </a:p>
          <a:p>
            <a:endParaRPr lang="ar-SY" dirty="0"/>
          </a:p>
        </p:txBody>
      </p:sp>
    </p:spTree>
    <p:extLst>
      <p:ext uri="{BB962C8B-B14F-4D97-AF65-F5344CB8AC3E}">
        <p14:creationId xmlns:p14="http://schemas.microsoft.com/office/powerpoint/2010/main" val="34199445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533400"/>
            <a:ext cx="8534400" cy="758952"/>
          </a:xfrm>
        </p:spPr>
        <p:txBody>
          <a:bodyPr>
            <a:normAutofit fontScale="90000"/>
          </a:bodyPr>
          <a:lstStyle/>
          <a:p>
            <a:r>
              <a:rPr lang="ar-SA" sz="3600" dirty="0" smtClean="0"/>
              <a:t>التمييز الإيجابي  </a:t>
            </a:r>
            <a:br>
              <a:rPr lang="ar-SA" sz="3600" dirty="0" smtClean="0"/>
            </a:br>
            <a:r>
              <a:rPr lang="ar-SY" dirty="0" smtClean="0"/>
              <a:t> </a:t>
            </a:r>
            <a:endParaRPr lang="ar-SY" dirty="0"/>
          </a:p>
        </p:txBody>
      </p:sp>
      <p:sp>
        <p:nvSpPr>
          <p:cNvPr id="3" name="عنصر نائب للمحتوى 2"/>
          <p:cNvSpPr>
            <a:spLocks noGrp="1"/>
          </p:cNvSpPr>
          <p:nvPr>
            <p:ph sz="quarter" idx="1"/>
          </p:nvPr>
        </p:nvSpPr>
        <p:spPr/>
        <p:txBody>
          <a:bodyPr/>
          <a:lstStyle/>
          <a:p>
            <a:pPr algn="just"/>
            <a:r>
              <a:rPr lang="ar-SA" sz="2800" dirty="0" smtClean="0"/>
              <a:t>یشمل </a:t>
            </a:r>
            <a:r>
              <a:rPr lang="ar-SA" sz="2800" dirty="0"/>
              <a:t>مصطلح </a:t>
            </a:r>
            <a:r>
              <a:rPr lang="en-US" sz="2800" dirty="0"/>
              <a:t>“</a:t>
            </a:r>
            <a:r>
              <a:rPr lang="ar-SA" sz="2800" dirty="0"/>
              <a:t>تدابير</a:t>
            </a:r>
            <a:r>
              <a:rPr lang="en-US" sz="2800" dirty="0"/>
              <a:t>” </a:t>
            </a:r>
            <a:r>
              <a:rPr lang="ar-SA" sz="2800" dirty="0"/>
              <a:t>مجموعة كبيرة من مختلف الأدوات والسياسات والممارسات التشریعية والتنفيذیة والإداریة وغير ذلك من الأدوات والسياسات والممارسات التنظيمية من قبيل برامج توسيع نطاق وصول الخدمات .... والمعاملة التفضيلية، والتوظيف والتعيين والترقية للفئات المستهدفة ونظم الأنصبة</a:t>
            </a:r>
            <a:r>
              <a:rPr lang="en-US" sz="2800" dirty="0"/>
              <a:t>.</a:t>
            </a:r>
            <a:endParaRPr lang="ar-SY" dirty="0"/>
          </a:p>
        </p:txBody>
      </p:sp>
    </p:spTree>
    <p:extLst>
      <p:ext uri="{BB962C8B-B14F-4D97-AF65-F5344CB8AC3E}">
        <p14:creationId xmlns:p14="http://schemas.microsoft.com/office/powerpoint/2010/main" val="2524879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533400"/>
            <a:ext cx="8534400" cy="758952"/>
          </a:xfrm>
        </p:spPr>
        <p:txBody>
          <a:bodyPr>
            <a:normAutofit fontScale="90000"/>
          </a:bodyPr>
          <a:lstStyle/>
          <a:p>
            <a:r>
              <a:rPr lang="ar-SA" sz="3600" dirty="0" smtClean="0"/>
              <a:t>التمييز الإيجابي  </a:t>
            </a:r>
            <a:br>
              <a:rPr lang="ar-SA" sz="3600" dirty="0" smtClean="0"/>
            </a:br>
            <a:r>
              <a:rPr lang="ar-SY" dirty="0" smtClean="0"/>
              <a:t> </a:t>
            </a:r>
            <a:endParaRPr lang="ar-SY" dirty="0"/>
          </a:p>
        </p:txBody>
      </p:sp>
      <p:sp>
        <p:nvSpPr>
          <p:cNvPr id="3" name="عنصر نائب للمحتوى 2"/>
          <p:cNvSpPr>
            <a:spLocks noGrp="1"/>
          </p:cNvSpPr>
          <p:nvPr>
            <p:ph sz="quarter" idx="1"/>
          </p:nvPr>
        </p:nvSpPr>
        <p:spPr/>
        <p:txBody>
          <a:bodyPr/>
          <a:lstStyle/>
          <a:p>
            <a:pPr algn="just"/>
            <a:r>
              <a:rPr lang="ar-SA" sz="2400" dirty="0" smtClean="0"/>
              <a:t> </a:t>
            </a:r>
            <a:r>
              <a:rPr lang="ar-SA" sz="2400" dirty="0"/>
              <a:t>ثمة فرق واضح بين الغرض من </a:t>
            </a:r>
            <a:r>
              <a:rPr lang="en-US" sz="2400" dirty="0"/>
              <a:t>“</a:t>
            </a:r>
            <a:r>
              <a:rPr lang="ar-SA" sz="2400" dirty="0"/>
              <a:t>التدابير الخاصة</a:t>
            </a:r>
            <a:r>
              <a:rPr lang="en-US" sz="2400" dirty="0"/>
              <a:t>” </a:t>
            </a:r>
            <a:r>
              <a:rPr lang="ar-SA" sz="2400" dirty="0"/>
              <a:t>تحت الفقرة 1 من المادة 4 </a:t>
            </a:r>
            <a:r>
              <a:rPr lang="en-US" sz="2400" dirty="0"/>
              <a:t> </a:t>
            </a:r>
            <a:r>
              <a:rPr lang="ar-SA" sz="2400" dirty="0"/>
              <a:t>وتلك المتعلقة بالفقرة 2 .</a:t>
            </a:r>
            <a:r>
              <a:rPr lang="en-US" sz="2400" dirty="0"/>
              <a:t> </a:t>
            </a:r>
            <a:r>
              <a:rPr lang="ar-SA" sz="2400" dirty="0"/>
              <a:t>فالغرض من الفقرة 1 </a:t>
            </a:r>
            <a:r>
              <a:rPr lang="en-US" sz="2400" dirty="0"/>
              <a:t> </a:t>
            </a:r>
            <a:r>
              <a:rPr lang="ar-SA" sz="2400" dirty="0"/>
              <a:t>من المادة 4 </a:t>
            </a:r>
            <a:r>
              <a:rPr lang="en-US" sz="2400" dirty="0"/>
              <a:t> </a:t>
            </a:r>
            <a:r>
              <a:rPr lang="ar-SA" sz="2400" dirty="0"/>
              <a:t>هو التعجيل بتحسين وضع المرأة لتحقيق مساواتها الفعلية أو الموضوعية بالرجل ولإحداث التغييرات الهيكلية والاجتماعية والثقافية الضروریة لتصحيح الأشكال والآثار الماضية والراهنة للتمييز ضد المرأة وكذلك لتوفير تعویض لها</a:t>
            </a:r>
            <a:r>
              <a:rPr lang="en-US" sz="2400" dirty="0"/>
              <a:t>. </a:t>
            </a:r>
            <a:r>
              <a:rPr lang="ar-SA" sz="2400" dirty="0"/>
              <a:t>وهذه التدابير ذات طابع مؤقت</a:t>
            </a:r>
            <a:r>
              <a:rPr lang="en-US" sz="2400" dirty="0"/>
              <a:t>.</a:t>
            </a:r>
          </a:p>
          <a:p>
            <a:pPr algn="just"/>
            <a:r>
              <a:rPr lang="ar-SA" sz="2400" dirty="0" smtClean="0"/>
              <a:t>وتنص </a:t>
            </a:r>
            <a:r>
              <a:rPr lang="ar-SA" sz="2400" dirty="0"/>
              <a:t>الفقرة 2 </a:t>
            </a:r>
            <a:r>
              <a:rPr lang="en-US" sz="2400" dirty="0"/>
              <a:t> </a:t>
            </a:r>
            <a:r>
              <a:rPr lang="ar-SA" sz="2400" dirty="0"/>
              <a:t>من المادة 4</a:t>
            </a:r>
            <a:r>
              <a:rPr lang="en-US" sz="2400" dirty="0"/>
              <a:t>  </a:t>
            </a:r>
            <a:r>
              <a:rPr lang="ar-SA" sz="2400" dirty="0"/>
              <a:t>على معاملة المرأة والرجل بشكل غير متطابق بسبب الفروق البيولوجية بينهما</a:t>
            </a:r>
            <a:r>
              <a:rPr lang="en-US" sz="2400" dirty="0"/>
              <a:t>. </a:t>
            </a:r>
            <a:r>
              <a:rPr lang="ar-SA" sz="2400" dirty="0"/>
              <a:t>وهذه التدابير ذات طابع دائم..... </a:t>
            </a:r>
            <a:endParaRPr lang="en-US" sz="2400" dirty="0"/>
          </a:p>
          <a:p>
            <a:pPr algn="just"/>
            <a:endParaRPr lang="ar-SA" sz="2400" dirty="0"/>
          </a:p>
          <a:p>
            <a:pPr algn="just"/>
            <a:endParaRPr lang="ar-SY" dirty="0"/>
          </a:p>
        </p:txBody>
      </p:sp>
    </p:spTree>
    <p:extLst>
      <p:ext uri="{BB962C8B-B14F-4D97-AF65-F5344CB8AC3E}">
        <p14:creationId xmlns:p14="http://schemas.microsoft.com/office/powerpoint/2010/main" val="10005368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chemeClr val="tx1"/>
                </a:solidFill>
              </a:rPr>
              <a:t>الحرية</a:t>
            </a:r>
            <a:endParaRPr lang="ar-SY" dirty="0"/>
          </a:p>
        </p:txBody>
      </p:sp>
      <p:sp>
        <p:nvSpPr>
          <p:cNvPr id="3" name="عنصر نائب للمحتوى 2"/>
          <p:cNvSpPr>
            <a:spLocks noGrp="1"/>
          </p:cNvSpPr>
          <p:nvPr>
            <p:ph sz="quarter" idx="1"/>
          </p:nvPr>
        </p:nvSpPr>
        <p:spPr/>
        <p:txBody>
          <a:bodyPr/>
          <a:lstStyle/>
          <a:p>
            <a:pPr algn="just"/>
            <a:r>
              <a:rPr lang="ar-SA" dirty="0"/>
              <a:t>- </a:t>
            </a:r>
            <a:r>
              <a:rPr lang="ar-SA" sz="3000" dirty="0"/>
              <a:t>الحرية هي أن يقوم المرء بما تمليه عليه إرادته:</a:t>
            </a:r>
          </a:p>
          <a:p>
            <a:pPr lvl="2" algn="just"/>
            <a:r>
              <a:rPr lang="ar-SA" dirty="0"/>
              <a:t>صياغة ضدية: [</a:t>
            </a:r>
            <a:r>
              <a:rPr lang="ar-SA" b="1" dirty="0"/>
              <a:t>بلا</a:t>
            </a:r>
            <a:r>
              <a:rPr lang="ar-SA" dirty="0"/>
              <a:t>] حيث يتم نفي الإكراه أو الاستعباد أو الضغط من إنسان آخر (عبودية) أو من مجتمع (قانون).</a:t>
            </a:r>
          </a:p>
          <a:p>
            <a:pPr lvl="2" algn="just"/>
            <a:r>
              <a:rPr lang="ar-SA" dirty="0"/>
              <a:t>صياغة إيجابية: [</a:t>
            </a:r>
            <a:r>
              <a:rPr lang="ar-SA" b="1" dirty="0"/>
              <a:t>مع</a:t>
            </a:r>
            <a:r>
              <a:rPr lang="ar-SA" dirty="0"/>
              <a:t>] حيث يتم التأكيد على استقلالية الإنسان، والوثوق بعقلانيته. </a:t>
            </a:r>
          </a:p>
          <a:p>
            <a:pPr lvl="2" algn="just"/>
            <a:r>
              <a:rPr lang="ar-SA" dirty="0"/>
              <a:t>صياغة نسبية: كل الناس أحرار والحرية هي إباحة كل عمل لا يضر أحداً. مما يعني أن للإنسان الحرية في فعل كل ما لا يمنعه القانون، والحرية في الامتناع عن فعل كل ما لا يعتبره القانون إلزاميا</a:t>
            </a:r>
          </a:p>
          <a:p>
            <a:pPr algn="just"/>
            <a:r>
              <a:rPr lang="ar-SA" sz="3000" dirty="0"/>
              <a:t>الحرية الممنوحة للمواطنين هي حرية مرتبطة بالتزام هؤلاء بما تعاقد عليه المجتمع، وبعملهم بمقتضى هذا التعاقد. الحرية بهذا المعنى ليست معطى طبيعيا للإنسان، وليست شعورا أو حالة فكرية، إنها مظهر من مظاهر العقد الاجتماعي (حرية مدنية). </a:t>
            </a:r>
            <a:endParaRPr lang="en-US" sz="3000" dirty="0"/>
          </a:p>
          <a:p>
            <a:endParaRPr lang="ar-SA" dirty="0"/>
          </a:p>
          <a:p>
            <a:endParaRPr lang="ar-SA" dirty="0"/>
          </a:p>
          <a:p>
            <a:pPr>
              <a:buNone/>
            </a:pPr>
            <a:endParaRPr lang="ar-SA" dirty="0"/>
          </a:p>
          <a:p>
            <a:pPr lvl="2"/>
            <a:endParaRPr lang="ar-SA" dirty="0"/>
          </a:p>
          <a:p>
            <a:pPr marL="0" indent="0" algn="just">
              <a:buNone/>
            </a:pPr>
            <a:endParaRPr lang="ar-SY" b="1" dirty="0"/>
          </a:p>
        </p:txBody>
      </p:sp>
    </p:spTree>
    <p:extLst>
      <p:ext uri="{BB962C8B-B14F-4D97-AF65-F5344CB8AC3E}">
        <p14:creationId xmlns:p14="http://schemas.microsoft.com/office/powerpoint/2010/main" val="22400843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chemeClr val="tx1"/>
                </a:solidFill>
              </a:rPr>
              <a:t>الحرية</a:t>
            </a:r>
            <a:endParaRPr lang="ar-SY" dirty="0"/>
          </a:p>
        </p:txBody>
      </p:sp>
      <p:sp>
        <p:nvSpPr>
          <p:cNvPr id="3" name="عنصر نائب للمحتوى 2"/>
          <p:cNvSpPr>
            <a:spLocks noGrp="1"/>
          </p:cNvSpPr>
          <p:nvPr>
            <p:ph sz="quarter" idx="1"/>
          </p:nvPr>
        </p:nvSpPr>
        <p:spPr/>
        <p:txBody>
          <a:bodyPr/>
          <a:lstStyle/>
          <a:p>
            <a:pPr marL="0" indent="0" algn="just">
              <a:buNone/>
            </a:pPr>
            <a:endParaRPr lang="ar-SY" b="1" dirty="0"/>
          </a:p>
        </p:txBody>
      </p:sp>
      <p:sp>
        <p:nvSpPr>
          <p:cNvPr id="5" name="Rectangle 4"/>
          <p:cNvSpPr/>
          <p:nvPr/>
        </p:nvSpPr>
        <p:spPr>
          <a:xfrm>
            <a:off x="533400" y="1582341"/>
            <a:ext cx="8001000" cy="4154984"/>
          </a:xfrm>
          <a:prstGeom prst="rect">
            <a:avLst/>
          </a:prstGeom>
        </p:spPr>
        <p:txBody>
          <a:bodyPr wrap="square">
            <a:spAutoFit/>
          </a:bodyPr>
          <a:lstStyle/>
          <a:p>
            <a:pPr algn="just"/>
            <a:r>
              <a:rPr lang="ar-SA" sz="2400" dirty="0"/>
              <a:t>يمكن للدول أن تفرض حدودا على ممارسة بعض حقوق الإنسان في أحوال محددة منصوص عليها في معاهدات حقوق الإنسان الدولية ذات الصلة</a:t>
            </a:r>
            <a:r>
              <a:rPr lang="en-US" sz="2400" dirty="0"/>
              <a:t> . </a:t>
            </a:r>
            <a:r>
              <a:rPr lang="ar-SA" sz="2400" dirty="0"/>
              <a:t>على أنه ينبغي أن يكون واضحا أن الحدود على الحقوق هي الاستثناء وليست بالأحرى القاعدة</a:t>
            </a:r>
            <a:r>
              <a:rPr lang="en-US" sz="2400" dirty="0"/>
              <a:t> . </a:t>
            </a:r>
            <a:r>
              <a:rPr lang="ar-SA" sz="2400" dirty="0"/>
              <a:t>الحدود على الحقوق، حيثما سم</a:t>
            </a:r>
            <a:r>
              <a:rPr lang="ar-SY" sz="2400" dirty="0"/>
              <a:t>ح</a:t>
            </a:r>
            <a:r>
              <a:rPr lang="ar-SA" sz="2400" dirty="0"/>
              <a:t> بها، محددة في نصوص مختلف معاهدات حقوق الإنسان</a:t>
            </a:r>
            <a:r>
              <a:rPr lang="en-US" sz="2400" dirty="0"/>
              <a:t> . </a:t>
            </a:r>
            <a:r>
              <a:rPr lang="ar-SA" sz="2400" dirty="0"/>
              <a:t>ويجب عموما أن تكون هذه الحدود والقيود محددة من قبل القانون وأن تكون ضرورية في مجتمع ديمقراطي من أجل</a:t>
            </a:r>
            <a:r>
              <a:rPr lang="en-US" sz="2400" dirty="0"/>
              <a:t>:</a:t>
            </a:r>
          </a:p>
          <a:p>
            <a:pPr algn="just"/>
            <a:r>
              <a:rPr lang="ar-SA" sz="2400" dirty="0"/>
              <a:t>كفالة احترام حقوق وحريات الآخرين </a:t>
            </a:r>
            <a:endParaRPr lang="en-US" sz="2400" dirty="0"/>
          </a:p>
          <a:p>
            <a:pPr algn="just"/>
            <a:r>
              <a:rPr lang="ar-SA" sz="2400" dirty="0"/>
              <a:t>الوفاء بالمتطلبات العادلة للنظام العام أو الصحة أو الأخلاق العامة أو الأمن القومي أو السلامة العامة</a:t>
            </a:r>
            <a:r>
              <a:rPr lang="en-US" sz="2400" dirty="0"/>
              <a:t>.</a:t>
            </a:r>
          </a:p>
          <a:p>
            <a:pPr algn="just"/>
            <a:r>
              <a:rPr lang="ar-SA" sz="2400" dirty="0"/>
              <a:t>والقيود المفروضة على الحقوق خارج الأحوال السالفة الذكر لا يسمح بها القانون الدولي </a:t>
            </a:r>
            <a:r>
              <a:rPr lang="ar-SA" sz="2400" dirty="0" smtClean="0"/>
              <a:t>لحقوق الإنسان </a:t>
            </a:r>
            <a:endParaRPr lang="en-US" sz="2400" dirty="0"/>
          </a:p>
        </p:txBody>
      </p:sp>
    </p:spTree>
    <p:extLst>
      <p:ext uri="{BB962C8B-B14F-4D97-AF65-F5344CB8AC3E}">
        <p14:creationId xmlns:p14="http://schemas.microsoft.com/office/powerpoint/2010/main" val="26141041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solidFill>
                  <a:schemeClr val="tx1"/>
                </a:solidFill>
              </a:rPr>
              <a:t>الإعلان العالمي لحقوق الإنسان </a:t>
            </a:r>
            <a:endParaRPr lang="ar-SY" dirty="0"/>
          </a:p>
        </p:txBody>
      </p:sp>
      <p:sp>
        <p:nvSpPr>
          <p:cNvPr id="3" name="عنصر نائب للمحتوى 2"/>
          <p:cNvSpPr>
            <a:spLocks noGrp="1"/>
          </p:cNvSpPr>
          <p:nvPr>
            <p:ph sz="quarter" idx="1"/>
          </p:nvPr>
        </p:nvSpPr>
        <p:spPr>
          <a:xfrm>
            <a:off x="457200" y="1524000"/>
            <a:ext cx="8503920" cy="4572000"/>
          </a:xfrm>
        </p:spPr>
        <p:txBody>
          <a:bodyPr/>
          <a:lstStyle/>
          <a:p>
            <a:pPr marL="0" indent="0" algn="just">
              <a:buNone/>
            </a:pPr>
            <a:r>
              <a:rPr lang="ar-SY" b="1" dirty="0"/>
              <a:t>ولما كان</a:t>
            </a:r>
            <a:r>
              <a:rPr lang="ar-SY" dirty="0"/>
              <a:t> من الضروري أن يتولى القانون حماية حقوق الإنسان لكيلا يضطر المرء آخر الأمر إلى التمرد على الاستبداد والظلم</a:t>
            </a:r>
            <a:r>
              <a:rPr lang="ar-SY" dirty="0" smtClean="0"/>
              <a:t>. </a:t>
            </a:r>
            <a:endParaRPr lang="ar-SY" b="1" dirty="0"/>
          </a:p>
        </p:txBody>
      </p:sp>
    </p:spTree>
    <p:extLst>
      <p:ext uri="{BB962C8B-B14F-4D97-AF65-F5344CB8AC3E}">
        <p14:creationId xmlns:p14="http://schemas.microsoft.com/office/powerpoint/2010/main" val="22512011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chemeClr val="tx1"/>
                </a:solidFill>
              </a:rPr>
              <a:t>المشاركة </a:t>
            </a:r>
            <a:endParaRPr lang="ar-SY" dirty="0"/>
          </a:p>
        </p:txBody>
      </p:sp>
      <p:sp>
        <p:nvSpPr>
          <p:cNvPr id="3" name="عنصر نائب للمحتوى 2"/>
          <p:cNvSpPr>
            <a:spLocks noGrp="1"/>
          </p:cNvSpPr>
          <p:nvPr>
            <p:ph sz="quarter" idx="1"/>
          </p:nvPr>
        </p:nvSpPr>
        <p:spPr/>
        <p:txBody>
          <a:bodyPr/>
          <a:lstStyle/>
          <a:p>
            <a:r>
              <a:rPr lang="ar-SA" dirty="0"/>
              <a:t>- مجموع العمليات التي تتيح للمواطنين المساهمة في اتخاذ القرارات بخصوص حياتهم الجمعية:</a:t>
            </a:r>
          </a:p>
          <a:p>
            <a:pPr lvl="1">
              <a:buNone/>
            </a:pPr>
            <a:r>
              <a:rPr lang="ar-SA" dirty="0"/>
              <a:t>	- في العلاقة مع الدولة:</a:t>
            </a:r>
          </a:p>
          <a:p>
            <a:pPr lvl="1">
              <a:buNone/>
            </a:pPr>
            <a:r>
              <a:rPr lang="ar-SA" dirty="0"/>
              <a:t>				 مشاركة في الخيارات السياسية (الانتخابات)</a:t>
            </a:r>
          </a:p>
          <a:p>
            <a:pPr lvl="1">
              <a:buNone/>
            </a:pPr>
            <a:r>
              <a:rPr lang="ar-SA" dirty="0"/>
              <a:t>				مشاركة في صياغة القوانين (الاستفتاء)</a:t>
            </a:r>
          </a:p>
          <a:p>
            <a:pPr lvl="1">
              <a:buNone/>
            </a:pPr>
            <a:r>
              <a:rPr lang="ar-SA" dirty="0"/>
              <a:t>				مشاركة في الرقابة على تنفيذ القوانين (إعلام..)</a:t>
            </a:r>
          </a:p>
          <a:p>
            <a:pPr lvl="1">
              <a:buNone/>
            </a:pPr>
            <a:r>
              <a:rPr lang="ar-SA" dirty="0"/>
              <a:t>	- في العلاقات المجتمعية (سلّم ”آرنستاين“)</a:t>
            </a:r>
          </a:p>
          <a:p>
            <a:pPr lvl="1">
              <a:buNone/>
            </a:pPr>
            <a:r>
              <a:rPr lang="ar-SA" dirty="0"/>
              <a:t>	- في العلاقة مع الفضاء (الحفاظ على الموارد الثقافية)</a:t>
            </a:r>
          </a:p>
          <a:p>
            <a:pPr marL="0" indent="0" algn="just">
              <a:buNone/>
            </a:pPr>
            <a:endParaRPr lang="ar-SY" b="1" dirty="0"/>
          </a:p>
        </p:txBody>
      </p:sp>
    </p:spTree>
    <p:extLst>
      <p:ext uri="{BB962C8B-B14F-4D97-AF65-F5344CB8AC3E}">
        <p14:creationId xmlns:p14="http://schemas.microsoft.com/office/powerpoint/2010/main" val="1133479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chemeClr val="tx1"/>
                </a:solidFill>
              </a:rPr>
              <a:t>المشاركة </a:t>
            </a:r>
            <a:endParaRPr lang="ar-SY" dirty="0"/>
          </a:p>
        </p:txBody>
      </p:sp>
      <p:sp>
        <p:nvSpPr>
          <p:cNvPr id="3" name="عنصر نائب للمحتوى 2"/>
          <p:cNvSpPr>
            <a:spLocks noGrp="1"/>
          </p:cNvSpPr>
          <p:nvPr>
            <p:ph sz="quarter" idx="1"/>
          </p:nvPr>
        </p:nvSpPr>
        <p:spPr/>
        <p:txBody>
          <a:bodyPr/>
          <a:lstStyle/>
          <a:p>
            <a:pPr marL="0" indent="0" algn="just">
              <a:buNone/>
            </a:pPr>
            <a:r>
              <a:rPr lang="ar-SA" b="1" dirty="0" smtClean="0"/>
              <a:t>المشاركة من أسس المواطنة </a:t>
            </a:r>
          </a:p>
          <a:p>
            <a:pPr marL="0" indent="0" algn="just">
              <a:buNone/>
            </a:pPr>
            <a:endParaRPr lang="ar-SA" b="1" dirty="0" smtClean="0"/>
          </a:p>
          <a:p>
            <a:pPr marL="0" indent="0" algn="just">
              <a:buNone/>
            </a:pPr>
            <a:r>
              <a:rPr lang="ar-SA" b="1" dirty="0" smtClean="0"/>
              <a:t>هل يمكن للاستفتاء ( على سبيل المثال )، رغم أنه تعبير عن ممارسة حقوق المواطنة، أن ينتهك حقوق الإنسان ؟؟ </a:t>
            </a:r>
          </a:p>
          <a:p>
            <a:pPr marL="0" indent="0" algn="just">
              <a:buNone/>
            </a:pPr>
            <a:endParaRPr lang="ar-SA" b="1" dirty="0" smtClean="0"/>
          </a:p>
          <a:p>
            <a:pPr marL="0" indent="0" algn="just">
              <a:buNone/>
            </a:pPr>
            <a:r>
              <a:rPr lang="ar-SA" b="1" dirty="0" smtClean="0"/>
              <a:t>الاستفتاء على حرمان النساء من حق التصويت </a:t>
            </a:r>
            <a:endParaRPr lang="ar-SY" b="1" dirty="0"/>
          </a:p>
        </p:txBody>
      </p:sp>
      <p:sp>
        <p:nvSpPr>
          <p:cNvPr id="5" name="Rectangle 4"/>
          <p:cNvSpPr/>
          <p:nvPr/>
        </p:nvSpPr>
        <p:spPr>
          <a:xfrm>
            <a:off x="533400" y="1582341"/>
            <a:ext cx="8001000" cy="461665"/>
          </a:xfrm>
          <a:prstGeom prst="rect">
            <a:avLst/>
          </a:prstGeom>
        </p:spPr>
        <p:txBody>
          <a:bodyPr wrap="square">
            <a:spAutoFit/>
          </a:bodyPr>
          <a:lstStyle/>
          <a:p>
            <a:pPr algn="just"/>
            <a:endParaRPr lang="en-US" sz="2400" dirty="0"/>
          </a:p>
        </p:txBody>
      </p:sp>
    </p:spTree>
    <p:extLst>
      <p:ext uri="{BB962C8B-B14F-4D97-AF65-F5344CB8AC3E}">
        <p14:creationId xmlns:p14="http://schemas.microsoft.com/office/powerpoint/2010/main" val="2165370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1759560605"/>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26497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762000"/>
            <a:ext cx="8458200" cy="533400"/>
          </a:xfrm>
        </p:spPr>
        <p:txBody>
          <a:bodyPr>
            <a:normAutofit fontScale="90000"/>
          </a:bodyPr>
          <a:lstStyle/>
          <a:p>
            <a:r>
              <a:rPr lang="ar-SY" sz="2700" dirty="0" smtClean="0"/>
              <a:t>:</a:t>
            </a:r>
            <a:r>
              <a:rPr lang="ar-LB" dirty="0"/>
              <a:t/>
            </a:r>
            <a:br>
              <a:rPr lang="ar-LB" dirty="0"/>
            </a:br>
            <a:r>
              <a:rPr lang="ar-SY" sz="3600" dirty="0"/>
              <a:t>السيادة ومبدأ عدم التدخل   </a:t>
            </a:r>
            <a:br>
              <a:rPr lang="ar-SY" sz="3600" dirty="0"/>
            </a:br>
            <a:endParaRPr lang="ar-SY" b="1" dirty="0">
              <a:solidFill>
                <a:schemeClr val="tx1"/>
              </a:solidFill>
            </a:endParaRPr>
          </a:p>
        </p:txBody>
      </p:sp>
      <p:sp>
        <p:nvSpPr>
          <p:cNvPr id="3" name="عنصر نائب للمحتوى 2"/>
          <p:cNvSpPr>
            <a:spLocks noGrp="1"/>
          </p:cNvSpPr>
          <p:nvPr>
            <p:ph sz="quarter" idx="1"/>
          </p:nvPr>
        </p:nvSpPr>
        <p:spPr>
          <a:xfrm>
            <a:off x="304800" y="1676400"/>
            <a:ext cx="8503920" cy="4953000"/>
          </a:xfrm>
        </p:spPr>
        <p:txBody>
          <a:bodyPr>
            <a:normAutofit/>
          </a:bodyPr>
          <a:lstStyle/>
          <a:p>
            <a:pPr marL="0" indent="0" algn="just">
              <a:buNone/>
            </a:pPr>
            <a:r>
              <a:rPr lang="ar-SY" sz="3200" dirty="0" smtClean="0"/>
              <a:t>ـ في حقوق الإنسان يمكن التدخل في حال وجود انتهاكات جسيمة لحقوق الإنسان </a:t>
            </a:r>
          </a:p>
          <a:p>
            <a:pPr marL="0" indent="0" algn="just">
              <a:buNone/>
            </a:pPr>
            <a:r>
              <a:rPr lang="ar-SY" sz="3200" dirty="0" smtClean="0"/>
              <a:t>هل يمكن التدخل في حال وجود انتهاكات للمواطنة فقط؟؟ </a:t>
            </a:r>
          </a:p>
          <a:p>
            <a:pPr marL="0" indent="0" algn="just">
              <a:buNone/>
            </a:pPr>
            <a:endParaRPr lang="ar-SY" sz="4000" dirty="0" smtClean="0"/>
          </a:p>
          <a:p>
            <a:pPr marL="0" indent="0" algn="just">
              <a:buNone/>
            </a:pPr>
            <a:endParaRPr lang="ar-SY" sz="4000" dirty="0"/>
          </a:p>
          <a:p>
            <a:pPr marL="0" indent="0" algn="just">
              <a:buNone/>
            </a:pPr>
            <a:endParaRPr lang="ar-SY" sz="4000" dirty="0" smtClean="0"/>
          </a:p>
          <a:p>
            <a:pPr marL="0" indent="0" algn="just">
              <a:buNone/>
            </a:pPr>
            <a:endParaRPr lang="ar-SY" sz="4000" dirty="0"/>
          </a:p>
          <a:p>
            <a:pPr marL="0" indent="0" algn="just">
              <a:buNone/>
            </a:pPr>
            <a:endParaRPr lang="ar-SY" sz="4000" dirty="0" smtClean="0"/>
          </a:p>
          <a:p>
            <a:pPr marL="0" indent="0" algn="just">
              <a:buNone/>
            </a:pPr>
            <a:endParaRPr lang="ar-SY" sz="4000" dirty="0" smtClean="0"/>
          </a:p>
          <a:p>
            <a:pPr marL="0" indent="0" algn="just">
              <a:buNone/>
            </a:pPr>
            <a:endParaRPr lang="ar-SY" sz="4000" dirty="0"/>
          </a:p>
          <a:p>
            <a:pPr marL="0" indent="0" algn="just">
              <a:buNone/>
            </a:pPr>
            <a:endParaRPr lang="ar-SY" sz="4000" dirty="0" smtClean="0"/>
          </a:p>
          <a:p>
            <a:pPr marL="0" indent="0" algn="just">
              <a:buNone/>
            </a:pPr>
            <a:endParaRPr lang="ar-SY" sz="4000" dirty="0"/>
          </a:p>
          <a:p>
            <a:pPr marL="0" indent="0" algn="just">
              <a:buNone/>
            </a:pPr>
            <a:endParaRPr lang="ar-SY" sz="4000" dirty="0" smtClean="0"/>
          </a:p>
          <a:p>
            <a:pPr marL="0" indent="0" algn="just">
              <a:buNone/>
            </a:pPr>
            <a:endParaRPr lang="ar-SY" sz="4000" dirty="0" smtClean="0"/>
          </a:p>
          <a:p>
            <a:pPr marL="0" indent="0" algn="just">
              <a:buNone/>
            </a:pPr>
            <a:endParaRPr lang="ar-SA" sz="4000" dirty="0" smtClean="0"/>
          </a:p>
        </p:txBody>
      </p:sp>
    </p:spTree>
    <p:extLst>
      <p:ext uri="{BB962C8B-B14F-4D97-AF65-F5344CB8AC3E}">
        <p14:creationId xmlns:p14="http://schemas.microsoft.com/office/powerpoint/2010/main" val="16211039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304800"/>
            <a:ext cx="8458200" cy="533400"/>
          </a:xfrm>
        </p:spPr>
        <p:txBody>
          <a:bodyPr>
            <a:normAutofit fontScale="90000"/>
          </a:bodyPr>
          <a:lstStyle/>
          <a:p>
            <a:r>
              <a:rPr lang="ar-SY" sz="2700" dirty="0" smtClean="0"/>
              <a:t>:</a:t>
            </a:r>
            <a:r>
              <a:rPr lang="ar-LB" dirty="0"/>
              <a:t/>
            </a:r>
            <a:br>
              <a:rPr lang="ar-LB" dirty="0"/>
            </a:br>
            <a:r>
              <a:rPr lang="ar-SY" dirty="0" smtClean="0"/>
              <a:t>المسؤولية عن الحماية </a:t>
            </a:r>
            <a:endParaRPr lang="ar-SY" b="1" dirty="0">
              <a:solidFill>
                <a:schemeClr val="tx1"/>
              </a:solidFill>
            </a:endParaRPr>
          </a:p>
        </p:txBody>
      </p:sp>
      <p:sp>
        <p:nvSpPr>
          <p:cNvPr id="3" name="عنصر نائب للمحتوى 2"/>
          <p:cNvSpPr>
            <a:spLocks noGrp="1"/>
          </p:cNvSpPr>
          <p:nvPr>
            <p:ph sz="quarter" idx="1"/>
          </p:nvPr>
        </p:nvSpPr>
        <p:spPr>
          <a:xfrm>
            <a:off x="304800" y="1524000"/>
            <a:ext cx="8503920" cy="4953000"/>
          </a:xfrm>
        </p:spPr>
        <p:txBody>
          <a:bodyPr>
            <a:normAutofit fontScale="70000" lnSpcReduction="20000"/>
          </a:bodyPr>
          <a:lstStyle/>
          <a:p>
            <a:pPr algn="just"/>
            <a:r>
              <a:rPr lang="ar-SA" sz="4000" dirty="0"/>
              <a:t>الفقرات ١٣٨ و ١٣٩ من الوثيقة الختامية لمؤتمر القمة العالمي لعام ٢٠٠٥</a:t>
            </a:r>
            <a:r>
              <a:rPr lang="en-US" sz="4000" dirty="0"/>
              <a:t> : </a:t>
            </a:r>
          </a:p>
          <a:p>
            <a:pPr algn="just"/>
            <a:r>
              <a:rPr lang="ar-SA" sz="4000" dirty="0"/>
              <a:t>تفعيل المسؤولية عن الحماية</a:t>
            </a:r>
            <a:endParaRPr lang="en-US" sz="4000" dirty="0"/>
          </a:p>
          <a:p>
            <a:pPr algn="just"/>
            <a:r>
              <a:rPr lang="en-US" sz="4000" dirty="0"/>
              <a:t> </a:t>
            </a:r>
            <a:r>
              <a:rPr lang="ar-SA" sz="4000" dirty="0"/>
              <a:t>أكد رؤساء الدول والحكومات في مؤتمر القمة، بالإجماع، أن </a:t>
            </a:r>
            <a:r>
              <a:rPr lang="en-US" sz="4000" dirty="0"/>
              <a:t>’’</a:t>
            </a:r>
            <a:r>
              <a:rPr lang="ar-SA" sz="4000" dirty="0"/>
              <a:t>المسؤولية عن حماية السكان من الإبادة الجماعية وجرائم الحرب والتطهير العرقي والجرائم المرتكبة ضد الإنسانية تقع على عاتق كل دولة على حدة</a:t>
            </a:r>
            <a:endParaRPr lang="en-US" sz="4000" dirty="0"/>
          </a:p>
          <a:p>
            <a:pPr algn="just"/>
            <a:r>
              <a:rPr lang="ar-SY" sz="4000" dirty="0"/>
              <a:t> </a:t>
            </a:r>
            <a:r>
              <a:rPr lang="en-US" sz="4000" dirty="0"/>
              <a:t>‘‘. </a:t>
            </a:r>
            <a:r>
              <a:rPr lang="ar-SA" sz="4000" dirty="0"/>
              <a:t>كما اتفقوا على </a:t>
            </a:r>
            <a:r>
              <a:rPr lang="ar-SY" sz="4000" dirty="0"/>
              <a:t>أن</a:t>
            </a:r>
            <a:r>
              <a:rPr lang="ar-SA" sz="4000" dirty="0"/>
              <a:t> المجتمع الدولي ينبغي أن يساعد الدول على الاضطلاع بتلك المسؤولية وبناء </a:t>
            </a:r>
            <a:r>
              <a:rPr lang="ar-SA" sz="4000" dirty="0" err="1"/>
              <a:t>قدراﺗﻬا</a:t>
            </a:r>
            <a:r>
              <a:rPr lang="ar-SA" sz="4000" dirty="0"/>
              <a:t> على توفير الحماية</a:t>
            </a:r>
            <a:r>
              <a:rPr lang="en-US" sz="4000" dirty="0"/>
              <a:t> . </a:t>
            </a:r>
            <a:r>
              <a:rPr lang="ar-SA" sz="4000" dirty="0"/>
              <a:t>بيد </a:t>
            </a:r>
            <a:r>
              <a:rPr lang="ar-SA" sz="4000" dirty="0" err="1"/>
              <a:t>أﻧﻬم</a:t>
            </a:r>
            <a:r>
              <a:rPr lang="ar-SA" sz="4000" dirty="0"/>
              <a:t> أكدوا</a:t>
            </a:r>
            <a:r>
              <a:rPr lang="ar-SY" sz="4000" dirty="0"/>
              <a:t> أن </a:t>
            </a:r>
            <a:r>
              <a:rPr lang="ar-SA" sz="4000" dirty="0"/>
              <a:t>المجتمع الدولي مستعد، في حال </a:t>
            </a:r>
            <a:r>
              <a:rPr lang="en-US" sz="4000" dirty="0"/>
              <a:t>’’</a:t>
            </a:r>
            <a:r>
              <a:rPr lang="ar-SA" sz="4000" dirty="0"/>
              <a:t>العجز البيّن </a:t>
            </a:r>
            <a:r>
              <a:rPr lang="en-US" sz="4000" dirty="0"/>
              <a:t>‘‘ </a:t>
            </a:r>
            <a:r>
              <a:rPr lang="ar-SA" sz="4000" dirty="0"/>
              <a:t>لدولة ما عن حماية </a:t>
            </a:r>
            <a:r>
              <a:rPr lang="ar-SA" sz="4000" dirty="0" err="1"/>
              <a:t>سكاﻧﻬا</a:t>
            </a:r>
            <a:r>
              <a:rPr lang="ar-SA" sz="4000" dirty="0"/>
              <a:t> من الجرائم والانتهاكات الأربعة المحددة هذه، </a:t>
            </a:r>
            <a:r>
              <a:rPr lang="ar-SA" sz="4000" dirty="0" smtClean="0"/>
              <a:t>ل</a:t>
            </a:r>
            <a:r>
              <a:rPr lang="ar-SY" sz="4000" dirty="0" smtClean="0"/>
              <a:t>لا</a:t>
            </a:r>
            <a:r>
              <a:rPr lang="ar-SA" sz="4000" dirty="0" smtClean="0"/>
              <a:t>تخاذ </a:t>
            </a:r>
            <a:r>
              <a:rPr lang="ar-SA" sz="4000" dirty="0"/>
              <a:t>إجراء جماعي </a:t>
            </a:r>
            <a:r>
              <a:rPr lang="en-US" sz="4000" dirty="0"/>
              <a:t>’’</a:t>
            </a:r>
            <a:r>
              <a:rPr lang="ar-SA" sz="4000" dirty="0"/>
              <a:t>في الوقت المناسب وبطريقة حاسمة</a:t>
            </a:r>
            <a:r>
              <a:rPr lang="en-US" sz="4000" dirty="0"/>
              <a:t>‘‘ </a:t>
            </a:r>
            <a:r>
              <a:rPr lang="ar-SA" sz="4000" dirty="0"/>
              <a:t>عن طريق مجلس الأمن و وفقا لميثاق الأمم المتحدة</a:t>
            </a:r>
            <a:endParaRPr lang="en-US" sz="4000" dirty="0"/>
          </a:p>
          <a:p>
            <a:pPr marL="0" indent="0" algn="just">
              <a:buNone/>
            </a:pPr>
            <a:endParaRPr lang="ar-SY" sz="4000" dirty="0" smtClean="0"/>
          </a:p>
          <a:p>
            <a:pPr marL="0" indent="0" algn="just">
              <a:buNone/>
            </a:pPr>
            <a:endParaRPr lang="ar-SY" sz="4000" dirty="0" smtClean="0"/>
          </a:p>
          <a:p>
            <a:pPr marL="0" indent="0" algn="just">
              <a:buNone/>
            </a:pPr>
            <a:endParaRPr lang="ar-SY" sz="4000" dirty="0"/>
          </a:p>
          <a:p>
            <a:pPr marL="0" indent="0" algn="just">
              <a:buNone/>
            </a:pPr>
            <a:endParaRPr lang="ar-SY" sz="4000" dirty="0" smtClean="0"/>
          </a:p>
          <a:p>
            <a:pPr marL="0" indent="0" algn="just">
              <a:buNone/>
            </a:pPr>
            <a:endParaRPr lang="ar-SY" sz="2800" dirty="0" smtClean="0"/>
          </a:p>
          <a:p>
            <a:pPr marL="0" indent="0" algn="just">
              <a:buNone/>
            </a:pPr>
            <a:endParaRPr lang="ar-SY" sz="4000" dirty="0" smtClean="0"/>
          </a:p>
          <a:p>
            <a:pPr marL="0" indent="0" algn="just">
              <a:buNone/>
            </a:pPr>
            <a:endParaRPr lang="ar-SY" sz="4000" dirty="0" smtClean="0"/>
          </a:p>
          <a:p>
            <a:pPr marL="0" indent="0" algn="just">
              <a:buNone/>
            </a:pPr>
            <a:endParaRPr lang="ar-SY" sz="4000" dirty="0"/>
          </a:p>
          <a:p>
            <a:pPr marL="0" indent="0" algn="just">
              <a:buNone/>
            </a:pPr>
            <a:endParaRPr lang="ar-SY" sz="4000" dirty="0" smtClean="0"/>
          </a:p>
          <a:p>
            <a:pPr marL="0" indent="0" algn="just">
              <a:buNone/>
            </a:pPr>
            <a:endParaRPr lang="ar-SY" sz="4000" dirty="0"/>
          </a:p>
          <a:p>
            <a:pPr marL="0" indent="0" algn="just">
              <a:buNone/>
            </a:pPr>
            <a:endParaRPr lang="ar-SY" sz="4000" dirty="0" smtClean="0"/>
          </a:p>
          <a:p>
            <a:pPr marL="0" indent="0" algn="just">
              <a:buNone/>
            </a:pPr>
            <a:endParaRPr lang="ar-SY" sz="4000" dirty="0" smtClean="0"/>
          </a:p>
          <a:p>
            <a:pPr marL="0" indent="0" algn="just">
              <a:buNone/>
            </a:pPr>
            <a:endParaRPr lang="ar-SA" sz="4000" dirty="0" smtClean="0"/>
          </a:p>
        </p:txBody>
      </p:sp>
    </p:spTree>
    <p:extLst>
      <p:ext uri="{BB962C8B-B14F-4D97-AF65-F5344CB8AC3E}">
        <p14:creationId xmlns:p14="http://schemas.microsoft.com/office/powerpoint/2010/main" val="7127831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solidFill>
                  <a:schemeClr val="tx1"/>
                </a:solidFill>
              </a:rPr>
              <a:t>انتهاكات حقوق الإنسان والمواطنة </a:t>
            </a:r>
            <a:endParaRPr lang="ar-SY" dirty="0"/>
          </a:p>
        </p:txBody>
      </p:sp>
      <p:sp>
        <p:nvSpPr>
          <p:cNvPr id="3" name="عنصر نائب للمحتوى 2"/>
          <p:cNvSpPr>
            <a:spLocks noGrp="1"/>
          </p:cNvSpPr>
          <p:nvPr>
            <p:ph sz="quarter" idx="1"/>
          </p:nvPr>
        </p:nvSpPr>
        <p:spPr/>
        <p:txBody>
          <a:bodyPr/>
          <a:lstStyle/>
          <a:p>
            <a:pPr marL="0" indent="0" algn="just">
              <a:buNone/>
            </a:pPr>
            <a:r>
              <a:rPr lang="ar-SY" sz="2800" dirty="0" smtClean="0"/>
              <a:t>من يرتكب</a:t>
            </a:r>
            <a:r>
              <a:rPr lang="ar-SA" sz="2800" dirty="0" smtClean="0"/>
              <a:t> الانتهاكات؟ ( المواطنة ـ حقوق الإنسان ) </a:t>
            </a:r>
          </a:p>
          <a:p>
            <a:pPr marL="0" indent="0" algn="just">
              <a:buNone/>
            </a:pPr>
            <a:r>
              <a:rPr lang="ar-SY" sz="2800" dirty="0" smtClean="0"/>
              <a:t>على من يقع</a:t>
            </a:r>
            <a:r>
              <a:rPr lang="ar-SA" sz="2800" dirty="0" smtClean="0"/>
              <a:t> الانتهاك</a:t>
            </a:r>
            <a:r>
              <a:rPr lang="ar-SA" sz="2800" dirty="0"/>
              <a:t>؟ ( المواطنة ـ حقوق الإنسان ) </a:t>
            </a:r>
            <a:endParaRPr lang="ar-SA" sz="2800" dirty="0" smtClean="0"/>
          </a:p>
          <a:p>
            <a:pPr marL="0" indent="0" algn="just">
              <a:buNone/>
            </a:pPr>
            <a:r>
              <a:rPr lang="ar-SA" sz="2800" dirty="0" smtClean="0"/>
              <a:t>كيف يتم التعامل مع الانتهاكات ؟ </a:t>
            </a:r>
            <a:endParaRPr lang="ar-SA" sz="2800" dirty="0"/>
          </a:p>
          <a:p>
            <a:pPr marL="0" indent="0" algn="just">
              <a:buNone/>
            </a:pPr>
            <a:endParaRPr lang="ar-SY" sz="2800" dirty="0" smtClean="0"/>
          </a:p>
          <a:p>
            <a:pPr marL="0" indent="0" algn="just">
              <a:buNone/>
            </a:pPr>
            <a:endParaRPr lang="ar-SY" sz="2800" dirty="0" smtClean="0"/>
          </a:p>
          <a:p>
            <a:pPr marL="0" indent="0" algn="just">
              <a:buNone/>
            </a:pPr>
            <a:endParaRPr lang="ar-SY" b="1" dirty="0"/>
          </a:p>
        </p:txBody>
      </p:sp>
    </p:spTree>
    <p:extLst>
      <p:ext uri="{BB962C8B-B14F-4D97-AF65-F5344CB8AC3E}">
        <p14:creationId xmlns:p14="http://schemas.microsoft.com/office/powerpoint/2010/main" val="1430639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dirty="0"/>
          </a:p>
        </p:txBody>
      </p:sp>
      <p:sp>
        <p:nvSpPr>
          <p:cNvPr id="3" name="عنصر نائب للمحتوى 2"/>
          <p:cNvSpPr>
            <a:spLocks noGrp="1"/>
          </p:cNvSpPr>
          <p:nvPr>
            <p:ph sz="quarter" idx="1"/>
          </p:nvPr>
        </p:nvSpPr>
        <p:spPr/>
        <p:txBody>
          <a:bodyPr>
            <a:normAutofit/>
          </a:bodyPr>
          <a:lstStyle/>
          <a:p>
            <a:pPr marL="0" indent="0" algn="just">
              <a:buNone/>
            </a:pPr>
            <a:r>
              <a:rPr lang="ar-SY" sz="3600" dirty="0" smtClean="0"/>
              <a:t>الجنسية تمنح حقوق للمواطن وتحجب بعض حقوق الإنسان عن الآخرين؟؟؟ </a:t>
            </a:r>
          </a:p>
          <a:p>
            <a:pPr marL="0" indent="0" algn="just">
              <a:buNone/>
            </a:pPr>
            <a:r>
              <a:rPr lang="ar-SY" sz="3600" dirty="0" smtClean="0"/>
              <a:t>ما هي حقوق الإنسان التي لا يتمتع بها الأجنبي أو التي لا يستطيع أن يمارسها؟؟ </a:t>
            </a:r>
            <a:endParaRPr lang="ar-SY" sz="3600" dirty="0"/>
          </a:p>
        </p:txBody>
      </p:sp>
    </p:spTree>
    <p:extLst>
      <p:ext uri="{BB962C8B-B14F-4D97-AF65-F5344CB8AC3E}">
        <p14:creationId xmlns:p14="http://schemas.microsoft.com/office/powerpoint/2010/main" val="2819045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152400"/>
            <a:ext cx="8534400" cy="1219200"/>
          </a:xfrm>
        </p:spPr>
        <p:txBody>
          <a:bodyPr>
            <a:normAutofit/>
          </a:bodyPr>
          <a:lstStyle/>
          <a:p>
            <a:pPr algn="r"/>
            <a:r>
              <a:rPr lang="ar-SA" sz="2000" b="1" dirty="0"/>
              <a:t>الإعلان المتعلق بحقوق الإنسان للأفراد الذين ليسوا من مواطني البلد الذي يعيشون فيه </a:t>
            </a:r>
            <a:r>
              <a:rPr lang="ar-SA" sz="2000" b="1" dirty="0" smtClean="0"/>
              <a:t>اعتمد </a:t>
            </a:r>
            <a:r>
              <a:rPr lang="ar-SA" sz="2000" b="1" dirty="0"/>
              <a:t>ونشر بموجب قرار الجمعية العامة للأمم المتحدة رقم </a:t>
            </a:r>
            <a:r>
              <a:rPr lang="en-US" sz="2000" b="1" dirty="0"/>
              <a:t>40/144  </a:t>
            </a:r>
            <a:r>
              <a:rPr lang="ar-SA" sz="2000" b="1" dirty="0"/>
              <a:t>المؤرخ في 13 كانون الأول/ديسمبر 1985</a:t>
            </a:r>
            <a:endParaRPr lang="ar-SY" sz="2000" dirty="0"/>
          </a:p>
        </p:txBody>
      </p:sp>
      <p:sp>
        <p:nvSpPr>
          <p:cNvPr id="3" name="عنصر نائب للمحتوى 2"/>
          <p:cNvSpPr>
            <a:spLocks noGrp="1"/>
          </p:cNvSpPr>
          <p:nvPr>
            <p:ph sz="quarter" idx="1"/>
          </p:nvPr>
        </p:nvSpPr>
        <p:spPr>
          <a:xfrm>
            <a:off x="301752" y="1524000"/>
            <a:ext cx="8503920" cy="4572000"/>
          </a:xfrm>
        </p:spPr>
        <p:txBody>
          <a:bodyPr>
            <a:normAutofit fontScale="85000" lnSpcReduction="20000"/>
          </a:bodyPr>
          <a:lstStyle/>
          <a:p>
            <a:pPr lvl="0" algn="just"/>
            <a:r>
              <a:rPr lang="ar-SA" sz="2400" b="1" dirty="0"/>
              <a:t>الحق في الحياة والأمن الشخصي، ولا يتعرض أي أجنبي للاعتقال أو الاحتجاز علي نحو تعسفي</a:t>
            </a:r>
            <a:endParaRPr lang="en-US" sz="2400" dirty="0"/>
          </a:p>
          <a:p>
            <a:pPr lvl="0" algn="just"/>
            <a:r>
              <a:rPr lang="ar-SA" sz="2400" b="1" dirty="0"/>
              <a:t>الحق في الحماية من التدخل التعسفي أو غير القانوني في الخصوصيات أو العائلة أو السكن أو المراسلات</a:t>
            </a:r>
            <a:endParaRPr lang="en-US" sz="2400" dirty="0"/>
          </a:p>
          <a:p>
            <a:pPr lvl="0" algn="just"/>
            <a:r>
              <a:rPr lang="ar-SA" sz="2400" b="1" dirty="0"/>
              <a:t>الحق في المساواة أمام المحاكم بأنواعها وأمام سائر الهيئات والسلطات المختصة بإقامة العدل، والحق</a:t>
            </a:r>
            <a:endParaRPr lang="en-US" sz="2400" dirty="0"/>
          </a:p>
          <a:p>
            <a:pPr lvl="0" algn="just"/>
            <a:r>
              <a:rPr lang="ar-SA" sz="2400" b="1" dirty="0"/>
              <a:t>الحق في اختيار زوج، وفي الزواج، وفي تأمين أسرة</a:t>
            </a:r>
            <a:endParaRPr lang="en-US" sz="2400" dirty="0"/>
          </a:p>
          <a:p>
            <a:pPr lvl="0" algn="just"/>
            <a:r>
              <a:rPr lang="ar-SA" sz="2400" b="1" dirty="0"/>
              <a:t>الحق في حرية الفكر والرأي والضمير والدين</a:t>
            </a:r>
            <a:endParaRPr lang="en-US" sz="2400" dirty="0"/>
          </a:p>
          <a:p>
            <a:pPr lvl="0" algn="just"/>
            <a:r>
              <a:rPr lang="ar-SA" sz="2400" b="1" dirty="0"/>
              <a:t>الحق في الاحتفاظ بلغتهم وثقافتهم وتقاليدهم</a:t>
            </a:r>
            <a:endParaRPr lang="en-US" sz="2400" dirty="0"/>
          </a:p>
          <a:p>
            <a:pPr lvl="0" algn="just"/>
            <a:r>
              <a:rPr lang="ar-SA" sz="2400" b="1" dirty="0"/>
              <a:t> الحق في تحويل المكاسب والمدخرات أو غيرها من الأصول النقدية الشخصية </a:t>
            </a:r>
            <a:r>
              <a:rPr lang="ar-SA" sz="2400" b="1" dirty="0" smtClean="0"/>
              <a:t>إل</a:t>
            </a:r>
            <a:r>
              <a:rPr lang="ar-SY" sz="2400" b="1" dirty="0"/>
              <a:t>ى</a:t>
            </a:r>
            <a:r>
              <a:rPr lang="ar-SA" sz="2400" b="1" dirty="0" smtClean="0"/>
              <a:t> </a:t>
            </a:r>
            <a:r>
              <a:rPr lang="ar-SA" sz="2400" b="1" dirty="0"/>
              <a:t>الخارج، مع مراعاة أنظمة النقد المحلية</a:t>
            </a:r>
            <a:r>
              <a:rPr lang="en-US" sz="2400" b="1" dirty="0"/>
              <a:t>.</a:t>
            </a:r>
            <a:endParaRPr lang="en-US" sz="2400" dirty="0"/>
          </a:p>
          <a:p>
            <a:pPr lvl="0" algn="just"/>
            <a:r>
              <a:rPr lang="ar-SA" sz="2400" b="1" dirty="0"/>
              <a:t>الحق في مغادرة البلد</a:t>
            </a:r>
            <a:endParaRPr lang="en-US" sz="2400" dirty="0"/>
          </a:p>
          <a:p>
            <a:pPr lvl="0" algn="just"/>
            <a:r>
              <a:rPr lang="ar-SA" sz="2400" b="1" dirty="0"/>
              <a:t> الحق في حرية </a:t>
            </a:r>
            <a:r>
              <a:rPr lang="ar-SA" sz="2400" b="1" dirty="0" smtClean="0"/>
              <a:t>التعبير</a:t>
            </a:r>
            <a:endParaRPr lang="en-US" sz="2400" dirty="0"/>
          </a:p>
          <a:p>
            <a:pPr lvl="0" algn="just"/>
            <a:r>
              <a:rPr lang="ar-SA" sz="2400" b="1" dirty="0"/>
              <a:t>الحق في الاجتماع السلمي</a:t>
            </a:r>
            <a:endParaRPr lang="en-US" sz="2400" dirty="0"/>
          </a:p>
          <a:p>
            <a:pPr lvl="0" algn="just"/>
            <a:r>
              <a:rPr lang="ar-SA" sz="2400" b="1" dirty="0"/>
              <a:t>الحق في الانفراد بملكية الأموال وكذلك بالاشتراك مع الغير، رهنا بمراعاة القانون المحلي</a:t>
            </a:r>
            <a:r>
              <a:rPr lang="en-US" sz="2400" b="1" dirty="0"/>
              <a:t>.</a:t>
            </a:r>
            <a:endParaRPr lang="en-US" sz="2400" dirty="0"/>
          </a:p>
          <a:p>
            <a:pPr algn="just"/>
            <a:r>
              <a:rPr lang="ar-SA" sz="2400" b="1" dirty="0"/>
              <a:t>الحق في حرية التنقل وحرية اختيار محل إقامتهم داخل حدود الدولة</a:t>
            </a:r>
            <a:r>
              <a:rPr lang="en-US" sz="2400" b="1" dirty="0"/>
              <a:t>.</a:t>
            </a:r>
            <a:endParaRPr lang="ar-SY" sz="2400" dirty="0" smtClean="0"/>
          </a:p>
        </p:txBody>
      </p:sp>
    </p:spTree>
    <p:extLst>
      <p:ext uri="{BB962C8B-B14F-4D97-AF65-F5344CB8AC3E}">
        <p14:creationId xmlns:p14="http://schemas.microsoft.com/office/powerpoint/2010/main" val="1018763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152400"/>
            <a:ext cx="8534400" cy="1219200"/>
          </a:xfrm>
        </p:spPr>
        <p:txBody>
          <a:bodyPr>
            <a:normAutofit/>
          </a:bodyPr>
          <a:lstStyle/>
          <a:p>
            <a:pPr algn="r"/>
            <a:r>
              <a:rPr lang="ar-SA" sz="2000" b="1" dirty="0"/>
              <a:t>الإعلان المتعلق بحقوق الإنسان للأفراد الذين ليسوا من مواطني البلد الذي يعيشون فيه </a:t>
            </a:r>
            <a:r>
              <a:rPr lang="ar-SA" sz="2000" b="1" dirty="0" smtClean="0"/>
              <a:t>اعتمد </a:t>
            </a:r>
            <a:r>
              <a:rPr lang="ar-SA" sz="2000" b="1" dirty="0"/>
              <a:t>ونشر بموجب قرار الجمعية العامة للأمم المتحدة رقم </a:t>
            </a:r>
            <a:r>
              <a:rPr lang="en-US" sz="2000" b="1" dirty="0"/>
              <a:t>40/144  </a:t>
            </a:r>
            <a:r>
              <a:rPr lang="ar-SA" sz="2000" b="1" dirty="0"/>
              <a:t>المؤرخ في 13 كانون الأول/ديسمبر 1985</a:t>
            </a:r>
            <a:endParaRPr lang="ar-SY" sz="2000" dirty="0"/>
          </a:p>
        </p:txBody>
      </p:sp>
      <p:sp>
        <p:nvSpPr>
          <p:cNvPr id="3" name="عنصر نائب للمحتوى 2"/>
          <p:cNvSpPr>
            <a:spLocks noGrp="1"/>
          </p:cNvSpPr>
          <p:nvPr>
            <p:ph sz="quarter" idx="1"/>
          </p:nvPr>
        </p:nvSpPr>
        <p:spPr>
          <a:xfrm>
            <a:off x="301752" y="1524000"/>
            <a:ext cx="8503920" cy="4953000"/>
          </a:xfrm>
        </p:spPr>
        <p:txBody>
          <a:bodyPr>
            <a:normAutofit fontScale="85000" lnSpcReduction="10000"/>
          </a:bodyPr>
          <a:lstStyle/>
          <a:p>
            <a:pPr lvl="0" algn="just"/>
            <a:r>
              <a:rPr lang="ar-SA" sz="2400" b="1" dirty="0"/>
              <a:t>لا يعرض الأجنبي للتعذيب أو لغيره من ضروب المعاملة أو العقوبة القاسية أو اللاإنسانية أو </a:t>
            </a:r>
            <a:r>
              <a:rPr lang="ar-SA" sz="2400" b="1" dirty="0" smtClean="0"/>
              <a:t>المهينة </a:t>
            </a:r>
            <a:endParaRPr lang="ar-SY" sz="2400" b="1" dirty="0" smtClean="0"/>
          </a:p>
          <a:p>
            <a:pPr lvl="0" algn="just"/>
            <a:r>
              <a:rPr lang="ar-SA" sz="2400" b="1" dirty="0" smtClean="0"/>
              <a:t>لا </a:t>
            </a:r>
            <a:r>
              <a:rPr lang="ar-SA" sz="2400" b="1" dirty="0"/>
              <a:t>يجوز طرد الأجنبي الموجود بصورة قانونية في إقليم دولة ما من ذلك الإقليم إلا بموجب قرار يتم التوصل إليه وفقا للقانون. ويحظر الطرد الفردي أو الجماعي للأجانب الموجودين بهذه الصورة الذي يقوم علي أساس العرق أو اللون أو الدين أو الثقافة أو الأصل أو المنشأ القومي أو </a:t>
            </a:r>
            <a:r>
              <a:rPr lang="ar-SA" sz="2400" b="1" dirty="0" err="1"/>
              <a:t>الإثني</a:t>
            </a:r>
            <a:r>
              <a:rPr lang="en-US" sz="2400" b="1" dirty="0"/>
              <a:t>. </a:t>
            </a:r>
            <a:endParaRPr lang="en-US" sz="2400" dirty="0"/>
          </a:p>
          <a:p>
            <a:pPr lvl="0" algn="just"/>
            <a:r>
              <a:rPr lang="ar-SA" sz="2400" b="1" dirty="0"/>
              <a:t>الحق في ظروف عمل مأمونة وصحية، وفي أجور عادلة وأجر متساو لقاء عمل متساوي القيمة بدون أي تمييز، وبخاصة أن يكفل للمرأة الحصول علي ظروف عمل لا تقل عما يتمتع به الرجل، والحصول علي أجر متساو لقاء العمل المتساوي</a:t>
            </a:r>
            <a:endParaRPr lang="en-US" sz="2400" dirty="0"/>
          </a:p>
          <a:p>
            <a:pPr lvl="0" algn="just"/>
            <a:r>
              <a:rPr lang="ar-SA" sz="2400" b="1" dirty="0"/>
              <a:t>الحق في الانضمام </a:t>
            </a:r>
            <a:r>
              <a:rPr lang="ar-SA" sz="2400" b="1" dirty="0" smtClean="0"/>
              <a:t>إل</a:t>
            </a:r>
            <a:r>
              <a:rPr lang="ar-SY" sz="2400" b="1" dirty="0" smtClean="0"/>
              <a:t>ى</a:t>
            </a:r>
            <a:r>
              <a:rPr lang="ar-SA" sz="2400" b="1" dirty="0" smtClean="0"/>
              <a:t> </a:t>
            </a:r>
            <a:r>
              <a:rPr lang="ar-SA" sz="2400" b="1" dirty="0"/>
              <a:t>النقابات وغيرها من المنظمات أو الجمعيات التي يختارونها، والاشتراك في أنشطتها. </a:t>
            </a:r>
            <a:endParaRPr lang="en-US" sz="2400" dirty="0"/>
          </a:p>
          <a:p>
            <a:pPr lvl="0" algn="just"/>
            <a:r>
              <a:rPr lang="ar-SA" sz="2400" b="1" dirty="0"/>
              <a:t>الحق في الرعاية الصحية، والرعاية الطبية، والضمان الاجتماعي، والخدمات الاجتماعية، والتعليم، والراحة والترويح، </a:t>
            </a:r>
            <a:endParaRPr lang="en-US" sz="2400" dirty="0"/>
          </a:p>
          <a:p>
            <a:pPr lvl="0" algn="just"/>
            <a:r>
              <a:rPr lang="ar-SA" sz="2400" b="1" dirty="0"/>
              <a:t>لا يحرم الأجنبي علي نحو تعسفي مما اكتسبه من أموال بطريقة قانونية</a:t>
            </a:r>
            <a:r>
              <a:rPr lang="en-US" sz="2400" b="1" dirty="0"/>
              <a:t>.</a:t>
            </a:r>
            <a:endParaRPr lang="en-US" sz="2400" dirty="0"/>
          </a:p>
          <a:p>
            <a:pPr lvl="0" algn="just"/>
            <a:r>
              <a:rPr lang="ar-SA" sz="2400" b="1" dirty="0"/>
              <a:t>يكون الأجنبي في أي وقت حرا في الاتصال بالقنصلية أو البعثة الدبلوماسية للدولة التي هو أحد رعاياها أو، في حالة عدم وجودهما، بالقنصلية أو البعثة الدبلوماسية لأي دولة أخري يعهد إليها برعاية مصالح الدولة التي هو أحد رعاياها في الدولة التي يقيم فيها</a:t>
            </a:r>
            <a:r>
              <a:rPr lang="en-US" sz="2400" b="1" dirty="0"/>
              <a:t>.</a:t>
            </a:r>
            <a:endParaRPr lang="en-US" sz="2400" dirty="0"/>
          </a:p>
          <a:p>
            <a:pPr algn="just">
              <a:lnSpc>
                <a:spcPct val="90000"/>
              </a:lnSpc>
            </a:pPr>
            <a:endParaRPr lang="ar-SY" sz="2400" dirty="0" smtClean="0"/>
          </a:p>
        </p:txBody>
      </p:sp>
    </p:spTree>
    <p:extLst>
      <p:ext uri="{BB962C8B-B14F-4D97-AF65-F5344CB8AC3E}">
        <p14:creationId xmlns:p14="http://schemas.microsoft.com/office/powerpoint/2010/main" val="867687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حقوق الإنسان</a:t>
            </a:r>
            <a:endParaRPr lang="ar-SY" dirty="0"/>
          </a:p>
        </p:txBody>
      </p:sp>
      <p:sp>
        <p:nvSpPr>
          <p:cNvPr id="3" name="عنصر نائب للمحتوى 2"/>
          <p:cNvSpPr>
            <a:spLocks noGrp="1"/>
          </p:cNvSpPr>
          <p:nvPr>
            <p:ph sz="quarter" idx="1"/>
          </p:nvPr>
        </p:nvSpPr>
        <p:spPr/>
        <p:txBody>
          <a:bodyPr/>
          <a:lstStyle/>
          <a:p>
            <a:pPr algn="just"/>
            <a:endParaRPr lang="ar-SY" dirty="0" smtClean="0"/>
          </a:p>
          <a:p>
            <a:pPr algn="just"/>
            <a:r>
              <a:rPr lang="ar-SA" sz="2800" dirty="0" smtClean="0"/>
              <a:t>حقوق </a:t>
            </a:r>
            <a:r>
              <a:rPr lang="ar-SA" sz="2800" dirty="0"/>
              <a:t>الإنسان هي </a:t>
            </a:r>
            <a:r>
              <a:rPr lang="ar-SA" sz="2800" b="1" dirty="0"/>
              <a:t>ضمانات قانونية عالمية </a:t>
            </a:r>
            <a:r>
              <a:rPr lang="ar-SA" sz="2800" dirty="0"/>
              <a:t>تحمي الأفراد </a:t>
            </a:r>
            <a:r>
              <a:rPr lang="ar-SY" sz="2800" dirty="0"/>
              <a:t>و المجموعات </a:t>
            </a:r>
            <a:r>
              <a:rPr lang="ar-SA" sz="2800" dirty="0"/>
              <a:t>من إجراءات الحكومات التي تتدخل في الحريات الأساسية والكرامة </a:t>
            </a:r>
            <a:r>
              <a:rPr lang="ar-SA" sz="2800" dirty="0" smtClean="0"/>
              <a:t>الإنسانية</a:t>
            </a:r>
            <a:r>
              <a:rPr lang="en-US" sz="2800" dirty="0" smtClean="0"/>
              <a:t> </a:t>
            </a:r>
            <a:r>
              <a:rPr lang="en-US" sz="2800" dirty="0"/>
              <a:t>. </a:t>
            </a:r>
            <a:endParaRPr lang="en-US" sz="2800" dirty="0" smtClean="0"/>
          </a:p>
          <a:p>
            <a:pPr algn="just"/>
            <a:r>
              <a:rPr lang="ar-SY" dirty="0" smtClean="0"/>
              <a:t>العلاقة ( في الأساس ) على مستوى واحد:</a:t>
            </a:r>
          </a:p>
          <a:p>
            <a:pPr marL="0" indent="0" algn="just">
              <a:buNone/>
            </a:pPr>
            <a:r>
              <a:rPr lang="ar-SY" dirty="0" smtClean="0"/>
              <a:t>                             المواطن و الحكومة أو السلطة </a:t>
            </a:r>
            <a:endParaRPr lang="ar-LB" dirty="0"/>
          </a:p>
          <a:p>
            <a:pPr algn="just"/>
            <a:endParaRPr lang="ar-SY" dirty="0"/>
          </a:p>
        </p:txBody>
      </p:sp>
    </p:spTree>
    <p:extLst>
      <p:ext uri="{BB962C8B-B14F-4D97-AF65-F5344CB8AC3E}">
        <p14:creationId xmlns:p14="http://schemas.microsoft.com/office/powerpoint/2010/main" val="785389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حقوق الإنسان</a:t>
            </a:r>
            <a:endParaRPr lang="ar-SY" dirty="0"/>
          </a:p>
        </p:txBody>
      </p:sp>
      <p:sp>
        <p:nvSpPr>
          <p:cNvPr id="3" name="عنصر نائب للمحتوى 2"/>
          <p:cNvSpPr>
            <a:spLocks noGrp="1"/>
          </p:cNvSpPr>
          <p:nvPr>
            <p:ph sz="quarter" idx="1"/>
          </p:nvPr>
        </p:nvSpPr>
        <p:spPr/>
        <p:txBody>
          <a:bodyPr/>
          <a:lstStyle/>
          <a:p>
            <a:pPr algn="just"/>
            <a:endParaRPr lang="ar-SY" dirty="0"/>
          </a:p>
        </p:txBody>
      </p:sp>
      <p:sp>
        <p:nvSpPr>
          <p:cNvPr id="4" name="شكل بيضاوي 3"/>
          <p:cNvSpPr/>
          <p:nvPr/>
        </p:nvSpPr>
        <p:spPr>
          <a:xfrm>
            <a:off x="4143372" y="4143380"/>
            <a:ext cx="914400" cy="914400"/>
          </a:xfrm>
          <a:prstGeom prst="ellipse">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Y"/>
          </a:p>
        </p:txBody>
      </p:sp>
      <p:sp>
        <p:nvSpPr>
          <p:cNvPr id="7" name="سهم إلى اليمين 6"/>
          <p:cNvSpPr/>
          <p:nvPr/>
        </p:nvSpPr>
        <p:spPr>
          <a:xfrm rot="16200000">
            <a:off x="4004211" y="2793800"/>
            <a:ext cx="1192722" cy="484632"/>
          </a:xfrm>
          <a:prstGeom prst="rightArrow">
            <a:avLst/>
          </a:prstGeom>
        </p:spPr>
        <p:style>
          <a:lnRef idx="0">
            <a:schemeClr val="accent6"/>
          </a:lnRef>
          <a:fillRef idx="3">
            <a:schemeClr val="accent6"/>
          </a:fillRef>
          <a:effectRef idx="3">
            <a:schemeClr val="accent6"/>
          </a:effectRef>
          <a:fontRef idx="minor">
            <a:schemeClr val="lt1"/>
          </a:fontRef>
        </p:style>
        <p:txBody>
          <a:bodyPr rtlCol="1" anchor="ctr"/>
          <a:lstStyle/>
          <a:p>
            <a:pPr algn="ctr"/>
            <a:endParaRPr lang="ar-SY"/>
          </a:p>
        </p:txBody>
      </p:sp>
      <p:sp>
        <p:nvSpPr>
          <p:cNvPr id="11" name="مربع نص 10"/>
          <p:cNvSpPr txBox="1"/>
          <p:nvPr/>
        </p:nvSpPr>
        <p:spPr>
          <a:xfrm>
            <a:off x="3428992" y="5072074"/>
            <a:ext cx="2357454" cy="461665"/>
          </a:xfrm>
          <a:prstGeom prst="rect">
            <a:avLst/>
          </a:prstGeom>
          <a:noFill/>
        </p:spPr>
        <p:txBody>
          <a:bodyPr wrap="square" rtlCol="1">
            <a:spAutoFit/>
          </a:bodyPr>
          <a:lstStyle/>
          <a:p>
            <a:r>
              <a:rPr lang="ar-SA" sz="2400" b="1" dirty="0" smtClean="0"/>
              <a:t>      المواطن الفرد</a:t>
            </a:r>
            <a:endParaRPr lang="ar-SY" sz="2400" b="1" dirty="0"/>
          </a:p>
        </p:txBody>
      </p:sp>
      <p:sp>
        <p:nvSpPr>
          <p:cNvPr id="12" name="شكل بيضاوي 11"/>
          <p:cNvSpPr/>
          <p:nvPr/>
        </p:nvSpPr>
        <p:spPr>
          <a:xfrm>
            <a:off x="3779035" y="947318"/>
            <a:ext cx="1643074" cy="914400"/>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400" b="1" dirty="0" smtClean="0">
                <a:solidFill>
                  <a:schemeClr val="tx1"/>
                </a:solidFill>
              </a:rPr>
              <a:t>الدولـــــة</a:t>
            </a:r>
            <a:endParaRPr lang="ar-SY" sz="2400" b="1" dirty="0">
              <a:solidFill>
                <a:schemeClr val="tx1"/>
              </a:solidFill>
            </a:endParaRPr>
          </a:p>
        </p:txBody>
      </p:sp>
    </p:spTree>
    <p:extLst>
      <p:ext uri="{BB962C8B-B14F-4D97-AF65-F5344CB8AC3E}">
        <p14:creationId xmlns:p14="http://schemas.microsoft.com/office/powerpoint/2010/main" val="35400212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15257</TotalTime>
  <Words>2186</Words>
  <Application>Microsoft Office PowerPoint</Application>
  <PresentationFormat>On-screen Show (4:3)</PresentationFormat>
  <Paragraphs>285</Paragraphs>
  <Slides>42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Georgia</vt:lpstr>
      <vt:lpstr>Times New Roman</vt:lpstr>
      <vt:lpstr>Wingdings</vt:lpstr>
      <vt:lpstr>Wingdings 2</vt:lpstr>
      <vt:lpstr>مدني</vt:lpstr>
      <vt:lpstr>الرابطة السورية للمواطنة (ر.س.م.)</vt:lpstr>
      <vt:lpstr>الجلسة الثانية  2014/10/26</vt:lpstr>
      <vt:lpstr>أهداف الجلسة</vt:lpstr>
      <vt:lpstr>PowerPoint Presentation</vt:lpstr>
      <vt:lpstr>PowerPoint Presentation</vt:lpstr>
      <vt:lpstr>الإعلان المتعلق بحقوق الإنسان للأفراد الذين ليسوا من مواطني البلد الذي يعيشون فيه اعتمد ونشر بموجب قرار الجمعية العامة للأمم المتحدة رقم 40/144  المؤرخ في 13 كانون الأول/ديسمبر 1985</vt:lpstr>
      <vt:lpstr>الإعلان المتعلق بحقوق الإنسان للأفراد الذين ليسوا من مواطني البلد الذي يعيشون فيه اعتمد ونشر بموجب قرار الجمعية العامة للأمم المتحدة رقم 40/144  المؤرخ في 13 كانون الأول/ديسمبر 1985</vt:lpstr>
      <vt:lpstr>حقوق الإنسان</vt:lpstr>
      <vt:lpstr>حقوق الإنسان</vt:lpstr>
      <vt:lpstr>المواطنة  </vt:lpstr>
      <vt:lpstr>المواطنة  </vt:lpstr>
      <vt:lpstr> </vt:lpstr>
      <vt:lpstr>أنواع المسؤوليات</vt:lpstr>
      <vt:lpstr>PowerPoint Presentation</vt:lpstr>
      <vt:lpstr>المساواة في المواطنة </vt:lpstr>
      <vt:lpstr>المساواة في حقوق الإنسان  </vt:lpstr>
      <vt:lpstr>المساواة في حقوق الإنسان  </vt:lpstr>
      <vt:lpstr>المساواة في حقوق الإنسان  </vt:lpstr>
      <vt:lpstr>المساواة في حقوق الإنسان  </vt:lpstr>
      <vt:lpstr>المساواة في حقوق الإنسان  </vt:lpstr>
      <vt:lpstr>المساواة في حقوق الإنسان  </vt:lpstr>
      <vt:lpstr>المساواة في حقوق الإنسان  </vt:lpstr>
      <vt:lpstr>التمييز </vt:lpstr>
      <vt:lpstr>PowerPoint Presentation</vt:lpstr>
      <vt:lpstr>التمييز </vt:lpstr>
      <vt:lpstr>التمييز </vt:lpstr>
      <vt:lpstr>التمييز </vt:lpstr>
      <vt:lpstr>التمييز المباشر و التمييز غير المباشر   </vt:lpstr>
      <vt:lpstr>التمييز المباشر و التمييز غير المباشر   </vt:lpstr>
      <vt:lpstr>التمييز الإيجابي    </vt:lpstr>
      <vt:lpstr>التمييز الإيجابي    </vt:lpstr>
      <vt:lpstr>التمييز الإيجابي    </vt:lpstr>
      <vt:lpstr>التمييز الإيجابي    </vt:lpstr>
      <vt:lpstr>التمييز الإيجابي    </vt:lpstr>
      <vt:lpstr>الحرية</vt:lpstr>
      <vt:lpstr>الحرية</vt:lpstr>
      <vt:lpstr>الإعلان العالمي لحقوق الإنسان </vt:lpstr>
      <vt:lpstr>المشاركة </vt:lpstr>
      <vt:lpstr>المشاركة </vt:lpstr>
      <vt:lpstr>: السيادة ومبدأ عدم التدخل    </vt:lpstr>
      <vt:lpstr>: المسؤولية عن الحماية </vt:lpstr>
      <vt:lpstr>انتهاكات حقوق الإنسان والمواطنة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الرابطة السورية للمواطنة</dc:title>
  <dc:creator>User</dc:creator>
  <cp:lastModifiedBy>wesam jalahej</cp:lastModifiedBy>
  <cp:revision>157</cp:revision>
  <dcterms:created xsi:type="dcterms:W3CDTF">2012-01-25T15:43:23Z</dcterms:created>
  <dcterms:modified xsi:type="dcterms:W3CDTF">2016-05-27T13:23:07Z</dcterms:modified>
</cp:coreProperties>
</file>