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7B55-109F-457C-97D2-06AAD030C9A9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9100-6ECC-423E-BBB9-4B39D5BCD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44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7B55-109F-457C-97D2-06AAD030C9A9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9100-6ECC-423E-BBB9-4B39D5BCD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58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7B55-109F-457C-97D2-06AAD030C9A9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9100-6ECC-423E-BBB9-4B39D5BCD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073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7B55-109F-457C-97D2-06AAD030C9A9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9100-6ECC-423E-BBB9-4B39D5BCD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491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7B55-109F-457C-97D2-06AAD030C9A9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9100-6ECC-423E-BBB9-4B39D5BCD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68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7B55-109F-457C-97D2-06AAD030C9A9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9100-6ECC-423E-BBB9-4B39D5BCD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14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7B55-109F-457C-97D2-06AAD030C9A9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9100-6ECC-423E-BBB9-4B39D5BCD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9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7B55-109F-457C-97D2-06AAD030C9A9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9100-6ECC-423E-BBB9-4B39D5BCD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77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7B55-109F-457C-97D2-06AAD030C9A9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9100-6ECC-423E-BBB9-4B39D5BCD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384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7B55-109F-457C-97D2-06AAD030C9A9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9100-6ECC-423E-BBB9-4B39D5BCD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38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D7B55-109F-457C-97D2-06AAD030C9A9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39100-6ECC-423E-BBB9-4B39D5BCD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339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D7B55-109F-457C-97D2-06AAD030C9A9}" type="datetimeFigureOut">
              <a:rPr lang="en-US" smtClean="0"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39100-6ECC-423E-BBB9-4B39D5BCD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4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Y" dirty="0" smtClean="0"/>
              <a:t>المسؤولية الاجتماعية والمهنية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smtClean="0">
                <a:solidFill>
                  <a:schemeClr val="tx1"/>
                </a:solidFill>
              </a:rPr>
              <a:t>Professional </a:t>
            </a:r>
            <a:r>
              <a:rPr lang="en-US" b="1" dirty="0" smtClean="0">
                <a:solidFill>
                  <a:schemeClr val="tx1"/>
                </a:solidFill>
              </a:rPr>
              <a:t>and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Social Responsibility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59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ar-SY" sz="3200" dirty="0" smtClean="0"/>
              <a:t>المساهمة في مجموعة المعارف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PM - Contribute to the PM Body of Knowledge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Y" dirty="0" smtClean="0"/>
              <a:t>تقاسم الدروس المستفادة .</a:t>
            </a:r>
          </a:p>
          <a:p>
            <a:pPr algn="r" rtl="1"/>
            <a:r>
              <a:rPr lang="ar-SY" dirty="0" smtClean="0"/>
              <a:t>ندرب الآخرين على إدارة المشروع .</a:t>
            </a:r>
          </a:p>
          <a:p>
            <a:pPr algn="r" rtl="1"/>
            <a:r>
              <a:rPr lang="ar-SY" dirty="0" smtClean="0"/>
              <a:t>نقوم بتثقيف أصحاب المصلحة بشأن مبادئ إدارة المشاريع .</a:t>
            </a:r>
          </a:p>
          <a:p>
            <a:pPr algn="r" rtl="1"/>
            <a:r>
              <a:rPr lang="ar-SY" dirty="0" smtClean="0"/>
              <a:t>نصبح عضواً نشطاً في جمعية إدارة المشاريع -  </a:t>
            </a:r>
            <a:r>
              <a:rPr lang="en-US" dirty="0" smtClean="0"/>
              <a:t>PMI .</a:t>
            </a:r>
          </a:p>
          <a:p>
            <a:pPr algn="r" rtl="1"/>
            <a:r>
              <a:rPr lang="ar-SY" dirty="0" smtClean="0"/>
              <a:t>نشارك في البحوث .</a:t>
            </a:r>
          </a:p>
          <a:p>
            <a:pPr algn="r" rtl="1"/>
            <a:r>
              <a:rPr lang="ar-SY" dirty="0" smtClean="0"/>
              <a:t>نقوم بكتابة مقالات عن إدارة المشاريع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52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Y" dirty="0" smtClean="0"/>
              <a:t>أخيراً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SY" dirty="0" smtClean="0"/>
              <a:t>ليس فقط هي المساهمة في دليل إدارة المشروع شيء جيد لإدارة المشروع بشكل عام ، ولكنه سيساعد أيضاً  للحصول على وحدات - </a:t>
            </a:r>
            <a:r>
              <a:rPr lang="en-US" dirty="0" smtClean="0"/>
              <a:t>PDU </a:t>
            </a:r>
            <a:r>
              <a:rPr lang="ar-SY" dirty="0" smtClean="0"/>
              <a:t> اللازمة للحفاظ على اعتمادك .</a:t>
            </a:r>
          </a:p>
          <a:p>
            <a:pPr algn="r" rtl="1"/>
            <a:r>
              <a:rPr lang="ar-SY" dirty="0" smtClean="0"/>
              <a:t>في كل مرة كنت تحضر فيها اجتماع لجمعية إدارة المشاريع -  </a:t>
            </a:r>
            <a:r>
              <a:rPr lang="en-US" dirty="0" smtClean="0"/>
              <a:t>PMI ، </a:t>
            </a:r>
            <a:r>
              <a:rPr lang="ar-SY" dirty="0" smtClean="0"/>
              <a:t>عليك تقديم عرض تقديمي في إدارة المشاريع ، والقيام بعرض لجمعية إدارة المشاريع -  </a:t>
            </a:r>
            <a:r>
              <a:rPr lang="en-US" dirty="0" smtClean="0"/>
              <a:t>PMI </a:t>
            </a:r>
            <a:r>
              <a:rPr lang="ar-SY" dirty="0" smtClean="0"/>
              <a:t>المحلية الخاصة بك ، وتعليم دورة عن إدارة المشاريع ، وكتابة رسالة أو مقالة في مجلة مهنية في إدارة المشاريع ، أو كتابة كتاب عن إدارة المشروع ، وسوف لن تسهم فقط في قاعدة المعرفة لإدارة المشروع ، ولكنك ستحصل أيضاً على كسب وحدات </a:t>
            </a:r>
            <a:r>
              <a:rPr lang="en-US" dirty="0" smtClean="0"/>
              <a:t>PDU </a:t>
            </a:r>
            <a:r>
              <a:rPr lang="ar-SY" dirty="0" smtClean="0"/>
              <a:t>لهذه الأنشطة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52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مواضيع القسم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Section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Y" dirty="0" smtClean="0"/>
              <a:t>نظرة عامة على المسؤولية المهنية والاجتماعية .</a:t>
            </a:r>
          </a:p>
          <a:p>
            <a:pPr algn="r" rtl="1"/>
            <a:r>
              <a:rPr lang="ar-SY" dirty="0" smtClean="0"/>
              <a:t>معنى المسؤولية المهنية والاجتماعية .</a:t>
            </a:r>
          </a:p>
          <a:p>
            <a:pPr algn="r" rtl="1"/>
            <a:r>
              <a:rPr lang="ar-SY" dirty="0" smtClean="0"/>
              <a:t>المواضيع المتكررة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10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ar-SY" sz="2400" dirty="0" smtClean="0"/>
              <a:t>قانون جمعية إدارة المشاريع للأخلاقيات والسلوك المهني - جمعية إدارة المشاريع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PMI Code of Ethics and Professional Conduct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Y" dirty="0" smtClean="0"/>
              <a:t>إذا كنت قد تقدمت بطلب لتصبح محترفاً لإدارة المشاريع - ® </a:t>
            </a:r>
            <a:r>
              <a:rPr lang="en-US" dirty="0" smtClean="0"/>
              <a:t>PMP، </a:t>
            </a:r>
            <a:r>
              <a:rPr lang="ar-SY" dirty="0" smtClean="0"/>
              <a:t>أو إذا كنت بالفعل قد أصبحت محترفاً لإدارة المشاريع -  ® </a:t>
            </a:r>
            <a:r>
              <a:rPr lang="en-US" dirty="0" smtClean="0"/>
              <a:t>PMP، </a:t>
            </a:r>
            <a:r>
              <a:rPr lang="ar-SY" dirty="0" smtClean="0"/>
              <a:t>فأنت مطالب بالانضمام إلى قانون جمعية إدارة المشاريع -  </a:t>
            </a:r>
            <a:r>
              <a:rPr lang="en-US" dirty="0" smtClean="0"/>
              <a:t>PMI </a:t>
            </a:r>
            <a:r>
              <a:rPr lang="ar-SY" dirty="0" smtClean="0"/>
              <a:t>للأخلاقيات والسلوك المهني</a:t>
            </a:r>
            <a:r>
              <a:rPr lang="en-US" dirty="0" smtClean="0"/>
              <a:t>.</a:t>
            </a:r>
            <a:r>
              <a:rPr lang="ar-SY" dirty="0" smtClean="0"/>
              <a:t> </a:t>
            </a:r>
          </a:p>
          <a:p>
            <a:pPr algn="r" rtl="1"/>
            <a:r>
              <a:rPr lang="ar-SY" dirty="0" smtClean="0"/>
              <a:t>يمكن العثور نسخة كاملة من قانون جمعية إدارة المشاريع -  </a:t>
            </a:r>
            <a:r>
              <a:rPr lang="en-US" dirty="0" smtClean="0"/>
              <a:t>PMI </a:t>
            </a:r>
            <a:r>
              <a:rPr lang="ar-SY" dirty="0" smtClean="0"/>
              <a:t>للأخلاقيات والسلوك المهني في كتيب الاعتماد لإدارة المشاريع الاحترافية (</a:t>
            </a:r>
            <a:r>
              <a:rPr lang="en-US" dirty="0" smtClean="0"/>
              <a:t>PMP ®). </a:t>
            </a:r>
            <a:r>
              <a:rPr lang="ar-SY" dirty="0" smtClean="0"/>
              <a:t>وسوف نستعرض جزأً مجملاً من المتطلبات على مدى عدة صفحات تالية.</a:t>
            </a:r>
          </a:p>
          <a:p>
            <a:pPr algn="r" rtl="1"/>
            <a:endParaRPr lang="ar-SY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52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قانون الأخلاق - أربع مناطق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Code of Ethics – Four Areas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Y" dirty="0" smtClean="0"/>
              <a:t>1.	المسؤولية – </a:t>
            </a:r>
            <a:r>
              <a:rPr lang="en-US" dirty="0" smtClean="0"/>
              <a:t>Responsibility .</a:t>
            </a:r>
          </a:p>
          <a:p>
            <a:pPr marL="0" indent="0" algn="r" rtl="1">
              <a:buNone/>
            </a:pPr>
            <a:r>
              <a:rPr lang="en-US" dirty="0" smtClean="0"/>
              <a:t>2.	</a:t>
            </a:r>
            <a:r>
              <a:rPr lang="ar-SY" dirty="0" smtClean="0"/>
              <a:t>الاحترام – </a:t>
            </a:r>
            <a:r>
              <a:rPr lang="en-US" dirty="0" smtClean="0"/>
              <a:t>Respect .</a:t>
            </a:r>
          </a:p>
          <a:p>
            <a:pPr marL="0" indent="0" algn="r" rtl="1">
              <a:buNone/>
            </a:pPr>
            <a:r>
              <a:rPr lang="en-US" dirty="0" smtClean="0"/>
              <a:t>3.	</a:t>
            </a:r>
            <a:r>
              <a:rPr lang="ar-SY" dirty="0" smtClean="0"/>
              <a:t>العدل – </a:t>
            </a:r>
            <a:r>
              <a:rPr lang="en-US" dirty="0" smtClean="0"/>
              <a:t>Fairness .</a:t>
            </a:r>
          </a:p>
          <a:p>
            <a:pPr marL="0" indent="0" algn="r" rtl="1">
              <a:buNone/>
            </a:pPr>
            <a:r>
              <a:rPr lang="en-US" dirty="0" smtClean="0"/>
              <a:t>4.	</a:t>
            </a:r>
            <a:r>
              <a:rPr lang="ar-SY" dirty="0" smtClean="0"/>
              <a:t>الأمانة  - </a:t>
            </a:r>
            <a:r>
              <a:rPr lang="en-US" dirty="0" smtClean="0"/>
              <a:t>Honesty.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52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قانون الأخلاق - أربع مناطق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Code of Ethics – Four Areas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Y" dirty="0" smtClean="0"/>
              <a:t>يتوقع منك أن تجيب على 17- 25 من الأسئلة بخصوص المسؤوليات المهنية والاجتماعية في الامتحان ( أو ما بين 8  - 12 ٪ من الاختبار ) .</a:t>
            </a:r>
          </a:p>
          <a:p>
            <a:pPr algn="r" rtl="1"/>
            <a:r>
              <a:rPr lang="ar-SY" dirty="0" smtClean="0"/>
              <a:t>ملاحظة : لم يرد قانون جمعية إدارة المشاريع -  </a:t>
            </a:r>
            <a:r>
              <a:rPr lang="en-US" dirty="0" smtClean="0"/>
              <a:t>PMI </a:t>
            </a:r>
            <a:r>
              <a:rPr lang="ar-SY" dirty="0" smtClean="0"/>
              <a:t>للأخلاقيات والسلوك المهني في </a:t>
            </a:r>
            <a:r>
              <a:rPr lang="en-US" dirty="0" smtClean="0"/>
              <a:t>PMBOK ® </a:t>
            </a:r>
            <a:r>
              <a:rPr lang="ar-SY" dirty="0" smtClean="0"/>
              <a:t>دليل، ® 5</a:t>
            </a:r>
            <a:r>
              <a:rPr lang="en-US" dirty="0" smtClean="0"/>
              <a:t>th </a:t>
            </a:r>
            <a:r>
              <a:rPr lang="ar-SY" dirty="0" smtClean="0"/>
              <a:t>طبعة . في حين لم يكن هناك فئة منفصلة لقانون جمعية إدارة المشاريع -  </a:t>
            </a:r>
            <a:r>
              <a:rPr lang="en-US" dirty="0" smtClean="0"/>
              <a:t>PMI </a:t>
            </a:r>
            <a:r>
              <a:rPr lang="ar-SY" dirty="0" smtClean="0"/>
              <a:t>للأخلاقيات والسلوك المهني في امتحان </a:t>
            </a:r>
            <a:r>
              <a:rPr lang="en-US" dirty="0" smtClean="0"/>
              <a:t>PMP، </a:t>
            </a:r>
            <a:r>
              <a:rPr lang="ar-SY" dirty="0" smtClean="0"/>
              <a:t>قد تكون هناك أسئلة في الاختبار معالجة الأخلاق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52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المسؤولية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Responsibility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SY" b="1" dirty="0" smtClean="0"/>
              <a:t>معايير طموحة - </a:t>
            </a:r>
            <a:r>
              <a:rPr lang="en-US" b="1" dirty="0" smtClean="0"/>
              <a:t>Aspirational Standards :</a:t>
            </a:r>
          </a:p>
          <a:p>
            <a:pPr lvl="1" algn="r" rtl="1"/>
            <a:r>
              <a:rPr lang="ar-SY" dirty="0" smtClean="0"/>
              <a:t>القرارات والإجراءات على أساس المصالح الفضلى للمجتمع والسلامة العامة وللبيئة .</a:t>
            </a:r>
          </a:p>
          <a:p>
            <a:pPr lvl="1" algn="r" rtl="1"/>
            <a:r>
              <a:rPr lang="ar-SY" dirty="0" smtClean="0"/>
              <a:t>قبول التعيينات المتسقة مع الخلفية التي لدينا ، والخبرة والمهارات والمؤهلات .</a:t>
            </a:r>
          </a:p>
          <a:p>
            <a:pPr algn="r" rtl="1"/>
            <a:r>
              <a:rPr lang="ar-SY" b="1" dirty="0" smtClean="0"/>
              <a:t>المعايير الإلزامية - </a:t>
            </a:r>
            <a:r>
              <a:rPr lang="en-US" b="1" dirty="0" smtClean="0"/>
              <a:t>Mandatory Standards :</a:t>
            </a:r>
          </a:p>
          <a:p>
            <a:pPr lvl="1" algn="r" rtl="1"/>
            <a:r>
              <a:rPr lang="ar-SY" dirty="0" smtClean="0"/>
              <a:t>التمسك بالقواعد واللوائح والقوانين .</a:t>
            </a:r>
          </a:p>
          <a:p>
            <a:pPr lvl="1" algn="r" rtl="1"/>
            <a:r>
              <a:rPr lang="ar-SY" dirty="0" smtClean="0"/>
              <a:t>التقرير عن النشاط غير قانوني أو السلوك غير الأخلاقي .</a:t>
            </a:r>
          </a:p>
          <a:p>
            <a:pPr lvl="1" algn="r" rtl="1"/>
            <a:r>
              <a:rPr lang="ar-SY" dirty="0" smtClean="0"/>
              <a:t>الإبلاغ عن انتهاكات القانون إلى الهيئة المناسبة .</a:t>
            </a:r>
          </a:p>
          <a:p>
            <a:pPr lvl="1" algn="r" rtl="1"/>
            <a:r>
              <a:rPr lang="ar-SY" dirty="0" smtClean="0"/>
              <a:t>تقديم شكاوى عن الأخلاق فقط عندما تكون مدعومة حقيقة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52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الاحترام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Respect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SY" b="1" dirty="0" smtClean="0"/>
              <a:t>معايير طموحة - </a:t>
            </a:r>
            <a:r>
              <a:rPr lang="en-US" b="1" dirty="0" smtClean="0"/>
              <a:t>Aspirational Standards :</a:t>
            </a:r>
          </a:p>
          <a:p>
            <a:pPr lvl="1" algn="r" rtl="1"/>
            <a:r>
              <a:rPr lang="ar-SY" dirty="0" smtClean="0"/>
              <a:t>كن على علم بأعراف وعادات الآخرين .</a:t>
            </a:r>
          </a:p>
          <a:p>
            <a:pPr lvl="1" algn="r" rtl="1"/>
            <a:r>
              <a:rPr lang="ar-SY" dirty="0" smtClean="0"/>
              <a:t>استمع لوجهات نظر الآخرين .</a:t>
            </a:r>
          </a:p>
          <a:p>
            <a:pPr lvl="1" algn="r" rtl="1"/>
            <a:r>
              <a:rPr lang="ar-SY" dirty="0" smtClean="0"/>
              <a:t>الانخراط مباشرة مع الذين نختلف معهم أو يكون بيننا صراع .</a:t>
            </a:r>
          </a:p>
          <a:p>
            <a:pPr lvl="1" algn="r" rtl="1"/>
            <a:r>
              <a:rPr lang="ar-SY" dirty="0" smtClean="0"/>
              <a:t>نتصرف بأنفسنا بطريقة مهنية .</a:t>
            </a:r>
          </a:p>
          <a:p>
            <a:pPr algn="r" rtl="1"/>
            <a:r>
              <a:rPr lang="ar-SY" b="1" dirty="0" smtClean="0"/>
              <a:t>المعايير الإلزامية - </a:t>
            </a:r>
            <a:r>
              <a:rPr lang="en-US" b="1" dirty="0" smtClean="0"/>
              <a:t>Mandatory Standards :</a:t>
            </a:r>
          </a:p>
          <a:p>
            <a:pPr lvl="1" algn="r" rtl="1"/>
            <a:r>
              <a:rPr lang="ar-SY" dirty="0" smtClean="0"/>
              <a:t>التفاوض بحسن نية .</a:t>
            </a:r>
          </a:p>
          <a:p>
            <a:pPr lvl="1" algn="r" rtl="1"/>
            <a:r>
              <a:rPr lang="ar-SY" dirty="0" smtClean="0"/>
              <a:t>لا نؤثر على الآخرين لتحقيق مكاسب شخصية .</a:t>
            </a:r>
          </a:p>
          <a:p>
            <a:pPr lvl="1" algn="r" rtl="1"/>
            <a:r>
              <a:rPr lang="ar-SY" dirty="0" smtClean="0"/>
              <a:t>نحن لا نتصرف بطريقة مسيئة للآخرين .</a:t>
            </a:r>
          </a:p>
          <a:p>
            <a:pPr lvl="1" algn="r" rtl="1"/>
            <a:r>
              <a:rPr lang="ar-SY" dirty="0" smtClean="0"/>
              <a:t>نحن نحترم حقوق ملكية الآخرين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52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العدل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Fairness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ar-SY" b="1" dirty="0" smtClean="0"/>
              <a:t>المعاييرال طموحة - </a:t>
            </a:r>
            <a:r>
              <a:rPr lang="en-US" b="1" dirty="0" smtClean="0"/>
              <a:t>Aspirational Standards :</a:t>
            </a:r>
          </a:p>
          <a:p>
            <a:pPr lvl="1" algn="r" rtl="1"/>
            <a:r>
              <a:rPr lang="ar-SY" dirty="0" smtClean="0"/>
              <a:t>الشفافية في عملية صنع قرارنا .</a:t>
            </a:r>
          </a:p>
          <a:p>
            <a:pPr lvl="1" algn="r" rtl="1"/>
            <a:r>
              <a:rPr lang="ar-SY" dirty="0" smtClean="0"/>
              <a:t>إعادة النظر باستمرار في نزاهة منطقتنا .</a:t>
            </a:r>
          </a:p>
          <a:p>
            <a:pPr lvl="1" algn="r" rtl="1"/>
            <a:r>
              <a:rPr lang="ar-SY" dirty="0" smtClean="0"/>
              <a:t>توفير المساواة في الحصول على المعلومات للأشخاص المصرح لهم بذلك .</a:t>
            </a:r>
          </a:p>
          <a:p>
            <a:pPr lvl="1" algn="r" rtl="1"/>
            <a:r>
              <a:rPr lang="ar-SY" dirty="0" smtClean="0"/>
              <a:t>تقديم الفرص المتاحة بالتساوي على المرشحين المؤهلين .</a:t>
            </a:r>
          </a:p>
          <a:p>
            <a:pPr algn="r" rtl="1"/>
            <a:r>
              <a:rPr lang="ar-SY" b="1" dirty="0" smtClean="0"/>
              <a:t>المعايير الإلزامية - </a:t>
            </a:r>
            <a:r>
              <a:rPr lang="en-US" b="1" dirty="0" smtClean="0"/>
              <a:t>Mandatory Standards :</a:t>
            </a:r>
          </a:p>
          <a:p>
            <a:pPr lvl="1" algn="r" rtl="1"/>
            <a:r>
              <a:rPr lang="ar-SY" dirty="0" smtClean="0"/>
              <a:t>الكشف عن تضارب المصالح .</a:t>
            </a:r>
          </a:p>
          <a:p>
            <a:pPr lvl="1" algn="r" rtl="1"/>
            <a:r>
              <a:rPr lang="ar-SY" dirty="0" smtClean="0"/>
              <a:t>المطالبة برد الاختصام نفسه من أي قرار في أي تضارب مصالح .</a:t>
            </a:r>
          </a:p>
          <a:p>
            <a:pPr lvl="1" algn="r" rtl="1"/>
            <a:r>
              <a:rPr lang="ar-SY" dirty="0" smtClean="0"/>
              <a:t>الإبلاغ عن انتهاكات القانون إلى الهيئة المناسبة .</a:t>
            </a:r>
          </a:p>
          <a:p>
            <a:pPr lvl="1" algn="r" rtl="1"/>
            <a:r>
              <a:rPr lang="ar-SY" dirty="0" smtClean="0"/>
              <a:t>لا نستأجر / ننهي عمل لأي كان بناء على اعتبارات شخصية .</a:t>
            </a:r>
          </a:p>
          <a:p>
            <a:pPr lvl="1" algn="r" rtl="1"/>
            <a:r>
              <a:rPr lang="ar-SY" dirty="0" smtClean="0"/>
              <a:t>لا نميز على أساس العرق أو الجنس أو الدين، وغيرها .</a:t>
            </a:r>
          </a:p>
          <a:p>
            <a:pPr lvl="1" algn="r" rtl="1"/>
            <a:r>
              <a:rPr lang="ar-SY" dirty="0" smtClean="0"/>
              <a:t>نحن نطبق القواعد التنظيمية دون محاباة أو تحيز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52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SY" dirty="0" smtClean="0"/>
              <a:t>الأمانة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Honesty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SY" b="1" dirty="0" smtClean="0"/>
              <a:t>المعايير الطموحة - </a:t>
            </a:r>
            <a:r>
              <a:rPr lang="en-US" b="1" dirty="0" smtClean="0"/>
              <a:t>Aspirational Standards :</a:t>
            </a:r>
          </a:p>
          <a:p>
            <a:pPr lvl="1" algn="r" rtl="1"/>
            <a:r>
              <a:rPr lang="ar-SY" dirty="0" smtClean="0"/>
              <a:t>نسعى لفهم الحقيقة .</a:t>
            </a:r>
          </a:p>
          <a:p>
            <a:pPr lvl="1" algn="r" rtl="1"/>
            <a:r>
              <a:rPr lang="ar-SY" dirty="0" smtClean="0"/>
              <a:t>نحن صادقين في مجال الاتصالات .</a:t>
            </a:r>
          </a:p>
          <a:p>
            <a:pPr lvl="1" algn="r" rtl="1"/>
            <a:r>
              <a:rPr lang="ar-SY" dirty="0" smtClean="0"/>
              <a:t>نحن نقدم معلومات دقيقة في الوقت المناسب .</a:t>
            </a:r>
          </a:p>
          <a:p>
            <a:pPr lvl="1" algn="r" rtl="1"/>
            <a:r>
              <a:rPr lang="ar-SY" dirty="0" smtClean="0"/>
              <a:t>نحن ننفذ الالتزامات والوعود بحسن نية .</a:t>
            </a:r>
          </a:p>
          <a:p>
            <a:pPr lvl="1" algn="r" rtl="1"/>
            <a:r>
              <a:rPr lang="ar-SY" dirty="0" smtClean="0"/>
              <a:t>نحن نخلق بيئة آمنة بحيث يمكن للآخرين أن يشعروا بالأمان في قول الحقيقة .</a:t>
            </a:r>
          </a:p>
          <a:p>
            <a:pPr algn="r" rtl="1"/>
            <a:r>
              <a:rPr lang="ar-SY" b="1" dirty="0" smtClean="0"/>
              <a:t>المعايير الإلزامية - </a:t>
            </a:r>
            <a:r>
              <a:rPr lang="en-US" b="1" dirty="0" smtClean="0"/>
              <a:t>Mandatory Standards :</a:t>
            </a:r>
          </a:p>
          <a:p>
            <a:pPr lvl="1" algn="r" rtl="1"/>
            <a:r>
              <a:rPr lang="ar-SY" dirty="0" smtClean="0"/>
              <a:t>نحن لا نشارك في السلوك المخادع .</a:t>
            </a:r>
          </a:p>
          <a:p>
            <a:pPr lvl="1" algn="r" rtl="1"/>
            <a:r>
              <a:rPr lang="ar-SY" dirty="0" smtClean="0"/>
              <a:t>نحن لا نشارك في السلوك غير الشريف 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52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655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المسؤولية الاجتماعية والمهنية</vt:lpstr>
      <vt:lpstr>مواضيع القسم  Section Topics</vt:lpstr>
      <vt:lpstr>قانون جمعية إدارة المشاريع للأخلاقيات والسلوك المهني - جمعية إدارة المشاريع  PMI Code of Ethics and Professional Conduct </vt:lpstr>
      <vt:lpstr>قانون الأخلاق - أربع مناطق  The Code of Ethics – Four Areas </vt:lpstr>
      <vt:lpstr>قانون الأخلاق - أربع مناطق  The Code of Ethics – Four Areas </vt:lpstr>
      <vt:lpstr>المسؤولية  Responsibility </vt:lpstr>
      <vt:lpstr>الاحترام  Respect </vt:lpstr>
      <vt:lpstr>العدل  Fairness </vt:lpstr>
      <vt:lpstr>الأمانة  Honesty</vt:lpstr>
      <vt:lpstr>المساهمة في مجموعة المعارف  PM - Contribute to the PM Body of Knowledge </vt:lpstr>
      <vt:lpstr>أخيراً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14 : المسؤولية الاجتماعية والمهنية</dc:title>
  <dc:creator>Eng.Yassin</dc:creator>
  <cp:lastModifiedBy>Eng.Yassin</cp:lastModifiedBy>
  <cp:revision>15</cp:revision>
  <dcterms:created xsi:type="dcterms:W3CDTF">2013-08-26T14:52:08Z</dcterms:created>
  <dcterms:modified xsi:type="dcterms:W3CDTF">2013-08-29T16:58:18Z</dcterms:modified>
</cp:coreProperties>
</file>