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89" r:id="rId4"/>
    <p:sldId id="288" r:id="rId5"/>
    <p:sldId id="290" r:id="rId6"/>
    <p:sldId id="287" r:id="rId7"/>
    <p:sldId id="292" r:id="rId8"/>
    <p:sldId id="313" r:id="rId9"/>
    <p:sldId id="293" r:id="rId10"/>
    <p:sldId id="295" r:id="rId11"/>
    <p:sldId id="296" r:id="rId12"/>
    <p:sldId id="297" r:id="rId13"/>
    <p:sldId id="298" r:id="rId14"/>
    <p:sldId id="299" r:id="rId15"/>
    <p:sldId id="300" r:id="rId16"/>
    <p:sldId id="301" r:id="rId17"/>
    <p:sldId id="302" r:id="rId18"/>
    <p:sldId id="303" r:id="rId19"/>
    <p:sldId id="304" r:id="rId20"/>
    <p:sldId id="305" r:id="rId21"/>
    <p:sldId id="315" r:id="rId22"/>
    <p:sldId id="309" r:id="rId23"/>
    <p:sldId id="310" r:id="rId24"/>
    <p:sldId id="306" r:id="rId25"/>
    <p:sldId id="311" r:id="rId26"/>
    <p:sldId id="31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427907-2F99-4AEF-A661-766F1E7BF971}"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C9466259-3B6A-4416-98AE-9529EDA49071}">
      <dgm:prSet phldrT="[Text]"/>
      <dgm:spPr/>
      <dgm:t>
        <a:bodyPr/>
        <a:lstStyle/>
        <a:p>
          <a:r>
            <a:rPr lang="ar-SY" dirty="0" smtClean="0"/>
            <a:t>الحكومة</a:t>
          </a:r>
          <a:endParaRPr lang="en-US" dirty="0"/>
        </a:p>
      </dgm:t>
    </dgm:pt>
    <dgm:pt modelId="{1CCDBB48-405B-4761-9D86-1E964E3A0B3F}" type="parTrans" cxnId="{CECA7F31-772C-4AA3-88F4-696FD9CE9470}">
      <dgm:prSet/>
      <dgm:spPr/>
      <dgm:t>
        <a:bodyPr/>
        <a:lstStyle/>
        <a:p>
          <a:endParaRPr lang="en-US"/>
        </a:p>
      </dgm:t>
    </dgm:pt>
    <dgm:pt modelId="{B1CB3323-086E-4F72-A8E7-72DAD60B0765}" type="sibTrans" cxnId="{CECA7F31-772C-4AA3-88F4-696FD9CE9470}">
      <dgm:prSet/>
      <dgm:spPr/>
      <dgm:t>
        <a:bodyPr/>
        <a:lstStyle/>
        <a:p>
          <a:endParaRPr lang="en-US"/>
        </a:p>
      </dgm:t>
    </dgm:pt>
    <dgm:pt modelId="{8E67EE19-CE4D-48DC-92FD-D89B224867B2}">
      <dgm:prSet phldrT="[Text]"/>
      <dgm:spPr/>
      <dgm:t>
        <a:bodyPr/>
        <a:lstStyle/>
        <a:p>
          <a:r>
            <a:rPr lang="ar-SY" dirty="0" smtClean="0"/>
            <a:t>القطاع الخاص</a:t>
          </a:r>
          <a:endParaRPr lang="en-US" dirty="0"/>
        </a:p>
      </dgm:t>
    </dgm:pt>
    <dgm:pt modelId="{AC90B032-90CE-491D-8C20-088FA8094FAE}" type="parTrans" cxnId="{7E9C88F7-97A5-4E7A-AF48-F84FFB33A7AA}">
      <dgm:prSet/>
      <dgm:spPr/>
      <dgm:t>
        <a:bodyPr/>
        <a:lstStyle/>
        <a:p>
          <a:endParaRPr lang="en-US"/>
        </a:p>
      </dgm:t>
    </dgm:pt>
    <dgm:pt modelId="{BC518E02-2ED6-42F2-8533-4625FA4FE5E7}" type="sibTrans" cxnId="{7E9C88F7-97A5-4E7A-AF48-F84FFB33A7AA}">
      <dgm:prSet/>
      <dgm:spPr/>
      <dgm:t>
        <a:bodyPr/>
        <a:lstStyle/>
        <a:p>
          <a:endParaRPr lang="en-US"/>
        </a:p>
      </dgm:t>
    </dgm:pt>
    <dgm:pt modelId="{6A0E3948-81E4-44B7-8720-6165A27477E2}">
      <dgm:prSet phldrT="[Text]"/>
      <dgm:spPr/>
      <dgm:t>
        <a:bodyPr/>
        <a:lstStyle/>
        <a:p>
          <a:r>
            <a:rPr lang="ar-SY" dirty="0" smtClean="0"/>
            <a:t>المجتمع المدني</a:t>
          </a:r>
          <a:endParaRPr lang="en-US" dirty="0"/>
        </a:p>
      </dgm:t>
    </dgm:pt>
    <dgm:pt modelId="{C3C63753-342A-4F39-B47B-04A35B3CE275}" type="parTrans" cxnId="{5DD379BE-19DC-421D-962C-AFC654316963}">
      <dgm:prSet/>
      <dgm:spPr/>
      <dgm:t>
        <a:bodyPr/>
        <a:lstStyle/>
        <a:p>
          <a:endParaRPr lang="en-US"/>
        </a:p>
      </dgm:t>
    </dgm:pt>
    <dgm:pt modelId="{1B077ACE-CA3A-4295-81B5-C481050141C6}" type="sibTrans" cxnId="{5DD379BE-19DC-421D-962C-AFC654316963}">
      <dgm:prSet/>
      <dgm:spPr/>
      <dgm:t>
        <a:bodyPr/>
        <a:lstStyle/>
        <a:p>
          <a:endParaRPr lang="en-US"/>
        </a:p>
      </dgm:t>
    </dgm:pt>
    <dgm:pt modelId="{CDFE7408-7000-4CA4-A88C-0D8B2B6E394D}" type="pres">
      <dgm:prSet presAssocID="{D5427907-2F99-4AEF-A661-766F1E7BF971}" presName="Name0" presStyleCnt="0">
        <dgm:presLayoutVars>
          <dgm:dir/>
          <dgm:resizeHandles val="exact"/>
        </dgm:presLayoutVars>
      </dgm:prSet>
      <dgm:spPr/>
      <dgm:t>
        <a:bodyPr/>
        <a:lstStyle/>
        <a:p>
          <a:endParaRPr lang="en-US"/>
        </a:p>
      </dgm:t>
    </dgm:pt>
    <dgm:pt modelId="{EBC5DE3B-37A3-40BA-8A04-5D6B723B29F4}" type="pres">
      <dgm:prSet presAssocID="{C9466259-3B6A-4416-98AE-9529EDA49071}" presName="node" presStyleLbl="node1" presStyleIdx="0" presStyleCnt="3">
        <dgm:presLayoutVars>
          <dgm:bulletEnabled val="1"/>
        </dgm:presLayoutVars>
      </dgm:prSet>
      <dgm:spPr/>
      <dgm:t>
        <a:bodyPr/>
        <a:lstStyle/>
        <a:p>
          <a:endParaRPr lang="en-US"/>
        </a:p>
      </dgm:t>
    </dgm:pt>
    <dgm:pt modelId="{26E6363C-BA9A-4881-83D3-0A5F19694CFB}" type="pres">
      <dgm:prSet presAssocID="{B1CB3323-086E-4F72-A8E7-72DAD60B0765}" presName="sibTrans" presStyleLbl="sibTrans2D1" presStyleIdx="0" presStyleCnt="3"/>
      <dgm:spPr/>
      <dgm:t>
        <a:bodyPr/>
        <a:lstStyle/>
        <a:p>
          <a:endParaRPr lang="en-US"/>
        </a:p>
      </dgm:t>
    </dgm:pt>
    <dgm:pt modelId="{D01F85A9-D796-4AB8-86A1-94FE0ADB7D5B}" type="pres">
      <dgm:prSet presAssocID="{B1CB3323-086E-4F72-A8E7-72DAD60B0765}" presName="connectorText" presStyleLbl="sibTrans2D1" presStyleIdx="0" presStyleCnt="3"/>
      <dgm:spPr/>
      <dgm:t>
        <a:bodyPr/>
        <a:lstStyle/>
        <a:p>
          <a:endParaRPr lang="en-US"/>
        </a:p>
      </dgm:t>
    </dgm:pt>
    <dgm:pt modelId="{7D5B7637-1ACF-42E2-8A42-FC87628C0536}" type="pres">
      <dgm:prSet presAssocID="{8E67EE19-CE4D-48DC-92FD-D89B224867B2}" presName="node" presStyleLbl="node1" presStyleIdx="1" presStyleCnt="3" custRadScaleRad="124129" custRadScaleInc="214802">
        <dgm:presLayoutVars>
          <dgm:bulletEnabled val="1"/>
        </dgm:presLayoutVars>
      </dgm:prSet>
      <dgm:spPr/>
      <dgm:t>
        <a:bodyPr/>
        <a:lstStyle/>
        <a:p>
          <a:endParaRPr lang="en-US"/>
        </a:p>
      </dgm:t>
    </dgm:pt>
    <dgm:pt modelId="{672CF28E-203F-45DA-BB88-01787CEC6FD1}" type="pres">
      <dgm:prSet presAssocID="{BC518E02-2ED6-42F2-8533-4625FA4FE5E7}" presName="sibTrans" presStyleLbl="sibTrans2D1" presStyleIdx="1" presStyleCnt="3"/>
      <dgm:spPr/>
      <dgm:t>
        <a:bodyPr/>
        <a:lstStyle/>
        <a:p>
          <a:endParaRPr lang="en-US"/>
        </a:p>
      </dgm:t>
    </dgm:pt>
    <dgm:pt modelId="{22B2B219-459D-484B-8E47-21D456A07F5D}" type="pres">
      <dgm:prSet presAssocID="{BC518E02-2ED6-42F2-8533-4625FA4FE5E7}" presName="connectorText" presStyleLbl="sibTrans2D1" presStyleIdx="1" presStyleCnt="3"/>
      <dgm:spPr/>
      <dgm:t>
        <a:bodyPr/>
        <a:lstStyle/>
        <a:p>
          <a:endParaRPr lang="en-US"/>
        </a:p>
      </dgm:t>
    </dgm:pt>
    <dgm:pt modelId="{66BA0D26-046E-44E8-890F-4BB13B2DF421}" type="pres">
      <dgm:prSet presAssocID="{6A0E3948-81E4-44B7-8720-6165A27477E2}" presName="node" presStyleLbl="node1" presStyleIdx="2" presStyleCnt="3" custRadScaleRad="121491" custRadScaleInc="-214000">
        <dgm:presLayoutVars>
          <dgm:bulletEnabled val="1"/>
        </dgm:presLayoutVars>
      </dgm:prSet>
      <dgm:spPr/>
      <dgm:t>
        <a:bodyPr/>
        <a:lstStyle/>
        <a:p>
          <a:endParaRPr lang="en-US"/>
        </a:p>
      </dgm:t>
    </dgm:pt>
    <dgm:pt modelId="{E6C61C5E-4F5F-4ED8-88D6-931648E8DC1A}" type="pres">
      <dgm:prSet presAssocID="{1B077ACE-CA3A-4295-81B5-C481050141C6}" presName="sibTrans" presStyleLbl="sibTrans2D1" presStyleIdx="2" presStyleCnt="3"/>
      <dgm:spPr/>
      <dgm:t>
        <a:bodyPr/>
        <a:lstStyle/>
        <a:p>
          <a:endParaRPr lang="en-US"/>
        </a:p>
      </dgm:t>
    </dgm:pt>
    <dgm:pt modelId="{755359C0-3145-4DD6-AD18-FDDDCE1CE6B3}" type="pres">
      <dgm:prSet presAssocID="{1B077ACE-CA3A-4295-81B5-C481050141C6}" presName="connectorText" presStyleLbl="sibTrans2D1" presStyleIdx="2" presStyleCnt="3"/>
      <dgm:spPr/>
      <dgm:t>
        <a:bodyPr/>
        <a:lstStyle/>
        <a:p>
          <a:endParaRPr lang="en-US"/>
        </a:p>
      </dgm:t>
    </dgm:pt>
  </dgm:ptLst>
  <dgm:cxnLst>
    <dgm:cxn modelId="{EBD8AB9A-5064-4B8E-9C93-0F91A5BC648F}" type="presOf" srcId="{6A0E3948-81E4-44B7-8720-6165A27477E2}" destId="{66BA0D26-046E-44E8-890F-4BB13B2DF421}" srcOrd="0" destOrd="0" presId="urn:microsoft.com/office/officeart/2005/8/layout/cycle7"/>
    <dgm:cxn modelId="{C6D1484D-7E18-41CF-A6B0-88FBF45FEF6F}" type="presOf" srcId="{8E67EE19-CE4D-48DC-92FD-D89B224867B2}" destId="{7D5B7637-1ACF-42E2-8A42-FC87628C0536}" srcOrd="0" destOrd="0" presId="urn:microsoft.com/office/officeart/2005/8/layout/cycle7"/>
    <dgm:cxn modelId="{5DD379BE-19DC-421D-962C-AFC654316963}" srcId="{D5427907-2F99-4AEF-A661-766F1E7BF971}" destId="{6A0E3948-81E4-44B7-8720-6165A27477E2}" srcOrd="2" destOrd="0" parTransId="{C3C63753-342A-4F39-B47B-04A35B3CE275}" sibTransId="{1B077ACE-CA3A-4295-81B5-C481050141C6}"/>
    <dgm:cxn modelId="{0054C873-B108-4AD8-8A07-961CF66CA642}" type="presOf" srcId="{B1CB3323-086E-4F72-A8E7-72DAD60B0765}" destId="{D01F85A9-D796-4AB8-86A1-94FE0ADB7D5B}" srcOrd="1" destOrd="0" presId="urn:microsoft.com/office/officeart/2005/8/layout/cycle7"/>
    <dgm:cxn modelId="{0C56F047-6A90-49FF-949F-42CE5EB93475}" type="presOf" srcId="{C9466259-3B6A-4416-98AE-9529EDA49071}" destId="{EBC5DE3B-37A3-40BA-8A04-5D6B723B29F4}" srcOrd="0" destOrd="0" presId="urn:microsoft.com/office/officeart/2005/8/layout/cycle7"/>
    <dgm:cxn modelId="{E16A09F5-20D3-46EA-960E-36985D51CDE3}" type="presOf" srcId="{B1CB3323-086E-4F72-A8E7-72DAD60B0765}" destId="{26E6363C-BA9A-4881-83D3-0A5F19694CFB}" srcOrd="0" destOrd="0" presId="urn:microsoft.com/office/officeart/2005/8/layout/cycle7"/>
    <dgm:cxn modelId="{DEAB73D9-04D8-499C-8026-14B98F1B9035}" type="presOf" srcId="{BC518E02-2ED6-42F2-8533-4625FA4FE5E7}" destId="{672CF28E-203F-45DA-BB88-01787CEC6FD1}" srcOrd="0" destOrd="0" presId="urn:microsoft.com/office/officeart/2005/8/layout/cycle7"/>
    <dgm:cxn modelId="{FD8F1E43-3413-48B1-ACCB-DAD89538DE3D}" type="presOf" srcId="{1B077ACE-CA3A-4295-81B5-C481050141C6}" destId="{E6C61C5E-4F5F-4ED8-88D6-931648E8DC1A}" srcOrd="0" destOrd="0" presId="urn:microsoft.com/office/officeart/2005/8/layout/cycle7"/>
    <dgm:cxn modelId="{7E9C88F7-97A5-4E7A-AF48-F84FFB33A7AA}" srcId="{D5427907-2F99-4AEF-A661-766F1E7BF971}" destId="{8E67EE19-CE4D-48DC-92FD-D89B224867B2}" srcOrd="1" destOrd="0" parTransId="{AC90B032-90CE-491D-8C20-088FA8094FAE}" sibTransId="{BC518E02-2ED6-42F2-8533-4625FA4FE5E7}"/>
    <dgm:cxn modelId="{1116021F-B817-45A5-9601-FD3D7A075C5A}" type="presOf" srcId="{BC518E02-2ED6-42F2-8533-4625FA4FE5E7}" destId="{22B2B219-459D-484B-8E47-21D456A07F5D}" srcOrd="1" destOrd="0" presId="urn:microsoft.com/office/officeart/2005/8/layout/cycle7"/>
    <dgm:cxn modelId="{5FD27CBF-553F-4E48-BD9B-758239066CA6}" type="presOf" srcId="{1B077ACE-CA3A-4295-81B5-C481050141C6}" destId="{755359C0-3145-4DD6-AD18-FDDDCE1CE6B3}" srcOrd="1" destOrd="0" presId="urn:microsoft.com/office/officeart/2005/8/layout/cycle7"/>
    <dgm:cxn modelId="{CECA7F31-772C-4AA3-88F4-696FD9CE9470}" srcId="{D5427907-2F99-4AEF-A661-766F1E7BF971}" destId="{C9466259-3B6A-4416-98AE-9529EDA49071}" srcOrd="0" destOrd="0" parTransId="{1CCDBB48-405B-4761-9D86-1E964E3A0B3F}" sibTransId="{B1CB3323-086E-4F72-A8E7-72DAD60B0765}"/>
    <dgm:cxn modelId="{F20D3FF2-E0B3-48B3-8447-CA73579E33FE}" type="presOf" srcId="{D5427907-2F99-4AEF-A661-766F1E7BF971}" destId="{CDFE7408-7000-4CA4-A88C-0D8B2B6E394D}" srcOrd="0" destOrd="0" presId="urn:microsoft.com/office/officeart/2005/8/layout/cycle7"/>
    <dgm:cxn modelId="{96699084-D5C1-4CB8-B20E-D8D516625E3F}" type="presParOf" srcId="{CDFE7408-7000-4CA4-A88C-0D8B2B6E394D}" destId="{EBC5DE3B-37A3-40BA-8A04-5D6B723B29F4}" srcOrd="0" destOrd="0" presId="urn:microsoft.com/office/officeart/2005/8/layout/cycle7"/>
    <dgm:cxn modelId="{E1B5FED1-F125-4D4A-8BA7-BCA108035F80}" type="presParOf" srcId="{CDFE7408-7000-4CA4-A88C-0D8B2B6E394D}" destId="{26E6363C-BA9A-4881-83D3-0A5F19694CFB}" srcOrd="1" destOrd="0" presId="urn:microsoft.com/office/officeart/2005/8/layout/cycle7"/>
    <dgm:cxn modelId="{B6B684E0-930D-4122-BFE3-3FB48D0A737A}" type="presParOf" srcId="{26E6363C-BA9A-4881-83D3-0A5F19694CFB}" destId="{D01F85A9-D796-4AB8-86A1-94FE0ADB7D5B}" srcOrd="0" destOrd="0" presId="urn:microsoft.com/office/officeart/2005/8/layout/cycle7"/>
    <dgm:cxn modelId="{D5D9AF19-8E78-4E89-9BBA-3B86FEA4193E}" type="presParOf" srcId="{CDFE7408-7000-4CA4-A88C-0D8B2B6E394D}" destId="{7D5B7637-1ACF-42E2-8A42-FC87628C0536}" srcOrd="2" destOrd="0" presId="urn:microsoft.com/office/officeart/2005/8/layout/cycle7"/>
    <dgm:cxn modelId="{28B78E3F-0D94-449C-93D1-18541A2B16F1}" type="presParOf" srcId="{CDFE7408-7000-4CA4-A88C-0D8B2B6E394D}" destId="{672CF28E-203F-45DA-BB88-01787CEC6FD1}" srcOrd="3" destOrd="0" presId="urn:microsoft.com/office/officeart/2005/8/layout/cycle7"/>
    <dgm:cxn modelId="{8106163C-0198-45AB-84C4-E5902D0E212C}" type="presParOf" srcId="{672CF28E-203F-45DA-BB88-01787CEC6FD1}" destId="{22B2B219-459D-484B-8E47-21D456A07F5D}" srcOrd="0" destOrd="0" presId="urn:microsoft.com/office/officeart/2005/8/layout/cycle7"/>
    <dgm:cxn modelId="{ADA8A8D9-51CE-4229-9631-87E7CA58B789}" type="presParOf" srcId="{CDFE7408-7000-4CA4-A88C-0D8B2B6E394D}" destId="{66BA0D26-046E-44E8-890F-4BB13B2DF421}" srcOrd="4" destOrd="0" presId="urn:microsoft.com/office/officeart/2005/8/layout/cycle7"/>
    <dgm:cxn modelId="{2C53399F-1838-4A16-8D30-1B9AAA0CB517}" type="presParOf" srcId="{CDFE7408-7000-4CA4-A88C-0D8B2B6E394D}" destId="{E6C61C5E-4F5F-4ED8-88D6-931648E8DC1A}" srcOrd="5" destOrd="0" presId="urn:microsoft.com/office/officeart/2005/8/layout/cycle7"/>
    <dgm:cxn modelId="{78E3B95A-CE83-4B49-85AC-E948BA8BFE7F}" type="presParOf" srcId="{E6C61C5E-4F5F-4ED8-88D6-931648E8DC1A}" destId="{755359C0-3145-4DD6-AD18-FDDDCE1CE6B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59B88F-2072-4B0C-B110-5F75CF744F07}"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F0C85D2B-3C12-4223-8988-4EF7D63FC0EF}">
      <dgm:prSet phldrT="[Text]" custT="1"/>
      <dgm:spPr/>
      <dgm:t>
        <a:bodyPr/>
        <a:lstStyle/>
        <a:p>
          <a:r>
            <a:rPr lang="ar-SY" sz="2200" dirty="0" smtClean="0">
              <a:latin typeface="Sakkal Majalla" panose="02000000000000000000" pitchFamily="2" charset="-78"/>
              <a:cs typeface="Sakkal Majalla" panose="02000000000000000000" pitchFamily="2" charset="-78"/>
            </a:rPr>
            <a:t>المشاركة</a:t>
          </a:r>
          <a:endParaRPr lang="en-US" sz="2200" dirty="0">
            <a:latin typeface="Sakkal Majalla" panose="02000000000000000000" pitchFamily="2" charset="-78"/>
            <a:cs typeface="Sakkal Majalla" panose="02000000000000000000" pitchFamily="2" charset="-78"/>
          </a:endParaRPr>
        </a:p>
      </dgm:t>
    </dgm:pt>
    <dgm:pt modelId="{DCED8639-0EEE-4129-B877-5408F52DEE84}" type="parTrans" cxnId="{80AA7A40-D430-43FF-A30E-9716628BDE61}">
      <dgm:prSet/>
      <dgm:spPr/>
      <dgm:t>
        <a:bodyPr/>
        <a:lstStyle/>
        <a:p>
          <a:endParaRPr lang="en-US"/>
        </a:p>
      </dgm:t>
    </dgm:pt>
    <dgm:pt modelId="{1578505C-FC4C-429A-90BC-212A70E8649E}" type="sibTrans" cxnId="{80AA7A40-D430-43FF-A30E-9716628BDE61}">
      <dgm:prSet custT="1"/>
      <dgm:spPr/>
      <dgm:t>
        <a:bodyPr/>
        <a:lstStyle/>
        <a:p>
          <a:r>
            <a:rPr lang="ar-SY" sz="2200" dirty="0" smtClean="0">
              <a:latin typeface="Sakkal Majalla" panose="02000000000000000000" pitchFamily="2" charset="-78"/>
              <a:cs typeface="Sakkal Majalla" panose="02000000000000000000" pitchFamily="2" charset="-78"/>
            </a:rPr>
            <a:t>سيادة القانون</a:t>
          </a:r>
          <a:endParaRPr lang="en-US" sz="2200" dirty="0">
            <a:latin typeface="Sakkal Majalla" panose="02000000000000000000" pitchFamily="2" charset="-78"/>
            <a:cs typeface="Sakkal Majalla" panose="02000000000000000000" pitchFamily="2" charset="-78"/>
          </a:endParaRPr>
        </a:p>
      </dgm:t>
    </dgm:pt>
    <dgm:pt modelId="{97B6DF3E-AFA8-4D78-AB47-078A3095116A}">
      <dgm:prSet phldrT="[Text]" custT="1"/>
      <dgm:spPr/>
      <dgm:t>
        <a:bodyPr/>
        <a:lstStyle/>
        <a:p>
          <a:r>
            <a:rPr lang="ar-SY" sz="2200" dirty="0" smtClean="0">
              <a:latin typeface="Sakkal Majalla" panose="02000000000000000000" pitchFamily="2" charset="-78"/>
              <a:cs typeface="Sakkal Majalla" panose="02000000000000000000" pitchFamily="2" charset="-78"/>
            </a:rPr>
            <a:t>التوافق</a:t>
          </a:r>
          <a:endParaRPr lang="en-US" sz="2200" dirty="0">
            <a:latin typeface="Sakkal Majalla" panose="02000000000000000000" pitchFamily="2" charset="-78"/>
            <a:cs typeface="Sakkal Majalla" panose="02000000000000000000" pitchFamily="2" charset="-78"/>
          </a:endParaRPr>
        </a:p>
      </dgm:t>
    </dgm:pt>
    <dgm:pt modelId="{3C5D9F7F-5551-401D-A6E2-442DB3825751}" type="parTrans" cxnId="{0944CF99-632D-485B-B4DF-7BCEB1B637D2}">
      <dgm:prSet/>
      <dgm:spPr/>
      <dgm:t>
        <a:bodyPr/>
        <a:lstStyle/>
        <a:p>
          <a:endParaRPr lang="en-US"/>
        </a:p>
      </dgm:t>
    </dgm:pt>
    <dgm:pt modelId="{B01B0A01-BB2B-4F67-BE4E-25E9ABB10F45}" type="sibTrans" cxnId="{0944CF99-632D-485B-B4DF-7BCEB1B637D2}">
      <dgm:prSet custT="1"/>
      <dgm:spPr/>
      <dgm:t>
        <a:bodyPr/>
        <a:lstStyle/>
        <a:p>
          <a:r>
            <a:rPr lang="ar-SY" sz="2200" dirty="0" smtClean="0">
              <a:latin typeface="Sakkal Majalla" panose="02000000000000000000" pitchFamily="2" charset="-78"/>
              <a:cs typeface="Sakkal Majalla" panose="02000000000000000000" pitchFamily="2" charset="-78"/>
            </a:rPr>
            <a:t>الشفافية</a:t>
          </a:r>
          <a:endParaRPr lang="en-US" sz="2200" dirty="0">
            <a:latin typeface="Sakkal Majalla" panose="02000000000000000000" pitchFamily="2" charset="-78"/>
            <a:cs typeface="Sakkal Majalla" panose="02000000000000000000" pitchFamily="2" charset="-78"/>
          </a:endParaRPr>
        </a:p>
      </dgm:t>
    </dgm:pt>
    <dgm:pt modelId="{3C83CBF1-D546-4775-A3D3-DD1CB343768A}">
      <dgm:prSet custT="1"/>
      <dgm:spPr/>
      <dgm:t>
        <a:bodyPr/>
        <a:lstStyle/>
        <a:p>
          <a:r>
            <a:rPr lang="ar-SY" sz="2200" dirty="0" smtClean="0">
              <a:latin typeface="Sakkal Majalla" panose="02000000000000000000" pitchFamily="2" charset="-78"/>
              <a:cs typeface="Sakkal Majalla" panose="02000000000000000000" pitchFamily="2" charset="-78"/>
            </a:rPr>
            <a:t>المساءلة والمحاسبة</a:t>
          </a:r>
          <a:endParaRPr lang="en-US" sz="2200" dirty="0">
            <a:latin typeface="Sakkal Majalla" panose="02000000000000000000" pitchFamily="2" charset="-78"/>
            <a:cs typeface="Sakkal Majalla" panose="02000000000000000000" pitchFamily="2" charset="-78"/>
          </a:endParaRPr>
        </a:p>
      </dgm:t>
    </dgm:pt>
    <dgm:pt modelId="{F930E89F-5B91-43C5-9F9F-8F1AA791DDD8}" type="parTrans" cxnId="{A9181240-9568-4C68-A736-2F387CD1686A}">
      <dgm:prSet/>
      <dgm:spPr/>
      <dgm:t>
        <a:bodyPr/>
        <a:lstStyle/>
        <a:p>
          <a:endParaRPr lang="en-US"/>
        </a:p>
      </dgm:t>
    </dgm:pt>
    <dgm:pt modelId="{967D973F-F8F5-4446-9E65-95BFBA67333C}" type="sibTrans" cxnId="{A9181240-9568-4C68-A736-2F387CD1686A}">
      <dgm:prSet custT="1"/>
      <dgm:spPr/>
      <dgm:t>
        <a:bodyPr/>
        <a:lstStyle/>
        <a:p>
          <a:r>
            <a:rPr lang="ar-SY" sz="2200" dirty="0" smtClean="0">
              <a:latin typeface="Sakkal Majalla" panose="02000000000000000000" pitchFamily="2" charset="-78"/>
              <a:cs typeface="Sakkal Majalla" panose="02000000000000000000" pitchFamily="2" charset="-78"/>
            </a:rPr>
            <a:t>التوافق</a:t>
          </a:r>
          <a:endParaRPr lang="en-US" sz="2200" dirty="0">
            <a:latin typeface="Sakkal Majalla" panose="02000000000000000000" pitchFamily="2" charset="-78"/>
            <a:cs typeface="Sakkal Majalla" panose="02000000000000000000" pitchFamily="2" charset="-78"/>
          </a:endParaRPr>
        </a:p>
      </dgm:t>
    </dgm:pt>
    <dgm:pt modelId="{F3BA70AA-0002-4513-B47A-69067B212DF4}">
      <dgm:prSet phldrT="[Text]" custT="1"/>
      <dgm:spPr/>
      <dgm:t>
        <a:bodyPr/>
        <a:lstStyle/>
        <a:p>
          <a:r>
            <a:rPr lang="ar-SY" sz="2200" dirty="0" smtClean="0">
              <a:latin typeface="Sakkal Majalla" panose="02000000000000000000" pitchFamily="2" charset="-78"/>
              <a:cs typeface="Sakkal Majalla" panose="02000000000000000000" pitchFamily="2" charset="-78"/>
            </a:rPr>
            <a:t>المساواة وتكافؤ الفرص</a:t>
          </a:r>
          <a:endParaRPr lang="en-US" sz="2200" dirty="0">
            <a:latin typeface="Sakkal Majalla" panose="02000000000000000000" pitchFamily="2" charset="-78"/>
            <a:cs typeface="Sakkal Majalla" panose="02000000000000000000" pitchFamily="2" charset="-78"/>
          </a:endParaRPr>
        </a:p>
      </dgm:t>
    </dgm:pt>
    <dgm:pt modelId="{507A2629-2236-42F2-9056-6A2F25029E70}" type="parTrans" cxnId="{0ADE1F62-4C45-49AF-AD59-7F5754CA88EE}">
      <dgm:prSet/>
      <dgm:spPr/>
      <dgm:t>
        <a:bodyPr/>
        <a:lstStyle/>
        <a:p>
          <a:endParaRPr lang="en-US"/>
        </a:p>
      </dgm:t>
    </dgm:pt>
    <dgm:pt modelId="{91CBFB2F-3B60-4B90-9BBB-1E77BC63D9D3}" type="sibTrans" cxnId="{0ADE1F62-4C45-49AF-AD59-7F5754CA88EE}">
      <dgm:prSet custT="1"/>
      <dgm:spPr/>
      <dgm:t>
        <a:bodyPr/>
        <a:lstStyle/>
        <a:p>
          <a:r>
            <a:rPr lang="ar-SY" sz="2200" dirty="0" smtClean="0">
              <a:latin typeface="Sakkal Majalla" panose="02000000000000000000" pitchFamily="2" charset="-78"/>
              <a:cs typeface="Sakkal Majalla" panose="02000000000000000000" pitchFamily="2" charset="-78"/>
            </a:rPr>
            <a:t>حسن الاستجابة</a:t>
          </a:r>
          <a:endParaRPr lang="en-US" sz="2200" dirty="0">
            <a:latin typeface="Sakkal Majalla" panose="02000000000000000000" pitchFamily="2" charset="-78"/>
            <a:cs typeface="Sakkal Majalla" panose="02000000000000000000" pitchFamily="2" charset="-78"/>
          </a:endParaRPr>
        </a:p>
      </dgm:t>
    </dgm:pt>
    <dgm:pt modelId="{E72382F4-81BE-4EBB-8409-1C3CA3F26CDD}">
      <dgm:prSet phldrT="[Text]" custT="1"/>
      <dgm:spPr/>
      <dgm:t>
        <a:bodyPr/>
        <a:lstStyle/>
        <a:p>
          <a:r>
            <a:rPr lang="ar-SY" sz="2200" dirty="0" smtClean="0">
              <a:latin typeface="Sakkal Majalla" panose="02000000000000000000" pitchFamily="2" charset="-78"/>
              <a:cs typeface="Sakkal Majalla" panose="02000000000000000000" pitchFamily="2" charset="-78"/>
            </a:rPr>
            <a:t>الفعالية</a:t>
          </a:r>
        </a:p>
        <a:p>
          <a:r>
            <a:rPr lang="ar-SY" sz="2200" dirty="0" smtClean="0">
              <a:latin typeface="Sakkal Majalla" panose="02000000000000000000" pitchFamily="2" charset="-78"/>
              <a:cs typeface="Sakkal Majalla" panose="02000000000000000000" pitchFamily="2" charset="-78"/>
            </a:rPr>
            <a:t>والكفاءة</a:t>
          </a:r>
          <a:endParaRPr lang="en-US" sz="2200" dirty="0">
            <a:latin typeface="Sakkal Majalla" panose="02000000000000000000" pitchFamily="2" charset="-78"/>
            <a:cs typeface="Sakkal Majalla" panose="02000000000000000000" pitchFamily="2" charset="-78"/>
          </a:endParaRPr>
        </a:p>
      </dgm:t>
    </dgm:pt>
    <dgm:pt modelId="{B67BEDE0-E768-49D9-9151-C491CC172975}" type="parTrans" cxnId="{7DB1C862-9628-4415-B5CF-A7F4621A3714}">
      <dgm:prSet/>
      <dgm:spPr/>
      <dgm:t>
        <a:bodyPr/>
        <a:lstStyle/>
        <a:p>
          <a:endParaRPr lang="en-US"/>
        </a:p>
      </dgm:t>
    </dgm:pt>
    <dgm:pt modelId="{E9BC7F6A-A0BE-4BF3-AEFE-BCD8173FAAFB}" type="sibTrans" cxnId="{7DB1C862-9628-4415-B5CF-A7F4621A3714}">
      <dgm:prSet custT="1"/>
      <dgm:spPr/>
      <dgm:t>
        <a:bodyPr/>
        <a:lstStyle/>
        <a:p>
          <a:r>
            <a:rPr lang="ar-SY" sz="2200" dirty="0" smtClean="0">
              <a:latin typeface="Sakkal Majalla" panose="02000000000000000000" pitchFamily="2" charset="-78"/>
              <a:cs typeface="Sakkal Majalla" panose="02000000000000000000" pitchFamily="2" charset="-78"/>
            </a:rPr>
            <a:t>الرؤية الاستراتيجية</a:t>
          </a:r>
          <a:endParaRPr lang="en-US" sz="2200" dirty="0">
            <a:latin typeface="Sakkal Majalla" panose="02000000000000000000" pitchFamily="2" charset="-78"/>
            <a:cs typeface="Sakkal Majalla" panose="02000000000000000000" pitchFamily="2" charset="-78"/>
          </a:endParaRPr>
        </a:p>
      </dgm:t>
    </dgm:pt>
    <dgm:pt modelId="{C579A1E0-72C3-44D9-B89D-A51877F123EE}" type="pres">
      <dgm:prSet presAssocID="{E859B88F-2072-4B0C-B110-5F75CF744F07}" presName="Name0" presStyleCnt="0">
        <dgm:presLayoutVars>
          <dgm:chMax/>
          <dgm:chPref/>
          <dgm:dir/>
          <dgm:animLvl val="lvl"/>
        </dgm:presLayoutVars>
      </dgm:prSet>
      <dgm:spPr/>
      <dgm:t>
        <a:bodyPr/>
        <a:lstStyle/>
        <a:p>
          <a:endParaRPr lang="en-US"/>
        </a:p>
      </dgm:t>
    </dgm:pt>
    <dgm:pt modelId="{2CFFC511-979C-40B4-ADA4-E2106ADD3EE3}" type="pres">
      <dgm:prSet presAssocID="{F0C85D2B-3C12-4223-8988-4EF7D63FC0EF}" presName="composite" presStyleCnt="0"/>
      <dgm:spPr/>
    </dgm:pt>
    <dgm:pt modelId="{CC68D5F3-B348-4DBA-A7A6-BD84C6481D82}" type="pres">
      <dgm:prSet presAssocID="{F0C85D2B-3C12-4223-8988-4EF7D63FC0EF}" presName="Parent1" presStyleLbl="node1" presStyleIdx="0" presStyleCnt="10">
        <dgm:presLayoutVars>
          <dgm:chMax val="1"/>
          <dgm:chPref val="1"/>
          <dgm:bulletEnabled val="1"/>
        </dgm:presLayoutVars>
      </dgm:prSet>
      <dgm:spPr/>
      <dgm:t>
        <a:bodyPr/>
        <a:lstStyle/>
        <a:p>
          <a:endParaRPr lang="en-US"/>
        </a:p>
      </dgm:t>
    </dgm:pt>
    <dgm:pt modelId="{CCF0F2EA-6B88-4261-A9D7-3732BE9D835B}" type="pres">
      <dgm:prSet presAssocID="{F0C85D2B-3C12-4223-8988-4EF7D63FC0EF}" presName="Childtext1" presStyleLbl="revTx" presStyleIdx="0" presStyleCnt="5">
        <dgm:presLayoutVars>
          <dgm:chMax val="0"/>
          <dgm:chPref val="0"/>
          <dgm:bulletEnabled val="1"/>
        </dgm:presLayoutVars>
      </dgm:prSet>
      <dgm:spPr/>
      <dgm:t>
        <a:bodyPr/>
        <a:lstStyle/>
        <a:p>
          <a:endParaRPr lang="en-US"/>
        </a:p>
      </dgm:t>
    </dgm:pt>
    <dgm:pt modelId="{F3662850-8208-4A64-866F-805807626EF5}" type="pres">
      <dgm:prSet presAssocID="{F0C85D2B-3C12-4223-8988-4EF7D63FC0EF}" presName="BalanceSpacing" presStyleCnt="0"/>
      <dgm:spPr/>
    </dgm:pt>
    <dgm:pt modelId="{904B61C5-68D7-429E-BF3A-F267003CA646}" type="pres">
      <dgm:prSet presAssocID="{F0C85D2B-3C12-4223-8988-4EF7D63FC0EF}" presName="BalanceSpacing1" presStyleCnt="0"/>
      <dgm:spPr/>
    </dgm:pt>
    <dgm:pt modelId="{44F265CF-AB2A-4C9C-A0F0-54D9547CF3B1}" type="pres">
      <dgm:prSet presAssocID="{1578505C-FC4C-429A-90BC-212A70E8649E}" presName="Accent1Text" presStyleLbl="node1" presStyleIdx="1" presStyleCnt="10" custLinFactNeighborX="4644" custLinFactNeighborY="-8378"/>
      <dgm:spPr/>
      <dgm:t>
        <a:bodyPr/>
        <a:lstStyle/>
        <a:p>
          <a:endParaRPr lang="en-US"/>
        </a:p>
      </dgm:t>
    </dgm:pt>
    <dgm:pt modelId="{5235B4B8-37CC-404C-BD76-C1A30E6C0931}" type="pres">
      <dgm:prSet presAssocID="{1578505C-FC4C-429A-90BC-212A70E8649E}" presName="spaceBetweenRectangles" presStyleCnt="0"/>
      <dgm:spPr/>
    </dgm:pt>
    <dgm:pt modelId="{6E9C7D88-B0E6-413A-A14A-0EC2779AE37B}" type="pres">
      <dgm:prSet presAssocID="{3C83CBF1-D546-4775-A3D3-DD1CB343768A}" presName="composite" presStyleCnt="0"/>
      <dgm:spPr/>
    </dgm:pt>
    <dgm:pt modelId="{0A5CC0BA-1658-4B98-B8D7-F3E9A5FB81E5}" type="pres">
      <dgm:prSet presAssocID="{3C83CBF1-D546-4775-A3D3-DD1CB343768A}" presName="Parent1" presStyleLbl="node1" presStyleIdx="2" presStyleCnt="10" custLinFactX="-100000" custLinFactNeighborX="-163186" custLinFactNeighborY="-86186">
        <dgm:presLayoutVars>
          <dgm:chMax val="1"/>
          <dgm:chPref val="1"/>
          <dgm:bulletEnabled val="1"/>
        </dgm:presLayoutVars>
      </dgm:prSet>
      <dgm:spPr/>
      <dgm:t>
        <a:bodyPr/>
        <a:lstStyle/>
        <a:p>
          <a:endParaRPr lang="en-US"/>
        </a:p>
      </dgm:t>
    </dgm:pt>
    <dgm:pt modelId="{682B4C87-1AB3-4C76-A28D-052477D329B7}" type="pres">
      <dgm:prSet presAssocID="{3C83CBF1-D546-4775-A3D3-DD1CB343768A}" presName="Childtext1" presStyleLbl="revTx" presStyleIdx="1" presStyleCnt="5">
        <dgm:presLayoutVars>
          <dgm:chMax val="0"/>
          <dgm:chPref val="0"/>
          <dgm:bulletEnabled val="1"/>
        </dgm:presLayoutVars>
      </dgm:prSet>
      <dgm:spPr/>
    </dgm:pt>
    <dgm:pt modelId="{B7BA01ED-3E14-4CBA-ACE6-71AA13B0E02D}" type="pres">
      <dgm:prSet presAssocID="{3C83CBF1-D546-4775-A3D3-DD1CB343768A}" presName="BalanceSpacing" presStyleCnt="0"/>
      <dgm:spPr/>
    </dgm:pt>
    <dgm:pt modelId="{A987240B-01EB-45D4-BEDE-B7ED49AF721B}" type="pres">
      <dgm:prSet presAssocID="{3C83CBF1-D546-4775-A3D3-DD1CB343768A}" presName="BalanceSpacing1" presStyleCnt="0"/>
      <dgm:spPr/>
    </dgm:pt>
    <dgm:pt modelId="{00E22B75-270C-4D98-91C2-9FFE5AE40AB7}" type="pres">
      <dgm:prSet presAssocID="{967D973F-F8F5-4446-9E65-95BFBA67333C}" presName="Accent1Text" presStyleLbl="node1" presStyleIdx="3" presStyleCnt="10" custLinFactX="-4609" custLinFactNeighborX="-100000" custLinFactNeighborY="-321"/>
      <dgm:spPr/>
      <dgm:t>
        <a:bodyPr/>
        <a:lstStyle/>
        <a:p>
          <a:endParaRPr lang="en-US"/>
        </a:p>
      </dgm:t>
    </dgm:pt>
    <dgm:pt modelId="{2E1190D8-934C-473F-A125-CCA8A7456DD6}" type="pres">
      <dgm:prSet presAssocID="{967D973F-F8F5-4446-9E65-95BFBA67333C}" presName="spaceBetweenRectangles" presStyleCnt="0"/>
      <dgm:spPr/>
    </dgm:pt>
    <dgm:pt modelId="{A5B03AB2-6C8D-4D1C-99F8-3310FDB178CE}" type="pres">
      <dgm:prSet presAssocID="{97B6DF3E-AFA8-4D78-AB47-078A3095116A}" presName="composite" presStyleCnt="0"/>
      <dgm:spPr/>
    </dgm:pt>
    <dgm:pt modelId="{1EABC293-2AF3-4A22-9E4B-158F7C0B6DA6}" type="pres">
      <dgm:prSet presAssocID="{97B6DF3E-AFA8-4D78-AB47-078A3095116A}" presName="Parent1" presStyleLbl="node1" presStyleIdx="4" presStyleCnt="10" custLinFactX="-59686" custLinFactNeighborX="-100000" custLinFactNeighborY="-88437">
        <dgm:presLayoutVars>
          <dgm:chMax val="1"/>
          <dgm:chPref val="1"/>
          <dgm:bulletEnabled val="1"/>
        </dgm:presLayoutVars>
      </dgm:prSet>
      <dgm:spPr/>
      <dgm:t>
        <a:bodyPr/>
        <a:lstStyle/>
        <a:p>
          <a:endParaRPr lang="en-US"/>
        </a:p>
      </dgm:t>
    </dgm:pt>
    <dgm:pt modelId="{97BDC6D0-2423-4243-AF57-EBCEA2990FC3}" type="pres">
      <dgm:prSet presAssocID="{97B6DF3E-AFA8-4D78-AB47-078A3095116A}" presName="Childtext1" presStyleLbl="revTx" presStyleIdx="2" presStyleCnt="5">
        <dgm:presLayoutVars>
          <dgm:chMax val="0"/>
          <dgm:chPref val="0"/>
          <dgm:bulletEnabled val="1"/>
        </dgm:presLayoutVars>
      </dgm:prSet>
      <dgm:spPr/>
      <dgm:t>
        <a:bodyPr/>
        <a:lstStyle/>
        <a:p>
          <a:endParaRPr lang="en-US"/>
        </a:p>
      </dgm:t>
    </dgm:pt>
    <dgm:pt modelId="{0A496029-B4A3-4080-B04C-C49C842C00DA}" type="pres">
      <dgm:prSet presAssocID="{97B6DF3E-AFA8-4D78-AB47-078A3095116A}" presName="BalanceSpacing" presStyleCnt="0"/>
      <dgm:spPr/>
    </dgm:pt>
    <dgm:pt modelId="{8F145C80-61B5-4BD6-99C8-8F8BEF9DE02B}" type="pres">
      <dgm:prSet presAssocID="{97B6DF3E-AFA8-4D78-AB47-078A3095116A}" presName="BalanceSpacing1" presStyleCnt="0"/>
      <dgm:spPr/>
    </dgm:pt>
    <dgm:pt modelId="{B2895FF0-2FF9-42E5-A758-2FEB4F3BE4C0}" type="pres">
      <dgm:prSet presAssocID="{B01B0A01-BB2B-4F67-BE4E-25E9ABB10F45}" presName="Accent1Text" presStyleLbl="node1" presStyleIdx="5" presStyleCnt="10" custLinFactX="-5030" custLinFactY="-70912" custLinFactNeighborX="-100000" custLinFactNeighborY="-100000"/>
      <dgm:spPr/>
      <dgm:t>
        <a:bodyPr/>
        <a:lstStyle/>
        <a:p>
          <a:endParaRPr lang="en-US"/>
        </a:p>
      </dgm:t>
    </dgm:pt>
    <dgm:pt modelId="{4964E028-2246-45CF-9AAF-092B5B75EB60}" type="pres">
      <dgm:prSet presAssocID="{B01B0A01-BB2B-4F67-BE4E-25E9ABB10F45}" presName="spaceBetweenRectangles" presStyleCnt="0"/>
      <dgm:spPr/>
    </dgm:pt>
    <dgm:pt modelId="{737E734E-EF62-471D-913B-9E8AC2EA1DE0}" type="pres">
      <dgm:prSet presAssocID="{F3BA70AA-0002-4513-B47A-69067B212DF4}" presName="composite" presStyleCnt="0"/>
      <dgm:spPr/>
    </dgm:pt>
    <dgm:pt modelId="{DD53658E-B684-4872-81B4-98CEF7EE2E84}" type="pres">
      <dgm:prSet presAssocID="{F3BA70AA-0002-4513-B47A-69067B212DF4}" presName="Parent1" presStyleLbl="node1" presStyleIdx="6" presStyleCnt="10" custLinFactX="-100000" custLinFactY="-72159" custLinFactNeighborX="-109260" custLinFactNeighborY="-100000">
        <dgm:presLayoutVars>
          <dgm:chMax val="1"/>
          <dgm:chPref val="1"/>
          <dgm:bulletEnabled val="1"/>
        </dgm:presLayoutVars>
      </dgm:prSet>
      <dgm:spPr/>
      <dgm:t>
        <a:bodyPr/>
        <a:lstStyle/>
        <a:p>
          <a:endParaRPr lang="en-US"/>
        </a:p>
      </dgm:t>
    </dgm:pt>
    <dgm:pt modelId="{11890E2B-5B83-4ED1-9445-D5F503CFA1B8}" type="pres">
      <dgm:prSet presAssocID="{F3BA70AA-0002-4513-B47A-69067B212DF4}" presName="Childtext1" presStyleLbl="revTx" presStyleIdx="3" presStyleCnt="5">
        <dgm:presLayoutVars>
          <dgm:chMax val="0"/>
          <dgm:chPref val="0"/>
          <dgm:bulletEnabled val="1"/>
        </dgm:presLayoutVars>
      </dgm:prSet>
      <dgm:spPr/>
    </dgm:pt>
    <dgm:pt modelId="{E9B0E2CF-C92F-473D-9A44-E3D24EA5BF41}" type="pres">
      <dgm:prSet presAssocID="{F3BA70AA-0002-4513-B47A-69067B212DF4}" presName="BalanceSpacing" presStyleCnt="0"/>
      <dgm:spPr/>
    </dgm:pt>
    <dgm:pt modelId="{B6F49FBC-02C1-48DE-B350-556D656DF887}" type="pres">
      <dgm:prSet presAssocID="{F3BA70AA-0002-4513-B47A-69067B212DF4}" presName="BalanceSpacing1" presStyleCnt="0"/>
      <dgm:spPr/>
    </dgm:pt>
    <dgm:pt modelId="{B81A24DC-C40E-4115-9EF1-324F96E928F0}" type="pres">
      <dgm:prSet presAssocID="{91CBFB2F-3B60-4B90-9BBB-1E77BC63D9D3}" presName="Accent1Text" presStyleLbl="node1" presStyleIdx="7" presStyleCnt="10" custLinFactX="-5030" custLinFactY="-70912" custLinFactNeighborX="-100000" custLinFactNeighborY="-100000"/>
      <dgm:spPr/>
      <dgm:t>
        <a:bodyPr/>
        <a:lstStyle/>
        <a:p>
          <a:endParaRPr lang="en-US"/>
        </a:p>
      </dgm:t>
    </dgm:pt>
    <dgm:pt modelId="{FCD5D698-C595-4C32-B66C-7C703344C440}" type="pres">
      <dgm:prSet presAssocID="{91CBFB2F-3B60-4B90-9BBB-1E77BC63D9D3}" presName="spaceBetweenRectangles" presStyleCnt="0"/>
      <dgm:spPr/>
    </dgm:pt>
    <dgm:pt modelId="{EDB5DEA5-9E3F-429E-8594-C82C30118BB5}" type="pres">
      <dgm:prSet presAssocID="{E72382F4-81BE-4EBB-8409-1C3CA3F26CDD}" presName="composite" presStyleCnt="0"/>
      <dgm:spPr/>
    </dgm:pt>
    <dgm:pt modelId="{3F276338-4236-4208-BD86-53CDB7374348}" type="pres">
      <dgm:prSet presAssocID="{E72382F4-81BE-4EBB-8409-1C3CA3F26CDD}" presName="Parent1" presStyleLbl="node1" presStyleIdx="8" presStyleCnt="10" custLinFactX="-9665" custLinFactY="-77227" custLinFactNeighborX="-100000" custLinFactNeighborY="-100000">
        <dgm:presLayoutVars>
          <dgm:chMax val="1"/>
          <dgm:chPref val="1"/>
          <dgm:bulletEnabled val="1"/>
        </dgm:presLayoutVars>
      </dgm:prSet>
      <dgm:spPr/>
      <dgm:t>
        <a:bodyPr/>
        <a:lstStyle/>
        <a:p>
          <a:endParaRPr lang="en-US"/>
        </a:p>
      </dgm:t>
    </dgm:pt>
    <dgm:pt modelId="{AA680C3E-E597-4D05-BE63-7B6B9D6FCA1E}" type="pres">
      <dgm:prSet presAssocID="{E72382F4-81BE-4EBB-8409-1C3CA3F26CDD}" presName="Childtext1" presStyleLbl="revTx" presStyleIdx="4" presStyleCnt="5">
        <dgm:presLayoutVars>
          <dgm:chMax val="0"/>
          <dgm:chPref val="0"/>
          <dgm:bulletEnabled val="1"/>
        </dgm:presLayoutVars>
      </dgm:prSet>
      <dgm:spPr/>
    </dgm:pt>
    <dgm:pt modelId="{9548564B-852E-40D5-B66C-EC3CD2E79162}" type="pres">
      <dgm:prSet presAssocID="{E72382F4-81BE-4EBB-8409-1C3CA3F26CDD}" presName="BalanceSpacing" presStyleCnt="0"/>
      <dgm:spPr/>
    </dgm:pt>
    <dgm:pt modelId="{AF753F32-DC07-44C8-9F11-1502B7E0244D}" type="pres">
      <dgm:prSet presAssocID="{E72382F4-81BE-4EBB-8409-1C3CA3F26CDD}" presName="BalanceSpacing1" presStyleCnt="0"/>
      <dgm:spPr/>
    </dgm:pt>
    <dgm:pt modelId="{BE8988AA-A892-4306-BF27-AE15E01B3760}" type="pres">
      <dgm:prSet presAssocID="{E9BC7F6A-A0BE-4BF3-AEFE-BCD8173FAAFB}" presName="Accent1Text" presStyleLbl="node1" presStyleIdx="9" presStyleCnt="10" custLinFactX="-5030" custLinFactY="-76889" custLinFactNeighborX="-100000" custLinFactNeighborY="-100000"/>
      <dgm:spPr/>
      <dgm:t>
        <a:bodyPr/>
        <a:lstStyle/>
        <a:p>
          <a:endParaRPr lang="en-US"/>
        </a:p>
      </dgm:t>
    </dgm:pt>
  </dgm:ptLst>
  <dgm:cxnLst>
    <dgm:cxn modelId="{7DB1C862-9628-4415-B5CF-A7F4621A3714}" srcId="{E859B88F-2072-4B0C-B110-5F75CF744F07}" destId="{E72382F4-81BE-4EBB-8409-1C3CA3F26CDD}" srcOrd="4" destOrd="0" parTransId="{B67BEDE0-E768-49D9-9151-C491CC172975}" sibTransId="{E9BC7F6A-A0BE-4BF3-AEFE-BCD8173FAAFB}"/>
    <dgm:cxn modelId="{AD5FF990-134D-4055-A9AD-5B1855219E92}" type="presOf" srcId="{F0C85D2B-3C12-4223-8988-4EF7D63FC0EF}" destId="{CC68D5F3-B348-4DBA-A7A6-BD84C6481D82}" srcOrd="0" destOrd="0" presId="urn:microsoft.com/office/officeart/2008/layout/AlternatingHexagons"/>
    <dgm:cxn modelId="{F9BCECDE-8B44-41B3-90C0-7B3CCA8A5286}" type="presOf" srcId="{967D973F-F8F5-4446-9E65-95BFBA67333C}" destId="{00E22B75-270C-4D98-91C2-9FFE5AE40AB7}" srcOrd="0" destOrd="0" presId="urn:microsoft.com/office/officeart/2008/layout/AlternatingHexagons"/>
    <dgm:cxn modelId="{EB7062AE-1D07-4C5A-9BCC-265D3D0CD744}" type="presOf" srcId="{B01B0A01-BB2B-4F67-BE4E-25E9ABB10F45}" destId="{B2895FF0-2FF9-42E5-A758-2FEB4F3BE4C0}" srcOrd="0" destOrd="0" presId="urn:microsoft.com/office/officeart/2008/layout/AlternatingHexagons"/>
    <dgm:cxn modelId="{80AA7A40-D430-43FF-A30E-9716628BDE61}" srcId="{E859B88F-2072-4B0C-B110-5F75CF744F07}" destId="{F0C85D2B-3C12-4223-8988-4EF7D63FC0EF}" srcOrd="0" destOrd="0" parTransId="{DCED8639-0EEE-4129-B877-5408F52DEE84}" sibTransId="{1578505C-FC4C-429A-90BC-212A70E8649E}"/>
    <dgm:cxn modelId="{1CE9B2D7-57A3-44BA-A7E3-E9E59CD3A714}" type="presOf" srcId="{E72382F4-81BE-4EBB-8409-1C3CA3F26CDD}" destId="{3F276338-4236-4208-BD86-53CDB7374348}" srcOrd="0" destOrd="0" presId="urn:microsoft.com/office/officeart/2008/layout/AlternatingHexagons"/>
    <dgm:cxn modelId="{F9D911BF-768F-4D0E-8E4D-652286F89F03}" type="presOf" srcId="{E859B88F-2072-4B0C-B110-5F75CF744F07}" destId="{C579A1E0-72C3-44D9-B89D-A51877F123EE}" srcOrd="0" destOrd="0" presId="urn:microsoft.com/office/officeart/2008/layout/AlternatingHexagons"/>
    <dgm:cxn modelId="{F2B5D980-7C6C-47FE-B672-3F8282B20356}" type="presOf" srcId="{E9BC7F6A-A0BE-4BF3-AEFE-BCD8173FAAFB}" destId="{BE8988AA-A892-4306-BF27-AE15E01B3760}" srcOrd="0" destOrd="0" presId="urn:microsoft.com/office/officeart/2008/layout/AlternatingHexagons"/>
    <dgm:cxn modelId="{F986E9F1-A6FA-4723-9240-B192DB85A7F7}" type="presOf" srcId="{1578505C-FC4C-429A-90BC-212A70E8649E}" destId="{44F265CF-AB2A-4C9C-A0F0-54D9547CF3B1}" srcOrd="0" destOrd="0" presId="urn:microsoft.com/office/officeart/2008/layout/AlternatingHexagons"/>
    <dgm:cxn modelId="{2E0EF625-F1C2-4C3F-91F8-3F17CB37CAC4}" type="presOf" srcId="{F3BA70AA-0002-4513-B47A-69067B212DF4}" destId="{DD53658E-B684-4872-81B4-98CEF7EE2E84}" srcOrd="0" destOrd="0" presId="urn:microsoft.com/office/officeart/2008/layout/AlternatingHexagons"/>
    <dgm:cxn modelId="{0ADE1F62-4C45-49AF-AD59-7F5754CA88EE}" srcId="{E859B88F-2072-4B0C-B110-5F75CF744F07}" destId="{F3BA70AA-0002-4513-B47A-69067B212DF4}" srcOrd="3" destOrd="0" parTransId="{507A2629-2236-42F2-9056-6A2F25029E70}" sibTransId="{91CBFB2F-3B60-4B90-9BBB-1E77BC63D9D3}"/>
    <dgm:cxn modelId="{0944CF99-632D-485B-B4DF-7BCEB1B637D2}" srcId="{E859B88F-2072-4B0C-B110-5F75CF744F07}" destId="{97B6DF3E-AFA8-4D78-AB47-078A3095116A}" srcOrd="2" destOrd="0" parTransId="{3C5D9F7F-5551-401D-A6E2-442DB3825751}" sibTransId="{B01B0A01-BB2B-4F67-BE4E-25E9ABB10F45}"/>
    <dgm:cxn modelId="{2884967D-735D-4E64-BA0B-439B814144A2}" type="presOf" srcId="{97B6DF3E-AFA8-4D78-AB47-078A3095116A}" destId="{1EABC293-2AF3-4A22-9E4B-158F7C0B6DA6}" srcOrd="0" destOrd="0" presId="urn:microsoft.com/office/officeart/2008/layout/AlternatingHexagons"/>
    <dgm:cxn modelId="{A9181240-9568-4C68-A736-2F387CD1686A}" srcId="{E859B88F-2072-4B0C-B110-5F75CF744F07}" destId="{3C83CBF1-D546-4775-A3D3-DD1CB343768A}" srcOrd="1" destOrd="0" parTransId="{F930E89F-5B91-43C5-9F9F-8F1AA791DDD8}" sibTransId="{967D973F-F8F5-4446-9E65-95BFBA67333C}"/>
    <dgm:cxn modelId="{57282B95-47D7-45E9-9AAF-E7934B08E676}" type="presOf" srcId="{91CBFB2F-3B60-4B90-9BBB-1E77BC63D9D3}" destId="{B81A24DC-C40E-4115-9EF1-324F96E928F0}" srcOrd="0" destOrd="0" presId="urn:microsoft.com/office/officeart/2008/layout/AlternatingHexagons"/>
    <dgm:cxn modelId="{11549630-AE63-41BB-9A76-209F982DD1BE}" type="presOf" srcId="{3C83CBF1-D546-4775-A3D3-DD1CB343768A}" destId="{0A5CC0BA-1658-4B98-B8D7-F3E9A5FB81E5}" srcOrd="0" destOrd="0" presId="urn:microsoft.com/office/officeart/2008/layout/AlternatingHexagons"/>
    <dgm:cxn modelId="{520F051C-3CC6-41C4-A64A-F1DEBABAF2E8}" type="presParOf" srcId="{C579A1E0-72C3-44D9-B89D-A51877F123EE}" destId="{2CFFC511-979C-40B4-ADA4-E2106ADD3EE3}" srcOrd="0" destOrd="0" presId="urn:microsoft.com/office/officeart/2008/layout/AlternatingHexagons"/>
    <dgm:cxn modelId="{F68CF66E-BC54-4C50-AF9B-348D9A8634EB}" type="presParOf" srcId="{2CFFC511-979C-40B4-ADA4-E2106ADD3EE3}" destId="{CC68D5F3-B348-4DBA-A7A6-BD84C6481D82}" srcOrd="0" destOrd="0" presId="urn:microsoft.com/office/officeart/2008/layout/AlternatingHexagons"/>
    <dgm:cxn modelId="{E0D40DD2-E89A-406B-B79A-60ECB837C1B0}" type="presParOf" srcId="{2CFFC511-979C-40B4-ADA4-E2106ADD3EE3}" destId="{CCF0F2EA-6B88-4261-A9D7-3732BE9D835B}" srcOrd="1" destOrd="0" presId="urn:microsoft.com/office/officeart/2008/layout/AlternatingHexagons"/>
    <dgm:cxn modelId="{8C16ABA6-F030-4B50-821F-8E3D55759BCF}" type="presParOf" srcId="{2CFFC511-979C-40B4-ADA4-E2106ADD3EE3}" destId="{F3662850-8208-4A64-866F-805807626EF5}" srcOrd="2" destOrd="0" presId="urn:microsoft.com/office/officeart/2008/layout/AlternatingHexagons"/>
    <dgm:cxn modelId="{3D7E0C30-0A2B-47B1-A948-5CC9E880F185}" type="presParOf" srcId="{2CFFC511-979C-40B4-ADA4-E2106ADD3EE3}" destId="{904B61C5-68D7-429E-BF3A-F267003CA646}" srcOrd="3" destOrd="0" presId="urn:microsoft.com/office/officeart/2008/layout/AlternatingHexagons"/>
    <dgm:cxn modelId="{1AE9FFB1-4D02-4EDD-8899-3A7DED063BE3}" type="presParOf" srcId="{2CFFC511-979C-40B4-ADA4-E2106ADD3EE3}" destId="{44F265CF-AB2A-4C9C-A0F0-54D9547CF3B1}" srcOrd="4" destOrd="0" presId="urn:microsoft.com/office/officeart/2008/layout/AlternatingHexagons"/>
    <dgm:cxn modelId="{F6B4B4F5-426A-43E7-95A6-84C5C73A92CE}" type="presParOf" srcId="{C579A1E0-72C3-44D9-B89D-A51877F123EE}" destId="{5235B4B8-37CC-404C-BD76-C1A30E6C0931}" srcOrd="1" destOrd="0" presId="urn:microsoft.com/office/officeart/2008/layout/AlternatingHexagons"/>
    <dgm:cxn modelId="{06827B68-585A-4CE8-AE27-6F197D0766D7}" type="presParOf" srcId="{C579A1E0-72C3-44D9-B89D-A51877F123EE}" destId="{6E9C7D88-B0E6-413A-A14A-0EC2779AE37B}" srcOrd="2" destOrd="0" presId="urn:microsoft.com/office/officeart/2008/layout/AlternatingHexagons"/>
    <dgm:cxn modelId="{61A7BC7A-540C-4A3E-87B2-315BDEBA9D6F}" type="presParOf" srcId="{6E9C7D88-B0E6-413A-A14A-0EC2779AE37B}" destId="{0A5CC0BA-1658-4B98-B8D7-F3E9A5FB81E5}" srcOrd="0" destOrd="0" presId="urn:microsoft.com/office/officeart/2008/layout/AlternatingHexagons"/>
    <dgm:cxn modelId="{3A609981-2F3B-4F26-9AA2-B0BB4814537C}" type="presParOf" srcId="{6E9C7D88-B0E6-413A-A14A-0EC2779AE37B}" destId="{682B4C87-1AB3-4C76-A28D-052477D329B7}" srcOrd="1" destOrd="0" presId="urn:microsoft.com/office/officeart/2008/layout/AlternatingHexagons"/>
    <dgm:cxn modelId="{5EA21FFA-49FD-4156-8FDB-5E5A6D705667}" type="presParOf" srcId="{6E9C7D88-B0E6-413A-A14A-0EC2779AE37B}" destId="{B7BA01ED-3E14-4CBA-ACE6-71AA13B0E02D}" srcOrd="2" destOrd="0" presId="urn:microsoft.com/office/officeart/2008/layout/AlternatingHexagons"/>
    <dgm:cxn modelId="{FAF8AAC7-3058-40DD-99F5-F06145B51086}" type="presParOf" srcId="{6E9C7D88-B0E6-413A-A14A-0EC2779AE37B}" destId="{A987240B-01EB-45D4-BEDE-B7ED49AF721B}" srcOrd="3" destOrd="0" presId="urn:microsoft.com/office/officeart/2008/layout/AlternatingHexagons"/>
    <dgm:cxn modelId="{B02EDF20-8C1C-44DA-B17F-6CAF20534F6D}" type="presParOf" srcId="{6E9C7D88-B0E6-413A-A14A-0EC2779AE37B}" destId="{00E22B75-270C-4D98-91C2-9FFE5AE40AB7}" srcOrd="4" destOrd="0" presId="urn:microsoft.com/office/officeart/2008/layout/AlternatingHexagons"/>
    <dgm:cxn modelId="{BBFF91EA-B1EE-4185-B873-3F209B65B18D}" type="presParOf" srcId="{C579A1E0-72C3-44D9-B89D-A51877F123EE}" destId="{2E1190D8-934C-473F-A125-CCA8A7456DD6}" srcOrd="3" destOrd="0" presId="urn:microsoft.com/office/officeart/2008/layout/AlternatingHexagons"/>
    <dgm:cxn modelId="{4D1E6AC9-9161-47A7-9D4A-B61DC2B24A36}" type="presParOf" srcId="{C579A1E0-72C3-44D9-B89D-A51877F123EE}" destId="{A5B03AB2-6C8D-4D1C-99F8-3310FDB178CE}" srcOrd="4" destOrd="0" presId="urn:microsoft.com/office/officeart/2008/layout/AlternatingHexagons"/>
    <dgm:cxn modelId="{1C9F54D5-76E2-4848-901D-3A81B507FBB1}" type="presParOf" srcId="{A5B03AB2-6C8D-4D1C-99F8-3310FDB178CE}" destId="{1EABC293-2AF3-4A22-9E4B-158F7C0B6DA6}" srcOrd="0" destOrd="0" presId="urn:microsoft.com/office/officeart/2008/layout/AlternatingHexagons"/>
    <dgm:cxn modelId="{2C1C2CF4-D3AD-4E37-ADE8-5121F97D5FC8}" type="presParOf" srcId="{A5B03AB2-6C8D-4D1C-99F8-3310FDB178CE}" destId="{97BDC6D0-2423-4243-AF57-EBCEA2990FC3}" srcOrd="1" destOrd="0" presId="urn:microsoft.com/office/officeart/2008/layout/AlternatingHexagons"/>
    <dgm:cxn modelId="{B61C03B6-0522-475F-A2B8-F6869CA29C6C}" type="presParOf" srcId="{A5B03AB2-6C8D-4D1C-99F8-3310FDB178CE}" destId="{0A496029-B4A3-4080-B04C-C49C842C00DA}" srcOrd="2" destOrd="0" presId="urn:microsoft.com/office/officeart/2008/layout/AlternatingHexagons"/>
    <dgm:cxn modelId="{A0B1E478-F068-4D89-81AC-C999B1202858}" type="presParOf" srcId="{A5B03AB2-6C8D-4D1C-99F8-3310FDB178CE}" destId="{8F145C80-61B5-4BD6-99C8-8F8BEF9DE02B}" srcOrd="3" destOrd="0" presId="urn:microsoft.com/office/officeart/2008/layout/AlternatingHexagons"/>
    <dgm:cxn modelId="{9CAC8901-3F7D-4C20-A2B9-1547D2D38DEE}" type="presParOf" srcId="{A5B03AB2-6C8D-4D1C-99F8-3310FDB178CE}" destId="{B2895FF0-2FF9-42E5-A758-2FEB4F3BE4C0}" srcOrd="4" destOrd="0" presId="urn:microsoft.com/office/officeart/2008/layout/AlternatingHexagons"/>
    <dgm:cxn modelId="{677DD84A-DE20-47E6-8110-0977344B5758}" type="presParOf" srcId="{C579A1E0-72C3-44D9-B89D-A51877F123EE}" destId="{4964E028-2246-45CF-9AAF-092B5B75EB60}" srcOrd="5" destOrd="0" presId="urn:microsoft.com/office/officeart/2008/layout/AlternatingHexagons"/>
    <dgm:cxn modelId="{502A7684-715B-4BDE-98A1-B494C43712A9}" type="presParOf" srcId="{C579A1E0-72C3-44D9-B89D-A51877F123EE}" destId="{737E734E-EF62-471D-913B-9E8AC2EA1DE0}" srcOrd="6" destOrd="0" presId="urn:microsoft.com/office/officeart/2008/layout/AlternatingHexagons"/>
    <dgm:cxn modelId="{8C065EB6-EAB6-4219-AFB4-37F72D2FC113}" type="presParOf" srcId="{737E734E-EF62-471D-913B-9E8AC2EA1DE0}" destId="{DD53658E-B684-4872-81B4-98CEF7EE2E84}" srcOrd="0" destOrd="0" presId="urn:microsoft.com/office/officeart/2008/layout/AlternatingHexagons"/>
    <dgm:cxn modelId="{91D64D98-C228-4E77-9264-7A6730BCBE22}" type="presParOf" srcId="{737E734E-EF62-471D-913B-9E8AC2EA1DE0}" destId="{11890E2B-5B83-4ED1-9445-D5F503CFA1B8}" srcOrd="1" destOrd="0" presId="urn:microsoft.com/office/officeart/2008/layout/AlternatingHexagons"/>
    <dgm:cxn modelId="{E8F7F971-DD18-44B5-8E46-95DA430BFF15}" type="presParOf" srcId="{737E734E-EF62-471D-913B-9E8AC2EA1DE0}" destId="{E9B0E2CF-C92F-473D-9A44-E3D24EA5BF41}" srcOrd="2" destOrd="0" presId="urn:microsoft.com/office/officeart/2008/layout/AlternatingHexagons"/>
    <dgm:cxn modelId="{281B1415-F25F-4230-BEFC-08B8BC76A8B7}" type="presParOf" srcId="{737E734E-EF62-471D-913B-9E8AC2EA1DE0}" destId="{B6F49FBC-02C1-48DE-B350-556D656DF887}" srcOrd="3" destOrd="0" presId="urn:microsoft.com/office/officeart/2008/layout/AlternatingHexagons"/>
    <dgm:cxn modelId="{EDAD2CCE-3B5C-4676-8E35-735FFC0BB62B}" type="presParOf" srcId="{737E734E-EF62-471D-913B-9E8AC2EA1DE0}" destId="{B81A24DC-C40E-4115-9EF1-324F96E928F0}" srcOrd="4" destOrd="0" presId="urn:microsoft.com/office/officeart/2008/layout/AlternatingHexagons"/>
    <dgm:cxn modelId="{7A8FDD31-CDE9-4F75-B919-22BF35315587}" type="presParOf" srcId="{C579A1E0-72C3-44D9-B89D-A51877F123EE}" destId="{FCD5D698-C595-4C32-B66C-7C703344C440}" srcOrd="7" destOrd="0" presId="urn:microsoft.com/office/officeart/2008/layout/AlternatingHexagons"/>
    <dgm:cxn modelId="{BAC370F4-BB00-4AD1-B843-687798A036A5}" type="presParOf" srcId="{C579A1E0-72C3-44D9-B89D-A51877F123EE}" destId="{EDB5DEA5-9E3F-429E-8594-C82C30118BB5}" srcOrd="8" destOrd="0" presId="urn:microsoft.com/office/officeart/2008/layout/AlternatingHexagons"/>
    <dgm:cxn modelId="{232B2171-DDFB-47AC-BDEC-7B0ABF16B22C}" type="presParOf" srcId="{EDB5DEA5-9E3F-429E-8594-C82C30118BB5}" destId="{3F276338-4236-4208-BD86-53CDB7374348}" srcOrd="0" destOrd="0" presId="urn:microsoft.com/office/officeart/2008/layout/AlternatingHexagons"/>
    <dgm:cxn modelId="{768767FD-AFFD-4A12-87DB-51503CEA9777}" type="presParOf" srcId="{EDB5DEA5-9E3F-429E-8594-C82C30118BB5}" destId="{AA680C3E-E597-4D05-BE63-7B6B9D6FCA1E}" srcOrd="1" destOrd="0" presId="urn:microsoft.com/office/officeart/2008/layout/AlternatingHexagons"/>
    <dgm:cxn modelId="{D134B503-6EB4-436A-9F01-8AFE117ACB1A}" type="presParOf" srcId="{EDB5DEA5-9E3F-429E-8594-C82C30118BB5}" destId="{9548564B-852E-40D5-B66C-EC3CD2E79162}" srcOrd="2" destOrd="0" presId="urn:microsoft.com/office/officeart/2008/layout/AlternatingHexagons"/>
    <dgm:cxn modelId="{9BDBC9C5-F4C4-4E35-956C-61D0955897E0}" type="presParOf" srcId="{EDB5DEA5-9E3F-429E-8594-C82C30118BB5}" destId="{AF753F32-DC07-44C8-9F11-1502B7E0244D}" srcOrd="3" destOrd="0" presId="urn:microsoft.com/office/officeart/2008/layout/AlternatingHexagons"/>
    <dgm:cxn modelId="{AABB4F7D-EF08-4F37-9C0B-53FB769CE71C}" type="presParOf" srcId="{EDB5DEA5-9E3F-429E-8594-C82C30118BB5}" destId="{BE8988AA-A892-4306-BF27-AE15E01B3760}"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C5DE3B-37A3-40BA-8A04-5D6B723B29F4}">
      <dsp:nvSpPr>
        <dsp:cNvPr id="0" name=""/>
        <dsp:cNvSpPr/>
      </dsp:nvSpPr>
      <dsp:spPr>
        <a:xfrm>
          <a:off x="4070430" y="1151"/>
          <a:ext cx="2214718" cy="1107359"/>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SY" sz="2900" kern="1200" dirty="0" smtClean="0"/>
            <a:t>الحكومة</a:t>
          </a:r>
          <a:endParaRPr lang="en-US" sz="2900" kern="1200" dirty="0"/>
        </a:p>
      </dsp:txBody>
      <dsp:txXfrm>
        <a:off x="4102863" y="33584"/>
        <a:ext cx="2149852" cy="1042493"/>
      </dsp:txXfrm>
    </dsp:sp>
    <dsp:sp modelId="{26E6363C-BA9A-4881-83D3-0A5F19694CFB}">
      <dsp:nvSpPr>
        <dsp:cNvPr id="0" name=""/>
        <dsp:cNvSpPr/>
      </dsp:nvSpPr>
      <dsp:spPr>
        <a:xfrm rot="7719772">
          <a:off x="2966934" y="1888794"/>
          <a:ext cx="1977041" cy="3875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3083206" y="1966309"/>
        <a:ext cx="1744496" cy="232545"/>
      </dsp:txXfrm>
    </dsp:sp>
    <dsp:sp modelId="{7D5B7637-1ACF-42E2-8A42-FC87628C0536}">
      <dsp:nvSpPr>
        <dsp:cNvPr id="0" name=""/>
        <dsp:cNvSpPr/>
      </dsp:nvSpPr>
      <dsp:spPr>
        <a:xfrm>
          <a:off x="1625760" y="3056653"/>
          <a:ext cx="2214718" cy="1107359"/>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SY" sz="2900" kern="1200" dirty="0" smtClean="0"/>
            <a:t>القطاع الخاص</a:t>
          </a:r>
          <a:endParaRPr lang="en-US" sz="2900" kern="1200" dirty="0"/>
        </a:p>
      </dsp:txBody>
      <dsp:txXfrm>
        <a:off x="1658193" y="3089086"/>
        <a:ext cx="2149852" cy="1042493"/>
      </dsp:txXfrm>
    </dsp:sp>
    <dsp:sp modelId="{672CF28E-203F-45DA-BB88-01787CEC6FD1}">
      <dsp:nvSpPr>
        <dsp:cNvPr id="0" name=""/>
        <dsp:cNvSpPr/>
      </dsp:nvSpPr>
      <dsp:spPr>
        <a:xfrm rot="21599997">
          <a:off x="4159369" y="3416543"/>
          <a:ext cx="1977041" cy="3875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4275642" y="3494058"/>
        <a:ext cx="1744496" cy="232545"/>
      </dsp:txXfrm>
    </dsp:sp>
    <dsp:sp modelId="{66BA0D26-046E-44E8-890F-4BB13B2DF421}">
      <dsp:nvSpPr>
        <dsp:cNvPr id="0" name=""/>
        <dsp:cNvSpPr/>
      </dsp:nvSpPr>
      <dsp:spPr>
        <a:xfrm>
          <a:off x="6455300" y="3056649"/>
          <a:ext cx="2214718" cy="1107359"/>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SY" sz="2900" kern="1200" dirty="0" smtClean="0"/>
            <a:t>المجتمع المدني</a:t>
          </a:r>
          <a:endParaRPr lang="en-US" sz="2900" kern="1200" dirty="0"/>
        </a:p>
      </dsp:txBody>
      <dsp:txXfrm>
        <a:off x="6487733" y="3089082"/>
        <a:ext cx="2149852" cy="1042493"/>
      </dsp:txXfrm>
    </dsp:sp>
    <dsp:sp modelId="{E6C61C5E-4F5F-4ED8-88D6-931648E8DC1A}">
      <dsp:nvSpPr>
        <dsp:cNvPr id="0" name=""/>
        <dsp:cNvSpPr/>
      </dsp:nvSpPr>
      <dsp:spPr>
        <a:xfrm rot="13921640">
          <a:off x="5381703" y="1888792"/>
          <a:ext cx="1977041" cy="3875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5497975" y="1966307"/>
        <a:ext cx="1744496" cy="2325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68D5F3-B348-4DBA-A7A6-BD84C6481D82}">
      <dsp:nvSpPr>
        <dsp:cNvPr id="0" name=""/>
        <dsp:cNvSpPr/>
      </dsp:nvSpPr>
      <dsp:spPr>
        <a:xfrm rot="5400000">
          <a:off x="6979588" y="106915"/>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المشاركة</a:t>
          </a:r>
          <a:endParaRPr lang="en-US" sz="2200" kern="1200" dirty="0">
            <a:latin typeface="Sakkal Majalla" panose="02000000000000000000" pitchFamily="2" charset="-78"/>
            <a:cs typeface="Sakkal Majalla" panose="02000000000000000000" pitchFamily="2" charset="-78"/>
          </a:endParaRPr>
        </a:p>
      </dsp:txBody>
      <dsp:txXfrm rot="-5400000">
        <a:off x="7307587" y="255454"/>
        <a:ext cx="979294" cy="1125626"/>
      </dsp:txXfrm>
    </dsp:sp>
    <dsp:sp modelId="{CCF0F2EA-6B88-4261-A9D7-3732BE9D835B}">
      <dsp:nvSpPr>
        <dsp:cNvPr id="0" name=""/>
        <dsp:cNvSpPr/>
      </dsp:nvSpPr>
      <dsp:spPr>
        <a:xfrm>
          <a:off x="8551758" y="327680"/>
          <a:ext cx="1824985" cy="981175"/>
        </a:xfrm>
        <a:prstGeom prst="rect">
          <a:avLst/>
        </a:prstGeom>
        <a:noFill/>
        <a:ln>
          <a:noFill/>
        </a:ln>
        <a:effectLst/>
      </dsp:spPr>
      <dsp:style>
        <a:lnRef idx="0">
          <a:scrgbClr r="0" g="0" b="0"/>
        </a:lnRef>
        <a:fillRef idx="0">
          <a:scrgbClr r="0" g="0" b="0"/>
        </a:fillRef>
        <a:effectRef idx="0">
          <a:scrgbClr r="0" g="0" b="0"/>
        </a:effectRef>
        <a:fontRef idx="minor"/>
      </dsp:style>
    </dsp:sp>
    <dsp:sp modelId="{44F265CF-AB2A-4C9C-A0F0-54D9547CF3B1}">
      <dsp:nvSpPr>
        <dsp:cNvPr id="0" name=""/>
        <dsp:cNvSpPr/>
      </dsp:nvSpPr>
      <dsp:spPr>
        <a:xfrm rot="5400000">
          <a:off x="5509138" y="106293"/>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سيادة القانون</a:t>
          </a:r>
          <a:endParaRPr lang="en-US" sz="2200" kern="1200" dirty="0">
            <a:latin typeface="Sakkal Majalla" panose="02000000000000000000" pitchFamily="2" charset="-78"/>
            <a:cs typeface="Sakkal Majalla" panose="02000000000000000000" pitchFamily="2" charset="-78"/>
          </a:endParaRPr>
        </a:p>
      </dsp:txBody>
      <dsp:txXfrm rot="-5400000">
        <a:off x="5837137" y="254832"/>
        <a:ext cx="979294" cy="1125626"/>
      </dsp:txXfrm>
    </dsp:sp>
    <dsp:sp modelId="{0A5CC0BA-1658-4B98-B8D7-F3E9A5FB81E5}">
      <dsp:nvSpPr>
        <dsp:cNvPr id="0" name=""/>
        <dsp:cNvSpPr/>
      </dsp:nvSpPr>
      <dsp:spPr>
        <a:xfrm rot="5400000">
          <a:off x="2464027" y="106293"/>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المساءلة والمحاسبة</a:t>
          </a:r>
          <a:endParaRPr lang="en-US" sz="2200" kern="1200" dirty="0">
            <a:latin typeface="Sakkal Majalla" panose="02000000000000000000" pitchFamily="2" charset="-78"/>
            <a:cs typeface="Sakkal Majalla" panose="02000000000000000000" pitchFamily="2" charset="-78"/>
          </a:endParaRPr>
        </a:p>
      </dsp:txBody>
      <dsp:txXfrm rot="-5400000">
        <a:off x="2792026" y="254832"/>
        <a:ext cx="979294" cy="1125626"/>
      </dsp:txXfrm>
    </dsp:sp>
    <dsp:sp modelId="{682B4C87-1AB3-4C76-A28D-052477D329B7}">
      <dsp:nvSpPr>
        <dsp:cNvPr id="0" name=""/>
        <dsp:cNvSpPr/>
      </dsp:nvSpPr>
      <dsp:spPr>
        <a:xfrm>
          <a:off x="4489693" y="1715715"/>
          <a:ext cx="1766115" cy="981175"/>
        </a:xfrm>
        <a:prstGeom prst="rect">
          <a:avLst/>
        </a:prstGeom>
        <a:noFill/>
        <a:ln>
          <a:noFill/>
        </a:ln>
        <a:effectLst/>
      </dsp:spPr>
      <dsp:style>
        <a:lnRef idx="0">
          <a:scrgbClr r="0" g="0" b="0"/>
        </a:lnRef>
        <a:fillRef idx="0">
          <a:scrgbClr r="0" g="0" b="0"/>
        </a:fillRef>
        <a:effectRef idx="0">
          <a:scrgbClr r="0" g="0" b="0"/>
        </a:effectRef>
        <a:fontRef idx="minor"/>
      </dsp:style>
    </dsp:sp>
    <dsp:sp modelId="{00E22B75-270C-4D98-91C2-9FFE5AE40AB7}">
      <dsp:nvSpPr>
        <dsp:cNvPr id="0" name=""/>
        <dsp:cNvSpPr/>
      </dsp:nvSpPr>
      <dsp:spPr>
        <a:xfrm rot="5400000">
          <a:off x="6256629" y="1489702"/>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التوافق</a:t>
          </a:r>
          <a:endParaRPr lang="en-US" sz="2200" kern="1200" dirty="0">
            <a:latin typeface="Sakkal Majalla" panose="02000000000000000000" pitchFamily="2" charset="-78"/>
            <a:cs typeface="Sakkal Majalla" panose="02000000000000000000" pitchFamily="2" charset="-78"/>
          </a:endParaRPr>
        </a:p>
      </dsp:txBody>
      <dsp:txXfrm rot="-5400000">
        <a:off x="6584628" y="1638241"/>
        <a:ext cx="979294" cy="1125626"/>
      </dsp:txXfrm>
    </dsp:sp>
    <dsp:sp modelId="{1EABC293-2AF3-4A22-9E4B-158F7C0B6DA6}">
      <dsp:nvSpPr>
        <dsp:cNvPr id="0" name=""/>
        <dsp:cNvSpPr/>
      </dsp:nvSpPr>
      <dsp:spPr>
        <a:xfrm rot="5400000">
          <a:off x="4707729" y="1436784"/>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التوافق</a:t>
          </a:r>
          <a:endParaRPr lang="en-US" sz="2200" kern="1200" dirty="0">
            <a:latin typeface="Sakkal Majalla" panose="02000000000000000000" pitchFamily="2" charset="-78"/>
            <a:cs typeface="Sakkal Majalla" panose="02000000000000000000" pitchFamily="2" charset="-78"/>
          </a:endParaRPr>
        </a:p>
      </dsp:txBody>
      <dsp:txXfrm rot="-5400000">
        <a:off x="5035728" y="1585323"/>
        <a:ext cx="979294" cy="1125626"/>
      </dsp:txXfrm>
    </dsp:sp>
    <dsp:sp modelId="{97BDC6D0-2423-4243-AF57-EBCEA2990FC3}">
      <dsp:nvSpPr>
        <dsp:cNvPr id="0" name=""/>
        <dsp:cNvSpPr/>
      </dsp:nvSpPr>
      <dsp:spPr>
        <a:xfrm>
          <a:off x="8551758" y="3103751"/>
          <a:ext cx="1824985" cy="981175"/>
        </a:xfrm>
        <a:prstGeom prst="rect">
          <a:avLst/>
        </a:prstGeom>
        <a:noFill/>
        <a:ln>
          <a:noFill/>
        </a:ln>
        <a:effectLst/>
      </dsp:spPr>
      <dsp:style>
        <a:lnRef idx="0">
          <a:scrgbClr r="0" g="0" b="0"/>
        </a:lnRef>
        <a:fillRef idx="0">
          <a:scrgbClr r="0" g="0" b="0"/>
        </a:fillRef>
        <a:effectRef idx="0">
          <a:scrgbClr r="0" g="0" b="0"/>
        </a:effectRef>
        <a:fontRef idx="minor"/>
      </dsp:style>
    </dsp:sp>
    <dsp:sp modelId="{B2895FF0-2FF9-42E5-A758-2FEB4F3BE4C0}">
      <dsp:nvSpPr>
        <dsp:cNvPr id="0" name=""/>
        <dsp:cNvSpPr/>
      </dsp:nvSpPr>
      <dsp:spPr>
        <a:xfrm rot="5400000">
          <a:off x="3948802" y="106293"/>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الشفافية</a:t>
          </a:r>
          <a:endParaRPr lang="en-US" sz="2200" kern="1200" dirty="0">
            <a:latin typeface="Sakkal Majalla" panose="02000000000000000000" pitchFamily="2" charset="-78"/>
            <a:cs typeface="Sakkal Majalla" panose="02000000000000000000" pitchFamily="2" charset="-78"/>
          </a:endParaRPr>
        </a:p>
      </dsp:txBody>
      <dsp:txXfrm rot="-5400000">
        <a:off x="4276801" y="254832"/>
        <a:ext cx="979294" cy="1125626"/>
      </dsp:txXfrm>
    </dsp:sp>
    <dsp:sp modelId="{DD53658E-B684-4872-81B4-98CEF7EE2E84}">
      <dsp:nvSpPr>
        <dsp:cNvPr id="0" name=""/>
        <dsp:cNvSpPr/>
      </dsp:nvSpPr>
      <dsp:spPr>
        <a:xfrm rot="5400000">
          <a:off x="3231234" y="1455720"/>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المساواة وتكافؤ الفرص</a:t>
          </a:r>
          <a:endParaRPr lang="en-US" sz="2200" kern="1200" dirty="0">
            <a:latin typeface="Sakkal Majalla" panose="02000000000000000000" pitchFamily="2" charset="-78"/>
            <a:cs typeface="Sakkal Majalla" panose="02000000000000000000" pitchFamily="2" charset="-78"/>
          </a:endParaRPr>
        </a:p>
      </dsp:txBody>
      <dsp:txXfrm rot="-5400000">
        <a:off x="3559233" y="1604259"/>
        <a:ext cx="979294" cy="1125626"/>
      </dsp:txXfrm>
    </dsp:sp>
    <dsp:sp modelId="{11890E2B-5B83-4ED1-9445-D5F503CFA1B8}">
      <dsp:nvSpPr>
        <dsp:cNvPr id="0" name=""/>
        <dsp:cNvSpPr/>
      </dsp:nvSpPr>
      <dsp:spPr>
        <a:xfrm>
          <a:off x="4489693" y="4491787"/>
          <a:ext cx="1766115" cy="981175"/>
        </a:xfrm>
        <a:prstGeom prst="rect">
          <a:avLst/>
        </a:prstGeom>
        <a:noFill/>
        <a:ln>
          <a:noFill/>
        </a:ln>
        <a:effectLst/>
      </dsp:spPr>
      <dsp:style>
        <a:lnRef idx="0">
          <a:scrgbClr r="0" g="0" b="0"/>
        </a:lnRef>
        <a:fillRef idx="0">
          <a:scrgbClr r="0" g="0" b="0"/>
        </a:fillRef>
        <a:effectRef idx="0">
          <a:scrgbClr r="0" g="0" b="0"/>
        </a:effectRef>
        <a:fontRef idx="minor"/>
      </dsp:style>
    </dsp:sp>
    <dsp:sp modelId="{B81A24DC-C40E-4115-9EF1-324F96E928F0}">
      <dsp:nvSpPr>
        <dsp:cNvPr id="0" name=""/>
        <dsp:cNvSpPr/>
      </dsp:nvSpPr>
      <dsp:spPr>
        <a:xfrm rot="5400000">
          <a:off x="6250639" y="1476113"/>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حسن الاستجابة</a:t>
          </a:r>
          <a:endParaRPr lang="en-US" sz="2200" kern="1200" dirty="0">
            <a:latin typeface="Sakkal Majalla" panose="02000000000000000000" pitchFamily="2" charset="-78"/>
            <a:cs typeface="Sakkal Majalla" panose="02000000000000000000" pitchFamily="2" charset="-78"/>
          </a:endParaRPr>
        </a:p>
      </dsp:txBody>
      <dsp:txXfrm rot="-5400000">
        <a:off x="6578638" y="1624652"/>
        <a:ext cx="979294" cy="1125626"/>
      </dsp:txXfrm>
    </dsp:sp>
    <dsp:sp modelId="{3F276338-4236-4208-BD86-53CDB7374348}">
      <dsp:nvSpPr>
        <dsp:cNvPr id="0" name=""/>
        <dsp:cNvSpPr/>
      </dsp:nvSpPr>
      <dsp:spPr>
        <a:xfrm rot="5400000">
          <a:off x="5419380" y="2760880"/>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الفعالية</a:t>
          </a:r>
        </a:p>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والكفاءة</a:t>
          </a:r>
          <a:endParaRPr lang="en-US" sz="2200" kern="1200" dirty="0">
            <a:latin typeface="Sakkal Majalla" panose="02000000000000000000" pitchFamily="2" charset="-78"/>
            <a:cs typeface="Sakkal Majalla" panose="02000000000000000000" pitchFamily="2" charset="-78"/>
          </a:endParaRPr>
        </a:p>
      </dsp:txBody>
      <dsp:txXfrm rot="-5400000">
        <a:off x="5747379" y="2909419"/>
        <a:ext cx="979294" cy="1125626"/>
      </dsp:txXfrm>
    </dsp:sp>
    <dsp:sp modelId="{AA680C3E-E597-4D05-BE63-7B6B9D6FCA1E}">
      <dsp:nvSpPr>
        <dsp:cNvPr id="0" name=""/>
        <dsp:cNvSpPr/>
      </dsp:nvSpPr>
      <dsp:spPr>
        <a:xfrm>
          <a:off x="8551758" y="5879823"/>
          <a:ext cx="1824985" cy="981175"/>
        </a:xfrm>
        <a:prstGeom prst="rect">
          <a:avLst/>
        </a:prstGeom>
        <a:noFill/>
        <a:ln>
          <a:noFill/>
        </a:ln>
        <a:effectLst/>
      </dsp:spPr>
      <dsp:style>
        <a:lnRef idx="0">
          <a:scrgbClr r="0" g="0" b="0"/>
        </a:lnRef>
        <a:fillRef idx="0">
          <a:scrgbClr r="0" g="0" b="0"/>
        </a:fillRef>
        <a:effectRef idx="0">
          <a:scrgbClr r="0" g="0" b="0"/>
        </a:effectRef>
        <a:fontRef idx="minor"/>
      </dsp:style>
    </dsp:sp>
    <dsp:sp modelId="{BE8988AA-A892-4306-BF27-AE15E01B3760}">
      <dsp:nvSpPr>
        <dsp:cNvPr id="0" name=""/>
        <dsp:cNvSpPr/>
      </dsp:nvSpPr>
      <dsp:spPr>
        <a:xfrm rot="5400000">
          <a:off x="3948802" y="2766407"/>
          <a:ext cx="1635292" cy="1422704"/>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ar-SY" sz="2200" kern="1200" dirty="0" smtClean="0">
              <a:latin typeface="Sakkal Majalla" panose="02000000000000000000" pitchFamily="2" charset="-78"/>
              <a:cs typeface="Sakkal Majalla" panose="02000000000000000000" pitchFamily="2" charset="-78"/>
            </a:rPr>
            <a:t>الرؤية الاستراتيجية</a:t>
          </a:r>
          <a:endParaRPr lang="en-US" sz="2200" kern="1200" dirty="0">
            <a:latin typeface="Sakkal Majalla" panose="02000000000000000000" pitchFamily="2" charset="-78"/>
            <a:cs typeface="Sakkal Majalla" panose="02000000000000000000" pitchFamily="2" charset="-78"/>
          </a:endParaRPr>
        </a:p>
      </dsp:txBody>
      <dsp:txXfrm rot="-5400000">
        <a:off x="4276801" y="2914946"/>
        <a:ext cx="979294" cy="1125626"/>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12/2/2018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12/2/2018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12/2/2018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8190" y="1644681"/>
            <a:ext cx="8735104" cy="2098226"/>
          </a:xfrm>
        </p:spPr>
        <p:txBody>
          <a:bodyPr/>
          <a:lstStyle/>
          <a:p>
            <a:pPr rtl="1"/>
            <a:r>
              <a:rPr lang="ar-SY" dirty="0" smtClean="0">
                <a:latin typeface="Sakkal Majalla" panose="02000000000000000000" pitchFamily="2" charset="-78"/>
                <a:cs typeface="Sakkal Majalla" panose="02000000000000000000" pitchFamily="2" charset="-78"/>
              </a:rPr>
              <a:t>الحوكمة </a:t>
            </a:r>
            <a:r>
              <a:rPr lang="en-US" dirty="0" smtClean="0">
                <a:latin typeface="Sakkal Majalla" panose="02000000000000000000" pitchFamily="2" charset="-78"/>
                <a:cs typeface="Sakkal Majalla" panose="02000000000000000000" pitchFamily="2" charset="-78"/>
              </a:rPr>
              <a:t>Governance</a:t>
            </a:r>
            <a:r>
              <a:rPr lang="ar-SY" dirty="0" smtClean="0">
                <a:latin typeface="Sakkal Majalla" panose="02000000000000000000" pitchFamily="2" charset="-78"/>
                <a:cs typeface="Sakkal Majalla" panose="02000000000000000000" pitchFamily="2" charset="-78"/>
              </a:rPr>
              <a:t/>
            </a:r>
            <a:br>
              <a:rPr lang="ar-SY" dirty="0" smtClean="0">
                <a:latin typeface="Sakkal Majalla" panose="02000000000000000000" pitchFamily="2" charset="-78"/>
                <a:cs typeface="Sakkal Majalla" panose="02000000000000000000" pitchFamily="2" charset="-78"/>
              </a:rPr>
            </a:br>
            <a:r>
              <a:rPr lang="ar-SY" altLang="en-US" b="1" dirty="0" smtClean="0">
                <a:solidFill>
                  <a:schemeClr val="bg2">
                    <a:lumMod val="40000"/>
                    <a:lumOff val="60000"/>
                  </a:schemeClr>
                </a:solidFill>
                <a:latin typeface="WinSoft Pro" pitchFamily="2" charset="-79"/>
                <a:cs typeface="WinSoft Pro" pitchFamily="2" charset="-79"/>
              </a:rPr>
              <a:t>الحكم الرشيد</a:t>
            </a:r>
            <a:endParaRPr lang="en-US" dirty="0">
              <a:latin typeface="Sakkal Majalla" panose="02000000000000000000" pitchFamily="2" charset="-78"/>
              <a:cs typeface="Sakkal Majalla" panose="02000000000000000000" pitchFamily="2" charset="-78"/>
            </a:endParaRP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26885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 المشاركة</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ar-SY" sz="3600" dirty="0" smtClean="0">
                <a:latin typeface="Sakkal Majalla" panose="02000000000000000000" pitchFamily="2" charset="-78"/>
                <a:cs typeface="Sakkal Majalla" panose="02000000000000000000" pitchFamily="2" charset="-78"/>
              </a:rPr>
              <a:t>إشراك </a:t>
            </a:r>
            <a:r>
              <a:rPr lang="ar-SY" sz="3600" dirty="0">
                <a:latin typeface="Sakkal Majalla" panose="02000000000000000000" pitchFamily="2" charset="-78"/>
                <a:cs typeface="Sakkal Majalla" panose="02000000000000000000" pitchFamily="2" charset="-78"/>
              </a:rPr>
              <a:t>جميع فئات المجتمع من خلال مؤسسات تمثيلية شرعية في التنمية وفي أخذ القرارات، وهذا يتطلب وجود </a:t>
            </a:r>
            <a:r>
              <a:rPr lang="ar-SY" sz="3600" dirty="0" smtClean="0">
                <a:latin typeface="Sakkal Majalla" panose="02000000000000000000" pitchFamily="2" charset="-78"/>
                <a:cs typeface="Sakkal Majalla" panose="02000000000000000000" pitchFamily="2" charset="-78"/>
              </a:rPr>
              <a:t>مجتمعاً مدنيّاً فاعلاً</a:t>
            </a:r>
          </a:p>
          <a:p>
            <a:pPr marL="0" indent="0" algn="r" rtl="1">
              <a:buNone/>
            </a:pPr>
            <a:r>
              <a:rPr lang="ar-LB" sz="3600" dirty="0">
                <a:latin typeface="Sakkal Majalla" panose="02000000000000000000" pitchFamily="2" charset="-78"/>
                <a:cs typeface="Sakkal Majalla" panose="02000000000000000000" pitchFamily="2" charset="-78"/>
              </a:rPr>
              <a:t>وينبغي أن يكون لجميع الرجال والنساء صوت في صنع القرار، إما مباشرة أو عن طريق مؤسسات وسيطة شرعية تمثل مصالحهم. </a:t>
            </a:r>
          </a:p>
          <a:p>
            <a:pPr marL="0" indent="0" algn="r" rtl="1">
              <a:buNone/>
            </a:pPr>
            <a:endParaRPr lang="ar-SY" sz="3600" dirty="0">
              <a:latin typeface="Sakkal Majalla" panose="02000000000000000000" pitchFamily="2" charset="-78"/>
              <a:cs typeface="Sakkal Majalla" panose="02000000000000000000" pitchFamily="2" charset="-78"/>
            </a:endParaRPr>
          </a:p>
          <a:p>
            <a:pPr algn="r" rtl="1"/>
            <a:endParaRPr lang="en-US" sz="3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874190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 سيادة القانون</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ar-SY" sz="3200" dirty="0" smtClean="0">
                <a:latin typeface="Sakkal Majalla" panose="02000000000000000000" pitchFamily="2" charset="-78"/>
                <a:cs typeface="Sakkal Majalla" panose="02000000000000000000" pitchFamily="2" charset="-78"/>
              </a:rPr>
              <a:t>ينبغي </a:t>
            </a:r>
            <a:r>
              <a:rPr lang="ar-SY" sz="3200" dirty="0">
                <a:latin typeface="Sakkal Majalla" panose="02000000000000000000" pitchFamily="2" charset="-78"/>
                <a:cs typeface="Sakkal Majalla" panose="02000000000000000000" pitchFamily="2" charset="-78"/>
              </a:rPr>
              <a:t>أن تكون الأطر القانونية منصفة وأن تنفذ بحياد، </a:t>
            </a:r>
            <a:br>
              <a:rPr lang="ar-SY" sz="3200" dirty="0">
                <a:latin typeface="Sakkal Majalla" panose="02000000000000000000" pitchFamily="2" charset="-78"/>
                <a:cs typeface="Sakkal Majalla" panose="02000000000000000000" pitchFamily="2" charset="-78"/>
              </a:rPr>
            </a:br>
            <a:r>
              <a:rPr lang="ar-SY" sz="3200" dirty="0" smtClean="0">
                <a:latin typeface="Sakkal Majalla" panose="02000000000000000000" pitchFamily="2" charset="-78"/>
                <a:cs typeface="Sakkal Majalla" panose="02000000000000000000" pitchFamily="2" charset="-78"/>
              </a:rPr>
              <a:t>كما يجب تطبيق </a:t>
            </a:r>
            <a:r>
              <a:rPr lang="ar-SY" sz="3200" dirty="0">
                <a:latin typeface="Sakkal Majalla" panose="02000000000000000000" pitchFamily="2" charset="-78"/>
                <a:cs typeface="Sakkal Majalla" panose="02000000000000000000" pitchFamily="2" charset="-78"/>
              </a:rPr>
              <a:t>القوانين بحيادية وهذا يتطلب استقلالية القضاء وجهات تنفيذية محايدة</a:t>
            </a:r>
          </a:p>
          <a:p>
            <a:pPr marL="0" indent="0" algn="r" rtl="1">
              <a:buNone/>
            </a:pPr>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156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 الشفافية</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normAutofit fontScale="92500" lnSpcReduction="20000"/>
          </a:bodyPr>
          <a:lstStyle/>
          <a:p>
            <a:pPr marL="0" indent="0" algn="r" rtl="1">
              <a:buNone/>
            </a:pPr>
            <a:r>
              <a:rPr lang="ar-SY" sz="3200" dirty="0">
                <a:latin typeface="Sakkal Majalla" panose="02000000000000000000" pitchFamily="2" charset="-78"/>
                <a:cs typeface="Sakkal Majalla" panose="02000000000000000000" pitchFamily="2" charset="-78"/>
              </a:rPr>
              <a:t>وتعني الشفافية:</a:t>
            </a:r>
          </a:p>
          <a:p>
            <a:pPr algn="r" rtl="1"/>
            <a:r>
              <a:rPr lang="ar-SY" sz="3200" dirty="0">
                <a:latin typeface="Sakkal Majalla" panose="02000000000000000000" pitchFamily="2" charset="-78"/>
                <a:cs typeface="Sakkal Majalla" panose="02000000000000000000" pitchFamily="2" charset="-78"/>
              </a:rPr>
              <a:t>1- الوضوح: وضوح الوظيفة، وضوح الواجبات، وضوح المصادر، وضوح سير </a:t>
            </a:r>
            <a:r>
              <a:rPr lang="ar-SY" sz="3200" dirty="0" err="1">
                <a:latin typeface="Sakkal Majalla" panose="02000000000000000000" pitchFamily="2" charset="-78"/>
                <a:cs typeface="Sakkal Majalla" panose="02000000000000000000" pitchFamily="2" charset="-78"/>
              </a:rPr>
              <a:t>المعاملات،وضوح</a:t>
            </a:r>
            <a:r>
              <a:rPr lang="ar-SY" sz="3200" dirty="0">
                <a:latin typeface="Sakkal Majalla" panose="02000000000000000000" pitchFamily="2" charset="-78"/>
                <a:cs typeface="Sakkal Majalla" panose="02000000000000000000" pitchFamily="2" charset="-78"/>
              </a:rPr>
              <a:t> سبل أداء المسؤول دوره...</a:t>
            </a:r>
          </a:p>
          <a:p>
            <a:pPr algn="r" rtl="1"/>
            <a:r>
              <a:rPr lang="ar-SY" sz="3200" dirty="0">
                <a:latin typeface="Sakkal Majalla" panose="02000000000000000000" pitchFamily="2" charset="-78"/>
                <a:cs typeface="Sakkal Majalla" panose="02000000000000000000" pitchFamily="2" charset="-78"/>
              </a:rPr>
              <a:t>2- وضع جميع المعطيات في متناول جميع المواطنين</a:t>
            </a:r>
          </a:p>
          <a:p>
            <a:pPr marL="0" indent="0" algn="r" rtl="1">
              <a:buNone/>
            </a:pPr>
            <a:r>
              <a:rPr lang="ar-SY" sz="3200" dirty="0" smtClean="0">
                <a:latin typeface="Sakkal Majalla" panose="02000000000000000000" pitchFamily="2" charset="-78"/>
                <a:cs typeface="Sakkal Majalla" panose="02000000000000000000" pitchFamily="2" charset="-78"/>
              </a:rPr>
              <a:t>فالشفافية </a:t>
            </a:r>
            <a:r>
              <a:rPr lang="ar-SY" sz="3200" dirty="0">
                <a:latin typeface="Sakkal Majalla" panose="02000000000000000000" pitchFamily="2" charset="-78"/>
                <a:cs typeface="Sakkal Majalla" panose="02000000000000000000" pitchFamily="2" charset="-78"/>
              </a:rPr>
              <a:t>مبنية على التدفق الحر للمعلومات. والعمليات والمؤسسات والمعلومات متاحة مباشرة للمعنيين بها، وتقدم معلومات كافية لفهمها ورصدها.</a:t>
            </a:r>
          </a:p>
          <a:p>
            <a:pPr marL="0" indent="0" algn="r" rtl="1">
              <a:buNone/>
            </a:pPr>
            <a:r>
              <a:rPr lang="ar-SY" sz="3200" dirty="0">
                <a:latin typeface="Sakkal Majalla" panose="02000000000000000000" pitchFamily="2" charset="-78"/>
                <a:cs typeface="Sakkal Majalla" panose="02000000000000000000" pitchFamily="2" charset="-78"/>
              </a:rPr>
              <a:t>و</a:t>
            </a:r>
            <a:r>
              <a:rPr lang="ar-SY" sz="3200" dirty="0" smtClean="0">
                <a:latin typeface="Sakkal Majalla" panose="02000000000000000000" pitchFamily="2" charset="-78"/>
                <a:cs typeface="Sakkal Majalla" panose="02000000000000000000" pitchFamily="2" charset="-78"/>
              </a:rPr>
              <a:t>يقوم مفهوم الشفافية على أساس التصرف بطريقة مكشوفة في كل </a:t>
            </a:r>
            <a:r>
              <a:rPr lang="ar-SY" sz="3200" dirty="0" err="1" smtClean="0">
                <a:latin typeface="Sakkal Majalla" panose="02000000000000000000" pitchFamily="2" charset="-78"/>
                <a:cs typeface="Sakkal Majalla" panose="02000000000000000000" pitchFamily="2" charset="-78"/>
              </a:rPr>
              <a:t>مايتعلق</a:t>
            </a:r>
            <a:r>
              <a:rPr lang="ar-SY" sz="3200" dirty="0" smtClean="0">
                <a:latin typeface="Sakkal Majalla" panose="02000000000000000000" pitchFamily="2" charset="-78"/>
                <a:cs typeface="Sakkal Majalla" panose="02000000000000000000" pitchFamily="2" charset="-78"/>
              </a:rPr>
              <a:t> </a:t>
            </a:r>
            <a:r>
              <a:rPr lang="ar-SY" sz="3200" dirty="0" err="1" smtClean="0">
                <a:latin typeface="Sakkal Majalla" panose="02000000000000000000" pitchFamily="2" charset="-78"/>
                <a:cs typeface="Sakkal Majalla" panose="02000000000000000000" pitchFamily="2" charset="-78"/>
              </a:rPr>
              <a:t>يالشأن</a:t>
            </a:r>
            <a:r>
              <a:rPr lang="ar-SY" sz="3200" dirty="0" smtClean="0">
                <a:latin typeface="Sakkal Majalla" panose="02000000000000000000" pitchFamily="2" charset="-78"/>
                <a:cs typeface="Sakkal Majalla" panose="02000000000000000000" pitchFamily="2" charset="-78"/>
              </a:rPr>
              <a:t> العام.</a:t>
            </a:r>
          </a:p>
          <a:p>
            <a:pPr algn="r" rtl="1"/>
            <a:endParaRPr lang="ar-SY" sz="3200" dirty="0">
              <a:latin typeface="Sakkal Majalla" panose="02000000000000000000" pitchFamily="2" charset="-78"/>
              <a:cs typeface="Sakkal Majalla" panose="02000000000000000000" pitchFamily="2" charset="-78"/>
            </a:endParaRPr>
          </a:p>
          <a:p>
            <a:pPr algn="r" rtl="1"/>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686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596" y="1581150"/>
            <a:ext cx="9601200" cy="1485900"/>
          </a:xfrm>
        </p:spPr>
        <p:txBody>
          <a:bodyPr/>
          <a:lstStyle/>
          <a:p>
            <a:pPr algn="r" rtl="1"/>
            <a:r>
              <a:rPr lang="ar-SY" dirty="0" smtClean="0">
                <a:solidFill>
                  <a:srgbClr val="002060"/>
                </a:solidFill>
                <a:latin typeface="Sakkal Majalla" panose="02000000000000000000" pitchFamily="2" charset="-78"/>
                <a:cs typeface="Sakkal Majalla" panose="02000000000000000000" pitchFamily="2" charset="-78"/>
              </a:rPr>
              <a:t>تقوم الشفافية بتأمين </a:t>
            </a:r>
            <a:endParaRPr lang="en-US" dirty="0">
              <a:solidFill>
                <a:srgbClr val="002060"/>
              </a:solidFill>
            </a:endParaRPr>
          </a:p>
        </p:txBody>
      </p:sp>
      <p:sp>
        <p:nvSpPr>
          <p:cNvPr id="3" name="Content Placeholder 2"/>
          <p:cNvSpPr>
            <a:spLocks noGrp="1"/>
          </p:cNvSpPr>
          <p:nvPr>
            <p:ph idx="1"/>
          </p:nvPr>
        </p:nvSpPr>
        <p:spPr>
          <a:xfrm>
            <a:off x="1017916" y="2619554"/>
            <a:ext cx="4485736" cy="4572000"/>
          </a:xfrm>
        </p:spPr>
        <p:txBody>
          <a:bodyPr>
            <a:noAutofit/>
          </a:bodyPr>
          <a:lstStyle/>
          <a:p>
            <a:pPr marL="342900" indent="-342900" algn="just" rtl="1">
              <a:spcBef>
                <a:spcPct val="20000"/>
              </a:spcBef>
              <a:buFont typeface="Arial" pitchFamily="34" charset="0"/>
              <a:buChar char="•"/>
              <a:defRPr/>
            </a:pPr>
            <a:r>
              <a:rPr lang="ar-LB" sz="2400" b="1" kern="0" dirty="0" smtClean="0">
                <a:latin typeface="Sakkal Majalla" panose="02000000000000000000" pitchFamily="2" charset="-78"/>
                <a:cs typeface="Sakkal Majalla" panose="02000000000000000000" pitchFamily="2" charset="-78"/>
              </a:rPr>
              <a:t>أداء </a:t>
            </a:r>
            <a:r>
              <a:rPr lang="ar-LB" sz="2400" b="1" kern="0" dirty="0">
                <a:latin typeface="Sakkal Majalla" panose="02000000000000000000" pitchFamily="2" charset="-78"/>
                <a:cs typeface="Sakkal Majalla" panose="02000000000000000000" pitchFamily="2" charset="-78"/>
              </a:rPr>
              <a:t>مهمة إصلاح الإدارة ومحاربة الفساد</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تحسين نوعية الخدمات المقدمة إلى المواطنين</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تعزيز ثقة المواطن بالدولة ومؤسساتها</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الالتزام بمقتضيات النظام الديمقراطي</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احترام كامل حقوق المواطن</a:t>
            </a:r>
          </a:p>
          <a:p>
            <a:pPr marL="342900" indent="-342900" algn="just" rtl="1">
              <a:spcBef>
                <a:spcPct val="20000"/>
              </a:spcBef>
              <a:buFont typeface="Arial" pitchFamily="34" charset="0"/>
              <a:buChar char="•"/>
              <a:defRPr/>
            </a:pPr>
            <a:endParaRPr lang="ar-LB" sz="2400" b="1" kern="0" dirty="0">
              <a:latin typeface="Sakkal Majalla" panose="02000000000000000000" pitchFamily="2" charset="-78"/>
              <a:cs typeface="Sakkal Majalla" panose="02000000000000000000" pitchFamily="2" charset="-78"/>
            </a:endParaRPr>
          </a:p>
        </p:txBody>
      </p:sp>
      <p:sp>
        <p:nvSpPr>
          <p:cNvPr id="4" name="Content Placeholder 2"/>
          <p:cNvSpPr txBox="1">
            <a:spLocks/>
          </p:cNvSpPr>
          <p:nvPr/>
        </p:nvSpPr>
        <p:spPr>
          <a:xfrm>
            <a:off x="7433093" y="2619554"/>
            <a:ext cx="3766867" cy="4572000"/>
          </a:xfrm>
          <a:prstGeom prst="rect">
            <a:avLst/>
          </a:prstGeom>
        </p:spPr>
        <p:txBody>
          <a:bodyPr vert="horz" lIns="91440" tIns="45720" rIns="91440" bIns="45720" rtlCol="0">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342900" indent="-342900" algn="just" rtl="1">
              <a:spcBef>
                <a:spcPct val="20000"/>
              </a:spcBef>
              <a:buFont typeface="Arial" pitchFamily="34" charset="0"/>
              <a:buChar char="•"/>
              <a:defRPr/>
            </a:pPr>
            <a:r>
              <a:rPr lang="ar-LB" sz="2400" b="1" kern="0" dirty="0" smtClean="0">
                <a:latin typeface="Sakkal Majalla" panose="02000000000000000000" pitchFamily="2" charset="-78"/>
                <a:cs typeface="Sakkal Majalla" panose="02000000000000000000" pitchFamily="2" charset="-78"/>
              </a:rPr>
              <a:t>الرقابة على العمل والأداء</a:t>
            </a:r>
          </a:p>
          <a:p>
            <a:pPr marL="342900" indent="-342900" algn="just" rtl="1">
              <a:spcBef>
                <a:spcPct val="20000"/>
              </a:spcBef>
              <a:buFont typeface="Arial" pitchFamily="34" charset="0"/>
              <a:buChar char="•"/>
              <a:defRPr/>
            </a:pPr>
            <a:r>
              <a:rPr lang="ar-LB" sz="2400" b="1" kern="0" dirty="0" smtClean="0">
                <a:latin typeface="Sakkal Majalla" panose="02000000000000000000" pitchFamily="2" charset="-78"/>
                <a:cs typeface="Sakkal Majalla" panose="02000000000000000000" pitchFamily="2" charset="-78"/>
              </a:rPr>
              <a:t>المساءلة والمحاسبة الفعّالة</a:t>
            </a:r>
          </a:p>
          <a:p>
            <a:pPr marL="342900" indent="-342900" algn="just" rtl="1">
              <a:spcBef>
                <a:spcPct val="20000"/>
              </a:spcBef>
              <a:buFont typeface="Arial" pitchFamily="34" charset="0"/>
              <a:buChar char="•"/>
              <a:defRPr/>
            </a:pPr>
            <a:r>
              <a:rPr lang="ar-LB" sz="2400" b="1" kern="0" dirty="0" smtClean="0">
                <a:latin typeface="Sakkal Majalla" panose="02000000000000000000" pitchFamily="2" charset="-78"/>
                <a:cs typeface="Sakkal Majalla" panose="02000000000000000000" pitchFamily="2" charset="-78"/>
              </a:rPr>
              <a:t>تقويم الأداء وتصحيحه</a:t>
            </a:r>
          </a:p>
          <a:p>
            <a:pPr marL="342900" indent="-342900" algn="just" rtl="1">
              <a:spcBef>
                <a:spcPct val="20000"/>
              </a:spcBef>
              <a:buFont typeface="Arial" pitchFamily="34" charset="0"/>
              <a:buChar char="•"/>
              <a:defRPr/>
            </a:pPr>
            <a:r>
              <a:rPr lang="ar-LB" sz="2400" b="1" kern="0" dirty="0" smtClean="0">
                <a:latin typeface="Sakkal Majalla" panose="02000000000000000000" pitchFamily="2" charset="-78"/>
                <a:cs typeface="Sakkal Majalla" panose="02000000000000000000" pitchFamily="2" charset="-78"/>
              </a:rPr>
              <a:t>تجنب الوقوع في الأخطاء أو تكرارها</a:t>
            </a:r>
          </a:p>
          <a:p>
            <a:pPr marL="342900" indent="-342900" algn="just" rtl="1">
              <a:spcBef>
                <a:spcPct val="20000"/>
              </a:spcBef>
              <a:buFont typeface="Arial" pitchFamily="34" charset="0"/>
              <a:buChar char="•"/>
              <a:defRPr/>
            </a:pPr>
            <a:r>
              <a:rPr lang="ar-LB" sz="2400" b="1" kern="0" dirty="0" smtClean="0">
                <a:latin typeface="Sakkal Majalla" panose="02000000000000000000" pitchFamily="2" charset="-78"/>
                <a:cs typeface="Sakkal Majalla" panose="02000000000000000000" pitchFamily="2" charset="-78"/>
              </a:rPr>
              <a:t>التواصل بين المواطنين والمسؤولين</a:t>
            </a:r>
            <a:endParaRPr lang="en-US" sz="2400" b="1" kern="0" dirty="0">
              <a:latin typeface="Sakkal Majalla" panose="02000000000000000000" pitchFamily="2" charset="-78"/>
              <a:cs typeface="Sakkal Majalla" panose="02000000000000000000" pitchFamily="2" charset="-78"/>
            </a:endParaRPr>
          </a:p>
          <a:p>
            <a:pPr marL="342900" indent="-342900" algn="just" rtl="1">
              <a:spcBef>
                <a:spcPct val="20000"/>
              </a:spcBef>
              <a:buFont typeface="Arial" pitchFamily="34" charset="0"/>
              <a:buChar char="•"/>
              <a:defRPr/>
            </a:pPr>
            <a:r>
              <a:rPr lang="ar-LB" sz="2400" b="1" kern="0" dirty="0" smtClean="0">
                <a:latin typeface="Sakkal Majalla" panose="02000000000000000000" pitchFamily="2" charset="-78"/>
                <a:cs typeface="Sakkal Majalla" panose="02000000000000000000" pitchFamily="2" charset="-78"/>
              </a:rPr>
              <a:t>التأثير أو المشاركة في صنع القرار.</a:t>
            </a:r>
          </a:p>
          <a:p>
            <a:pPr marL="342900" indent="-342900" algn="just" rtl="1">
              <a:spcBef>
                <a:spcPct val="20000"/>
              </a:spcBef>
              <a:buFont typeface="Arial" pitchFamily="34" charset="0"/>
              <a:buChar char="•"/>
              <a:defRPr/>
            </a:pPr>
            <a:endParaRPr lang="ar-LB" sz="2400" b="1" kern="0" dirty="0" smtClean="0">
              <a:latin typeface="Sakkal Majalla" panose="02000000000000000000" pitchFamily="2" charset="-78"/>
              <a:cs typeface="Sakkal Majalla" panose="02000000000000000000" pitchFamily="2" charset="-78"/>
            </a:endParaRPr>
          </a:p>
          <a:p>
            <a:pPr marL="342900" indent="-342900" algn="just" rtl="1">
              <a:spcBef>
                <a:spcPct val="20000"/>
              </a:spcBef>
              <a:buFont typeface="Arial" pitchFamily="34" charset="0"/>
              <a:buChar char="•"/>
              <a:defRPr/>
            </a:pPr>
            <a:endParaRPr lang="ar-LB" sz="2400" b="1" kern="0" dirty="0">
              <a:latin typeface="Sakkal Majalla" panose="02000000000000000000" pitchFamily="2" charset="-78"/>
              <a:cs typeface="Sakkal Majalla" panose="02000000000000000000" pitchFamily="2" charset="-78"/>
            </a:endParaRPr>
          </a:p>
        </p:txBody>
      </p:sp>
      <p:sp>
        <p:nvSpPr>
          <p:cNvPr id="5" name="Title 1"/>
          <p:cNvSpPr txBox="1">
            <a:spLocks/>
          </p:cNvSpPr>
          <p:nvPr/>
        </p:nvSpPr>
        <p:spPr>
          <a:xfrm>
            <a:off x="1524000" y="8382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 الشفافية</a:t>
            </a:r>
            <a:endParaRPr lang="en-US" dirty="0"/>
          </a:p>
        </p:txBody>
      </p:sp>
    </p:spTree>
    <p:extLst>
      <p:ext uri="{BB962C8B-B14F-4D97-AF65-F5344CB8AC3E}">
        <p14:creationId xmlns:p14="http://schemas.microsoft.com/office/powerpoint/2010/main" val="566265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a:solidFill>
                  <a:srgbClr val="C00000"/>
                </a:solidFill>
                <a:latin typeface="Sakkal Majalla" panose="02000000000000000000" pitchFamily="2" charset="-78"/>
                <a:cs typeface="Sakkal Majalla" panose="02000000000000000000" pitchFamily="2" charset="-78"/>
              </a:rPr>
              <a:t>الحوكمة</a:t>
            </a:r>
            <a:r>
              <a:rPr lang="ar-SY" dirty="0">
                <a:solidFill>
                  <a:srgbClr val="C00000"/>
                </a:solidFill>
                <a:latin typeface="Sakkal Majalla" panose="02000000000000000000" pitchFamily="2" charset="-78"/>
                <a:cs typeface="Sakkal Majalla" panose="02000000000000000000" pitchFamily="2" charset="-78"/>
              </a:rPr>
              <a:t> : الشفافية</a:t>
            </a:r>
            <a:r>
              <a:rPr lang="en-US" dirty="0"/>
              <a:t/>
            </a:r>
            <a:br>
              <a:rPr lang="en-US" dirty="0"/>
            </a:br>
            <a:r>
              <a:rPr lang="ar-LB" b="1" kern="0" dirty="0">
                <a:solidFill>
                  <a:srgbClr val="FF0000"/>
                </a:solidFill>
                <a:latin typeface="Traditional Arabic" pitchFamily="2" charset="-78"/>
                <a:cs typeface="Traditional Arabic" pitchFamily="2" charset="-78"/>
              </a:rPr>
              <a:t/>
            </a:r>
            <a:br>
              <a:rPr lang="ar-LB" b="1" kern="0" dirty="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يجب فتح المجال أمام المواطنين </a:t>
            </a:r>
            <a:r>
              <a:rPr lang="ar-LB" sz="2400" b="1" kern="0" dirty="0" err="1">
                <a:latin typeface="Sakkal Majalla" panose="02000000000000000000" pitchFamily="2" charset="-78"/>
                <a:cs typeface="Sakkal Majalla" panose="02000000000000000000" pitchFamily="2" charset="-78"/>
              </a:rPr>
              <a:t>للإطلاع</a:t>
            </a:r>
            <a:r>
              <a:rPr lang="ar-LB" sz="2400" b="1" kern="0" dirty="0">
                <a:latin typeface="Sakkal Majalla" panose="02000000000000000000" pitchFamily="2" charset="-78"/>
                <a:cs typeface="Sakkal Majalla" panose="02000000000000000000" pitchFamily="2" charset="-78"/>
              </a:rPr>
              <a:t> الدائم على سير الحياة العامة في جميع المجالات.</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يجب أن تكون السياسات والخطط العامة واضحة ومحددة ومعروفة من المواطنين دون غموض أو تعديل.</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يجب ألا تكون السياسات سراً من أسرار الدولة.</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 يجب ألا يكون القرار أو السياسات محصورة بيد شخص او مجموعة من الأشخاص.</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يجب أن يفسح المجال أمام أوسع مشاركة في رسم السياسات واتخاذ القرارات ومن ثم مراقبة التطبيق والتنفيذ.</a:t>
            </a:r>
            <a:endParaRPr lang="en-US" sz="2400" b="1" kern="0" dirty="0">
              <a:latin typeface="Sakkal Majalla" panose="02000000000000000000" pitchFamily="2" charset="-78"/>
              <a:cs typeface="Sakkal Majalla" panose="02000000000000000000" pitchFamily="2" charset="-78"/>
            </a:endParaRPr>
          </a:p>
          <a:p>
            <a:pPr algn="r" rtl="1"/>
            <a:endParaRPr lang="en-US" sz="2400" dirty="0">
              <a:latin typeface="Sakkal Majalla" panose="02000000000000000000" pitchFamily="2" charset="-78"/>
              <a:cs typeface="Sakkal Majalla" panose="02000000000000000000" pitchFamily="2" charset="-78"/>
            </a:endParaRPr>
          </a:p>
        </p:txBody>
      </p:sp>
      <p:sp>
        <p:nvSpPr>
          <p:cNvPr id="4" name="Rectangle 3"/>
          <p:cNvSpPr/>
          <p:nvPr/>
        </p:nvSpPr>
        <p:spPr>
          <a:xfrm>
            <a:off x="4549811" y="1640514"/>
            <a:ext cx="3244778" cy="646331"/>
          </a:xfrm>
          <a:prstGeom prst="rect">
            <a:avLst/>
          </a:prstGeom>
        </p:spPr>
        <p:txBody>
          <a:bodyPr wrap="square">
            <a:spAutoFit/>
          </a:bodyPr>
          <a:lstStyle/>
          <a:p>
            <a:pPr algn="ctr"/>
            <a:r>
              <a:rPr lang="ar-SA" sz="2800" b="1" kern="0" dirty="0">
                <a:solidFill>
                  <a:srgbClr val="002060"/>
                </a:solidFill>
                <a:latin typeface="Sakkal Majalla" panose="02000000000000000000" pitchFamily="2" charset="-78"/>
                <a:cs typeface="Sakkal Majalla" panose="02000000000000000000" pitchFamily="2" charset="-78"/>
              </a:rPr>
              <a:t> </a:t>
            </a:r>
            <a:r>
              <a:rPr lang="ar-LB" sz="2800" b="1" kern="0" dirty="0">
                <a:solidFill>
                  <a:srgbClr val="002060"/>
                </a:solidFill>
                <a:latin typeface="Sakkal Majalla" panose="02000000000000000000" pitchFamily="2" charset="-78"/>
                <a:cs typeface="Sakkal Majalla" panose="02000000000000000000" pitchFamily="2" charset="-78"/>
              </a:rPr>
              <a:t>كيف </a:t>
            </a:r>
            <a:r>
              <a:rPr lang="ar-LB" sz="2800" b="1" kern="0" dirty="0" smtClean="0">
                <a:solidFill>
                  <a:srgbClr val="002060"/>
                </a:solidFill>
                <a:latin typeface="Sakkal Majalla" panose="02000000000000000000" pitchFamily="2" charset="-78"/>
                <a:cs typeface="Sakkal Majalla" panose="02000000000000000000" pitchFamily="2" charset="-78"/>
              </a:rPr>
              <a:t>تمار</a:t>
            </a:r>
            <a:r>
              <a:rPr lang="ar-SY" sz="2800" b="1" kern="0" dirty="0" smtClean="0">
                <a:solidFill>
                  <a:srgbClr val="002060"/>
                </a:solidFill>
                <a:latin typeface="Sakkal Majalla" panose="02000000000000000000" pitchFamily="2" charset="-78"/>
                <a:cs typeface="Sakkal Majalla" panose="02000000000000000000" pitchFamily="2" charset="-78"/>
              </a:rPr>
              <a:t>َ</a:t>
            </a:r>
            <a:r>
              <a:rPr lang="ar-LB" sz="2800" b="1" kern="0" dirty="0" smtClean="0">
                <a:solidFill>
                  <a:srgbClr val="002060"/>
                </a:solidFill>
                <a:latin typeface="Sakkal Majalla" panose="02000000000000000000" pitchFamily="2" charset="-78"/>
                <a:cs typeface="Sakkal Majalla" panose="02000000000000000000" pitchFamily="2" charset="-78"/>
              </a:rPr>
              <a:t>س </a:t>
            </a:r>
            <a:r>
              <a:rPr lang="ar-LB" sz="3600" b="1" kern="0" dirty="0">
                <a:solidFill>
                  <a:srgbClr val="002060"/>
                </a:solidFill>
                <a:latin typeface="Sakkal Majalla" panose="02000000000000000000" pitchFamily="2" charset="-78"/>
                <a:cs typeface="Sakkal Majalla" panose="02000000000000000000" pitchFamily="2" charset="-78"/>
              </a:rPr>
              <a:t>الشفافية</a:t>
            </a:r>
            <a:r>
              <a:rPr lang="ar-LB" sz="2800" b="1" kern="0" dirty="0">
                <a:solidFill>
                  <a:srgbClr val="002060"/>
                </a:solidFill>
                <a:latin typeface="Sakkal Majalla" panose="02000000000000000000" pitchFamily="2" charset="-78"/>
                <a:cs typeface="Sakkal Majalla" panose="02000000000000000000" pitchFamily="2" charset="-78"/>
              </a:rPr>
              <a:t>؟</a:t>
            </a:r>
            <a:endParaRPr lang="en-US" sz="2800" dirty="0">
              <a:solidFill>
                <a:srgbClr val="00206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03069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a:solidFill>
                  <a:srgbClr val="C00000"/>
                </a:solidFill>
                <a:latin typeface="Sakkal Majalla" panose="02000000000000000000" pitchFamily="2" charset="-78"/>
                <a:cs typeface="Sakkal Majalla" panose="02000000000000000000" pitchFamily="2" charset="-78"/>
              </a:rPr>
              <a:t>الحوكمة</a:t>
            </a:r>
            <a:r>
              <a:rPr lang="ar-SY" dirty="0">
                <a:solidFill>
                  <a:srgbClr val="C00000"/>
                </a:solidFill>
                <a:latin typeface="Sakkal Majalla" panose="02000000000000000000" pitchFamily="2" charset="-78"/>
                <a:cs typeface="Sakkal Majalla" panose="02000000000000000000" pitchFamily="2" charset="-78"/>
              </a:rPr>
              <a:t> : الشفافية</a:t>
            </a:r>
            <a:r>
              <a:rPr lang="en-US" dirty="0"/>
              <a:t/>
            </a:r>
            <a:br>
              <a:rPr lang="en-US" dirty="0"/>
            </a:br>
            <a:r>
              <a:rPr lang="ar-LB" b="1" kern="0" dirty="0">
                <a:solidFill>
                  <a:srgbClr val="FF0000"/>
                </a:solidFill>
                <a:latin typeface="Traditional Arabic" pitchFamily="2" charset="-78"/>
                <a:cs typeface="Traditional Arabic" pitchFamily="2" charset="-78"/>
              </a:rPr>
              <a:t/>
            </a:r>
            <a:br>
              <a:rPr lang="ar-LB" b="1" kern="0" dirty="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وعي عام.</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مشاركة شعبية فعالة.</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دور فاعل لمنظمات المجتمعات المدني</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حرية وسائل الإعلام واستقلاليتها</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إرادة وقرار سياسيان</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تجاوب الموظفين والتزامهم</a:t>
            </a:r>
          </a:p>
        </p:txBody>
      </p:sp>
      <p:sp>
        <p:nvSpPr>
          <p:cNvPr id="4" name="Rectangle 3"/>
          <p:cNvSpPr/>
          <p:nvPr/>
        </p:nvSpPr>
        <p:spPr>
          <a:xfrm>
            <a:off x="4549811" y="1640514"/>
            <a:ext cx="3244778" cy="523220"/>
          </a:xfrm>
          <a:prstGeom prst="rect">
            <a:avLst/>
          </a:prstGeom>
        </p:spPr>
        <p:txBody>
          <a:bodyPr wrap="square">
            <a:spAutoFit/>
          </a:bodyPr>
          <a:lstStyle/>
          <a:p>
            <a:pPr algn="ctr"/>
            <a:r>
              <a:rPr lang="ar-SY" sz="2800" b="1" kern="0" dirty="0" smtClean="0">
                <a:solidFill>
                  <a:srgbClr val="002060"/>
                </a:solidFill>
                <a:latin typeface="Sakkal Majalla" panose="02000000000000000000" pitchFamily="2" charset="-78"/>
                <a:cs typeface="Sakkal Majalla" panose="02000000000000000000" pitchFamily="2" charset="-78"/>
              </a:rPr>
              <a:t>ماذا تحتاج الشفافية ؟</a:t>
            </a:r>
            <a:endParaRPr lang="en-US" sz="2800" dirty="0">
              <a:solidFill>
                <a:srgbClr val="00206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9062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a:solidFill>
                  <a:srgbClr val="C00000"/>
                </a:solidFill>
                <a:latin typeface="Sakkal Majalla" panose="02000000000000000000" pitchFamily="2" charset="-78"/>
                <a:cs typeface="Sakkal Majalla" panose="02000000000000000000" pitchFamily="2" charset="-78"/>
              </a:rPr>
              <a:t>الحوكمة</a:t>
            </a:r>
            <a:r>
              <a:rPr lang="ar-SY" dirty="0">
                <a:solidFill>
                  <a:srgbClr val="C00000"/>
                </a:solidFill>
                <a:latin typeface="Sakkal Majalla" panose="02000000000000000000" pitchFamily="2" charset="-78"/>
                <a:cs typeface="Sakkal Majalla" panose="02000000000000000000" pitchFamily="2" charset="-78"/>
              </a:rPr>
              <a:t> : الشفافية</a:t>
            </a:r>
            <a:r>
              <a:rPr lang="en-US" dirty="0"/>
              <a:t/>
            </a:r>
            <a:br>
              <a:rPr lang="en-US" dirty="0"/>
            </a:br>
            <a:r>
              <a:rPr lang="ar-LB" b="1" kern="0" dirty="0">
                <a:solidFill>
                  <a:srgbClr val="FF0000"/>
                </a:solidFill>
                <a:latin typeface="Traditional Arabic" pitchFamily="2" charset="-78"/>
                <a:cs typeface="Traditional Arabic" pitchFamily="2" charset="-78"/>
              </a:rPr>
              <a:t/>
            </a:r>
            <a:br>
              <a:rPr lang="ar-LB" b="1" kern="0" dirty="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جميع الأطراف التي تتعاطى بالشأن العام او لها علاقات بالمواطنين يجب أن تتمتع بالشفافية في عملها وفي تعاطيها مع المواطنين</a:t>
            </a:r>
            <a:r>
              <a:rPr lang="ar-LB" sz="2400" b="1" kern="0" dirty="0" smtClean="0">
                <a:latin typeface="Sakkal Majalla" panose="02000000000000000000" pitchFamily="2" charset="-78"/>
                <a:cs typeface="Sakkal Majalla" panose="02000000000000000000" pitchFamily="2" charset="-78"/>
              </a:rPr>
              <a:t>.</a:t>
            </a:r>
            <a:endParaRPr lang="ar-LB" sz="2400" b="1" kern="0" dirty="0">
              <a:latin typeface="Sakkal Majalla" panose="02000000000000000000" pitchFamily="2" charset="-78"/>
              <a:cs typeface="Sakkal Majalla" panose="02000000000000000000" pitchFamily="2" charset="-78"/>
            </a:endParaRP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السلطات الرسمية وبخاصة السلطة التنفيذية.</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مؤسسات القطاع الخاص.</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مؤسسات المجتمع المدني.</a:t>
            </a:r>
          </a:p>
        </p:txBody>
      </p:sp>
      <p:sp>
        <p:nvSpPr>
          <p:cNvPr id="4" name="Rectangle 3"/>
          <p:cNvSpPr/>
          <p:nvPr/>
        </p:nvSpPr>
        <p:spPr>
          <a:xfrm>
            <a:off x="4099392" y="1640514"/>
            <a:ext cx="4145615" cy="523220"/>
          </a:xfrm>
          <a:prstGeom prst="rect">
            <a:avLst/>
          </a:prstGeom>
        </p:spPr>
        <p:txBody>
          <a:bodyPr wrap="square">
            <a:spAutoFit/>
          </a:bodyPr>
          <a:lstStyle/>
          <a:p>
            <a:pPr algn="ctr"/>
            <a:r>
              <a:rPr lang="ar-SY" sz="2800" b="1" kern="0" dirty="0">
                <a:solidFill>
                  <a:srgbClr val="002060"/>
                </a:solidFill>
                <a:latin typeface="Sakkal Majalla" panose="02000000000000000000" pitchFamily="2" charset="-78"/>
                <a:cs typeface="Sakkal Majalla" panose="02000000000000000000" pitchFamily="2" charset="-78"/>
              </a:rPr>
              <a:t>من الذي يجب أن يتمتع بالشفافية؟</a:t>
            </a:r>
          </a:p>
        </p:txBody>
      </p:sp>
    </p:spTree>
    <p:extLst>
      <p:ext uri="{BB962C8B-B14F-4D97-AF65-F5344CB8AC3E}">
        <p14:creationId xmlns:p14="http://schemas.microsoft.com/office/powerpoint/2010/main" val="248284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a:t>
            </a:r>
            <a:r>
              <a:rPr lang="ar-SY" dirty="0">
                <a:solidFill>
                  <a:srgbClr val="C00000"/>
                </a:solidFill>
                <a:latin typeface="Sakkal Majalla" panose="02000000000000000000" pitchFamily="2" charset="-78"/>
                <a:cs typeface="Sakkal Majalla" panose="02000000000000000000" pitchFamily="2" charset="-78"/>
              </a:rPr>
              <a:t>: المساءلة</a:t>
            </a:r>
            <a:br>
              <a:rPr lang="ar-SY" dirty="0">
                <a:solidFill>
                  <a:srgbClr val="C00000"/>
                </a:solidFill>
                <a:latin typeface="Sakkal Majalla" panose="02000000000000000000" pitchFamily="2" charset="-78"/>
                <a:cs typeface="Sakkal Majalla" panose="02000000000000000000" pitchFamily="2" charset="-78"/>
              </a:rPr>
            </a:br>
            <a:r>
              <a:rPr lang="ar-LB" b="1" kern="0" dirty="0" smtClean="0">
                <a:solidFill>
                  <a:srgbClr val="FF0000"/>
                </a:solidFill>
                <a:latin typeface="Traditional Arabic" pitchFamily="2" charset="-78"/>
                <a:cs typeface="Traditional Arabic" pitchFamily="2" charset="-78"/>
              </a:rPr>
              <a:t/>
            </a:r>
            <a:br>
              <a:rPr lang="ar-LB" b="1" kern="0" dirty="0" smtClean="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يخضع صناع القرار في الحكومة والقطاع الخاص ومنظمات المجتمع المدني للمساءلة أمام الجمهور، فضلا عن أصحاب المصلحة المؤسسيين. </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هي حق أساسي من حقوق المواطن في دولة تحترم حقوق مواطنيها.</a:t>
            </a:r>
          </a:p>
          <a:p>
            <a:pPr marL="342900" indent="-342900" algn="just" rtl="1">
              <a:spcBef>
                <a:spcPct val="20000"/>
              </a:spcBef>
              <a:buFontTx/>
              <a:buChar char="•"/>
              <a:defRPr/>
            </a:pPr>
            <a:endParaRPr lang="ar-LB" sz="2400" b="1" kern="0" dirty="0">
              <a:latin typeface="Sakkal Majalla" panose="02000000000000000000" pitchFamily="2" charset="-78"/>
              <a:cs typeface="Sakkal Majalla" panose="02000000000000000000" pitchFamily="2" charset="-78"/>
            </a:endParaRP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هي وضع كل من يتولى مسؤولية أمام مسؤولياته وإيجاد نظم  مراقبة أدائه وبخاصة في حال التقصير في الأداء أو التخلف عن الأداء.</a:t>
            </a:r>
          </a:p>
        </p:txBody>
      </p:sp>
    </p:spTree>
    <p:extLst>
      <p:ext uri="{BB962C8B-B14F-4D97-AF65-F5344CB8AC3E}">
        <p14:creationId xmlns:p14="http://schemas.microsoft.com/office/powerpoint/2010/main" val="2551332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a:t>
            </a:r>
            <a:r>
              <a:rPr lang="ar-SY" dirty="0">
                <a:solidFill>
                  <a:srgbClr val="C00000"/>
                </a:solidFill>
                <a:latin typeface="Sakkal Majalla" panose="02000000000000000000" pitchFamily="2" charset="-78"/>
                <a:cs typeface="Sakkal Majalla" panose="02000000000000000000" pitchFamily="2" charset="-78"/>
              </a:rPr>
              <a:t>: المساءلة</a:t>
            </a:r>
            <a:br>
              <a:rPr lang="ar-SY" dirty="0">
                <a:solidFill>
                  <a:srgbClr val="C00000"/>
                </a:solidFill>
                <a:latin typeface="Sakkal Majalla" panose="02000000000000000000" pitchFamily="2" charset="-78"/>
                <a:cs typeface="Sakkal Majalla" panose="02000000000000000000" pitchFamily="2" charset="-78"/>
              </a:rPr>
            </a:br>
            <a:r>
              <a:rPr lang="ar-LB" b="1" kern="0" dirty="0" smtClean="0">
                <a:solidFill>
                  <a:srgbClr val="FF0000"/>
                </a:solidFill>
                <a:latin typeface="Traditional Arabic" pitchFamily="2" charset="-78"/>
                <a:cs typeface="Traditional Arabic" pitchFamily="2" charset="-78"/>
              </a:rPr>
              <a:t/>
            </a:r>
            <a:br>
              <a:rPr lang="ar-LB" b="1" kern="0" dirty="0" smtClean="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marL="0" indent="0" algn="just" rtl="1">
              <a:spcBef>
                <a:spcPct val="20000"/>
              </a:spcBef>
              <a:buNone/>
              <a:defRPr/>
            </a:pPr>
            <a:r>
              <a:rPr lang="ar-LB" sz="2400" b="1" kern="0" dirty="0">
                <a:latin typeface="Sakkal Majalla" panose="02000000000000000000" pitchFamily="2" charset="-78"/>
                <a:cs typeface="Sakkal Majalla" panose="02000000000000000000" pitchFamily="2" charset="-78"/>
              </a:rPr>
              <a:t>يجب أن يخضع كل من يتولى منصب في الدولة، (سواء جرى انتخابه </a:t>
            </a:r>
            <a:r>
              <a:rPr lang="ar-LB" sz="2400" b="1" kern="0" dirty="0" smtClean="0">
                <a:latin typeface="Sakkal Majalla" panose="02000000000000000000" pitchFamily="2" charset="-78"/>
                <a:cs typeface="Sakkal Majalla" panose="02000000000000000000" pitchFamily="2" charset="-78"/>
              </a:rPr>
              <a:t>بطريقة</a:t>
            </a:r>
            <a:r>
              <a:rPr lang="ar-SY" sz="2400" b="1" kern="0" dirty="0" smtClean="0">
                <a:latin typeface="Sakkal Majalla" panose="02000000000000000000" pitchFamily="2" charset="-78"/>
                <a:cs typeface="Sakkal Majalla" panose="02000000000000000000" pitchFamily="2" charset="-78"/>
              </a:rPr>
              <a:t> </a:t>
            </a:r>
            <a:r>
              <a:rPr lang="ar-LB" sz="2400" b="1" kern="0" dirty="0" smtClean="0">
                <a:latin typeface="Sakkal Majalla" panose="02000000000000000000" pitchFamily="2" charset="-78"/>
                <a:cs typeface="Sakkal Majalla" panose="02000000000000000000" pitchFamily="2" charset="-78"/>
              </a:rPr>
              <a:t>مباشرة </a:t>
            </a:r>
            <a:r>
              <a:rPr lang="ar-LB" sz="2400" b="1" kern="0" dirty="0">
                <a:latin typeface="Sakkal Majalla" panose="02000000000000000000" pitchFamily="2" charset="-78"/>
                <a:cs typeface="Sakkal Majalla" panose="02000000000000000000" pitchFamily="2" charset="-78"/>
              </a:rPr>
              <a:t>أو غير مباشرة أم جرى تعيينه)، للمساءلة من قبل الجهات </a:t>
            </a:r>
            <a:r>
              <a:rPr lang="ar-LB" sz="2400" b="1" kern="0" dirty="0" smtClean="0">
                <a:latin typeface="Sakkal Majalla" panose="02000000000000000000" pitchFamily="2" charset="-78"/>
                <a:cs typeface="Sakkal Majalla" panose="02000000000000000000" pitchFamily="2" charset="-78"/>
              </a:rPr>
              <a:t>التي</a:t>
            </a:r>
            <a:r>
              <a:rPr lang="ar-SY" sz="2400" b="1" kern="0" dirty="0" smtClean="0">
                <a:latin typeface="Sakkal Majalla" panose="02000000000000000000" pitchFamily="2" charset="-78"/>
                <a:cs typeface="Sakkal Majalla" panose="02000000000000000000" pitchFamily="2" charset="-78"/>
              </a:rPr>
              <a:t> </a:t>
            </a:r>
            <a:r>
              <a:rPr lang="ar-LB" sz="2400" b="1" kern="0" dirty="0" smtClean="0">
                <a:latin typeface="Sakkal Majalla" panose="02000000000000000000" pitchFamily="2" charset="-78"/>
                <a:cs typeface="Sakkal Majalla" panose="02000000000000000000" pitchFamily="2" charset="-78"/>
              </a:rPr>
              <a:t>قامت </a:t>
            </a:r>
            <a:r>
              <a:rPr lang="ar-LB" sz="2400" b="1" kern="0" dirty="0">
                <a:latin typeface="Sakkal Majalla" panose="02000000000000000000" pitchFamily="2" charset="-78"/>
                <a:cs typeface="Sakkal Majalla" panose="02000000000000000000" pitchFamily="2" charset="-78"/>
              </a:rPr>
              <a:t>باختياره (المواطنون، المؤسسات الدستورية). وتتم هذه العملية خلال:</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1- فترة توليه منصبه، عبر تقويم عمله بهدف الضغط عليه والتأثير فيه من أجل تحسين أدائه وتصويبه لتنفيذ البرامج والوعود التي جرى اختياره على أساسها</a:t>
            </a:r>
          </a:p>
          <a:p>
            <a:pPr marL="342900" indent="-342900" algn="just" rtl="1">
              <a:spcBef>
                <a:spcPct val="20000"/>
              </a:spcBef>
              <a:buFontTx/>
              <a:buChar char="•"/>
              <a:defRPr/>
            </a:pPr>
            <a:r>
              <a:rPr lang="ar-LB" sz="2400" b="1" kern="0" dirty="0">
                <a:latin typeface="Sakkal Majalla" panose="02000000000000000000" pitchFamily="2" charset="-78"/>
                <a:cs typeface="Sakkal Majalla" panose="02000000000000000000" pitchFamily="2" charset="-78"/>
              </a:rPr>
              <a:t>2- عند انتهاء مدة ولايته وإبداء رغبته في ولاية جديدة عبر مساءلته ومحاسبته على مجمل أدائه وانجازاته وأخطائه</a:t>
            </a:r>
          </a:p>
        </p:txBody>
      </p:sp>
      <p:sp>
        <p:nvSpPr>
          <p:cNvPr id="4" name="Rectangle 3"/>
          <p:cNvSpPr/>
          <p:nvPr/>
        </p:nvSpPr>
        <p:spPr>
          <a:xfrm>
            <a:off x="4549811" y="1640514"/>
            <a:ext cx="3244778" cy="523220"/>
          </a:xfrm>
          <a:prstGeom prst="rect">
            <a:avLst/>
          </a:prstGeom>
        </p:spPr>
        <p:txBody>
          <a:bodyPr wrap="square">
            <a:spAutoFit/>
          </a:bodyPr>
          <a:lstStyle/>
          <a:p>
            <a:pPr algn="ctr"/>
            <a:r>
              <a:rPr lang="ar-SY" sz="2800" b="1" kern="0" dirty="0" smtClean="0">
                <a:solidFill>
                  <a:srgbClr val="002060"/>
                </a:solidFill>
                <a:latin typeface="Sakkal Majalla" panose="02000000000000000000" pitchFamily="2" charset="-78"/>
                <a:cs typeface="Sakkal Majalla" panose="02000000000000000000" pitchFamily="2" charset="-78"/>
              </a:rPr>
              <a:t>هدف المساءلة !</a:t>
            </a:r>
            <a:endParaRPr lang="en-US" sz="2800" dirty="0">
              <a:solidFill>
                <a:srgbClr val="00206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9187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a:t>
            </a:r>
            <a:r>
              <a:rPr lang="ar-SY" dirty="0">
                <a:solidFill>
                  <a:srgbClr val="C00000"/>
                </a:solidFill>
                <a:latin typeface="Sakkal Majalla" panose="02000000000000000000" pitchFamily="2" charset="-78"/>
                <a:cs typeface="Sakkal Majalla" panose="02000000000000000000" pitchFamily="2" charset="-78"/>
              </a:rPr>
              <a:t>: المساءلة</a:t>
            </a:r>
            <a:br>
              <a:rPr lang="ar-SY" dirty="0">
                <a:solidFill>
                  <a:srgbClr val="C00000"/>
                </a:solidFill>
                <a:latin typeface="Sakkal Majalla" panose="02000000000000000000" pitchFamily="2" charset="-78"/>
                <a:cs typeface="Sakkal Majalla" panose="02000000000000000000" pitchFamily="2" charset="-78"/>
              </a:rPr>
            </a:br>
            <a:r>
              <a:rPr lang="ar-LB" b="1" kern="0" dirty="0" smtClean="0">
                <a:solidFill>
                  <a:srgbClr val="FF0000"/>
                </a:solidFill>
                <a:latin typeface="Traditional Arabic" pitchFamily="2" charset="-78"/>
                <a:cs typeface="Traditional Arabic" pitchFamily="2" charset="-78"/>
              </a:rPr>
              <a:t/>
            </a:r>
            <a:br>
              <a:rPr lang="ar-LB" b="1" kern="0" dirty="0" smtClean="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تضمن احترام حقوق الموطنين</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تعزز الحكم الجيد والممارسة الديمقراطية</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تُلزم المسؤولين تأدية واجباتهم تجاه المواطن</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تؤدي إلى الحد من الفساد</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تمنع سوء استعمال السلطة وهدر المال العام</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تساهم في ترسيخ مفهوم المواطنة</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تلزم المسؤولين بالتقيد في القانون</a:t>
            </a:r>
          </a:p>
          <a:p>
            <a:pPr marL="342900" indent="-342900" algn="just" rtl="1">
              <a:spcBef>
                <a:spcPct val="20000"/>
              </a:spcBef>
              <a:buFont typeface="Arial" pitchFamily="34" charset="0"/>
              <a:buChar char="•"/>
              <a:defRPr/>
            </a:pPr>
            <a:r>
              <a:rPr lang="ar-LB" sz="2400" b="1" kern="0" dirty="0">
                <a:latin typeface="Sakkal Majalla" panose="02000000000000000000" pitchFamily="2" charset="-78"/>
                <a:cs typeface="Sakkal Majalla" panose="02000000000000000000" pitchFamily="2" charset="-78"/>
              </a:rPr>
              <a:t>ترسيخ مبدأ الفصل بين السلطات</a:t>
            </a:r>
          </a:p>
        </p:txBody>
      </p:sp>
      <p:sp>
        <p:nvSpPr>
          <p:cNvPr id="4" name="Rectangle 3"/>
          <p:cNvSpPr/>
          <p:nvPr/>
        </p:nvSpPr>
        <p:spPr>
          <a:xfrm>
            <a:off x="4549811" y="1640514"/>
            <a:ext cx="3244778" cy="523220"/>
          </a:xfrm>
          <a:prstGeom prst="rect">
            <a:avLst/>
          </a:prstGeom>
        </p:spPr>
        <p:txBody>
          <a:bodyPr wrap="square">
            <a:spAutoFit/>
          </a:bodyPr>
          <a:lstStyle/>
          <a:p>
            <a:pPr algn="ctr"/>
            <a:r>
              <a:rPr lang="ar-SY" sz="2800" b="1" kern="0" dirty="0" smtClean="0">
                <a:solidFill>
                  <a:srgbClr val="002060"/>
                </a:solidFill>
                <a:latin typeface="Sakkal Majalla" panose="02000000000000000000" pitchFamily="2" charset="-78"/>
                <a:cs typeface="Sakkal Majalla" panose="02000000000000000000" pitchFamily="2" charset="-78"/>
              </a:rPr>
              <a:t>هدف المساءلة !</a:t>
            </a:r>
            <a:endParaRPr lang="en-US" sz="2800" dirty="0">
              <a:solidFill>
                <a:srgbClr val="00206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936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latin typeface="Sakkal Majalla" panose="02000000000000000000" pitchFamily="2" charset="-78"/>
                <a:cs typeface="Sakkal Majalla" panose="02000000000000000000" pitchFamily="2" charset="-78"/>
              </a:rPr>
              <a:t>مدخل</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6618" y="1779918"/>
            <a:ext cx="9601200" cy="3581400"/>
          </a:xfrm>
        </p:spPr>
        <p:txBody>
          <a:bodyPr>
            <a:noAutofit/>
          </a:bodyPr>
          <a:lstStyle/>
          <a:p>
            <a:pPr marL="0" indent="0" algn="r" rtl="1">
              <a:lnSpc>
                <a:spcPct val="100000"/>
              </a:lnSpc>
              <a:buNone/>
            </a:pPr>
            <a:r>
              <a:rPr lang="ar-SY" sz="2400" dirty="0" smtClean="0">
                <a:latin typeface="Sakkal Majalla" panose="02000000000000000000" pitchFamily="2" charset="-78"/>
                <a:cs typeface="Sakkal Majalla" panose="02000000000000000000" pitchFamily="2" charset="-78"/>
              </a:rPr>
              <a:t>في النصف الثاني من التسعينات، وعلى أعقاب  أزمة مالية خانقة أصابت دولاً عديدة في شرق آسيا ظهرت الحاجة لإيجاد آليات وضوابط واضحة لوضع حد لأي تدهور مستقبلي قد يصيب الشركات والمؤسسات، فقد تمثلت </a:t>
            </a:r>
            <a:r>
              <a:rPr lang="ar-SY" sz="2400" dirty="0">
                <a:latin typeface="Sakkal Majalla" panose="02000000000000000000" pitchFamily="2" charset="-78"/>
                <a:cs typeface="Sakkal Majalla" panose="02000000000000000000" pitchFamily="2" charset="-78"/>
              </a:rPr>
              <a:t>الأزمة المالية الآسيوية في فقدان الثقة بين المؤسسات والتشريعات المنظمة لأنشطة الأعمال والعلاقات فيما بين منشآت الأعمال </a:t>
            </a:r>
            <a:r>
              <a:rPr lang="ar-SY" sz="2400" dirty="0" smtClean="0">
                <a:latin typeface="Sakkal Majalla" panose="02000000000000000000" pitchFamily="2" charset="-78"/>
                <a:cs typeface="Sakkal Majalla" panose="02000000000000000000" pitchFamily="2" charset="-78"/>
              </a:rPr>
              <a:t>والحكومات.</a:t>
            </a:r>
            <a:endParaRPr lang="ar-SY" sz="2400" dirty="0">
              <a:latin typeface="Sakkal Majalla" panose="02000000000000000000" pitchFamily="2" charset="-78"/>
              <a:cs typeface="Sakkal Majalla" panose="02000000000000000000" pitchFamily="2" charset="-78"/>
            </a:endParaRPr>
          </a:p>
          <a:p>
            <a:pPr marL="0" indent="0" algn="r" rtl="1">
              <a:lnSpc>
                <a:spcPct val="100000"/>
              </a:lnSpc>
              <a:buNone/>
            </a:pPr>
            <a:r>
              <a:rPr lang="ar-SY" sz="2400" dirty="0">
                <a:latin typeface="Sakkal Majalla" panose="02000000000000000000" pitchFamily="2" charset="-78"/>
                <a:cs typeface="Sakkal Majalla" panose="02000000000000000000" pitchFamily="2" charset="-78"/>
              </a:rPr>
              <a:t>من المشاكل التي برزت أثناء الأزمة:</a:t>
            </a:r>
          </a:p>
          <a:p>
            <a:pPr algn="r" rtl="1">
              <a:lnSpc>
                <a:spcPct val="100000"/>
              </a:lnSpc>
              <a:buFont typeface="Wingdings" panose="05000000000000000000" pitchFamily="2" charset="2"/>
              <a:buChar char="§"/>
            </a:pPr>
            <a:r>
              <a:rPr lang="ar-SY" sz="2400" dirty="0">
                <a:latin typeface="Sakkal Majalla" panose="02000000000000000000" pitchFamily="2" charset="-78"/>
                <a:cs typeface="Sakkal Majalla" panose="02000000000000000000" pitchFamily="2" charset="-78"/>
              </a:rPr>
              <a:t>عمليات الموظفين الداخليين والأقارب والأصدقاء بين منظمات الأعمال والحكومة</a:t>
            </a:r>
          </a:p>
          <a:p>
            <a:pPr algn="r" rtl="1">
              <a:lnSpc>
                <a:spcPct val="100000"/>
              </a:lnSpc>
              <a:buFont typeface="Wingdings" panose="05000000000000000000" pitchFamily="2" charset="2"/>
              <a:buChar char="§"/>
            </a:pPr>
            <a:r>
              <a:rPr lang="ar-SY" sz="2400" dirty="0">
                <a:latin typeface="Sakkal Majalla" panose="02000000000000000000" pitchFamily="2" charset="-78"/>
                <a:cs typeface="Sakkal Majalla" panose="02000000000000000000" pitchFamily="2" charset="-78"/>
              </a:rPr>
              <a:t>حصول الشركات على مبالغ هائلة من الديون قصيرة الأجل</a:t>
            </a:r>
          </a:p>
          <a:p>
            <a:pPr algn="r" rtl="1">
              <a:lnSpc>
                <a:spcPct val="100000"/>
              </a:lnSpc>
              <a:buFont typeface="Wingdings" panose="05000000000000000000" pitchFamily="2" charset="2"/>
              <a:buChar char="§"/>
            </a:pPr>
            <a:r>
              <a:rPr lang="ar-SY" sz="2400" dirty="0">
                <a:latin typeface="Sakkal Majalla" panose="02000000000000000000" pitchFamily="2" charset="-78"/>
                <a:cs typeface="Sakkal Majalla" panose="02000000000000000000" pitchFamily="2" charset="-78"/>
              </a:rPr>
              <a:t>عدم إطلاع المساهمين والشركاء على هذه الديون</a:t>
            </a:r>
          </a:p>
          <a:p>
            <a:pPr algn="r" rtl="1">
              <a:lnSpc>
                <a:spcPct val="100000"/>
              </a:lnSpc>
              <a:buFont typeface="Wingdings" panose="05000000000000000000" pitchFamily="2" charset="2"/>
              <a:buChar char="§"/>
            </a:pPr>
            <a:r>
              <a:rPr lang="ar-SY" sz="2400" dirty="0">
                <a:latin typeface="Sakkal Majalla" panose="02000000000000000000" pitchFamily="2" charset="-78"/>
                <a:cs typeface="Sakkal Majalla" panose="02000000000000000000" pitchFamily="2" charset="-78"/>
              </a:rPr>
              <a:t>وبالتالي ظهرت أهمية وجود الشفافية في التعامل مع الشركاء ووجود آلية لتحقيق ذلك</a:t>
            </a:r>
          </a:p>
          <a:p>
            <a:pPr algn="r" rtl="1">
              <a:lnSpc>
                <a:spcPct val="100000"/>
              </a:lnSpc>
              <a:buFont typeface="Wingdings" panose="05000000000000000000" pitchFamily="2" charset="2"/>
              <a:buChar char="§"/>
            </a:pPr>
            <a:endParaRPr lang="en-US" sz="2400" dirty="0" smtClean="0">
              <a:latin typeface="Sakkal Majalla" panose="02000000000000000000" pitchFamily="2" charset="-78"/>
              <a:cs typeface="Sakkal Majalla" panose="02000000000000000000" pitchFamily="2" charset="-78"/>
            </a:endParaRPr>
          </a:p>
        </p:txBody>
      </p:sp>
      <p:sp>
        <p:nvSpPr>
          <p:cNvPr id="4" name="Content Placeholder 2"/>
          <p:cNvSpPr txBox="1">
            <a:spLocks/>
          </p:cNvSpPr>
          <p:nvPr/>
        </p:nvSpPr>
        <p:spPr>
          <a:xfrm>
            <a:off x="457200" y="228600"/>
            <a:ext cx="8229600" cy="57150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algn="just" rtl="1">
              <a:buFont typeface="Arial" pitchFamily="34" charset="0"/>
              <a:buNone/>
            </a:pPr>
            <a:endParaRPr lang="ar-SY" altLang="en-US" sz="1800" dirty="0" smtClean="0"/>
          </a:p>
        </p:txBody>
      </p:sp>
    </p:spTree>
    <p:extLst>
      <p:ext uri="{BB962C8B-B14F-4D97-AF65-F5344CB8AC3E}">
        <p14:creationId xmlns:p14="http://schemas.microsoft.com/office/powerpoint/2010/main" val="2853244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a:t>
            </a:r>
            <a:r>
              <a:rPr lang="ar-SY" dirty="0">
                <a:solidFill>
                  <a:srgbClr val="C00000"/>
                </a:solidFill>
                <a:latin typeface="Sakkal Majalla" panose="02000000000000000000" pitchFamily="2" charset="-78"/>
                <a:cs typeface="Sakkal Majalla" panose="02000000000000000000" pitchFamily="2" charset="-78"/>
              </a:rPr>
              <a:t>: المساءلة</a:t>
            </a:r>
            <a:br>
              <a:rPr lang="ar-SY" dirty="0">
                <a:solidFill>
                  <a:srgbClr val="C00000"/>
                </a:solidFill>
                <a:latin typeface="Sakkal Majalla" panose="02000000000000000000" pitchFamily="2" charset="-78"/>
                <a:cs typeface="Sakkal Majalla" panose="02000000000000000000" pitchFamily="2" charset="-78"/>
              </a:rPr>
            </a:br>
            <a:r>
              <a:rPr lang="ar-LB" b="1" kern="0" dirty="0" smtClean="0">
                <a:solidFill>
                  <a:srgbClr val="FF0000"/>
                </a:solidFill>
                <a:latin typeface="Traditional Arabic" pitchFamily="2" charset="-78"/>
                <a:cs typeface="Traditional Arabic" pitchFamily="2" charset="-78"/>
              </a:rPr>
              <a:t/>
            </a:r>
            <a:br>
              <a:rPr lang="ar-LB" b="1" kern="0" dirty="0" smtClean="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algn="justLow" rtl="1">
              <a:spcBef>
                <a:spcPct val="0"/>
              </a:spcBef>
              <a:buFont typeface="Wingdings" panose="05000000000000000000" pitchFamily="2" charset="2"/>
              <a:buChar char="§"/>
            </a:pPr>
            <a:r>
              <a:rPr lang="ar-SA" altLang="en-US" sz="2800" b="1" dirty="0" smtClean="0">
                <a:latin typeface="Traditional Arabic" panose="02020603050405020304" pitchFamily="18" charset="-78"/>
                <a:cs typeface="Traditional Arabic" panose="02020603050405020304" pitchFamily="18" charset="-78"/>
              </a:rPr>
              <a:t>وجود </a:t>
            </a:r>
            <a:r>
              <a:rPr lang="ar-SA" altLang="en-US" sz="2800" b="1" dirty="0" err="1" smtClean="0">
                <a:latin typeface="Traditional Arabic" panose="02020603050405020304" pitchFamily="18" charset="-78"/>
                <a:cs typeface="Traditional Arabic" panose="02020603050405020304" pitchFamily="18" charset="-78"/>
              </a:rPr>
              <a:t>إستراتيجية</a:t>
            </a:r>
            <a:r>
              <a:rPr lang="ar-SA" altLang="en-US" sz="2800" b="1" dirty="0" smtClean="0">
                <a:latin typeface="Traditional Arabic" panose="02020603050405020304" pitchFamily="18" charset="-78"/>
                <a:cs typeface="Traditional Arabic" panose="02020603050405020304" pitchFamily="18" charset="-78"/>
              </a:rPr>
              <a:t> </a:t>
            </a:r>
            <a:r>
              <a:rPr lang="ar-SA" altLang="en-US" sz="2800" b="1" dirty="0">
                <a:latin typeface="Traditional Arabic" panose="02020603050405020304" pitchFamily="18" charset="-78"/>
                <a:cs typeface="Traditional Arabic" panose="02020603050405020304" pitchFamily="18" charset="-78"/>
              </a:rPr>
              <a:t>للمؤسسة متفق عليها ومبنية على تحليل البيئة</a:t>
            </a:r>
            <a:r>
              <a:rPr lang="ar-SA" altLang="en-US" sz="2800" b="1" dirty="0">
                <a:solidFill>
                  <a:srgbClr val="FF0000"/>
                </a:solidFill>
                <a:latin typeface="Traditional Arabic" panose="02020603050405020304" pitchFamily="18" charset="-78"/>
                <a:cs typeface="Traditional Arabic" panose="02020603050405020304" pitchFamily="18" charset="-78"/>
              </a:rPr>
              <a:t>.</a:t>
            </a:r>
            <a:r>
              <a:rPr lang="ar-SA" altLang="en-US" sz="2800" dirty="0">
                <a:solidFill>
                  <a:srgbClr val="FF0000"/>
                </a:solidFill>
                <a:latin typeface="Traditional Arabic" panose="02020603050405020304" pitchFamily="18" charset="-78"/>
                <a:cs typeface="Traditional Arabic" panose="02020603050405020304" pitchFamily="18" charset="-78"/>
              </a:rPr>
              <a:t> </a:t>
            </a:r>
          </a:p>
          <a:p>
            <a:pPr algn="justLow" rtl="1">
              <a:spcBef>
                <a:spcPct val="0"/>
              </a:spcBef>
              <a:buFont typeface="Wingdings" panose="05000000000000000000" pitchFamily="2" charset="2"/>
              <a:buChar char="§"/>
            </a:pPr>
            <a:r>
              <a:rPr lang="ar-SA" altLang="en-US" sz="2800" b="1" dirty="0" smtClean="0">
                <a:latin typeface="Traditional Arabic" panose="02020603050405020304" pitchFamily="18" charset="-78"/>
                <a:cs typeface="Traditional Arabic" panose="02020603050405020304" pitchFamily="18" charset="-78"/>
              </a:rPr>
              <a:t>وضوح </a:t>
            </a:r>
            <a:r>
              <a:rPr lang="ar-SA" altLang="en-US" sz="2800" b="1" dirty="0">
                <a:latin typeface="Traditional Arabic" panose="02020603050405020304" pitchFamily="18" charset="-78"/>
                <a:cs typeface="Traditional Arabic" panose="02020603050405020304" pitchFamily="18" charset="-78"/>
              </a:rPr>
              <a:t>رسالة المؤسسة والاتفاق عليها بين جميع المعنيين داخلها</a:t>
            </a:r>
            <a:r>
              <a:rPr lang="ar-SA" altLang="en-US" sz="2800" dirty="0">
                <a:latin typeface="Traditional Arabic" panose="02020603050405020304" pitchFamily="18" charset="-78"/>
                <a:cs typeface="Traditional Arabic" panose="02020603050405020304" pitchFamily="18" charset="-78"/>
              </a:rPr>
              <a:t>.</a:t>
            </a:r>
            <a:endParaRPr lang="ar-LB" altLang="en-US" sz="2800" dirty="0">
              <a:latin typeface="Traditional Arabic" panose="02020603050405020304" pitchFamily="18" charset="-78"/>
              <a:cs typeface="Traditional Arabic" panose="02020603050405020304" pitchFamily="18" charset="-78"/>
            </a:endParaRPr>
          </a:p>
          <a:p>
            <a:pPr algn="justLow" rtl="1">
              <a:spcBef>
                <a:spcPct val="0"/>
              </a:spcBef>
              <a:buFont typeface="Wingdings" panose="05000000000000000000" pitchFamily="2" charset="2"/>
              <a:buChar char="§"/>
            </a:pPr>
            <a:r>
              <a:rPr lang="ar-LB" altLang="en-US" sz="2800" b="1" dirty="0" smtClean="0">
                <a:latin typeface="Traditional Arabic" panose="02020603050405020304" pitchFamily="18" charset="-78"/>
                <a:cs typeface="Traditional Arabic" panose="02020603050405020304" pitchFamily="18" charset="-78"/>
              </a:rPr>
              <a:t>خطط </a:t>
            </a:r>
            <a:r>
              <a:rPr lang="ar-LB" altLang="en-US" sz="2800" b="1" dirty="0" err="1">
                <a:latin typeface="Traditional Arabic" panose="02020603050405020304" pitchFamily="18" charset="-78"/>
                <a:cs typeface="Traditional Arabic" panose="02020603050405020304" pitchFamily="18" charset="-78"/>
              </a:rPr>
              <a:t>إستراتجية</a:t>
            </a:r>
            <a:r>
              <a:rPr lang="ar-LB" altLang="en-US" sz="2800" b="1" dirty="0">
                <a:latin typeface="Traditional Arabic" panose="02020603050405020304" pitchFamily="18" charset="-78"/>
                <a:cs typeface="Traditional Arabic" panose="02020603050405020304" pitchFamily="18" charset="-78"/>
              </a:rPr>
              <a:t> موضوعة تنفيذاً </a:t>
            </a:r>
            <a:r>
              <a:rPr lang="ar-LB" altLang="en-US" sz="2800" b="1" dirty="0" err="1">
                <a:latin typeface="Traditional Arabic" panose="02020603050405020304" pitchFamily="18" charset="-78"/>
                <a:cs typeface="Traditional Arabic" panose="02020603050405020304" pitchFamily="18" charset="-78"/>
              </a:rPr>
              <a:t>للإستراتجية</a:t>
            </a:r>
            <a:endParaRPr lang="ar-SA" altLang="en-US" sz="2800" dirty="0">
              <a:latin typeface="Traditional Arabic" panose="02020603050405020304" pitchFamily="18" charset="-78"/>
              <a:cs typeface="Traditional Arabic" panose="02020603050405020304" pitchFamily="18" charset="-78"/>
            </a:endParaRPr>
          </a:p>
          <a:p>
            <a:pPr algn="r" rtl="1">
              <a:spcBef>
                <a:spcPct val="0"/>
              </a:spcBef>
              <a:buFont typeface="Wingdings" panose="05000000000000000000" pitchFamily="2" charset="2"/>
              <a:buChar char="§"/>
            </a:pPr>
            <a:r>
              <a:rPr lang="ar-SA" altLang="en-US" sz="2800" b="1" dirty="0" smtClean="0">
                <a:latin typeface="Traditional Arabic" panose="02020603050405020304" pitchFamily="18" charset="-78"/>
                <a:cs typeface="Traditional Arabic" panose="02020603050405020304" pitchFamily="18" charset="-78"/>
              </a:rPr>
              <a:t>وجود </a:t>
            </a:r>
            <a:r>
              <a:rPr lang="ar-SA" altLang="en-US" sz="2800" b="1" dirty="0">
                <a:latin typeface="Traditional Arabic" panose="02020603050405020304" pitchFamily="18" charset="-78"/>
                <a:cs typeface="Traditional Arabic" panose="02020603050405020304" pitchFamily="18" charset="-78"/>
              </a:rPr>
              <a:t>آليات للإفصاح ونشر المعلومات</a:t>
            </a:r>
            <a:r>
              <a:rPr lang="en-US" altLang="en-US" sz="1600" dirty="0">
                <a:latin typeface="Arial" panose="020B0604020202020204" pitchFamily="34" charset="0"/>
              </a:rPr>
              <a:t> </a:t>
            </a:r>
          </a:p>
        </p:txBody>
      </p:sp>
      <p:sp>
        <p:nvSpPr>
          <p:cNvPr id="4" name="Rectangle 3"/>
          <p:cNvSpPr/>
          <p:nvPr/>
        </p:nvSpPr>
        <p:spPr>
          <a:xfrm>
            <a:off x="4549811" y="1640514"/>
            <a:ext cx="3244778" cy="523220"/>
          </a:xfrm>
          <a:prstGeom prst="rect">
            <a:avLst/>
          </a:prstGeom>
        </p:spPr>
        <p:txBody>
          <a:bodyPr wrap="square">
            <a:spAutoFit/>
          </a:bodyPr>
          <a:lstStyle/>
          <a:p>
            <a:pPr algn="ctr"/>
            <a:r>
              <a:rPr lang="ar-SY" sz="2800" b="1" kern="0" dirty="0" smtClean="0">
                <a:solidFill>
                  <a:srgbClr val="002060"/>
                </a:solidFill>
                <a:latin typeface="Sakkal Majalla" panose="02000000000000000000" pitchFamily="2" charset="-78"/>
                <a:cs typeface="Sakkal Majalla" panose="02000000000000000000" pitchFamily="2" charset="-78"/>
              </a:rPr>
              <a:t>متطلبات عملية المساءلة</a:t>
            </a:r>
            <a:endParaRPr lang="en-US" sz="2800" dirty="0">
              <a:solidFill>
                <a:srgbClr val="00206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4083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a:solidFill>
                  <a:srgbClr val="C00000"/>
                </a:solidFill>
                <a:latin typeface="Sakkal Majalla" panose="02000000000000000000" pitchFamily="2" charset="-78"/>
                <a:cs typeface="Sakkal Majalla" panose="02000000000000000000" pitchFamily="2" charset="-78"/>
              </a:rPr>
              <a:t>الحوكمة</a:t>
            </a:r>
            <a:r>
              <a:rPr lang="ar-SY" dirty="0">
                <a:solidFill>
                  <a:srgbClr val="C00000"/>
                </a:solidFill>
                <a:latin typeface="Sakkal Majalla" panose="02000000000000000000" pitchFamily="2" charset="-78"/>
                <a:cs typeface="Sakkal Majalla" panose="02000000000000000000" pitchFamily="2" charset="-78"/>
              </a:rPr>
              <a:t> : </a:t>
            </a:r>
            <a:r>
              <a:rPr lang="ar-SY" dirty="0" smtClean="0">
                <a:solidFill>
                  <a:srgbClr val="C00000"/>
                </a:solidFill>
                <a:latin typeface="Sakkal Majalla" panose="02000000000000000000" pitchFamily="2" charset="-78"/>
                <a:cs typeface="Sakkal Majalla" panose="02000000000000000000" pitchFamily="2" charset="-78"/>
              </a:rPr>
              <a:t>حسن الاستجابة</a:t>
            </a:r>
            <a:r>
              <a:rPr lang="ar-LB" b="1" kern="0" dirty="0">
                <a:solidFill>
                  <a:srgbClr val="FF0000"/>
                </a:solidFill>
                <a:latin typeface="Traditional Arabic" pitchFamily="2" charset="-78"/>
                <a:cs typeface="Traditional Arabic" pitchFamily="2" charset="-78"/>
              </a:rPr>
              <a:t/>
            </a:r>
            <a:br>
              <a:rPr lang="ar-LB" b="1" kern="0" dirty="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marL="0" indent="0" algn="just" rtl="1">
              <a:spcBef>
                <a:spcPct val="20000"/>
              </a:spcBef>
              <a:buNone/>
              <a:defRPr/>
            </a:pPr>
            <a:r>
              <a:rPr lang="ar-LB" sz="3200" b="1" kern="0" dirty="0">
                <a:latin typeface="Sakkal Majalla" panose="02000000000000000000" pitchFamily="2" charset="-78"/>
                <a:cs typeface="Sakkal Majalla" panose="02000000000000000000" pitchFamily="2" charset="-78"/>
              </a:rPr>
              <a:t>  تحاول المؤسسات والعمليات خدمة جميع أصحاب المصلحة (المواطنين).</a:t>
            </a:r>
          </a:p>
        </p:txBody>
      </p:sp>
    </p:spTree>
    <p:extLst>
      <p:ext uri="{BB962C8B-B14F-4D97-AF65-F5344CB8AC3E}">
        <p14:creationId xmlns:p14="http://schemas.microsoft.com/office/powerpoint/2010/main" val="349383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a:t>
            </a:r>
            <a:r>
              <a:rPr lang="ar-SY" dirty="0">
                <a:solidFill>
                  <a:srgbClr val="C00000"/>
                </a:solidFill>
                <a:latin typeface="Sakkal Majalla" panose="02000000000000000000" pitchFamily="2" charset="-78"/>
                <a:cs typeface="Sakkal Majalla" panose="02000000000000000000" pitchFamily="2" charset="-78"/>
              </a:rPr>
              <a:t>: </a:t>
            </a:r>
            <a:r>
              <a:rPr lang="ar-SY" dirty="0" smtClean="0">
                <a:solidFill>
                  <a:srgbClr val="C00000"/>
                </a:solidFill>
                <a:latin typeface="Sakkal Majalla" panose="02000000000000000000" pitchFamily="2" charset="-78"/>
                <a:cs typeface="Sakkal Majalla" panose="02000000000000000000" pitchFamily="2" charset="-78"/>
              </a:rPr>
              <a:t>التوافق </a:t>
            </a:r>
            <a:endParaRPr lang="en-US" dirty="0"/>
          </a:p>
        </p:txBody>
      </p:sp>
      <p:sp>
        <p:nvSpPr>
          <p:cNvPr id="3" name="Content Placeholder 2"/>
          <p:cNvSpPr>
            <a:spLocks noGrp="1"/>
          </p:cNvSpPr>
          <p:nvPr>
            <p:ph idx="1"/>
          </p:nvPr>
        </p:nvSpPr>
        <p:spPr/>
        <p:txBody>
          <a:bodyPr>
            <a:normAutofit/>
          </a:bodyPr>
          <a:lstStyle/>
          <a:p>
            <a:pPr marL="0" indent="0" algn="justLow" rtl="1">
              <a:spcBef>
                <a:spcPct val="0"/>
              </a:spcBef>
              <a:buNone/>
            </a:pPr>
            <a:r>
              <a:rPr lang="ar-SY" altLang="en-US" sz="3200" dirty="0" err="1">
                <a:latin typeface="Sakkal Majalla" panose="02000000000000000000" pitchFamily="2" charset="-78"/>
                <a:cs typeface="Sakkal Majalla" panose="02000000000000000000" pitchFamily="2" charset="-78"/>
              </a:rPr>
              <a:t>فالحوكمة</a:t>
            </a:r>
            <a:r>
              <a:rPr lang="ar-SY" altLang="en-US" sz="3200" dirty="0">
                <a:latin typeface="Sakkal Majalla" panose="02000000000000000000" pitchFamily="2" charset="-78"/>
                <a:cs typeface="Sakkal Majalla" panose="02000000000000000000" pitchFamily="2" charset="-78"/>
              </a:rPr>
              <a:t> الرشيدة تتوسط المصالح المختلفة للتوصل إلى </a:t>
            </a:r>
            <a:r>
              <a:rPr lang="ar-SY" altLang="en-US" sz="3200" dirty="0" smtClean="0">
                <a:latin typeface="Sakkal Majalla" panose="02000000000000000000" pitchFamily="2" charset="-78"/>
                <a:cs typeface="Sakkal Majalla" panose="02000000000000000000" pitchFamily="2" charset="-78"/>
              </a:rPr>
              <a:t>توافق </a:t>
            </a:r>
            <a:r>
              <a:rPr lang="ar-SY" altLang="en-US" sz="3200" dirty="0">
                <a:latin typeface="Sakkal Majalla" panose="02000000000000000000" pitchFamily="2" charset="-78"/>
                <a:cs typeface="Sakkal Majalla" panose="02000000000000000000" pitchFamily="2" charset="-78"/>
              </a:rPr>
              <a:t>واسع حول ما هو في صالح المجموعة، وحيثما أمكن، بشأن السياسات والإجراءات.</a:t>
            </a:r>
          </a:p>
          <a:p>
            <a:pPr marL="0" indent="0" algn="justLow" rtl="1">
              <a:spcBef>
                <a:spcPct val="0"/>
              </a:spcBef>
              <a:buNone/>
            </a:pPr>
            <a:endParaRPr lang="en-US" alt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93982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a:t>
            </a:r>
            <a:r>
              <a:rPr lang="ar-SY" dirty="0">
                <a:solidFill>
                  <a:srgbClr val="C00000"/>
                </a:solidFill>
                <a:latin typeface="Sakkal Majalla" panose="02000000000000000000" pitchFamily="2" charset="-78"/>
                <a:cs typeface="Sakkal Majalla" panose="02000000000000000000" pitchFamily="2" charset="-78"/>
              </a:rPr>
              <a:t>: </a:t>
            </a:r>
            <a:r>
              <a:rPr lang="ar-SY" dirty="0" smtClean="0">
                <a:solidFill>
                  <a:srgbClr val="C00000"/>
                </a:solidFill>
                <a:latin typeface="Sakkal Majalla" panose="02000000000000000000" pitchFamily="2" charset="-78"/>
                <a:cs typeface="Sakkal Majalla" panose="02000000000000000000" pitchFamily="2" charset="-78"/>
              </a:rPr>
              <a:t>المساواة وتكافؤ الفرص </a:t>
            </a:r>
            <a:endParaRPr lang="en-US" dirty="0"/>
          </a:p>
        </p:txBody>
      </p:sp>
      <p:sp>
        <p:nvSpPr>
          <p:cNvPr id="3" name="Content Placeholder 2"/>
          <p:cNvSpPr>
            <a:spLocks noGrp="1"/>
          </p:cNvSpPr>
          <p:nvPr>
            <p:ph idx="1"/>
          </p:nvPr>
        </p:nvSpPr>
        <p:spPr/>
        <p:txBody>
          <a:bodyPr>
            <a:normAutofit/>
          </a:bodyPr>
          <a:lstStyle/>
          <a:p>
            <a:pPr marL="0" indent="0" algn="r" rtl="1">
              <a:buNone/>
              <a:defRPr/>
            </a:pPr>
            <a:r>
              <a:rPr lang="en-US" altLang="en-US" sz="3200" dirty="0">
                <a:latin typeface="Sakkal Majalla" panose="02000000000000000000" pitchFamily="2" charset="-78"/>
                <a:cs typeface="Sakkal Majalla" panose="02000000000000000000" pitchFamily="2" charset="-78"/>
              </a:rPr>
              <a:t>      </a:t>
            </a:r>
            <a:r>
              <a:rPr lang="ar-SA" altLang="en-US" sz="3200" dirty="0">
                <a:latin typeface="Sakkal Majalla" panose="02000000000000000000" pitchFamily="2" charset="-78"/>
                <a:cs typeface="Sakkal Majalla" panose="02000000000000000000" pitchFamily="2" charset="-78"/>
              </a:rPr>
              <a:t>جميع الرجال والنساء لديهم فرص لتحسين أو الحفاظ على رفاههم.</a:t>
            </a:r>
            <a:endParaRPr lang="en-US" altLang="en-US" sz="3200" dirty="0">
              <a:latin typeface="Sakkal Majalla" panose="02000000000000000000" pitchFamily="2" charset="-78"/>
              <a:cs typeface="Sakkal Majalla" panose="02000000000000000000" pitchFamily="2" charset="-78"/>
            </a:endParaRPr>
          </a:p>
          <a:p>
            <a:pPr marL="0" indent="0" algn="justLow" rtl="1">
              <a:spcBef>
                <a:spcPct val="0"/>
              </a:spcBef>
              <a:buNone/>
            </a:pPr>
            <a:endParaRPr lang="en-US" alt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7223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fontScale="90000"/>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a:t>
            </a:r>
            <a:r>
              <a:rPr lang="ar-SY" dirty="0">
                <a:solidFill>
                  <a:srgbClr val="C00000"/>
                </a:solidFill>
                <a:latin typeface="Sakkal Majalla" panose="02000000000000000000" pitchFamily="2" charset="-78"/>
                <a:cs typeface="Sakkal Majalla" panose="02000000000000000000" pitchFamily="2" charset="-78"/>
              </a:rPr>
              <a:t>: </a:t>
            </a:r>
            <a:r>
              <a:rPr lang="ar-SY" dirty="0" smtClean="0">
                <a:solidFill>
                  <a:srgbClr val="C00000"/>
                </a:solidFill>
                <a:latin typeface="Sakkal Majalla" panose="02000000000000000000" pitchFamily="2" charset="-78"/>
                <a:cs typeface="Sakkal Majalla" panose="02000000000000000000" pitchFamily="2" charset="-78"/>
              </a:rPr>
              <a:t>الفعالية والكفاءة</a:t>
            </a:r>
            <a:r>
              <a:rPr lang="ar-LB" b="1" kern="0" dirty="0" smtClean="0">
                <a:solidFill>
                  <a:srgbClr val="FF0000"/>
                </a:solidFill>
                <a:latin typeface="Traditional Arabic" pitchFamily="2" charset="-78"/>
                <a:cs typeface="Traditional Arabic" pitchFamily="2" charset="-78"/>
              </a:rPr>
              <a:t/>
            </a:r>
            <a:br>
              <a:rPr lang="ar-LB" b="1" kern="0" dirty="0" smtClean="0">
                <a:solidFill>
                  <a:srgbClr val="FF0000"/>
                </a:solidFill>
                <a:latin typeface="Traditional Arabic" pitchFamily="2" charset="-78"/>
                <a:cs typeface="Traditional Arabic" pitchFamily="2" charset="-78"/>
              </a:rPr>
            </a:br>
            <a:endParaRPr lang="en-US" dirty="0"/>
          </a:p>
        </p:txBody>
      </p:sp>
      <p:sp>
        <p:nvSpPr>
          <p:cNvPr id="3" name="Content Placeholder 2"/>
          <p:cNvSpPr>
            <a:spLocks noGrp="1"/>
          </p:cNvSpPr>
          <p:nvPr>
            <p:ph idx="1"/>
          </p:nvPr>
        </p:nvSpPr>
        <p:spPr/>
        <p:txBody>
          <a:bodyPr>
            <a:normAutofit/>
          </a:bodyPr>
          <a:lstStyle/>
          <a:p>
            <a:pPr marL="0" indent="0" algn="justLow" rtl="1">
              <a:spcBef>
                <a:spcPct val="0"/>
              </a:spcBef>
              <a:buNone/>
            </a:pPr>
            <a:r>
              <a:rPr lang="ar-SY" altLang="en-US" sz="3600" dirty="0" smtClean="0">
                <a:latin typeface="Sakkal Majalla" panose="02000000000000000000" pitchFamily="2" charset="-78"/>
                <a:cs typeface="Sakkal Majalla" panose="02000000000000000000" pitchFamily="2" charset="-78"/>
              </a:rPr>
              <a:t>بحيث تنتج </a:t>
            </a:r>
            <a:r>
              <a:rPr lang="ar-SY" altLang="en-US" sz="3600" dirty="0">
                <a:latin typeface="Sakkal Majalla" panose="02000000000000000000" pitchFamily="2" charset="-78"/>
                <a:cs typeface="Sakkal Majalla" panose="02000000000000000000" pitchFamily="2" charset="-78"/>
              </a:rPr>
              <a:t>العمليات والمؤسسات نتائج تفي بالاحتياجات مع الاستفادة المثلى من الموارد</a:t>
            </a:r>
            <a:r>
              <a:rPr lang="ar-SY" altLang="en-US" sz="3600" dirty="0" smtClean="0">
                <a:latin typeface="Sakkal Majalla" panose="02000000000000000000" pitchFamily="2" charset="-78"/>
                <a:cs typeface="Sakkal Majalla" panose="02000000000000000000" pitchFamily="2" charset="-78"/>
              </a:rPr>
              <a:t>.</a:t>
            </a:r>
          </a:p>
          <a:p>
            <a:pPr marL="0" indent="0" algn="justLow" rtl="1">
              <a:spcBef>
                <a:spcPct val="0"/>
              </a:spcBef>
              <a:buNone/>
            </a:pPr>
            <a:r>
              <a:rPr lang="ar-SY" altLang="en-US" sz="3600" dirty="0" smtClean="0">
                <a:latin typeface="Sakkal Majalla" panose="02000000000000000000" pitchFamily="2" charset="-78"/>
                <a:cs typeface="Sakkal Majalla" panose="02000000000000000000" pitchFamily="2" charset="-78"/>
              </a:rPr>
              <a:t>والكفاءة </a:t>
            </a:r>
            <a:r>
              <a:rPr lang="ar-SY" altLang="en-US" sz="3600" dirty="0">
                <a:latin typeface="Sakkal Majalla" panose="02000000000000000000" pitchFamily="2" charset="-78"/>
                <a:cs typeface="Sakkal Majalla" panose="02000000000000000000" pitchFamily="2" charset="-78"/>
              </a:rPr>
              <a:t>المتمثلة في </a:t>
            </a:r>
            <a:r>
              <a:rPr lang="ar-SY" altLang="en-US" sz="3600" dirty="0" smtClean="0">
                <a:latin typeface="Sakkal Majalla" panose="02000000000000000000" pitchFamily="2" charset="-78"/>
                <a:cs typeface="Sakkal Majalla" panose="02000000000000000000" pitchFamily="2" charset="-78"/>
              </a:rPr>
              <a:t>الاستخدامات </a:t>
            </a:r>
            <a:r>
              <a:rPr lang="ar-SY" altLang="en-US" sz="3600" dirty="0">
                <a:latin typeface="Sakkal Majalla" panose="02000000000000000000" pitchFamily="2" charset="-78"/>
                <a:cs typeface="Sakkal Majalla" panose="02000000000000000000" pitchFamily="2" charset="-78"/>
              </a:rPr>
              <a:t>المستدامة </a:t>
            </a:r>
            <a:r>
              <a:rPr lang="ar-SY" altLang="en-US" sz="3600" dirty="0" smtClean="0">
                <a:latin typeface="Sakkal Majalla" panose="02000000000000000000" pitchFamily="2" charset="-78"/>
                <a:cs typeface="Sakkal Majalla" panose="02000000000000000000" pitchFamily="2" charset="-78"/>
              </a:rPr>
              <a:t>للموارد </a:t>
            </a:r>
            <a:r>
              <a:rPr lang="ar-SY" altLang="en-US" sz="3600" dirty="0">
                <a:latin typeface="Sakkal Majalla" panose="02000000000000000000" pitchFamily="2" charset="-78"/>
                <a:cs typeface="Sakkal Majalla" panose="02000000000000000000" pitchFamily="2" charset="-78"/>
              </a:rPr>
              <a:t>الطبيعية وحماية البيئة</a:t>
            </a:r>
          </a:p>
          <a:p>
            <a:pPr marL="0" indent="0" algn="justLow" rtl="1">
              <a:spcBef>
                <a:spcPct val="0"/>
              </a:spcBef>
              <a:buNone/>
            </a:pPr>
            <a:endParaRPr lang="ar-SY" altLang="en-US" sz="3600" dirty="0">
              <a:latin typeface="Sakkal Majalla" panose="02000000000000000000" pitchFamily="2" charset="-78"/>
              <a:cs typeface="Sakkal Majalla" panose="02000000000000000000" pitchFamily="2" charset="-78"/>
            </a:endParaRPr>
          </a:p>
          <a:p>
            <a:pPr algn="justLow" rtl="1">
              <a:spcBef>
                <a:spcPct val="0"/>
              </a:spcBef>
              <a:buFont typeface="Wingdings" panose="05000000000000000000" pitchFamily="2" charset="2"/>
              <a:buChar char="§"/>
            </a:pPr>
            <a:endParaRPr lang="en-US" altLang="en-US" sz="1600" dirty="0">
              <a:latin typeface="Arial" panose="020B0604020202020204" pitchFamily="34" charset="0"/>
            </a:endParaRPr>
          </a:p>
        </p:txBody>
      </p:sp>
    </p:spTree>
    <p:extLst>
      <p:ext uri="{BB962C8B-B14F-4D97-AF65-F5344CB8AC3E}">
        <p14:creationId xmlns:p14="http://schemas.microsoft.com/office/powerpoint/2010/main" val="373779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32449"/>
          </a:xfrm>
        </p:spPr>
        <p:txBody>
          <a:bodyPr>
            <a:normAutofit/>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a:t>
            </a:r>
            <a:r>
              <a:rPr lang="ar-SY" dirty="0" err="1" smtClean="0">
                <a:solidFill>
                  <a:srgbClr val="C00000"/>
                </a:solidFill>
                <a:latin typeface="Sakkal Majalla" panose="02000000000000000000" pitchFamily="2" charset="-78"/>
                <a:cs typeface="Sakkal Majalla" panose="02000000000000000000" pitchFamily="2" charset="-78"/>
              </a:rPr>
              <a:t>الحوكمة</a:t>
            </a:r>
            <a:r>
              <a:rPr lang="ar-SY" dirty="0" smtClean="0">
                <a:solidFill>
                  <a:srgbClr val="C00000"/>
                </a:solidFill>
                <a:latin typeface="Sakkal Majalla" panose="02000000000000000000" pitchFamily="2" charset="-78"/>
                <a:cs typeface="Sakkal Majalla" panose="02000000000000000000" pitchFamily="2" charset="-78"/>
              </a:rPr>
              <a:t> </a:t>
            </a:r>
            <a:r>
              <a:rPr lang="ar-SY" dirty="0">
                <a:solidFill>
                  <a:srgbClr val="C00000"/>
                </a:solidFill>
                <a:latin typeface="Sakkal Majalla" panose="02000000000000000000" pitchFamily="2" charset="-78"/>
                <a:cs typeface="Sakkal Majalla" panose="02000000000000000000" pitchFamily="2" charset="-78"/>
              </a:rPr>
              <a:t>: </a:t>
            </a:r>
            <a:r>
              <a:rPr lang="ar-SY" dirty="0" smtClean="0">
                <a:solidFill>
                  <a:srgbClr val="C00000"/>
                </a:solidFill>
                <a:latin typeface="Sakkal Majalla" panose="02000000000000000000" pitchFamily="2" charset="-78"/>
                <a:cs typeface="Sakkal Majalla" panose="02000000000000000000" pitchFamily="2" charset="-78"/>
              </a:rPr>
              <a:t>الرؤية الاستراتيجية</a:t>
            </a:r>
            <a:endParaRPr lang="en-US" dirty="0"/>
          </a:p>
        </p:txBody>
      </p:sp>
      <p:sp>
        <p:nvSpPr>
          <p:cNvPr id="3" name="Content Placeholder 2"/>
          <p:cNvSpPr>
            <a:spLocks noGrp="1"/>
          </p:cNvSpPr>
          <p:nvPr>
            <p:ph idx="1"/>
          </p:nvPr>
        </p:nvSpPr>
        <p:spPr/>
        <p:txBody>
          <a:bodyPr>
            <a:normAutofit/>
          </a:bodyPr>
          <a:lstStyle/>
          <a:p>
            <a:pPr marL="0" indent="0" algn="justLow" rtl="1">
              <a:spcBef>
                <a:spcPct val="0"/>
              </a:spcBef>
              <a:buNone/>
            </a:pPr>
            <a:r>
              <a:rPr lang="ar-SY" altLang="en-US" sz="3600" dirty="0">
                <a:latin typeface="Sakkal Majalla" panose="02000000000000000000" pitchFamily="2" charset="-78"/>
                <a:cs typeface="Sakkal Majalla" panose="02000000000000000000" pitchFamily="2" charset="-78"/>
              </a:rPr>
              <a:t>الحكم الرشيد يحتاج إلى محاولة توقع القادم من خلال قراءة الماضي والحاضر. فينبغي على أصحاب القرار امتلاك رؤية طويلة المدى للأمور</a:t>
            </a:r>
          </a:p>
          <a:p>
            <a:pPr algn="justLow" rtl="1">
              <a:spcBef>
                <a:spcPct val="0"/>
              </a:spcBef>
              <a:buFont typeface="Wingdings" panose="05000000000000000000" pitchFamily="2" charset="2"/>
              <a:buChar char="§"/>
            </a:pPr>
            <a:endParaRPr lang="en-US" altLang="en-US" sz="1600" dirty="0">
              <a:latin typeface="Arial" panose="020B0604020202020204" pitchFamily="34" charset="0"/>
            </a:endParaRPr>
          </a:p>
        </p:txBody>
      </p:sp>
    </p:spTree>
    <p:extLst>
      <p:ext uri="{BB962C8B-B14F-4D97-AF65-F5344CB8AC3E}">
        <p14:creationId xmlns:p14="http://schemas.microsoft.com/office/powerpoint/2010/main" val="152702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الحوكمة الرشيدة:</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34905" y="1631852"/>
            <a:ext cx="9601200" cy="3581400"/>
          </a:xfrm>
        </p:spPr>
        <p:txBody>
          <a:bodyPr>
            <a:noAutofit/>
          </a:bodyPr>
          <a:lstStyle/>
          <a:p>
            <a:pPr algn="r" rtl="1"/>
            <a:r>
              <a:rPr lang="ar-SY" sz="2800" dirty="0">
                <a:latin typeface="Sakkal Majalla" panose="02000000000000000000" pitchFamily="2" charset="-78"/>
                <a:cs typeface="Sakkal Majalla" panose="02000000000000000000" pitchFamily="2" charset="-78"/>
              </a:rPr>
              <a:t>الحوكمة الرشيدة تتعلق بعمليات صنع القرارات وتنفيذها. ولا يتعلق الأمر باتخاذ القرارات "الصحيحة"، بل عن أفضل عملية ممكنة لاتخاذ تلك القرارات</a:t>
            </a:r>
            <a:r>
              <a:rPr lang="ar-SY" sz="2800" dirty="0" smtClean="0">
                <a:latin typeface="Sakkal Majalla" panose="02000000000000000000" pitchFamily="2" charset="-78"/>
                <a:cs typeface="Sakkal Majalla" panose="02000000000000000000" pitchFamily="2" charset="-78"/>
              </a:rPr>
              <a:t>.</a:t>
            </a:r>
            <a:endParaRPr lang="ar-SY" sz="2800" dirty="0">
              <a:latin typeface="Sakkal Majalla" panose="02000000000000000000" pitchFamily="2" charset="-78"/>
              <a:cs typeface="Sakkal Majalla" panose="02000000000000000000" pitchFamily="2" charset="-78"/>
            </a:endParaRPr>
          </a:p>
          <a:p>
            <a:pPr algn="r" rtl="1"/>
            <a:r>
              <a:rPr lang="ar-SY" sz="2800" dirty="0" smtClean="0">
                <a:latin typeface="Sakkal Majalla" panose="02000000000000000000" pitchFamily="2" charset="-78"/>
                <a:cs typeface="Sakkal Majalla" panose="02000000000000000000" pitchFamily="2" charset="-78"/>
              </a:rPr>
              <a:t>الحوكمة الرشيدة هي عمليات </a:t>
            </a:r>
            <a:r>
              <a:rPr lang="ar-SY" sz="2800" dirty="0">
                <a:latin typeface="Sakkal Majalla" panose="02000000000000000000" pitchFamily="2" charset="-78"/>
                <a:cs typeface="Sakkal Majalla" panose="02000000000000000000" pitchFamily="2" charset="-78"/>
              </a:rPr>
              <a:t>صنع القرار </a:t>
            </a:r>
            <a:r>
              <a:rPr lang="ar-SY" sz="2800" dirty="0" smtClean="0">
                <a:latin typeface="Sakkal Majalla" panose="02000000000000000000" pitchFamily="2" charset="-78"/>
                <a:cs typeface="Sakkal Majalla" panose="02000000000000000000" pitchFamily="2" charset="-78"/>
              </a:rPr>
              <a:t>الجيدة.</a:t>
            </a:r>
            <a:endParaRPr lang="ar-SY" sz="2800" dirty="0">
              <a:latin typeface="Sakkal Majalla" panose="02000000000000000000" pitchFamily="2" charset="-78"/>
              <a:cs typeface="Sakkal Majalla" panose="02000000000000000000" pitchFamily="2" charset="-78"/>
            </a:endParaRPr>
          </a:p>
          <a:p>
            <a:pPr algn="r" rtl="1"/>
            <a:r>
              <a:rPr lang="ar-SY" sz="2800" dirty="0" smtClean="0">
                <a:latin typeface="Sakkal Majalla" panose="02000000000000000000" pitchFamily="2" charset="-78"/>
                <a:cs typeface="Sakkal Majalla" panose="02000000000000000000" pitchFamily="2" charset="-78"/>
              </a:rPr>
              <a:t>الحوكمة الرشيدة هي </a:t>
            </a:r>
            <a:r>
              <a:rPr lang="ar-SY" sz="2800" dirty="0">
                <a:latin typeface="Sakkal Majalla" panose="02000000000000000000" pitchFamily="2" charset="-78"/>
                <a:cs typeface="Sakkal Majalla" panose="02000000000000000000" pitchFamily="2" charset="-78"/>
              </a:rPr>
              <a:t>المعيار الذي يحدد مدى التزام الحكومات بتطبيق مبادئ الحوكمة في القطاع العام وتحقيق مستويات متقدمة من جودة الحكم. لذا، فان تحقيق الحكومات لنتائج ايجابية في مؤشرات الحوكمة في القطاع العام هو المعايير لمدى جودة الحكم ومستويات الحكم الرشيد</a:t>
            </a:r>
            <a:r>
              <a:rPr lang="ar-SY" sz="2800" dirty="0" smtClean="0">
                <a:latin typeface="Sakkal Majalla" panose="02000000000000000000" pitchFamily="2" charset="-78"/>
                <a:cs typeface="Sakkal Majalla" panose="02000000000000000000" pitchFamily="2" charset="-78"/>
              </a:rPr>
              <a:t>.</a:t>
            </a:r>
          </a:p>
          <a:p>
            <a:pPr algn="r" rtl="1"/>
            <a:r>
              <a:rPr lang="ar-SY" sz="2800" dirty="0">
                <a:latin typeface="Sakkal Majalla" panose="02000000000000000000" pitchFamily="2" charset="-78"/>
                <a:cs typeface="Sakkal Majalla" panose="02000000000000000000" pitchFamily="2" charset="-78"/>
              </a:rPr>
              <a:t>لذلك، فإن الحوكمة الرشيدة تُساهم في فعالية البرامج العامة عن طريق مشاركة المواطنين في إقرار السياسات والبرامج العامة واتخاذ القرارات بالإضافة إلى الدّور الذي تلعبه منظمات المجتمع المدني في تعزيز الرقابة والمساءلة على الأداء </a:t>
            </a:r>
            <a:r>
              <a:rPr lang="ar-SY" sz="2800" dirty="0" smtClean="0">
                <a:latin typeface="Sakkal Majalla" panose="02000000000000000000" pitchFamily="2" charset="-78"/>
                <a:cs typeface="Sakkal Majalla" panose="02000000000000000000" pitchFamily="2" charset="-78"/>
              </a:rPr>
              <a:t>الحكومي.</a:t>
            </a:r>
            <a:endParaRPr lang="ar-SY" sz="2800" dirty="0">
              <a:latin typeface="Sakkal Majalla" panose="02000000000000000000" pitchFamily="2" charset="-78"/>
              <a:cs typeface="Sakkal Majalla" panose="02000000000000000000" pitchFamily="2" charset="-78"/>
            </a:endParaRPr>
          </a:p>
          <a:p>
            <a:pPr algn="r" rtl="1"/>
            <a:endParaRPr lang="ar-SY" sz="2800" dirty="0" smtClean="0">
              <a:latin typeface="Sakkal Majalla" panose="02000000000000000000" pitchFamily="2" charset="-78"/>
              <a:cs typeface="Sakkal Majalla" panose="02000000000000000000" pitchFamily="2" charset="-78"/>
            </a:endParaRPr>
          </a:p>
          <a:p>
            <a:pPr marL="0" indent="0" algn="r" rtl="1">
              <a:buNone/>
            </a:pPr>
            <a:r>
              <a:rPr lang="ar-SY" sz="2800" dirty="0" smtClean="0">
                <a:latin typeface="Sakkal Majalla" panose="02000000000000000000" pitchFamily="2" charset="-78"/>
                <a:cs typeface="Sakkal Majalla" panose="02000000000000000000" pitchFamily="2" charset="-78"/>
              </a:rPr>
              <a:t> </a:t>
            </a:r>
            <a:endParaRPr lang="ar-SY" sz="2800" dirty="0">
              <a:latin typeface="Sakkal Majalla" panose="02000000000000000000" pitchFamily="2" charset="-78"/>
              <a:cs typeface="Sakkal Majalla" panose="02000000000000000000" pitchFamily="2" charset="-78"/>
            </a:endParaRPr>
          </a:p>
          <a:p>
            <a:pPr algn="r" rtl="1"/>
            <a:endParaRPr lang="ar-SY" sz="2800" dirty="0">
              <a:latin typeface="Sakkal Majalla" panose="02000000000000000000" pitchFamily="2" charset="-78"/>
              <a:cs typeface="Sakkal Majalla" panose="02000000000000000000" pitchFamily="2" charset="-78"/>
            </a:endParaRPr>
          </a:p>
          <a:p>
            <a:pPr marL="0" indent="0" algn="r" rtl="1">
              <a:buNone/>
            </a:pPr>
            <a:endParaRPr lang="en-US"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030651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تعريف الحوكمة في الإدارة</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34905" y="1631852"/>
            <a:ext cx="9601200" cy="3581400"/>
          </a:xfrm>
        </p:spPr>
        <p:txBody>
          <a:bodyPr>
            <a:noAutofit/>
          </a:bodyPr>
          <a:lstStyle/>
          <a:p>
            <a:pPr algn="r" rtl="1"/>
            <a:r>
              <a:rPr lang="ar-SY" sz="2800" dirty="0" smtClean="0">
                <a:latin typeface="Sakkal Majalla" panose="02000000000000000000" pitchFamily="2" charset="-78"/>
                <a:cs typeface="Sakkal Majalla" panose="02000000000000000000" pitchFamily="2" charset="-78"/>
              </a:rPr>
              <a:t>الحوكمة هي النشاط الذي تقوم به الإدارة. وهي تتعلق بالقرارات التي تحدّد التوقعات، أو منح السلطة، أو التحقق من الأداء. وهي تتألف إما من عملية منفصلة أو من جزء محدّد من عمليات الإدارة أو القيادة. وفي بعض الأحيان مجموعة من الناس تشكل مجلسا محليا لإدارة هذه العمليات والنظم.</a:t>
            </a:r>
          </a:p>
          <a:p>
            <a:pPr algn="r" rtl="1"/>
            <a:r>
              <a:rPr lang="ar-SY" sz="2800" dirty="0" smtClean="0">
                <a:latin typeface="Sakkal Majalla" panose="02000000000000000000" pitchFamily="2" charset="-78"/>
                <a:cs typeface="Sakkal Majalla" panose="02000000000000000000" pitchFamily="2" charset="-78"/>
              </a:rPr>
              <a:t>عند الحديث عن منظمة ما سواء كانت هادفة أو غير هادفة للربح، فإن الحوكمة تعني إدارة متسقة، وسياسات متماسكة، والتوجيه، والعمليات، واتخاذ القرارات في جزء معين من المسؤولية. </a:t>
            </a:r>
          </a:p>
          <a:p>
            <a:pPr algn="r" rtl="1"/>
            <a:r>
              <a:rPr lang="ar-SY" sz="2800" dirty="0" smtClean="0">
                <a:latin typeface="Sakkal Majalla" panose="02000000000000000000" pitchFamily="2" charset="-78"/>
                <a:cs typeface="Sakkal Majalla" panose="02000000000000000000" pitchFamily="2" charset="-78"/>
              </a:rPr>
              <a:t>على سبيل المثال، الإدارة على مستوى الشركات قد تنطوي على تطور السياسات المتعلقة بالخصوصية وعلى الاستثمار الداخلي وعلى استخدام البيانات.</a:t>
            </a:r>
          </a:p>
        </p:txBody>
      </p:sp>
    </p:spTree>
    <p:extLst>
      <p:ext uri="{BB962C8B-B14F-4D97-AF65-F5344CB8AC3E}">
        <p14:creationId xmlns:p14="http://schemas.microsoft.com/office/powerpoint/2010/main" val="249302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تعريف الحوكمة "</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371600" y="1850388"/>
            <a:ext cx="9601200" cy="3581400"/>
          </a:xfrm>
        </p:spPr>
        <p:txBody>
          <a:bodyPr>
            <a:noAutofit/>
          </a:bodyPr>
          <a:lstStyle/>
          <a:p>
            <a:pPr algn="r" rtl="1"/>
            <a:r>
              <a:rPr lang="ar-SY" sz="2800" dirty="0" smtClean="0">
                <a:latin typeface="Sakkal Majalla" panose="02000000000000000000" pitchFamily="2" charset="-78"/>
                <a:cs typeface="Sakkal Majalla" panose="02000000000000000000" pitchFamily="2" charset="-78"/>
              </a:rPr>
              <a:t>حسب </a:t>
            </a:r>
            <a:r>
              <a:rPr lang="en-US" sz="2800" dirty="0" smtClean="0">
                <a:latin typeface="Sakkal Majalla" panose="02000000000000000000" pitchFamily="2" charset="-78"/>
                <a:cs typeface="Sakkal Majalla" panose="02000000000000000000" pitchFamily="2" charset="-78"/>
              </a:rPr>
              <a:t>UNDP</a:t>
            </a:r>
            <a:r>
              <a:rPr lang="ar-SY" sz="2800" dirty="0" smtClean="0">
                <a:latin typeface="Sakkal Majalla" panose="02000000000000000000" pitchFamily="2" charset="-78"/>
                <a:cs typeface="Sakkal Majalla" panose="02000000000000000000" pitchFamily="2" charset="-78"/>
              </a:rPr>
              <a:t> هو ممارسة السلطة الاقتصادية والسياسية والإدارية لإدارة شؤون الدولة على كافة المستويات، وتشمل الآليات والعمليات والمؤسسات التي يعبّر من خلالها المواطنون  والمجموعات عن مصالحهم، ويمارسون حقوقهم القانونية، ويوفون بالتزاماتهم، ويقبلون الوساطة لحل خلافاتهم.</a:t>
            </a:r>
          </a:p>
          <a:p>
            <a:pPr algn="r" rtl="1"/>
            <a:r>
              <a:rPr lang="ar-SY" sz="2800" dirty="0" smtClean="0">
                <a:latin typeface="Sakkal Majalla" panose="02000000000000000000" pitchFamily="2" charset="-78"/>
                <a:cs typeface="Sakkal Majalla" panose="02000000000000000000" pitchFamily="2" charset="-78"/>
              </a:rPr>
              <a:t>حسب إدارة الحكم في الدول العربية: هو إدارة الحكم التي تعزز وتدعم وتصون رفاه الانسان وتوسع قدراته وخياراته وفرصه وحرياته السياسية والاقتصادية والاجتماعية والثقافية.</a:t>
            </a:r>
            <a:endParaRPr lang="ar-SY" sz="2800" dirty="0">
              <a:latin typeface="Sakkal Majalla" panose="02000000000000000000" pitchFamily="2" charset="-78"/>
              <a:cs typeface="Sakkal Majalla" panose="02000000000000000000" pitchFamily="2" charset="-78"/>
            </a:endParaRPr>
          </a:p>
          <a:p>
            <a:pPr algn="r" rtl="1"/>
            <a:r>
              <a:rPr lang="ar-SY" sz="2800" dirty="0">
                <a:latin typeface="Sakkal Majalla" panose="02000000000000000000" pitchFamily="2" charset="-78"/>
                <a:cs typeface="Sakkal Majalla" panose="02000000000000000000" pitchFamily="2" charset="-78"/>
              </a:rPr>
              <a:t>الترجمة العلمية </a:t>
            </a:r>
            <a:r>
              <a:rPr lang="ar-SY" sz="2800" dirty="0" err="1">
                <a:latin typeface="Sakkal Majalla" panose="02000000000000000000" pitchFamily="2" charset="-78"/>
                <a:cs typeface="Sakkal Majalla" panose="02000000000000000000" pitchFamily="2" charset="-78"/>
              </a:rPr>
              <a:t>للحوكمة</a:t>
            </a:r>
            <a:r>
              <a:rPr lang="ar-SY" sz="2800" dirty="0">
                <a:latin typeface="Sakkal Majalla" panose="02000000000000000000" pitchFamily="2" charset="-78"/>
                <a:cs typeface="Sakkal Majalla" panose="02000000000000000000" pitchFamily="2" charset="-78"/>
              </a:rPr>
              <a:t>: ”هي أسلوب ممارسة سلطات الإدارة الرشيدة</a:t>
            </a:r>
            <a:r>
              <a:rPr lang="ar-SY" sz="2800" dirty="0" smtClean="0">
                <a:latin typeface="Sakkal Majalla" panose="02000000000000000000" pitchFamily="2" charset="-78"/>
                <a:cs typeface="Sakkal Majalla" panose="02000000000000000000" pitchFamily="2" charset="-78"/>
              </a:rPr>
              <a:t>“</a:t>
            </a:r>
            <a:endParaRPr lang="en-US" sz="2800" dirty="0" smtClean="0">
              <a:latin typeface="Sakkal Majalla" panose="02000000000000000000" pitchFamily="2" charset="-78"/>
              <a:cs typeface="Sakkal Majalla" panose="02000000000000000000" pitchFamily="2" charset="-78"/>
            </a:endParaRPr>
          </a:p>
          <a:p>
            <a:pPr algn="r" rtl="1"/>
            <a:r>
              <a:rPr lang="ar-SY" sz="2800" dirty="0">
                <a:latin typeface="Sakkal Majalla" panose="02000000000000000000" pitchFamily="2" charset="-78"/>
                <a:cs typeface="Sakkal Majalla" panose="02000000000000000000" pitchFamily="2" charset="-78"/>
              </a:rPr>
              <a:t>مما سبق يتضح أن </a:t>
            </a:r>
            <a:r>
              <a:rPr lang="ar-SY" sz="2800" dirty="0" err="1">
                <a:latin typeface="Sakkal Majalla" panose="02000000000000000000" pitchFamily="2" charset="-78"/>
                <a:cs typeface="Sakkal Majalla" panose="02000000000000000000" pitchFamily="2" charset="-78"/>
              </a:rPr>
              <a:t>الحوكمة</a:t>
            </a:r>
            <a:r>
              <a:rPr lang="ar-SY" sz="2800" dirty="0">
                <a:latin typeface="Sakkal Majalla" panose="02000000000000000000" pitchFamily="2" charset="-78"/>
                <a:cs typeface="Sakkal Majalla" panose="02000000000000000000" pitchFamily="2" charset="-78"/>
              </a:rPr>
              <a:t> تعني النظام، أي وجود نظام يحكم العلاقات بين الأطراف الأساسية التي تؤثر في الأداء.</a:t>
            </a:r>
          </a:p>
          <a:p>
            <a:pPr algn="r" rtl="1"/>
            <a:endParaRPr lang="ar-SY" sz="2800" dirty="0">
              <a:latin typeface="Sakkal Majalla" panose="02000000000000000000" pitchFamily="2" charset="-78"/>
              <a:cs typeface="Sakkal Majalla" panose="02000000000000000000" pitchFamily="2" charset="-78"/>
            </a:endParaRPr>
          </a:p>
          <a:p>
            <a:pPr algn="r" rtl="1"/>
            <a:endParaRPr lang="en-US"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16125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الحوكمة والحكومة :</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34905" y="1631852"/>
            <a:ext cx="9601200" cy="3581400"/>
          </a:xfrm>
        </p:spPr>
        <p:txBody>
          <a:bodyPr>
            <a:noAutofit/>
          </a:bodyPr>
          <a:lstStyle/>
          <a:p>
            <a:pPr algn="r" rtl="1"/>
            <a:r>
              <a:rPr lang="ar-SY" sz="2800" dirty="0">
                <a:latin typeface="Sakkal Majalla" panose="02000000000000000000" pitchFamily="2" charset="-78"/>
                <a:cs typeface="Sakkal Majalla" panose="02000000000000000000" pitchFamily="2" charset="-78"/>
              </a:rPr>
              <a:t>من حيث التمييز بين الحوكمة والحكومة – "الحوكمة" هي ما تقوم به "الحكومة" من أنشطة. وهي قد تكون حكومة جغرافية - سياسية (دولة قومية)، أو شركات حكومية (كيان تجاري)، أو حكومة اجتماعية - سياسية (بلدية، قبيلة، أسرة، الخ)، أو أي عدد من أنواع مختلفة من الحكومات. لكن الحوكمة هي الممارسة الحركية لسلطة الإدارة والسياسة، بالرغم أن الحكومة هي الأداة (بشكل إجمالي) التي تقوم بهذه الممارسة. كما يستخدم تجريديا مصطلح الحكومة كمرادف لمصطلح الحوكمة، كما هو الحال في الشعار الكندي</a:t>
            </a:r>
            <a:r>
              <a:rPr lang="ar-SY" sz="2800" dirty="0" smtClean="0">
                <a:latin typeface="Sakkal Majalla" panose="02000000000000000000" pitchFamily="2" charset="-78"/>
                <a:cs typeface="Sakkal Majalla" panose="02000000000000000000" pitchFamily="2" charset="-78"/>
              </a:rPr>
              <a:t>،</a:t>
            </a:r>
            <a:br>
              <a:rPr lang="ar-SY" sz="2800" dirty="0" smtClean="0">
                <a:latin typeface="Sakkal Majalla" panose="02000000000000000000" pitchFamily="2" charset="-78"/>
                <a:cs typeface="Sakkal Majalla" panose="02000000000000000000" pitchFamily="2" charset="-78"/>
              </a:rPr>
            </a:br>
            <a:r>
              <a:rPr lang="ar-SY" sz="2800" dirty="0" smtClean="0">
                <a:latin typeface="Sakkal Majalla" panose="02000000000000000000" pitchFamily="2" charset="-78"/>
                <a:cs typeface="Sakkal Majalla" panose="02000000000000000000" pitchFamily="2" charset="-78"/>
              </a:rPr>
              <a:t> </a:t>
            </a:r>
            <a:r>
              <a:rPr lang="ar-SY" sz="2800" dirty="0">
                <a:latin typeface="Sakkal Majalla" panose="02000000000000000000" pitchFamily="2" charset="-78"/>
                <a:cs typeface="Sakkal Majalla" panose="02000000000000000000" pitchFamily="2" charset="-78"/>
              </a:rPr>
              <a:t>"السلام والنظام والحكومة الجيدة".</a:t>
            </a:r>
          </a:p>
          <a:p>
            <a:pPr marL="0" indent="0" algn="r" rtl="1">
              <a:buNone/>
            </a:pPr>
            <a:endParaRPr lang="en-US"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0431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rtl="1">
              <a:lnSpc>
                <a:spcPct val="100000"/>
              </a:lnSpc>
            </a:pPr>
            <a:r>
              <a:rPr lang="ar-SY" altLang="en-US" b="1" dirty="0" smtClean="0">
                <a:solidFill>
                  <a:srgbClr val="C00000"/>
                </a:solidFill>
                <a:latin typeface="Sakkal Majalla" panose="02000000000000000000" pitchFamily="2" charset="-78"/>
                <a:cs typeface="Sakkal Majalla" panose="02000000000000000000" pitchFamily="2" charset="-78"/>
              </a:rPr>
              <a:t>أطراف الحوكمة</a:t>
            </a:r>
            <a:endParaRPr lang="ar-SY" altLang="en-US" b="1" dirty="0">
              <a:solidFill>
                <a:srgbClr val="C00000"/>
              </a:solidFill>
              <a:latin typeface="Sakkal Majalla" panose="02000000000000000000" pitchFamily="2" charset="-78"/>
              <a:cs typeface="Sakkal Majalla" panose="020000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21476621"/>
              </p:ext>
            </p:extLst>
          </p:nvPr>
        </p:nvGraphicFramePr>
        <p:xfrm>
          <a:off x="731520" y="1779588"/>
          <a:ext cx="10355580" cy="4276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2"/>
          <p:cNvSpPr txBox="1">
            <a:spLocks/>
          </p:cNvSpPr>
          <p:nvPr/>
        </p:nvSpPr>
        <p:spPr>
          <a:xfrm>
            <a:off x="457200" y="228600"/>
            <a:ext cx="8229600" cy="57150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algn="just" rtl="1">
              <a:buFont typeface="Arial" pitchFamily="34" charset="0"/>
              <a:buNone/>
            </a:pPr>
            <a:endParaRPr lang="ar-SY" altLang="en-US" sz="1800" dirty="0" smtClean="0"/>
          </a:p>
        </p:txBody>
      </p:sp>
    </p:spTree>
    <p:extLst>
      <p:ext uri="{BB962C8B-B14F-4D97-AF65-F5344CB8AC3E}">
        <p14:creationId xmlns:p14="http://schemas.microsoft.com/office/powerpoint/2010/main" val="2316795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أطراف الحوكمة</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56007" y="2391507"/>
            <a:ext cx="9601200" cy="3581400"/>
          </a:xfrm>
        </p:spPr>
        <p:txBody>
          <a:bodyPr>
            <a:noAutofit/>
          </a:bodyPr>
          <a:lstStyle/>
          <a:p>
            <a:pPr algn="r" rtl="1"/>
            <a:r>
              <a:rPr lang="ar-SY" sz="2800" dirty="0" smtClean="0">
                <a:latin typeface="Sakkal Majalla" panose="02000000000000000000" pitchFamily="2" charset="-78"/>
                <a:cs typeface="Sakkal Majalla" panose="02000000000000000000" pitchFamily="2" charset="-78"/>
              </a:rPr>
              <a:t>الحوكمة </a:t>
            </a:r>
            <a:r>
              <a:rPr lang="ar-SY" sz="2800" dirty="0">
                <a:latin typeface="Sakkal Majalla" panose="02000000000000000000" pitchFamily="2" charset="-78"/>
                <a:cs typeface="Sakkal Majalla" panose="02000000000000000000" pitchFamily="2" charset="-78"/>
              </a:rPr>
              <a:t>الرشيدة هي عملية تكاملية لإدارة شؤون الدولة يشترك في هذه العملية الحكومة والقطاع الخاص والمجتمع المدني من منظمات وأفراد، مع الأخذ بالاعتبار اختلاف المهام لكل جهة. فكما أن كل الجهات تشارك في رسم السياسات العامة وإدارة شؤون الدولة والرقابة والمحاسبة في ظل الحوكمة الرشيدة، فإن للحكومة دور إضافي يتمثل في لعب </a:t>
            </a:r>
            <a:r>
              <a:rPr lang="ar-SY" sz="2800" dirty="0" smtClean="0">
                <a:latin typeface="Sakkal Majalla" panose="02000000000000000000" pitchFamily="2" charset="-78"/>
                <a:cs typeface="Sakkal Majalla" panose="02000000000000000000" pitchFamily="2" charset="-78"/>
              </a:rPr>
              <a:t>دور مهم </a:t>
            </a:r>
            <a:r>
              <a:rPr lang="ar-SY" sz="2800" dirty="0">
                <a:latin typeface="Sakkal Majalla" panose="02000000000000000000" pitchFamily="2" charset="-78"/>
                <a:cs typeface="Sakkal Majalla" panose="02000000000000000000" pitchFamily="2" charset="-78"/>
              </a:rPr>
              <a:t>في التنسيق بين مختلف الجهات، بالإضافة إلى دورها التنفيذي في تنفيذ الأحكام القضائية وما </a:t>
            </a:r>
            <a:r>
              <a:rPr lang="ar-SY" sz="2800" dirty="0" smtClean="0">
                <a:latin typeface="Sakkal Majalla" panose="02000000000000000000" pitchFamily="2" charset="-78"/>
                <a:cs typeface="Sakkal Majalla" panose="02000000000000000000" pitchFamily="2" charset="-78"/>
              </a:rPr>
              <a:t>شابه</a:t>
            </a:r>
            <a:endParaRPr lang="ar-SY"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9009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خصائص </a:t>
            </a:r>
            <a:r>
              <a:rPr lang="ar-SY" dirty="0" err="1" smtClean="0">
                <a:solidFill>
                  <a:srgbClr val="C00000"/>
                </a:solidFill>
                <a:latin typeface="Sakkal Majalla" panose="02000000000000000000" pitchFamily="2" charset="-78"/>
                <a:cs typeface="Sakkal Majalla" panose="02000000000000000000" pitchFamily="2" charset="-78"/>
              </a:rPr>
              <a:t>الحوكمة</a:t>
            </a:r>
            <a:endParaRPr lang="en-US" dirty="0">
              <a:solidFill>
                <a:srgbClr val="C0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56007" y="2391507"/>
            <a:ext cx="9601200" cy="3581400"/>
          </a:xfrm>
        </p:spPr>
        <p:txBody>
          <a:bodyPr>
            <a:noAutofit/>
          </a:bodyPr>
          <a:lstStyle/>
          <a:p>
            <a:pPr algn="r" rtl="1"/>
            <a:r>
              <a:rPr lang="ar-SY" sz="2800" dirty="0">
                <a:latin typeface="Sakkal Majalla" panose="02000000000000000000" pitchFamily="2" charset="-78"/>
                <a:cs typeface="Sakkal Majalla" panose="02000000000000000000" pitchFamily="2" charset="-78"/>
              </a:rPr>
              <a:t>وجود شرعية للسلطة نابعة من سلطة الشعب.</a:t>
            </a:r>
          </a:p>
          <a:p>
            <a:pPr algn="r" rtl="1"/>
            <a:r>
              <a:rPr lang="ar-SY" sz="2800" dirty="0">
                <a:latin typeface="Sakkal Majalla" panose="02000000000000000000" pitchFamily="2" charset="-78"/>
                <a:cs typeface="Sakkal Majalla" panose="02000000000000000000" pitchFamily="2" charset="-78"/>
              </a:rPr>
              <a:t>وجود المواطنين في قلب عملية صنع القرار.</a:t>
            </a:r>
          </a:p>
          <a:p>
            <a:pPr algn="r" rtl="1"/>
            <a:r>
              <a:rPr lang="ar-SY" sz="2800" dirty="0">
                <a:latin typeface="Sakkal Majalla" panose="02000000000000000000" pitchFamily="2" charset="-78"/>
                <a:cs typeface="Sakkal Majalla" panose="02000000000000000000" pitchFamily="2" charset="-78"/>
              </a:rPr>
              <a:t>وجود برامج مركزها المجتمع وتقوم على الإصغاء للمواطنين.</a:t>
            </a:r>
          </a:p>
          <a:p>
            <a:pPr algn="r" rtl="1"/>
            <a:r>
              <a:rPr lang="ar-SY" sz="2800" dirty="0">
                <a:latin typeface="Sakkal Majalla" panose="02000000000000000000" pitchFamily="2" charset="-78"/>
                <a:cs typeface="Sakkal Majalla" panose="02000000000000000000" pitchFamily="2" charset="-78"/>
              </a:rPr>
              <a:t>التكيف السريع من قبل الإدارة العامة مع حاجات المواطنين في تحديد التمويل العام واتجاهات إنفاقه.</a:t>
            </a:r>
          </a:p>
        </p:txBody>
      </p:sp>
    </p:spTree>
    <p:extLst>
      <p:ext uri="{BB962C8B-B14F-4D97-AF65-F5344CB8AC3E}">
        <p14:creationId xmlns:p14="http://schemas.microsoft.com/office/powerpoint/2010/main" val="78309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dirty="0" smtClean="0">
                <a:solidFill>
                  <a:srgbClr val="C00000"/>
                </a:solidFill>
                <a:latin typeface="Sakkal Majalla" panose="02000000000000000000" pitchFamily="2" charset="-78"/>
                <a:cs typeface="Sakkal Majalla" panose="02000000000000000000" pitchFamily="2" charset="-78"/>
              </a:rPr>
              <a:t>أركان الحوكمة </a:t>
            </a:r>
            <a:endParaRPr lang="en-US" dirty="0">
              <a:solidFill>
                <a:srgbClr val="C00000"/>
              </a:solidFill>
              <a:latin typeface="Sakkal Majalla" panose="02000000000000000000" pitchFamily="2" charset="-78"/>
              <a:cs typeface="Sakkal Majalla" panose="020000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7826063"/>
              </p:ext>
            </p:extLst>
          </p:nvPr>
        </p:nvGraphicFramePr>
        <p:xfrm>
          <a:off x="1222075" y="1656271"/>
          <a:ext cx="14866438" cy="7188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263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AsOne/>
      </p:bldGraphic>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1729</TotalTime>
  <Words>1363</Words>
  <Application>Microsoft Office PowerPoint</Application>
  <PresentationFormat>Widescreen</PresentationFormat>
  <Paragraphs>131</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Franklin Gothic Book</vt:lpstr>
      <vt:lpstr>Sakkal Majalla</vt:lpstr>
      <vt:lpstr>Tahoma</vt:lpstr>
      <vt:lpstr>Traditional Arabic</vt:lpstr>
      <vt:lpstr>Wingdings</vt:lpstr>
      <vt:lpstr>WinSoft Pro</vt:lpstr>
      <vt:lpstr>Crop</vt:lpstr>
      <vt:lpstr>الحوكمة Governance الحكم الرشيد</vt:lpstr>
      <vt:lpstr>مدخل</vt:lpstr>
      <vt:lpstr>تعريف الحوكمة في الإدارة</vt:lpstr>
      <vt:lpstr>تعريف الحوكمة "</vt:lpstr>
      <vt:lpstr>الحوكمة والحكومة :</vt:lpstr>
      <vt:lpstr>أطراف الحوكمة</vt:lpstr>
      <vt:lpstr>أطراف الحوكمة</vt:lpstr>
      <vt:lpstr>خصائص الحوكمة</vt:lpstr>
      <vt:lpstr>أركان الحوكمة </vt:lpstr>
      <vt:lpstr>أركان الحوكمة : المشاركة</vt:lpstr>
      <vt:lpstr>أركان الحوكمة : سيادة القانون</vt:lpstr>
      <vt:lpstr>أركان الحوكمة : الشفافية</vt:lpstr>
      <vt:lpstr>تقوم الشفافية بتأمين </vt:lpstr>
      <vt:lpstr>أركان الحوكمة : الشفافية  </vt:lpstr>
      <vt:lpstr>أركان الحوكمة : الشفافية  </vt:lpstr>
      <vt:lpstr>أركان الحوكمة : الشفافية  </vt:lpstr>
      <vt:lpstr>أركان الحوكمة : المساءلة  </vt:lpstr>
      <vt:lpstr>أركان الحوكمة : المساءلة  </vt:lpstr>
      <vt:lpstr>أركان الحوكمة : المساءلة  </vt:lpstr>
      <vt:lpstr>أركان الحوكمة : المساءلة  </vt:lpstr>
      <vt:lpstr>أركان الحوكمة : حسن الاستجابة </vt:lpstr>
      <vt:lpstr>أركان الحوكمة : التوافق </vt:lpstr>
      <vt:lpstr>أركان الحوكمة : المساواة وتكافؤ الفرص </vt:lpstr>
      <vt:lpstr>أركان الحوكمة : الفعالية والكفاءة </vt:lpstr>
      <vt:lpstr>أركان الحوكمة : الرؤية الاستراتيجية</vt:lpstr>
      <vt:lpstr>الحوكمة الرشيدة:</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خارطة العمل المجتمعي في سورية</dc:title>
  <dc:creator>Kasem Al-Shaghouri</dc:creator>
  <cp:lastModifiedBy>TOSHIBA</cp:lastModifiedBy>
  <cp:revision>50</cp:revision>
  <dcterms:created xsi:type="dcterms:W3CDTF">2017-05-12T17:21:26Z</dcterms:created>
  <dcterms:modified xsi:type="dcterms:W3CDTF">2018-12-02T11:31:48Z</dcterms:modified>
</cp:coreProperties>
</file>