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92" r:id="rId2"/>
    <p:sldId id="257" r:id="rId3"/>
    <p:sldId id="258" r:id="rId4"/>
    <p:sldId id="259" r:id="rId5"/>
    <p:sldId id="326" r:id="rId6"/>
    <p:sldId id="327" r:id="rId7"/>
    <p:sldId id="328" r:id="rId8"/>
    <p:sldId id="32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3" r:id="rId56"/>
    <p:sldId id="318" r:id="rId57"/>
    <p:sldId id="319" r:id="rId58"/>
    <p:sldId id="320" r:id="rId59"/>
    <p:sldId id="321" r:id="rId60"/>
    <p:sldId id="322" r:id="rId61"/>
    <p:sldId id="323" r:id="rId62"/>
    <p:sldId id="324" r:id="rId63"/>
    <p:sldId id="325" r:id="rId6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946C7-1D30-4E30-B65D-28ED25B50619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2CEF1-9380-4767-8CB4-542DD9E52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2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745984-A91A-4C48-A724-0F0A398E1027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ar-S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B0BDB7-A025-466C-A462-6F9D4988DB25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ar-S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1C4D82-F075-40DC-B997-ECEE815C0822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ar-S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116995-F474-4BD0-B2F1-C6ABC75948DC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ar-S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7C401D-C84A-4A7B-A899-128C7B4FE34D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ar-S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FA1F19-6658-47B7-83B5-BCE797BE5707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ar-S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51AC79-AADC-40B0-BBD5-C4F53036FA10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ar-S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231588-7B00-4A31-8D4F-3BCDB38CC30A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50</a:t>
            </a:fld>
            <a:endParaRPr lang="ar-S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BB54D6-BC79-4F94-9420-8C686E7ABAB4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51</a:t>
            </a:fld>
            <a:endParaRPr lang="ar-S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66EE2E-1330-4BF7-9B2B-B740F5B9DDAB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ar-S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2F51AA-8F86-46C4-B598-0A2D4EB2A5D4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53</a:t>
            </a:fld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2C4AFA-3957-441B-975F-76FB52B77BF8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ar-S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545660-7FBC-4123-A920-146571329254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54</a:t>
            </a:fld>
            <a:endParaRPr lang="ar-S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65D348-2599-4233-816D-8CAD789ECA1C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55</a:t>
            </a:fld>
            <a:endParaRPr lang="ar-S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FCF990-B58D-46FF-9902-E6C688E897A7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56</a:t>
            </a:fld>
            <a:endParaRPr lang="ar-S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5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E94C9E-F201-47F9-B16D-16BCDEDDC621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57</a:t>
            </a:fld>
            <a:endParaRPr lang="ar-S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726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405B7D-D0B9-439A-80EE-B8F6B47599CF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ar-SA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931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C1C0B7-C04B-4412-8AF3-5A2AC08AEF03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ar-SA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1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ECC0B2-83F5-4D56-953F-8929AF68EF70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60</a:t>
            </a:fld>
            <a:endParaRPr lang="ar-SA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955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827136-9D54-4D23-9BCB-69DCA07825E3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ar-SA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1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0684AE-63A8-446A-AE24-108A2AF99EEB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62</a:t>
            </a:fld>
            <a:endParaRPr lang="ar-SA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3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13DB23-F086-4BE3-9AFF-25B313D151DF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63</a:t>
            </a:fld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CC8BEF-E60C-4EF7-A045-5D37B7510415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985E4E-D10C-42BC-8DAC-D8BC503DFDDB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53FC1F-BD0E-40E7-9E28-D46814754691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783BE2-8528-4F26-8019-0B6CEB18BC06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ar-S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0174BD-EF82-4ADC-9005-F80D6C850D64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ar-S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D2D394-2E1D-4663-826B-848CD13DBD40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ar-S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E3D4A7-5A18-47F3-A3A4-107B9234A1B3}" type="slidenum">
              <a:rPr lang="ar-S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4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2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0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2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1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8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0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79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60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61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34EC-47E2-4DB3-9F27-322F3DA1D52A}" type="datetimeFigureOut">
              <a:rPr lang="en-US" smtClean="0"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C2EED-FBFD-4417-8452-BB10D221F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2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45205-875F-4DF4-A36A-68204CD3542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4099" name="Content Placeholder 4" descr="j023442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1981200"/>
            <a:ext cx="2287588" cy="1952625"/>
          </a:xfrm>
          <a:solidFill>
            <a:srgbClr val="FFC000"/>
          </a:solidFill>
        </p:spPr>
      </p:pic>
      <p:sp>
        <p:nvSpPr>
          <p:cNvPr id="4100" name="عنوان فرعي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 eaLnBrk="1" hangingPunct="1"/>
            <a:r>
              <a:rPr lang="en-US" sz="4000" b="1" dirty="0" smtClean="0"/>
              <a:t>Communication Management</a:t>
            </a:r>
            <a:br>
              <a:rPr lang="en-US" sz="4000" b="1" dirty="0" smtClean="0"/>
            </a:br>
            <a:r>
              <a:rPr lang="ar-SA" sz="4000" b="1" dirty="0" smtClean="0"/>
              <a:t>ادارة الاتصالات بالمشروع</a:t>
            </a:r>
          </a:p>
        </p:txBody>
      </p:sp>
      <p:pic>
        <p:nvPicPr>
          <p:cNvPr id="4101" name="Picture 6" descr="j01979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2209800" cy="2193925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Program Files\Common Files\Microsoft Shared\Clipart\cagcat50\pe01561_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243388"/>
            <a:ext cx="3135313" cy="2081212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96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التخطيط للاتصالات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Plan Communications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Y" dirty="0" smtClean="0"/>
              <a:t>تنطوي عملية خطة الاتصالات على تحديد الاحتياجات من المعلومات المطلوبة من أصحاب المصلحة وتحديد منهج التقارير إلى أصحاب المصلحة. وهو يتناول ما يسمى " 5 دبليو ( </a:t>
            </a:r>
            <a:r>
              <a:rPr lang="en-US" dirty="0" smtClean="0"/>
              <a:t>what , who , when  ,where , why + h , how ) - five ‘w’s + ‘h’: " : </a:t>
            </a:r>
            <a:r>
              <a:rPr lang="ar-SY" dirty="0" smtClean="0"/>
              <a:t>من هو - </a:t>
            </a:r>
            <a:r>
              <a:rPr lang="en-US" dirty="0" smtClean="0"/>
              <a:t>who </a:t>
            </a:r>
            <a:r>
              <a:rPr lang="ar-SY" dirty="0" smtClean="0"/>
              <a:t>الذي يحتاج للمعلومات ، ما هي - </a:t>
            </a:r>
            <a:r>
              <a:rPr lang="en-US" dirty="0" smtClean="0"/>
              <a:t>what </a:t>
            </a:r>
            <a:r>
              <a:rPr lang="ar-SY" dirty="0" smtClean="0"/>
              <a:t>المعلومات المطلوبة ، إلى أين - </a:t>
            </a:r>
            <a:r>
              <a:rPr lang="en-US" dirty="0" smtClean="0"/>
              <a:t>where </a:t>
            </a:r>
            <a:r>
              <a:rPr lang="ar-SY" dirty="0" smtClean="0"/>
              <a:t>سيتم إرسال المعلومات ، متى – </a:t>
            </a:r>
            <a:r>
              <a:rPr lang="en-US" dirty="0" smtClean="0"/>
              <a:t>when </a:t>
            </a:r>
            <a:r>
              <a:rPr lang="ar-SY" dirty="0" smtClean="0"/>
              <a:t>وبأي تردد ( عدد المرات ) علينا تسليم تلك المعلومات ، ولماذا - </a:t>
            </a:r>
            <a:r>
              <a:rPr lang="en-US" dirty="0" smtClean="0"/>
              <a:t>why </a:t>
            </a:r>
            <a:r>
              <a:rPr lang="ar-SY" dirty="0" smtClean="0"/>
              <a:t>هذه المعلومات هامة ، وأخيرا كيف - </a:t>
            </a:r>
            <a:r>
              <a:rPr lang="en-US" dirty="0" smtClean="0"/>
              <a:t>how </a:t>
            </a:r>
            <a:r>
              <a:rPr lang="ar-SY" dirty="0" smtClean="0"/>
              <a:t>سيتم تسليمها</a:t>
            </a:r>
            <a:r>
              <a:rPr lang="ar-SY" dirty="0" smtClean="0"/>
              <a:t>.</a:t>
            </a:r>
            <a:endParaRPr lang="ar-SY" dirty="0" smtClean="0"/>
          </a:p>
          <a:p>
            <a:pPr algn="r" rtl="1"/>
            <a:r>
              <a:rPr lang="ar-SY" dirty="0" smtClean="0"/>
              <a:t>حيث أن أساليب توزيع العلومات تختلف على نطاق واسع على أساس توزيع فريق المشروع ، فمن الأهمية بمكان أن تتناول خطة إدارة الاتصالات كل هذه المتغيرات ، وتحدد وسائل لتلبية احتياجات الاتصالات لجميع أصحاب المصلحة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خطة إدارة الاتصالات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Y" dirty="0" smtClean="0"/>
              <a:t> </a:t>
            </a:r>
            <a:r>
              <a:rPr lang="en-US" dirty="0" smtClean="0"/>
              <a:t>Communications Management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SY" b="1" dirty="0" smtClean="0"/>
              <a:t>تحليل متطلبات الاتصالات - </a:t>
            </a:r>
            <a:r>
              <a:rPr lang="en-US" b="1" dirty="0" smtClean="0"/>
              <a:t>Communications Requirements Analysis : </a:t>
            </a:r>
            <a:r>
              <a:rPr lang="en-US" b="1" dirty="0" smtClean="0"/>
              <a:t> : </a:t>
            </a:r>
            <a:r>
              <a:rPr lang="ar-SY" dirty="0" smtClean="0"/>
              <a:t>يحدد </a:t>
            </a:r>
            <a:r>
              <a:rPr lang="ar-SY" dirty="0" smtClean="0"/>
              <a:t>التحليل الاحتياجات من المعلومات للمشروع لأصحاب المصلحة . ويمكن تحقيق ذلك عن طريق إجراء مقابلات مع جميع أصحاب المصلحة وتحديد احتياجاتهم من الاتصالات المحددة للمشروع .</a:t>
            </a:r>
          </a:p>
          <a:p>
            <a:pPr algn="r" rtl="1"/>
            <a:r>
              <a:rPr lang="ar-SY" b="1" dirty="0" smtClean="0"/>
              <a:t>تكنولوجيا الاتصالات - </a:t>
            </a:r>
            <a:r>
              <a:rPr lang="en-US" b="1" dirty="0" smtClean="0"/>
              <a:t>Communication Technology : </a:t>
            </a:r>
            <a:r>
              <a:rPr lang="en-US" b="1" dirty="0" smtClean="0"/>
              <a:t>  </a:t>
            </a:r>
            <a:r>
              <a:rPr lang="ar-SY" b="1" dirty="0" smtClean="0"/>
              <a:t> : </a:t>
            </a:r>
            <a:r>
              <a:rPr lang="ar-SY" dirty="0" smtClean="0"/>
              <a:t>تعريف التكنولوجيا </a:t>
            </a:r>
            <a:r>
              <a:rPr lang="ar-SY" dirty="0" smtClean="0"/>
              <a:t>اللازمة للاتصالات للمشروع . وهذا يمكن أن يتراوح من الاجتماعات وجهاً لوجه إلى تكنولوجيا الفيديو ومنصات الاتصالات الصوتية وتهدف إلى تسهيل اجتماعات الفرق الموزعة . العناصر التي يمكن أن تؤثر على اختيار تكنولوجيا الاتصالات تتضمن ما يلي الحاجة الملحة - </a:t>
            </a:r>
            <a:r>
              <a:rPr lang="en-US" dirty="0" smtClean="0"/>
              <a:t>Urgency of the need </a:t>
            </a:r>
            <a:r>
              <a:rPr lang="ar-SY" dirty="0" smtClean="0"/>
              <a:t>للحصول على معلومات </a:t>
            </a:r>
            <a:r>
              <a:rPr lang="ar-SY" dirty="0" smtClean="0"/>
              <a:t>.</a:t>
            </a:r>
            <a:endParaRPr lang="en-US" dirty="0"/>
          </a:p>
          <a:p>
            <a:pPr marL="0" indent="0" algn="r" rtl="1">
              <a:buNone/>
            </a:pPr>
            <a:endParaRPr lang="ar-SY" dirty="0" smtClean="0"/>
          </a:p>
          <a:p>
            <a:pPr lvl="1" algn="r" rtl="1"/>
            <a:r>
              <a:rPr lang="ar-SY" dirty="0" smtClean="0"/>
              <a:t>توافر التكنولوجيا - </a:t>
            </a:r>
            <a:r>
              <a:rPr lang="en-US" dirty="0" smtClean="0"/>
              <a:t>Availability of technology .</a:t>
            </a:r>
          </a:p>
          <a:p>
            <a:pPr lvl="1" algn="r" rtl="1"/>
            <a:r>
              <a:rPr lang="ar-SY" dirty="0" smtClean="0"/>
              <a:t>سهولة الاستخدام - </a:t>
            </a:r>
            <a:r>
              <a:rPr lang="en-US" dirty="0" smtClean="0"/>
              <a:t>Ease-of-use .</a:t>
            </a:r>
          </a:p>
          <a:p>
            <a:pPr lvl="1" algn="r" rtl="1"/>
            <a:r>
              <a:rPr lang="ar-SY" dirty="0" smtClean="0"/>
              <a:t>بيئة المشروع - </a:t>
            </a:r>
            <a:r>
              <a:rPr lang="en-US" dirty="0" smtClean="0"/>
              <a:t>Project environment .</a:t>
            </a:r>
          </a:p>
          <a:p>
            <a:pPr lvl="1" algn="r" rtl="1"/>
            <a:r>
              <a:rPr lang="ar-SY" dirty="0" smtClean="0"/>
              <a:t>حساسية وسرية - </a:t>
            </a:r>
            <a:r>
              <a:rPr lang="en-US" dirty="0" smtClean="0"/>
              <a:t>Sensitivity and confidentiality : </a:t>
            </a:r>
            <a:r>
              <a:rPr lang="ar-SY" dirty="0" smtClean="0"/>
              <a:t>المعلومات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خطة إدارة الاتصالات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Y" dirty="0" smtClean="0"/>
              <a:t> </a:t>
            </a:r>
            <a:r>
              <a:rPr lang="en-US" dirty="0" smtClean="0"/>
              <a:t>Communications Management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b="1" dirty="0" smtClean="0"/>
              <a:t>نماذج الاتصالات - </a:t>
            </a:r>
            <a:r>
              <a:rPr lang="en-US" b="1" dirty="0" smtClean="0"/>
              <a:t>Communication Models : </a:t>
            </a:r>
            <a:r>
              <a:rPr lang="ar-SY" b="1" dirty="0" smtClean="0"/>
              <a:t> : </a:t>
            </a:r>
            <a:r>
              <a:rPr lang="ar-SY" dirty="0" smtClean="0"/>
              <a:t>سوف </a:t>
            </a:r>
            <a:r>
              <a:rPr lang="ar-SY" dirty="0" smtClean="0"/>
              <a:t>نتبع عموماً عملية ترميز رسالة قصيرة ومتوسطة وفك الترميز . راجع الصفحة التالية لنموذج اتصال المرسل المتلقي.</a:t>
            </a:r>
          </a:p>
          <a:p>
            <a:pPr algn="r" rtl="1"/>
            <a:r>
              <a:rPr lang="ar-SY" b="1" dirty="0" smtClean="0"/>
              <a:t>طرق الاتصال - </a:t>
            </a:r>
            <a:r>
              <a:rPr lang="en-US" b="1" dirty="0" smtClean="0"/>
              <a:t>Communication Methods : </a:t>
            </a:r>
            <a:r>
              <a:rPr lang="ar-SY" b="1" dirty="0" smtClean="0"/>
              <a:t> : </a:t>
            </a:r>
            <a:r>
              <a:rPr lang="ar-SY" dirty="0" smtClean="0"/>
              <a:t>هناك </a:t>
            </a:r>
            <a:r>
              <a:rPr lang="ar-SY" dirty="0" smtClean="0"/>
              <a:t>عدداً من وسائل الاتصال ، ومع ذلك ، فإنها يمكن أن تصنف في المناهج الثلاثة التالية : </a:t>
            </a:r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طرق الاتصال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Communication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SY" b="1" dirty="0" smtClean="0"/>
              <a:t>الاتصال التفاعلي - </a:t>
            </a:r>
            <a:r>
              <a:rPr lang="en-US" b="1" dirty="0" smtClean="0"/>
              <a:t>Interactive Communication : </a:t>
            </a:r>
            <a:r>
              <a:rPr lang="ar-SY" b="1" dirty="0" smtClean="0"/>
              <a:t> : </a:t>
            </a:r>
            <a:r>
              <a:rPr lang="ar-SY" dirty="0" smtClean="0"/>
              <a:t>وهذا </a:t>
            </a:r>
            <a:r>
              <a:rPr lang="ar-SY" dirty="0" smtClean="0"/>
              <a:t>هو بين طرفين أو أكثر إذا كان هناك إتصالات متعددة الاتجاهات لتبادل المعلومات . وهذا هو الأكثر شيوعاً والأكثر فعالية لأساليب الإتصال . </a:t>
            </a:r>
          </a:p>
          <a:p>
            <a:pPr algn="r" rtl="1"/>
            <a:r>
              <a:rPr lang="ar-SY" b="1" dirty="0" smtClean="0"/>
              <a:t>الاتصالات الدفعة - </a:t>
            </a:r>
            <a:r>
              <a:rPr lang="en-US" b="1" dirty="0" smtClean="0"/>
              <a:t>Push Communication :  </a:t>
            </a:r>
            <a:r>
              <a:rPr lang="ar-SY" b="1" dirty="0" smtClean="0"/>
              <a:t> : </a:t>
            </a:r>
            <a:r>
              <a:rPr lang="ar-SY" dirty="0" smtClean="0"/>
              <a:t>هذا </a:t>
            </a:r>
            <a:r>
              <a:rPr lang="ar-SY" dirty="0" smtClean="0"/>
              <a:t>النوع من الاتصالات للتحقق من صحة إرسال الرسالة ، ولكن ليس للتحقق من أنه قد تم فعلاً تسلم الرسالة أو في الواقع تمت قراءتها من قبل المستلم . هذا النوع يشمل التواصل بالتقارير ، ورسائل البريد الإلكتروني والفاكسات ، والبريد الصوتي ، والرسائل ، والمذكرات ، الخ .</a:t>
            </a:r>
          </a:p>
          <a:p>
            <a:pPr algn="r" rtl="1"/>
            <a:r>
              <a:rPr lang="ar-SY" b="1" dirty="0" smtClean="0"/>
              <a:t>الاتصالات الساحبة -  </a:t>
            </a:r>
            <a:r>
              <a:rPr lang="en-US" b="1" dirty="0" smtClean="0"/>
              <a:t>Pull Communication : </a:t>
            </a:r>
            <a:r>
              <a:rPr lang="ar-SY" b="1" dirty="0" smtClean="0"/>
              <a:t> : </a:t>
            </a:r>
            <a:r>
              <a:rPr lang="ar-SY" dirty="0" smtClean="0"/>
              <a:t>يستخدم </a:t>
            </a:r>
            <a:r>
              <a:rPr lang="ar-SY" dirty="0" smtClean="0"/>
              <a:t>هذا النهج عموماً من أجل الكميات الكبيرة من المعلومات ، أو للحصول على مجموعة من الإتصالات إلى جمهور كبير يمكن الوصول إلى تلك الاتصالات وفقاً لتقدير المتلقي . هذا ويمكن أن تشمل مواقع الإنترانت ، ومواقع التعليم الالكتروني ، وقواعد البيانات التجارية ، ومستودعات المعرفة ، ....الخ .</a:t>
            </a:r>
          </a:p>
          <a:p>
            <a:pPr algn="r" rtl="1"/>
            <a:endParaRPr lang="ar-SY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Y" sz="3600" dirty="0" smtClean="0"/>
              <a:t>الاتصال النموذجي  , المرسل المتلقي </a:t>
            </a:r>
            <a:r>
              <a:rPr lang="en-US" sz="3600" dirty="0" smtClean="0"/>
              <a:t>Communication Sender-Receiver Model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772400" cy="4191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Y" sz="3600" dirty="0" smtClean="0"/>
              <a:t>الاتصال النموذجي  , المرسل المتلقي </a:t>
            </a:r>
            <a:r>
              <a:rPr lang="en-US" sz="3600" dirty="0" smtClean="0"/>
              <a:t>Communication Sender-Receiver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Y" b="1" dirty="0" smtClean="0"/>
              <a:t>فكرة مرمزة - </a:t>
            </a:r>
            <a:r>
              <a:rPr lang="en-US" b="1" dirty="0" smtClean="0"/>
              <a:t>An encoded idea :  </a:t>
            </a:r>
            <a:r>
              <a:rPr lang="ar-SY" b="1" dirty="0" smtClean="0"/>
              <a:t> : </a:t>
            </a:r>
            <a:r>
              <a:rPr lang="ar-SY" dirty="0" smtClean="0"/>
              <a:t>بشكل </a:t>
            </a:r>
            <a:r>
              <a:rPr lang="ar-SY" dirty="0" smtClean="0"/>
              <a:t>يمكن أن يفهمه المتلقي .</a:t>
            </a:r>
          </a:p>
          <a:p>
            <a:pPr algn="r" rtl="1"/>
            <a:r>
              <a:rPr lang="ar-SY" b="1" dirty="0" smtClean="0"/>
              <a:t>الرسالة وردود الفعل - </a:t>
            </a:r>
            <a:r>
              <a:rPr lang="en-US" b="1" dirty="0" smtClean="0"/>
              <a:t>The message and feedback : </a:t>
            </a:r>
            <a:r>
              <a:rPr lang="ar-SY" b="1" dirty="0" smtClean="0"/>
              <a:t> : </a:t>
            </a:r>
            <a:r>
              <a:rPr lang="ar-SY" dirty="0" smtClean="0"/>
              <a:t>ناتج </a:t>
            </a:r>
            <a:r>
              <a:rPr lang="ar-SY" dirty="0" smtClean="0"/>
              <a:t>الترميز .</a:t>
            </a:r>
          </a:p>
          <a:p>
            <a:pPr algn="r" rtl="1"/>
            <a:r>
              <a:rPr lang="ar-SY" b="1" dirty="0" smtClean="0"/>
              <a:t>الوسيلة – </a:t>
            </a:r>
            <a:r>
              <a:rPr lang="en-US" b="1" dirty="0" smtClean="0"/>
              <a:t>Medium : </a:t>
            </a:r>
            <a:r>
              <a:rPr lang="ar-SY" b="1" dirty="0" smtClean="0"/>
              <a:t> : </a:t>
            </a:r>
            <a:r>
              <a:rPr lang="ar-SY" dirty="0" smtClean="0"/>
              <a:t>هي </a:t>
            </a:r>
            <a:r>
              <a:rPr lang="ar-SY" dirty="0" smtClean="0"/>
              <a:t>الوسيلة التي يتم إرسال الرسالة بواسطتها أو عبلاها .</a:t>
            </a:r>
          </a:p>
          <a:p>
            <a:pPr algn="r" rtl="1"/>
            <a:r>
              <a:rPr lang="ar-SY" b="1" dirty="0" smtClean="0"/>
              <a:t>مستوى الضوضاء - </a:t>
            </a:r>
            <a:r>
              <a:rPr lang="en-US" b="1" dirty="0" smtClean="0"/>
              <a:t>Noise level : </a:t>
            </a:r>
            <a:r>
              <a:rPr lang="ar-SY" b="1" dirty="0" smtClean="0"/>
              <a:t> : </a:t>
            </a:r>
            <a:r>
              <a:rPr lang="ar-SY" dirty="0" smtClean="0"/>
              <a:t>أي </a:t>
            </a:r>
            <a:r>
              <a:rPr lang="ar-SY" dirty="0" smtClean="0"/>
              <a:t>اضطرابات البيئية يمكن أن تؤثر على استقبال الرسالة .</a:t>
            </a:r>
          </a:p>
          <a:p>
            <a:pPr algn="r" rtl="1"/>
            <a:r>
              <a:rPr lang="ar-SY" b="1" dirty="0" smtClean="0"/>
              <a:t>فك ترميز الفكرة -  </a:t>
            </a:r>
            <a:r>
              <a:rPr lang="en-US" b="1" dirty="0" smtClean="0"/>
              <a:t>The decoded idea : </a:t>
            </a:r>
            <a:r>
              <a:rPr lang="ar-SY" b="1" dirty="0" smtClean="0"/>
              <a:t> : </a:t>
            </a:r>
            <a:r>
              <a:rPr lang="ar-SY" dirty="0" smtClean="0"/>
              <a:t>تفسير </a:t>
            </a:r>
            <a:r>
              <a:rPr lang="ar-SY" dirty="0" smtClean="0"/>
              <a:t>المتلقي أو فهم الرسالة التي وردت إليه .</a:t>
            </a:r>
          </a:p>
          <a:p>
            <a:pPr algn="r" rtl="1"/>
            <a:endParaRPr lang="ar-SY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ar-SY" sz="3600" dirty="0" smtClean="0"/>
              <a:t>الاتصال النموذجي  , المرسل المتلقي </a:t>
            </a:r>
            <a:r>
              <a:rPr lang="en-US" sz="3600" dirty="0" smtClean="0"/>
              <a:t>Communication Sender-Receiver Model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يقع على عاتق المرسل التأكد من أن المعلومات واضحة وكاملة ويضمن أن الرسالة قد تم فهمها بشكل صحيح . ويقع على عاتق المتلقي ضمان أن الرسالة قد وردت في مجملها وفهمت من قبله واعترف بالمرسل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الإصغاء الفعال </a:t>
            </a:r>
            <a:br>
              <a:rPr lang="ar-SY" dirty="0" smtClean="0"/>
            </a:br>
            <a:r>
              <a:rPr lang="en-US" dirty="0" smtClean="0"/>
              <a:t>Effective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Y" dirty="0" smtClean="0"/>
              <a:t>1.	ردود الفعل ( التغذية الراجعة بالمعلومات ) –  </a:t>
            </a:r>
            <a:r>
              <a:rPr lang="en-US" dirty="0" smtClean="0"/>
              <a:t>Feedback  .</a:t>
            </a:r>
          </a:p>
          <a:p>
            <a:pPr marL="0" indent="0" algn="r" rtl="1">
              <a:buNone/>
            </a:pPr>
            <a:r>
              <a:rPr lang="en-US" dirty="0" smtClean="0"/>
              <a:t>2.	</a:t>
            </a:r>
            <a:r>
              <a:rPr lang="ar-SY" dirty="0" smtClean="0"/>
              <a:t>الإصغاء النشط - </a:t>
            </a:r>
            <a:r>
              <a:rPr lang="en-US" dirty="0" smtClean="0"/>
              <a:t>Active Listening .</a:t>
            </a:r>
          </a:p>
          <a:p>
            <a:pPr marL="0" indent="0" algn="r" rtl="1">
              <a:buNone/>
            </a:pPr>
            <a:r>
              <a:rPr lang="en-US" dirty="0" smtClean="0"/>
              <a:t>3.	</a:t>
            </a:r>
            <a:r>
              <a:rPr lang="ar-SY" dirty="0" smtClean="0"/>
              <a:t>ما وراء الكلمات (التعبير الصوتية) – (</a:t>
            </a:r>
            <a:r>
              <a:rPr lang="en-US" dirty="0" smtClean="0"/>
              <a:t>Para lingual (vocal expression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الإصغاء النشط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Active Listening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Y" dirty="0" smtClean="0"/>
              <a:t>تنطوي عملية الإصغاء النشط أساساً على أربع خطوات هي :</a:t>
            </a:r>
          </a:p>
          <a:p>
            <a:pPr marL="0" indent="0" algn="r" rtl="1">
              <a:buNone/>
            </a:pPr>
            <a:r>
              <a:rPr lang="ar-SY" dirty="0" smtClean="0"/>
              <a:t>1.	النظر إلى </a:t>
            </a:r>
            <a:r>
              <a:rPr lang="ar-SY" dirty="0" smtClean="0"/>
              <a:t>عيني الشخص </a:t>
            </a:r>
            <a:r>
              <a:rPr lang="ar-SY" dirty="0" smtClean="0"/>
              <a:t>، وإيقاف أي شيئ آخر تقومون به.</a:t>
            </a:r>
          </a:p>
          <a:p>
            <a:pPr marL="0" indent="0" algn="r" rtl="1">
              <a:buNone/>
            </a:pPr>
            <a:r>
              <a:rPr lang="ar-SY" dirty="0" smtClean="0"/>
              <a:t>2.	الإصغاء ليس فقط إلى كلمات ، ولكن إلى المضمون والشعور.</a:t>
            </a:r>
          </a:p>
          <a:p>
            <a:pPr marL="0" indent="0" algn="r" rtl="1">
              <a:buNone/>
            </a:pPr>
            <a:r>
              <a:rPr lang="ar-SY" dirty="0" smtClean="0"/>
              <a:t>3.	أن تكون مهتماً بصدق ما يتحدث عنه الشخص الآخر .</a:t>
            </a:r>
          </a:p>
          <a:p>
            <a:pPr marL="0" indent="0" algn="r" rtl="1">
              <a:buNone/>
            </a:pPr>
            <a:r>
              <a:rPr lang="ar-SY" dirty="0" smtClean="0"/>
              <a:t>4.	كرر ما قاله الشخص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الإصغاء النشط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Active Listening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Y" dirty="0" smtClean="0"/>
              <a:t>التواصل الفعال يعني انك توفر المعلومات الصحيحة في الوقت المناسب وبالشكل الصحيح إلى الجمهور المستهدف </a:t>
            </a:r>
            <a:r>
              <a:rPr lang="en-US" dirty="0" smtClean="0"/>
              <a:t>                  </a:t>
            </a:r>
            <a:r>
              <a:rPr lang="ar-SY" dirty="0" smtClean="0"/>
              <a:t>( الصحيح ) </a:t>
            </a:r>
            <a:r>
              <a:rPr lang="en-US" dirty="0" smtClean="0"/>
              <a:t>.</a:t>
            </a:r>
          </a:p>
          <a:p>
            <a:pPr algn="r" rtl="1"/>
            <a:r>
              <a:rPr lang="ar-SY" dirty="0" smtClean="0"/>
              <a:t>الاتصال الفعال يعني أنك توفر فقط المعلومات اللازمة ؛ لا أكثر ولا أقل .</a:t>
            </a:r>
          </a:p>
          <a:p>
            <a:pPr algn="r" rtl="1"/>
            <a:r>
              <a:rPr lang="ar-SY" dirty="0" smtClean="0"/>
              <a:t>أشار خبير الإدارة " بيتر دراكر " أنه عندما يتم إرسال رسالة </a:t>
            </a:r>
            <a:r>
              <a:rPr lang="en-US" dirty="0" smtClean="0"/>
              <a:t>    </a:t>
            </a:r>
            <a:r>
              <a:rPr lang="ar-SY" dirty="0" smtClean="0"/>
              <a:t>( للأعلى ) من أدنى المستويات الإدارية إلى الإدارة العليا ، فمستوى الضوضاء يتضاعف ويتم قطع معنى الرسالة إلى النصف لأنه يمر من خلال كل مستوى في التسلسل الهرمي للمنظومة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مواضيع القسم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Section 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خطة إدارة الاتصالات - </a:t>
            </a:r>
            <a:r>
              <a:rPr lang="en-US" dirty="0" smtClean="0"/>
              <a:t>Plan Communications Management .</a:t>
            </a:r>
          </a:p>
          <a:p>
            <a:pPr algn="r" rtl="1"/>
            <a:r>
              <a:rPr lang="ar-SY" dirty="0" smtClean="0"/>
              <a:t>إدارة الاتصالات - </a:t>
            </a:r>
            <a:r>
              <a:rPr lang="en-US" dirty="0" smtClean="0"/>
              <a:t>Manage Communications .</a:t>
            </a:r>
          </a:p>
          <a:p>
            <a:pPr algn="r" rtl="1"/>
            <a:r>
              <a:rPr lang="ar-SY" dirty="0" smtClean="0"/>
              <a:t>ضبط الاتصالات - </a:t>
            </a:r>
            <a:r>
              <a:rPr lang="en-US" dirty="0" smtClean="0"/>
              <a:t>Control Communications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534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التسلسلات الهرمية للاتصالات </a:t>
            </a:r>
            <a:r>
              <a:rPr lang="en-US" dirty="0" smtClean="0"/>
              <a:t>Communication Hierarchies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SY" dirty="0" smtClean="0"/>
              <a:t>يزداد تعقيد فريق الاتصالات باطراد تقريباً إلى الضعف من عدد أعضاء الفريق ( المتواصلين ) على أساس المعادلة التالية :</a:t>
            </a:r>
          </a:p>
          <a:p>
            <a:pPr algn="r" rtl="1"/>
            <a:r>
              <a:rPr lang="ar-SY" dirty="0" smtClean="0"/>
              <a:t>عدد ( خطوط ) قنوات الإتصال =  </a:t>
            </a:r>
            <a:r>
              <a:rPr lang="en-US" dirty="0" smtClean="0"/>
              <a:t>N * ( N – 1 ) / 2</a:t>
            </a:r>
          </a:p>
          <a:p>
            <a:pPr algn="r" rtl="1"/>
            <a:r>
              <a:rPr lang="ar-SY" dirty="0" smtClean="0"/>
              <a:t>حيث = </a:t>
            </a:r>
            <a:r>
              <a:rPr lang="en-US" dirty="0" smtClean="0"/>
              <a:t>N </a:t>
            </a:r>
            <a:r>
              <a:rPr lang="ar-SY" dirty="0" smtClean="0"/>
              <a:t>عدد أعضاء الفريق .</a:t>
            </a:r>
          </a:p>
          <a:p>
            <a:pPr marL="0" indent="0" algn="r" rtl="1">
              <a:buNone/>
            </a:pPr>
            <a:r>
              <a:rPr lang="ar-SY" dirty="0" smtClean="0"/>
              <a:t>لذلك :</a:t>
            </a:r>
          </a:p>
          <a:p>
            <a:pPr algn="r" rtl="1"/>
            <a:r>
              <a:rPr lang="ar-SY" dirty="0" smtClean="0"/>
              <a:t>خطوط الاتصال لفريق من 5 أشخاص = 10 خطوط .</a:t>
            </a:r>
          </a:p>
          <a:p>
            <a:pPr algn="r" rtl="1"/>
            <a:r>
              <a:rPr lang="ar-SY" dirty="0" smtClean="0"/>
              <a:t>خطوط الاتصال لفريق من 10 أشخاص = 45 خطوط .</a:t>
            </a:r>
          </a:p>
          <a:p>
            <a:pPr algn="r" rtl="1"/>
            <a:r>
              <a:rPr lang="ar-SY" dirty="0" smtClean="0"/>
              <a:t>خطوط الاتصال لفريق من 40 أشخاص = 780 خطوط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الاجتماعات : أفضل الممارسات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Meetings: Best Practices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Y" dirty="0" smtClean="0"/>
              <a:t>نشر وتوزيع جدول الأعمال مع مدخلات من الفريق قبل الإجتماع .</a:t>
            </a:r>
          </a:p>
          <a:p>
            <a:pPr algn="r" rtl="1"/>
            <a:r>
              <a:rPr lang="ar-SY" dirty="0" smtClean="0"/>
              <a:t>تعميم محضر الاجتماع بعد إنتهائه .</a:t>
            </a:r>
          </a:p>
          <a:p>
            <a:pPr algn="r" rtl="1"/>
            <a:r>
              <a:rPr lang="ar-SY" dirty="0" smtClean="0"/>
              <a:t>تيسير الاجتماعات .</a:t>
            </a:r>
          </a:p>
          <a:p>
            <a:pPr algn="r" rtl="1"/>
            <a:r>
              <a:rPr lang="ar-SY" dirty="0" smtClean="0"/>
              <a:t>تعيين نتائج الفردية ( إلى أفراد محددين ) مع تاريخ الاستحقاق .</a:t>
            </a:r>
          </a:p>
          <a:p>
            <a:pPr algn="r" rtl="1"/>
            <a:r>
              <a:rPr lang="ar-SY" dirty="0" smtClean="0"/>
              <a:t>وضع قواعد ثابتة للاجتماع .</a:t>
            </a:r>
          </a:p>
          <a:p>
            <a:pPr algn="r" rtl="1"/>
            <a:r>
              <a:rPr lang="ar-SY" dirty="0" smtClean="0"/>
              <a:t>الإجتماع  بانتظام ، أو حسب الحاجة .</a:t>
            </a:r>
          </a:p>
          <a:p>
            <a:pPr algn="r" rtl="1"/>
            <a:r>
              <a:rPr lang="ar-SY" dirty="0" smtClean="0"/>
              <a:t>الإفصاح عن التوقعات والمسؤوليات .</a:t>
            </a:r>
          </a:p>
          <a:p>
            <a:pPr algn="r" rtl="1"/>
            <a:r>
              <a:rPr lang="ar-SY" dirty="0" smtClean="0"/>
              <a:t>تلخيص ما تم بحثه .</a:t>
            </a:r>
          </a:p>
          <a:p>
            <a:pPr algn="r" rtl="1"/>
            <a:r>
              <a:rPr lang="ar-SY" dirty="0" smtClean="0"/>
              <a:t>وضع جدول زمني محدد مسبقاً للإجتماعات الدورية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الاجتماعات : أفضل الممارسات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Meetings: Best Practices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Y" dirty="0" smtClean="0"/>
              <a:t>إذا كنت تعمل لحساب مؤسسة تعقد اجتماعات لوضع تقرير عن الحالة ، فأنت تهدر وقتك . يمكن بسهولة جداً أن يتم الإبلاغ عن التقرير عن طريق البريد الإلكتروني ، أو مكالمة هاتفية سريعة مدتها 10 دقائق ، أو نشرها على إنترانت الشركة . تقرير الحالة لا يتطلب عقد اجتماع . واحدة من وظائف مدير المشروع هي التأكد من أن الناس يستخدمون وقتهم بشكل فعال في المشروع .</a:t>
            </a:r>
          </a:p>
          <a:p>
            <a:pPr algn="r" rtl="1"/>
            <a:r>
              <a:rPr lang="ar-SY" dirty="0" smtClean="0"/>
              <a:t>الغرض من جمع الناس معاً لعقد اجتماع هو القرار الذي يحتاج إلى القيام باتخاذه  ، أو مشكلة تحتاج لحلها أو أن الأمر يتطلب محادثة وجهاً لوجه أو مؤتمراً مباشراً عبر الهاتف . الفكرة هنا هي استخدام الوقت بشكل فعال والتأكد من أن جميع المشاركين لهم الحق في الحضور ولديهم مدخلات إلى العملية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الاجتماعات : أفضل الممارسات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Meetings: Best Practices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Y" dirty="0" smtClean="0"/>
              <a:t>القواعد الأساسية المبينة أعلاه هي المبدأ التوجيهي العام وهي جيدة لتسهيل الاجتماعات . </a:t>
            </a:r>
          </a:p>
          <a:p>
            <a:pPr algn="r" rtl="1"/>
            <a:r>
              <a:rPr lang="ar-SY" dirty="0" smtClean="0"/>
              <a:t>توزيع جدول أعمال الاجتماع دائما قبل 24 ساعة على الأقل من زمن الاجتماع . هذا سيعطي للمشاركين بالاجتماع فرصة لإضافة عناصر حاسمة لجدول الأعمال ، أو يمكنهم من تقرير أي من النقاط في الإجتماع هم في حاجة إلى المشاركة بها . إذا كانت هناك قضايا ( مشاكل ) ومخاطر تحتاج إلى معالجة ، عليك التأكد من وجود التسليمات المخصصة للأفراد مع مسؤولية إنجاز مهامهم ، ودائماً تأكد من أنه لديه تاريخ الاستحقاق لاستكمالها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اتصالات مدير المشروع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Y" dirty="0" smtClean="0"/>
              <a:t> </a:t>
            </a:r>
            <a:r>
              <a:rPr lang="en-US" dirty="0" smtClean="0"/>
              <a:t>Project Manager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Y" dirty="0" smtClean="0"/>
              <a:t>ينفق مديروا المشاريع  90٪ من وقتهم في مشاريعهم على أنشطة الاتصالات. </a:t>
            </a:r>
          </a:p>
          <a:p>
            <a:pPr algn="r" rtl="1"/>
            <a:r>
              <a:rPr lang="ar-SY" dirty="0" smtClean="0"/>
              <a:t>انها واحدة من الوظائف الأساسية لمدير المشروع لضمان أن يتم الاحتفاظ  بكافة أصحاب المصلحةعلى علم وتحديث  سير العمل في المشروع ، والقضايا ، والمخاطر ، والتغيرات ، والإجراءات التصحيحية ، والإجراءات الوقائية ، ومجموعة من العناصر الأخرى التي ناقشناها حتى هذه النقطة . الإتصالات هي الطريقة التي يمارسها مديروا المشاريع للحفاظ على جميع أصحاب المصلحة وأعضاء فريق المشروع " على نفس الصفحة " من خلال الاتصالات الاستباقية - </a:t>
            </a:r>
            <a:r>
              <a:rPr lang="en-US" dirty="0" smtClean="0"/>
              <a:t>proactive communications.</a:t>
            </a:r>
          </a:p>
          <a:p>
            <a:pPr algn="r" rtl="1"/>
            <a:r>
              <a:rPr lang="ar-SY" dirty="0" smtClean="0"/>
              <a:t>يمكن أن يعزى فشل العديد من المشاريع إلى ضعف أو انعدام الاتصالات المدروسة  والشاملة ، والذي هي مسؤولية مدير المشروع .</a:t>
            </a:r>
          </a:p>
          <a:p>
            <a:pPr algn="r" rtl="1"/>
            <a:endParaRPr lang="ar-SY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إدارة الاتصالات </a:t>
            </a:r>
            <a:br>
              <a:rPr lang="ar-SY" dirty="0" smtClean="0"/>
            </a:br>
            <a:r>
              <a:rPr lang="en-US" dirty="0" smtClean="0"/>
              <a:t>Manage Communications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5523"/>
            <a:ext cx="8229600" cy="33953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إدارة الاتصالات </a:t>
            </a:r>
            <a:br>
              <a:rPr lang="ar-SY" dirty="0" smtClean="0"/>
            </a:br>
            <a:r>
              <a:rPr lang="en-US" dirty="0" smtClean="0"/>
              <a:t>Manage Communications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SY" dirty="0" smtClean="0"/>
              <a:t>تتناول عملية الاتصالات إدارة إنشاء وجمع وتوزيع وتخزين واسترجاع، والتصرف في معلومات المشروع وفقا للخطة إدارة الاتصالات. هو تتيح الاتصالات بكفاءة وفعالية بين أصحاب المصلحة في المشروع.</a:t>
            </a:r>
          </a:p>
          <a:p>
            <a:pPr algn="r" rtl="1"/>
            <a:r>
              <a:rPr lang="ar-SY" dirty="0" smtClean="0"/>
              <a:t>يتضمن توزيع المعلومات على نحو فعال بعض من الأساليب التالية :</a:t>
            </a:r>
          </a:p>
          <a:p>
            <a:pPr lvl="1" algn="r" rtl="1"/>
            <a:r>
              <a:rPr lang="ar-SY" dirty="0" smtClean="0"/>
              <a:t>تنفيذ نماذج مرسل المتلقي .</a:t>
            </a:r>
          </a:p>
          <a:p>
            <a:pPr lvl="1" algn="r" rtl="1"/>
            <a:r>
              <a:rPr lang="ar-SY" dirty="0" smtClean="0"/>
              <a:t>خيار تحديد من وسائل الإعلام .</a:t>
            </a:r>
          </a:p>
          <a:p>
            <a:pPr lvl="1" algn="r" rtl="1"/>
            <a:r>
              <a:rPr lang="ar-SY" dirty="0" smtClean="0"/>
              <a:t>اختيار أسلوب الكتابة .</a:t>
            </a:r>
          </a:p>
          <a:p>
            <a:pPr lvl="1" algn="r" rtl="1"/>
            <a:r>
              <a:rPr lang="ar-SY" dirty="0" smtClean="0"/>
              <a:t>تقنيات إدارة الاجتماعات .</a:t>
            </a:r>
          </a:p>
          <a:p>
            <a:pPr lvl="1" algn="r" rtl="1"/>
            <a:r>
              <a:rPr lang="ar-SY" dirty="0" smtClean="0"/>
              <a:t>تقنيات العرض .</a:t>
            </a:r>
          </a:p>
          <a:p>
            <a:pPr lvl="1" algn="r" rtl="1"/>
            <a:r>
              <a:rPr lang="ar-SY" dirty="0" smtClean="0"/>
              <a:t>تقنيات التيسير .</a:t>
            </a:r>
          </a:p>
          <a:p>
            <a:pPr lvl="1" algn="r" rtl="1"/>
            <a:r>
              <a:rPr lang="ar-SY" dirty="0" smtClean="0"/>
              <a:t>تقنيات الإصغاء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معززات وحواجز الاتصالات </a:t>
            </a:r>
            <a:r>
              <a:rPr lang="en-US" dirty="0" smtClean="0"/>
              <a:t>Communications Barriers/Enhancers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968386"/>
              </p:ext>
            </p:extLst>
          </p:nvPr>
        </p:nvGraphicFramePr>
        <p:xfrm>
          <a:off x="685800" y="1752601"/>
          <a:ext cx="7772400" cy="4724397"/>
        </p:xfrm>
        <a:graphic>
          <a:graphicData uri="http://schemas.openxmlformats.org/drawingml/2006/table">
            <a:tbl>
              <a:tblPr rtl="1" firstRow="1" firstCol="1" bandRow="1"/>
              <a:tblGrid>
                <a:gridCol w="3154017"/>
                <a:gridCol w="4618383"/>
              </a:tblGrid>
              <a:tr h="5249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حواجز الإتصالات </a:t>
                      </a:r>
                      <a:endParaRPr lang="en-US" sz="1800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معززات الاتصالات </a:t>
                      </a:r>
                      <a:endParaRPr lang="en-US" sz="1800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التصورات المشوهة .</a:t>
                      </a:r>
                      <a:endParaRPr lang="en-US" sz="1800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كون الرسالة على علاقة بالمتلقي .</a:t>
                      </a:r>
                      <a:endParaRPr lang="en-US" sz="1800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مصادر غير </a:t>
                      </a:r>
                      <a:r>
                        <a:rPr lang="en-US" sz="2000" kern="100" dirty="0" smtClean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موثوقة </a:t>
                      </a:r>
                      <a:r>
                        <a:rPr lang="en-US" sz="2000" kern="100" dirty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.</a:t>
                      </a:r>
                      <a:endParaRPr lang="en-US" sz="1800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إستخدام أبسط صورة عند وضع الرسالة .</a:t>
                      </a:r>
                      <a:endParaRPr lang="en-US" sz="1800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أخطاء الإرسال .</a:t>
                      </a:r>
                      <a:endParaRPr lang="en-US" sz="1800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تنظيم الرسالة في سلسلة من المراحل .</a:t>
                      </a:r>
                      <a:endParaRPr lang="en-US" sz="1800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الضوضاء أو المسافة</a:t>
                      </a:r>
                      <a:endParaRPr lang="en-US" sz="1800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تكرار النقاط الرئيسية .</a:t>
                      </a:r>
                      <a:endParaRPr lang="en-US" sz="1800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ترميز الرسالة غير الواضح</a:t>
                      </a:r>
                      <a:endParaRPr lang="en-US" sz="1800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 </a:t>
                      </a:r>
                      <a:endParaRPr lang="en-US" sz="1800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قول : " انها فكرة سيئة " .</a:t>
                      </a:r>
                      <a:endParaRPr lang="en-US" sz="1800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 </a:t>
                      </a:r>
                      <a:endParaRPr lang="en-US" sz="1800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الخصومة / العداء .</a:t>
                      </a:r>
                      <a:endParaRPr lang="en-US" sz="1800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 </a:t>
                      </a:r>
                      <a:endParaRPr lang="en-US" sz="1800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933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الثقافة .</a:t>
                      </a:r>
                      <a:endParaRPr lang="en-US" sz="1800" kern="10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222222"/>
                          </a:solidFill>
                          <a:effectLst/>
                          <a:latin typeface="Arial"/>
                          <a:ea typeface="Calibri"/>
                          <a:cs typeface="Tahoma"/>
                        </a:rPr>
                        <a:t> </a:t>
                      </a:r>
                      <a:endParaRPr lang="en-US" sz="1800" kern="100" dirty="0">
                        <a:effectLst/>
                        <a:latin typeface="Calibri"/>
                        <a:ea typeface="Calibri"/>
                        <a:cs typeface="Tahom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Y" dirty="0" smtClean="0"/>
              <a:t>مكونات الرسالة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تستخدم القدرة على التواصل في تقنيات العرض وتقنيات التيسير - </a:t>
            </a:r>
            <a:r>
              <a:rPr lang="en-US" dirty="0" smtClean="0"/>
              <a:t>facilitation techniques . </a:t>
            </a:r>
            <a:r>
              <a:rPr lang="ar-SY" dirty="0" smtClean="0"/>
              <a:t>لاحظ ما يلي :</a:t>
            </a:r>
          </a:p>
          <a:p>
            <a:pPr marL="0" indent="0" algn="r" rtl="1">
              <a:buNone/>
            </a:pPr>
            <a:endParaRPr lang="ar-SY" dirty="0" smtClean="0"/>
          </a:p>
          <a:p>
            <a:pPr algn="r" rtl="1"/>
            <a:r>
              <a:rPr lang="ar-SY" dirty="0" smtClean="0"/>
              <a:t>55٪ من الرسالة المرسلة من خلال لغة الجسد .</a:t>
            </a:r>
          </a:p>
          <a:p>
            <a:pPr algn="r" rtl="1"/>
            <a:r>
              <a:rPr lang="ar-SY" dirty="0" smtClean="0"/>
              <a:t>38٪ من الرسالة المرسلة من خلال نبرة الصوت ( ما وراء الكلمات – </a:t>
            </a:r>
            <a:r>
              <a:rPr lang="en-US" dirty="0" smtClean="0"/>
              <a:t>paralingual ) .</a:t>
            </a:r>
          </a:p>
          <a:p>
            <a:pPr algn="r" rtl="1"/>
            <a:r>
              <a:rPr lang="en-US" dirty="0" smtClean="0"/>
              <a:t>7</a:t>
            </a:r>
            <a:r>
              <a:rPr lang="ar-SY" dirty="0" smtClean="0"/>
              <a:t>٪ فقط من رسالتك من الكلمات الفعلية .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أنواع الاتصالات </a:t>
            </a:r>
            <a:br>
              <a:rPr lang="ar-SY" dirty="0" smtClean="0"/>
            </a:br>
            <a:r>
              <a:rPr lang="en-US" dirty="0" smtClean="0"/>
              <a:t>Types of Communication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Y" sz="3600" dirty="0" smtClean="0"/>
              <a:t>كتابي رسمي - </a:t>
            </a:r>
            <a:r>
              <a:rPr lang="en-US" sz="3600" dirty="0" smtClean="0"/>
              <a:t>Formal Written .</a:t>
            </a:r>
          </a:p>
          <a:p>
            <a:pPr algn="r" rtl="1"/>
            <a:r>
              <a:rPr lang="ar-SY" sz="3600" dirty="0" smtClean="0"/>
              <a:t>شفهي الرسمي - </a:t>
            </a:r>
            <a:r>
              <a:rPr lang="en-US" sz="3600" dirty="0" smtClean="0"/>
              <a:t>Formal Verbal .</a:t>
            </a:r>
          </a:p>
          <a:p>
            <a:pPr algn="r" rtl="1"/>
            <a:r>
              <a:rPr lang="ar-SY" sz="3600" dirty="0" smtClean="0"/>
              <a:t>كتابي غير رسمي - </a:t>
            </a:r>
            <a:r>
              <a:rPr lang="en-US" sz="3600" dirty="0" smtClean="0"/>
              <a:t>Informal Written  .</a:t>
            </a:r>
          </a:p>
          <a:p>
            <a:pPr algn="r" rtl="1"/>
            <a:r>
              <a:rPr lang="ar-SY" sz="3600" dirty="0" smtClean="0"/>
              <a:t>شفهي غير رسمي - </a:t>
            </a:r>
            <a:r>
              <a:rPr lang="en-US" sz="3600" dirty="0" smtClean="0"/>
              <a:t>Informal Verbal .</a:t>
            </a:r>
          </a:p>
          <a:p>
            <a:pPr algn="r" rt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إدارة الاتصالات في المشروع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Project Communications Management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1"/>
            <a:ext cx="8229600" cy="27301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5476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Y" dirty="0" smtClean="0"/>
              <a:t>أي نوع من الإتصالات نستخدم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742950"/>
              </p:ext>
            </p:extLst>
          </p:nvPr>
        </p:nvGraphicFramePr>
        <p:xfrm>
          <a:off x="609600" y="1600201"/>
          <a:ext cx="7924800" cy="4419600"/>
        </p:xfrm>
        <a:graphic>
          <a:graphicData uri="http://schemas.openxmlformats.org/drawingml/2006/table">
            <a:tbl>
              <a:tblPr rtl="1" firstRow="1" firstCol="1" bandRow="1"/>
              <a:tblGrid>
                <a:gridCol w="1981200"/>
                <a:gridCol w="1981200"/>
                <a:gridCol w="1981200"/>
                <a:gridCol w="1981200"/>
              </a:tblGrid>
              <a:tr h="80356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رسمية مكتوبة</a:t>
                      </a:r>
                      <a:endParaRPr lang="en-US" sz="2000" kern="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رسمية شفهية</a:t>
                      </a:r>
                      <a:endParaRPr lang="en-US" sz="2000" kern="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غير رسمية مكتوبة</a:t>
                      </a:r>
                      <a:endParaRPr lang="en-US" sz="2000" kern="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00"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غير رسمية شفهية</a:t>
                      </a:r>
                      <a:endParaRPr lang="en-US" sz="2000" kern="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3616037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خطط إدارة المشروع .</a:t>
                      </a:r>
                      <a:endParaRPr lang="en-US" sz="2000" kern="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ميثاق المشروع .</a:t>
                      </a:r>
                      <a:b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الاتصالات عبر المسافات الطويلة .</a:t>
                      </a:r>
                      <a:b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المشاكل التقنية المعقدة .</a:t>
                      </a:r>
                      <a:b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محاضر الاجتماعات .</a:t>
                      </a:r>
                      <a:endParaRPr lang="en-US" sz="2000" kern="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العروض التقديمية .</a:t>
                      </a:r>
                      <a:br>
                        <a:rPr lang="en-US" sz="2400" kern="10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400" kern="10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الخطب العامة .</a:t>
                      </a:r>
                      <a:br>
                        <a:rPr lang="en-US" sz="2400" kern="10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400" kern="10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العناوين الرئيسية .</a:t>
                      </a:r>
                      <a:endParaRPr lang="en-US" sz="2000" kern="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المذكرات .</a:t>
                      </a:r>
                      <a:br>
                        <a:rPr lang="en-US" sz="2400" kern="10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400" kern="10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رسائل البريد الإلكتروني.</a:t>
                      </a:r>
                      <a:br>
                        <a:rPr lang="en-US" sz="2400" kern="10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en-US" sz="2000" kern="1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الاجتماعات .</a:t>
                      </a:r>
                      <a:b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• المحادثات المخصصة .</a:t>
                      </a:r>
                      <a:br>
                        <a:rPr lang="en-US" sz="2400" kern="100" dirty="0">
                          <a:solidFill>
                            <a:srgbClr val="222222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</a:br>
                      <a:endParaRPr lang="en-US" sz="2000" kern="1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تقارير الأداء</a:t>
            </a:r>
            <a:br>
              <a:rPr lang="ar-SY" dirty="0" smtClean="0"/>
            </a:br>
            <a:r>
              <a:rPr lang="ar-SY" dirty="0" smtClean="0"/>
              <a:t> </a:t>
            </a:r>
            <a:r>
              <a:rPr lang="en-US" dirty="0" smtClean="0"/>
              <a:t>Performance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Y" b="1" dirty="0" smtClean="0"/>
              <a:t>تقارير الحالة -  </a:t>
            </a:r>
            <a:r>
              <a:rPr lang="ar-SY" b="1" dirty="0" smtClean="0"/>
              <a:t> :</a:t>
            </a:r>
            <a:r>
              <a:rPr lang="en-US" b="1" dirty="0" smtClean="0"/>
              <a:t>Status </a:t>
            </a:r>
            <a:r>
              <a:rPr lang="en-US" b="1" dirty="0" smtClean="0"/>
              <a:t>reports : </a:t>
            </a:r>
            <a:r>
              <a:rPr lang="ar-SY" b="1" dirty="0" smtClean="0"/>
              <a:t> : </a:t>
            </a:r>
            <a:r>
              <a:rPr lang="ar-SY" dirty="0" smtClean="0"/>
              <a:t>أين </a:t>
            </a:r>
            <a:r>
              <a:rPr lang="ar-SY" dirty="0" smtClean="0"/>
              <a:t>يقف المشروع الآن .</a:t>
            </a:r>
          </a:p>
          <a:p>
            <a:pPr algn="r" rtl="1"/>
            <a:r>
              <a:rPr lang="ar-SY" b="1" dirty="0" smtClean="0"/>
              <a:t>تقارير التقدم -  </a:t>
            </a:r>
            <a:r>
              <a:rPr lang="en-US" b="1" dirty="0" smtClean="0"/>
              <a:t>Progress Reports : </a:t>
            </a:r>
            <a:r>
              <a:rPr lang="ar-SY" b="1" dirty="0" smtClean="0"/>
              <a:t> : </a:t>
            </a:r>
            <a:r>
              <a:rPr lang="ar-SY" dirty="0" smtClean="0"/>
              <a:t>ما </a:t>
            </a:r>
            <a:r>
              <a:rPr lang="ar-SY" dirty="0" smtClean="0"/>
              <a:t>تم إنجازه حتى الآن .</a:t>
            </a:r>
          </a:p>
          <a:p>
            <a:pPr algn="r" rtl="1"/>
            <a:r>
              <a:rPr lang="ar-SY" dirty="0" smtClean="0"/>
              <a:t>ت</a:t>
            </a:r>
            <a:r>
              <a:rPr lang="ar-SY" b="1" dirty="0" smtClean="0"/>
              <a:t>قارير التباين - </a:t>
            </a:r>
            <a:r>
              <a:rPr lang="en-US" b="1" dirty="0" smtClean="0"/>
              <a:t>variance report : </a:t>
            </a:r>
            <a:r>
              <a:rPr lang="ar-SY" b="1" dirty="0" smtClean="0"/>
              <a:t> : </a:t>
            </a:r>
            <a:r>
              <a:rPr lang="ar-SY" dirty="0" smtClean="0"/>
              <a:t>يقارن </a:t>
            </a:r>
            <a:r>
              <a:rPr lang="ar-SY" dirty="0" smtClean="0"/>
              <a:t>ألداء الفعلي مع الخطوط الأساس للمشروع .</a:t>
            </a:r>
          </a:p>
          <a:p>
            <a:pPr algn="r" rtl="1"/>
            <a:r>
              <a:rPr lang="ar-SY" b="1" dirty="0" smtClean="0"/>
              <a:t>تقارير الإتجاهات - </a:t>
            </a:r>
            <a:r>
              <a:rPr lang="en-US" b="1" dirty="0" smtClean="0"/>
              <a:t>Trend report :  </a:t>
            </a:r>
            <a:r>
              <a:rPr lang="ar-SY" b="1" dirty="0" smtClean="0"/>
              <a:t> : </a:t>
            </a:r>
            <a:r>
              <a:rPr lang="ar-SY" dirty="0" smtClean="0"/>
              <a:t>يقيس </a:t>
            </a:r>
            <a:r>
              <a:rPr lang="ar-SY" dirty="0" smtClean="0"/>
              <a:t>الأداء مع مرور الوقت لتحديد ما إذا كان الأداء يتحسن ، أو يتدهور ، أو يبقى كما هو .</a:t>
            </a:r>
          </a:p>
          <a:p>
            <a:pPr algn="r" rtl="1"/>
            <a:r>
              <a:rPr lang="ar-SY" b="1" dirty="0" smtClean="0"/>
              <a:t>تقارير القيمة المكتسبة -  </a:t>
            </a:r>
            <a:r>
              <a:rPr lang="en-US" b="1" dirty="0" smtClean="0"/>
              <a:t>Earned value reports : </a:t>
            </a:r>
            <a:r>
              <a:rPr lang="ar-SY" b="1" dirty="0" smtClean="0"/>
              <a:t> : </a:t>
            </a:r>
            <a:r>
              <a:rPr lang="ar-SY" dirty="0" smtClean="0"/>
              <a:t>تقارير </a:t>
            </a:r>
            <a:r>
              <a:rPr lang="ar-SY" dirty="0" smtClean="0"/>
              <a:t>عن الجدول الزمني والميزانية ، والنطاق لتقييم التقدم المحرز في المشروع .</a:t>
            </a:r>
          </a:p>
          <a:p>
            <a:pPr algn="r" rtl="1"/>
            <a:r>
              <a:rPr lang="ar-SY" b="1" dirty="0" smtClean="0"/>
              <a:t>تقارير التوقعات ( التنبؤات ) - </a:t>
            </a:r>
            <a:r>
              <a:rPr lang="en-US" b="1" dirty="0" smtClean="0"/>
              <a:t>reports Forecasts : </a:t>
            </a:r>
            <a:r>
              <a:rPr lang="ar-SY" b="1" dirty="0" smtClean="0"/>
              <a:t> : </a:t>
            </a:r>
            <a:r>
              <a:rPr lang="ar-SY" dirty="0" smtClean="0"/>
              <a:t>توقعات </a:t>
            </a:r>
            <a:r>
              <a:rPr lang="ar-SY" dirty="0" smtClean="0"/>
              <a:t>الأداء في المستقبل . يمكن أن تشمل توقعات الجدول الزمني والميزانية ، والنطاق ، والمخاطر ، والجودة ، وغيرها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en-US" dirty="0"/>
              <a:t>تقارير الحالة </a:t>
            </a:r>
            <a:r>
              <a:rPr lang="ar-SY" dirty="0" smtClean="0"/>
              <a:t>– </a:t>
            </a:r>
            <a:r>
              <a:rPr lang="en-US" dirty="0" smtClean="0"/>
              <a:t>Status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Y" dirty="0" smtClean="0"/>
              <a:t> تشمل تقارير الحالة أو التقدم النموذجي عناصر مثل :</a:t>
            </a:r>
          </a:p>
          <a:p>
            <a:pPr algn="r" rtl="1"/>
            <a:r>
              <a:rPr lang="ar-SY" dirty="0" smtClean="0"/>
              <a:t>النقاط العلام ( المعالم ) التي وصل المشروع إليها .</a:t>
            </a:r>
          </a:p>
          <a:p>
            <a:pPr algn="r" rtl="1"/>
            <a:r>
              <a:rPr lang="ar-SY" dirty="0" smtClean="0"/>
              <a:t>وضع المخاطر والمشاكل .</a:t>
            </a:r>
          </a:p>
          <a:p>
            <a:pPr algn="r" rtl="1"/>
            <a:r>
              <a:rPr lang="ar-SY" dirty="0" smtClean="0"/>
              <a:t>التغييرات المطلوبة .</a:t>
            </a:r>
          </a:p>
          <a:p>
            <a:pPr algn="r" rtl="1"/>
            <a:r>
              <a:rPr lang="ar-SY" dirty="0" smtClean="0"/>
              <a:t>التغييرات المقبولة والمرفوضة .</a:t>
            </a:r>
          </a:p>
          <a:p>
            <a:pPr algn="r" rtl="1"/>
            <a:r>
              <a:rPr lang="ar-SY" dirty="0" smtClean="0"/>
              <a:t>حالة التصعيد للبنود التي تشكل تهديداً للمشروع .</a:t>
            </a:r>
          </a:p>
          <a:p>
            <a:pPr algn="r" rtl="1"/>
            <a:r>
              <a:rPr lang="ar-SY" dirty="0" smtClean="0"/>
              <a:t>التسليمات المتوقعة والمستحقة لتقرير الحالة التالي 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تحليل التباين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Y" dirty="0" smtClean="0"/>
              <a:t> </a:t>
            </a:r>
            <a:r>
              <a:rPr lang="en-US" dirty="0" smtClean="0"/>
              <a:t>Variance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marL="0" indent="0" algn="r" rtl="1">
              <a:buNone/>
            </a:pPr>
            <a:r>
              <a:rPr lang="ar-SY" sz="3600" b="1" dirty="0" smtClean="0"/>
              <a:t>تقرير الفروقات - </a:t>
            </a:r>
            <a:r>
              <a:rPr lang="en-US" sz="3600" b="1" dirty="0" smtClean="0"/>
              <a:t>The Variance Report :</a:t>
            </a:r>
          </a:p>
          <a:p>
            <a:pPr algn="r" rtl="1"/>
            <a:r>
              <a:rPr lang="ar-SY" sz="3600" dirty="0" smtClean="0"/>
              <a:t>يقارن هذا التقرير النتائج الفعلية مقابل المخطط له أساساً . ينبغي ضمان القيام بما يلي عند بناء تقرير الفرق :</a:t>
            </a:r>
          </a:p>
          <a:p>
            <a:pPr lvl="1" algn="r" rtl="1"/>
            <a:r>
              <a:rPr lang="ar-SY" sz="3200" dirty="0" smtClean="0"/>
              <a:t>التحقق من جودة واكتمال ودقة المعلومات .</a:t>
            </a:r>
          </a:p>
          <a:p>
            <a:pPr lvl="1" algn="r" rtl="1"/>
            <a:r>
              <a:rPr lang="ar-SY" sz="3200" dirty="0" smtClean="0"/>
              <a:t>تحديد الفروقات ، بما في ذلك استخدام تقارير القيمة المكتسبة</a:t>
            </a:r>
            <a:r>
              <a:rPr lang="en-US" sz="3200" dirty="0" smtClean="0"/>
              <a:t>.</a:t>
            </a:r>
          </a:p>
          <a:p>
            <a:pPr lvl="1" algn="r" rtl="1"/>
            <a:r>
              <a:rPr lang="ar-SY" sz="3200" dirty="0" smtClean="0"/>
              <a:t> تحديد أثر الفروقات على ميزانيات المشاريع ونطاقها ، والجدول الزمني والمشاريع الأخرى لعناصر مختلفة ( مثل الجودة والمخاطر ) .</a:t>
            </a:r>
          </a:p>
          <a:p>
            <a:pPr marL="0" indent="0" algn="r" rtl="1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تحليل التباين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Y" dirty="0" smtClean="0"/>
              <a:t> </a:t>
            </a:r>
            <a:r>
              <a:rPr lang="en-US" dirty="0" smtClean="0"/>
              <a:t>Variance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9800"/>
            <a:ext cx="7315200" cy="3657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ضبط الإتصالات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Y" dirty="0" smtClean="0"/>
              <a:t> </a:t>
            </a:r>
            <a:r>
              <a:rPr lang="en-US" dirty="0" smtClean="0"/>
              <a:t>Control Communications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68514"/>
            <a:ext cx="8229600" cy="3589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ضبط الإتصالات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Y" dirty="0" smtClean="0"/>
              <a:t> </a:t>
            </a:r>
            <a:r>
              <a:rPr lang="en-US" dirty="0" smtClean="0"/>
              <a:t>Control Communications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Y" dirty="0" smtClean="0"/>
              <a:t>تنطوي العملية على التحكم في الاتصالات ورصدها ومراقبتها بحيث يتم استيفاء جميع الاحتياجات من المعلومات المطلوبة من أصحاب المصلحة في المشروع . ويتم التركيز على ضمان التدفق الأمثل للمعلومات في الزمن المناسب ولأي من أصحاب المصلحة وفي أي مكان . حيث أن عملية الاتصال هي عملية تكرارية ، فمراقبة تلك العملية الاتصالات يمكن أن تؤدي إلى تكرار خطة إدارة الاتصالات أو إدارة عمليات الاتصالات .</a:t>
            </a:r>
          </a:p>
          <a:p>
            <a:pPr marL="0" indent="0" algn="r" rtl="1">
              <a:buNone/>
            </a:pPr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طرق الاتصال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Y" dirty="0" smtClean="0"/>
              <a:t> </a:t>
            </a:r>
            <a:r>
              <a:rPr lang="en-US" dirty="0" smtClean="0"/>
              <a:t>Communication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Y" dirty="0" smtClean="0"/>
              <a:t>اجتماعات المجموعة  - </a:t>
            </a:r>
            <a:r>
              <a:rPr lang="en-US" dirty="0" smtClean="0"/>
              <a:t>Group meetings .</a:t>
            </a:r>
          </a:p>
          <a:p>
            <a:pPr algn="r" rtl="1"/>
            <a:r>
              <a:rPr lang="ar-SY" dirty="0" smtClean="0"/>
              <a:t>مؤتمرات الفيديو - </a:t>
            </a:r>
            <a:r>
              <a:rPr lang="en-US" dirty="0" smtClean="0"/>
              <a:t>Video Conferences .</a:t>
            </a:r>
          </a:p>
          <a:p>
            <a:pPr algn="r" rtl="1"/>
            <a:r>
              <a:rPr lang="ar-SY" dirty="0" smtClean="0"/>
              <a:t>إنترانت الويكي (على شبكة الإنترنت) - </a:t>
            </a:r>
            <a:r>
              <a:rPr lang="en-US" dirty="0" smtClean="0"/>
              <a:t>Intranet wikis (web based) .</a:t>
            </a:r>
          </a:p>
          <a:p>
            <a:pPr algn="r" rtl="1"/>
            <a:r>
              <a:rPr lang="ar-SY" dirty="0" smtClean="0"/>
              <a:t>البريد الإلكتروني ، والبريد الصوتي ، والفاكس - </a:t>
            </a:r>
            <a:r>
              <a:rPr lang="en-US" dirty="0" smtClean="0"/>
              <a:t>E-mail, voicemail, fax .</a:t>
            </a:r>
          </a:p>
          <a:p>
            <a:pPr algn="r" rtl="1"/>
            <a:r>
              <a:rPr lang="ar-SY" dirty="0" smtClean="0"/>
              <a:t>أدوات المؤتمرات (مثل ويبكس ®) - </a:t>
            </a:r>
            <a:r>
              <a:rPr lang="en-US" dirty="0" smtClean="0"/>
              <a:t>Conferencing tools (e.g. Webex®).</a:t>
            </a:r>
          </a:p>
          <a:p>
            <a:pPr algn="r" rtl="1"/>
            <a:r>
              <a:rPr lang="ar-SY" dirty="0" smtClean="0"/>
              <a:t>برمجيات إدارة المشاريع القائمة على الشبكة العالمية ، البوابات - </a:t>
            </a:r>
            <a:r>
              <a:rPr lang="en-US" dirty="0" smtClean="0"/>
              <a:t>Web based PM software, portals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طرق الاتصال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SY" dirty="0" smtClean="0"/>
              <a:t> </a:t>
            </a:r>
            <a:r>
              <a:rPr lang="en-US" dirty="0" smtClean="0"/>
              <a:t>Communication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Y" sz="2800" dirty="0" smtClean="0"/>
              <a:t>وسائل الاتصال هي أداة وتقنية لكل من توزيع المعلومات وإدارة توقعات أصحاب المصلحة.</a:t>
            </a:r>
          </a:p>
          <a:p>
            <a:pPr algn="r" rtl="1"/>
            <a:r>
              <a:rPr lang="ar-SY" sz="2800" dirty="0" smtClean="0"/>
              <a:t>إدارة توقعات أصحاب المصلحة تعتمد على اتصالات فعالة معهم وبينهم . وسائل الاتصال المذكورة أعلاه يمكن أن تنفذ جميعها استناداً إلى احتياجات أصحاب المصلحة ، وتطبق حسبما هو مناسب . ومن وظيفة مدير المشروع تحديد الأسلوب المفضل لكل أصحاب المصلحة من الاتصالات .</a:t>
            </a:r>
          </a:p>
          <a:p>
            <a:pPr algn="r" rtl="1"/>
            <a:r>
              <a:rPr lang="ar-SY" sz="2800" dirty="0" smtClean="0"/>
              <a:t>يجب على مدير المشروع أيضاً تطبيق مهارات التعامل مع الآخرين ومهارات الإدارة للمساعدة في بناء الثقة ، وحل الصراع ، والتغلب على مقاومة التغيير بالتطبيق الماهر والذكي للمهارات الإدارية والتي يمكن أن تشمل بعضاً ما يلي </a:t>
            </a:r>
            <a:endParaRPr lang="en-US" sz="2800" dirty="0" smtClean="0"/>
          </a:p>
          <a:p>
            <a:pPr algn="r" rtl="1"/>
            <a:r>
              <a:rPr lang="ar-SY" sz="2800" dirty="0" smtClean="0"/>
              <a:t>مهارات قوية لتقديم العروض التقديمية  ومهارات التحدث .</a:t>
            </a:r>
          </a:p>
          <a:p>
            <a:pPr algn="r" rtl="1"/>
            <a:r>
              <a:rPr lang="ar-SY" sz="2800" dirty="0" smtClean="0"/>
              <a:t>القدرة الممتاز على التفاوض .</a:t>
            </a:r>
          </a:p>
          <a:p>
            <a:pPr algn="r" rtl="1"/>
            <a:r>
              <a:rPr lang="ar-SY" sz="2800" dirty="0" smtClean="0"/>
              <a:t>مهارات الكتابة الفعالة .</a:t>
            </a:r>
          </a:p>
          <a:p>
            <a:pPr algn="r" rt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ملخص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ar-SY" dirty="0" smtClean="0"/>
              <a:t>ناقش هذا القسم إدارة الاتصالات ، بما في ذلك :</a:t>
            </a:r>
          </a:p>
          <a:p>
            <a:pPr algn="r" rtl="1"/>
            <a:r>
              <a:rPr lang="ar-SY" dirty="0" smtClean="0"/>
              <a:t>مهارات الإصغاء والاتصال .</a:t>
            </a:r>
          </a:p>
          <a:p>
            <a:pPr algn="r" rtl="1"/>
            <a:r>
              <a:rPr lang="ar-SY" dirty="0" smtClean="0"/>
              <a:t>النسبة المئوية من وقت مدير المشروع الذي يقضيه في التواصل .</a:t>
            </a:r>
          </a:p>
          <a:p>
            <a:pPr algn="r" rtl="1"/>
            <a:r>
              <a:rPr lang="ar-SY" dirty="0" smtClean="0"/>
              <a:t>تحديد أصحاب المصلحة ، وإدارة توقعات أصحاب المصلحة، والإدارة الإستراتيجية لأصحاب المصلحة .</a:t>
            </a:r>
          </a:p>
          <a:p>
            <a:pPr algn="r" rtl="1"/>
            <a:r>
              <a:rPr lang="ar-SY" dirty="0" smtClean="0"/>
              <a:t>أفضل الممارسات لعقد الاجتماعات الفعالة .</a:t>
            </a:r>
          </a:p>
          <a:p>
            <a:pPr algn="r" rtl="1"/>
            <a:r>
              <a:rPr lang="ar-SY" dirty="0" smtClean="0"/>
              <a:t>خطوط الإتصالات ووسائل والتواصل .</a:t>
            </a:r>
          </a:p>
          <a:p>
            <a:pPr algn="r" rtl="1"/>
            <a:r>
              <a:rPr lang="ar-SY" dirty="0" smtClean="0"/>
              <a:t>كيفية استخدام سجل المشاكل .</a:t>
            </a:r>
          </a:p>
          <a:p>
            <a:pPr algn="r" rtl="1"/>
            <a:r>
              <a:rPr lang="ar-SY" dirty="0" smtClean="0"/>
              <a:t>تحليل التباين والتنبؤ .</a:t>
            </a:r>
          </a:p>
          <a:p>
            <a:pPr algn="r" rtl="1"/>
            <a:r>
              <a:rPr lang="ar-SY" dirty="0" smtClean="0"/>
              <a:t>إعداد التقارير وتوزيع المعلومات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إدارة الاتصالات في المشروع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Project Communications 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endParaRPr lang="ar-SY" dirty="0" smtClean="0"/>
          </a:p>
          <a:p>
            <a:pPr algn="r" rtl="1"/>
            <a:r>
              <a:rPr lang="ar-SY" dirty="0" smtClean="0"/>
              <a:t>إدارة الاتصالات في المشروع يحدد العمليات اللازمة لضمان جمع ، وتوليد وتوزيع وتخزين واسترجاع ، والإتلاف في الوقت المناسب لمعلومات المشروع مع جميع أصحاب المصلحة وأعضاء فريق المشروع .</a:t>
            </a:r>
          </a:p>
          <a:p>
            <a:pPr algn="r" rtl="1"/>
            <a:r>
              <a:rPr lang="ar-SY" dirty="0" smtClean="0"/>
              <a:t>تحديد أصحاب المصلحة ، والذي يحدث في مرحلة البدء ، يحدد كل الأفراد أو المنظمات التي قد تتأثر بالمشروع .</a:t>
            </a:r>
          </a:p>
          <a:p>
            <a:pPr algn="r" rtl="1"/>
            <a:r>
              <a:rPr lang="ar-SY" dirty="0" smtClean="0"/>
              <a:t>تحدد خطة الاتصالات كيفية تلبية احتياجات أصحاب المصلحة ، وكذلك تحديد منهج الاتصالات في المشروع .</a:t>
            </a:r>
          </a:p>
          <a:p>
            <a:pPr algn="r" rtl="1"/>
            <a:r>
              <a:rPr lang="ar-SY" dirty="0" smtClean="0"/>
              <a:t>يتناول توزيع المعلومات كيف سيتم توفير المعلومات لأصحاب المصلحة في المشروع . وإدارة توقعات أصحاب المصلحة ويحدد إطار العمل مع أصحاب المصلحة لتلبية احتياجاتهم ومعالجة قضاياهم ( مشاكلهم ) .</a:t>
            </a:r>
          </a:p>
          <a:p>
            <a:pPr algn="r" rtl="1"/>
            <a:r>
              <a:rPr lang="ar-SY" dirty="0" smtClean="0"/>
              <a:t>يتناول تقرير الأداء عملية جمع وتوزيع المعلومات حول أداء فريق المشروع ، فضلاً عن تقارير الحالة ، والقياسات ، والتوقعات 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Effective Listening</a:t>
            </a:r>
            <a:br>
              <a:rPr lang="en-US" dirty="0" smtClean="0"/>
            </a:br>
            <a:r>
              <a:rPr lang="ar-SA" dirty="0" smtClean="0"/>
              <a:t>الاصغاء الفعال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An important component and skill of communication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Many project managers lack of it.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No formal education to develop it.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It can be learned through studying active listening practices and applying them in a conscious program of self development.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Easy to listen to superiors (because we have to) than to subordinates.</a:t>
            </a:r>
            <a:endParaRPr lang="ar-SA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rgbClr val="C00000"/>
                </a:solidFill>
              </a:rPr>
              <a:t>هو مهارة وعنصر هام في الاتصال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dirty="0" smtClean="0"/>
              <a:t>العديد من مدراء المشاريع يفتقرون اليه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dirty="0" smtClean="0"/>
              <a:t>لا يوجد تعليم رسمي لتطويره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يمكن تعلمه بدراسة ممارسات الاصغاء الفعال وتطبيقها في برنامج واعي للتطوير الذاتي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dirty="0" smtClean="0"/>
              <a:t>من السهل الاصغاء الى الرؤساء (لأنه يجب علينا ذلك) أكثر من المرؤوسين 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1170C-F36D-4DBD-9658-6834DB6F641C}" type="slidenum">
              <a:rPr lang="en-US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4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Benefits of Effective Listening</a:t>
            </a:r>
            <a:br>
              <a:rPr lang="en-US" dirty="0" smtClean="0"/>
            </a:br>
            <a:r>
              <a:rPr lang="ar-SA" dirty="0" smtClean="0"/>
              <a:t>فوائد الاصغاء الفعال </a:t>
            </a:r>
            <a:endParaRPr lang="ar-SA" dirty="0"/>
          </a:p>
        </p:txBody>
      </p:sp>
      <p:sp>
        <p:nvSpPr>
          <p:cNvPr id="7171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209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700" smtClean="0">
                <a:solidFill>
                  <a:srgbClr val="C00000"/>
                </a:solidFill>
              </a:rPr>
              <a:t>Improves communication.</a:t>
            </a:r>
          </a:p>
          <a:p>
            <a:pPr eaLnBrk="1" hangingPunct="1"/>
            <a:r>
              <a:rPr lang="en-US" sz="2700" smtClean="0">
                <a:solidFill>
                  <a:srgbClr val="C00000"/>
                </a:solidFill>
              </a:rPr>
              <a:t>Helps develop mutual trust and respect among the project team.</a:t>
            </a:r>
            <a:endParaRPr lang="ar-SA" sz="2700" smtClean="0">
              <a:solidFill>
                <a:srgbClr val="C00000"/>
              </a:solidFill>
            </a:endParaRPr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057400"/>
          </a:xfrm>
        </p:spPr>
        <p:txBody>
          <a:bodyPr>
            <a:normAutofit lnSpcReduction="10000"/>
          </a:bodyPr>
          <a:lstStyle/>
          <a:p>
            <a:pPr algn="r" rtl="1" eaLnBrk="1" hangingPunct="1"/>
            <a:r>
              <a:rPr lang="ar-SA" sz="3200" dirty="0" smtClean="0">
                <a:solidFill>
                  <a:srgbClr val="C00000"/>
                </a:solidFill>
              </a:rPr>
              <a:t>يحسن الاتصال .</a:t>
            </a:r>
          </a:p>
          <a:p>
            <a:pPr algn="r" rtl="1" eaLnBrk="1" hangingPunct="1"/>
            <a:r>
              <a:rPr lang="ar-SA" sz="3200" dirty="0" smtClean="0">
                <a:solidFill>
                  <a:srgbClr val="C00000"/>
                </a:solidFill>
              </a:rPr>
              <a:t>يساعد في تطوير ثقة متبادلة واحترام فيما بين أعضاء الفريق .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F66A0-1A80-4D6E-93F8-ED91F96C70D9}" type="slidenum">
              <a:rPr lang="en-US"/>
              <a:pPr>
                <a:defRPr/>
              </a:pPr>
              <a:t>41</a:t>
            </a:fld>
            <a:endParaRPr lang="en-US" dirty="0"/>
          </a:p>
        </p:txBody>
      </p:sp>
      <p:sp>
        <p:nvSpPr>
          <p:cNvPr id="5" name="مربع نص 4"/>
          <p:cNvSpPr txBox="1"/>
          <p:nvPr/>
        </p:nvSpPr>
        <p:spPr>
          <a:xfrm>
            <a:off x="685800" y="4095750"/>
            <a:ext cx="3657600" cy="2000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/>
              <a:t>Communication Facts: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>
                <a:solidFill>
                  <a:srgbClr val="C00000"/>
                </a:solidFill>
              </a:rPr>
              <a:t>Listening Retention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    50%     During Hours 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    25%    In Two Days.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    10%    After 7 Days.</a:t>
            </a:r>
            <a:endParaRPr lang="ar-SA" sz="2400" dirty="0"/>
          </a:p>
        </p:txBody>
      </p:sp>
      <p:sp>
        <p:nvSpPr>
          <p:cNvPr id="8" name="مربع نص 4"/>
          <p:cNvSpPr txBox="1"/>
          <p:nvPr/>
        </p:nvSpPr>
        <p:spPr>
          <a:xfrm>
            <a:off x="4800600" y="4114800"/>
            <a:ext cx="3657600" cy="19383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2400" b="1" u="sng" dirty="0"/>
              <a:t>وقائع الاتصالات :</a:t>
            </a:r>
            <a:endParaRPr lang="en-US" sz="2400" b="1" u="sng" dirty="0"/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000" b="1" u="sng" dirty="0">
                <a:solidFill>
                  <a:srgbClr val="C00000"/>
                </a:solidFill>
              </a:rPr>
              <a:t> المتبقي من الاصغاء (المحتفظ به</a:t>
            </a:r>
            <a:r>
              <a:rPr lang="ar-SA" sz="2400" b="1" u="sng" dirty="0">
                <a:solidFill>
                  <a:srgbClr val="C00000"/>
                </a:solidFill>
              </a:rPr>
              <a:t> ) </a:t>
            </a:r>
          </a:p>
          <a:p>
            <a:pPr marL="176213" indent="-176213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400" dirty="0"/>
              <a:t>50%  </a:t>
            </a:r>
            <a:r>
              <a:rPr lang="ar-SY" sz="2400" dirty="0"/>
              <a:t>خلال ساعات </a:t>
            </a:r>
            <a:r>
              <a:rPr lang="ar-SA" sz="2400" dirty="0"/>
              <a:t>. </a:t>
            </a:r>
          </a:p>
          <a:p>
            <a:pPr marL="176213" indent="-176213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400" dirty="0"/>
              <a:t>25% خلال يومين . </a:t>
            </a:r>
            <a:endParaRPr lang="en-US" sz="2400" dirty="0"/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10% </a:t>
            </a:r>
            <a:r>
              <a:rPr lang="ar-SA" sz="2400" dirty="0"/>
              <a:t> بعد 7 أيام .</a:t>
            </a:r>
          </a:p>
        </p:txBody>
      </p:sp>
    </p:spTree>
    <p:extLst>
      <p:ext uri="{BB962C8B-B14F-4D97-AF65-F5344CB8AC3E}">
        <p14:creationId xmlns:p14="http://schemas.microsoft.com/office/powerpoint/2010/main" val="315451544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Barriers to Effective Listening</a:t>
            </a:r>
            <a:br>
              <a:rPr lang="en-US" dirty="0" smtClean="0"/>
            </a:br>
            <a:r>
              <a:rPr lang="ar-SA" dirty="0" smtClean="0"/>
              <a:t>معوقات الاصغاء الفعال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Poor listeners (Lack of Skills).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Resistance to the message</a:t>
            </a:r>
            <a:r>
              <a:rPr lang="en-US" b="1" dirty="0" smtClean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Examples of situations in which people have difficulty listening : Dealing with conflict situation, feeling anxious, angry, or fearful; and being criticized.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Physical distractions: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Examples : telephone calls, people coming in and out of the office, and environments that create feelings of inequality in status.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الاصغاء الضعيف (الافتقار الى المهارة)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ممانعة الرسالة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أمثلة عن الأوضاع التي يعاني فيها الناس من صعوبات للاصغاء الفعال : أوضاع التعامل مع المشاكل, الشعور بالقلق, الغضب, الخوف الشديد, وكون الشخص منتقدا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الشرود الذهني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أمثلة : المكالمات الهاتفية, دخول وخروج الناس من المكتب واليه, والبيئات التي تخلق شعورا بعدم المساواة في الوضع . 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528A9-AF4C-4332-833B-170D2D9618AB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8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Barriers to Effective Listening</a:t>
            </a:r>
            <a:br>
              <a:rPr lang="en-US" dirty="0" smtClean="0"/>
            </a:br>
            <a:r>
              <a:rPr lang="ar-SA" dirty="0" smtClean="0"/>
              <a:t>معوقات الاصغاء الفعال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Perceptions (Perceptual differences):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Contrary to the listener’s preconceived ideas.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Instead of listening, he start to :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Prepare his responses or defense.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Jump to conclusions.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Confuse facts with opinions.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Make frozen evaluations (that can not be easily changed).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 rtlCol="0">
            <a:normAutofit lnSpcReduction="1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200" b="1" dirty="0" smtClean="0">
                <a:solidFill>
                  <a:srgbClr val="C00000"/>
                </a:solidFill>
              </a:rPr>
              <a:t>التفسير (التأويل) – اختلافات التفسير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800" dirty="0" smtClean="0"/>
              <a:t>عكس الأفكار المتصورة مسبقا للمستمعين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800" dirty="0" smtClean="0"/>
              <a:t>بدل الاستماع فهو يبدأ بمايلي</a:t>
            </a:r>
            <a:r>
              <a:rPr lang="en-US" sz="2800" dirty="0" smtClean="0"/>
              <a:t>: </a:t>
            </a:r>
            <a:endParaRPr lang="ar-SA" sz="2800" dirty="0" smtClean="0"/>
          </a:p>
          <a:p>
            <a:pPr lvl="2"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400" dirty="0" smtClean="0"/>
              <a:t>يحضر استجابته أو دفاعه .</a:t>
            </a:r>
          </a:p>
          <a:p>
            <a:pPr lvl="2"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400" dirty="0" smtClean="0"/>
              <a:t>يقفز مباشرة الى النتائج .</a:t>
            </a:r>
          </a:p>
          <a:p>
            <a:pPr lvl="2"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400" dirty="0" smtClean="0"/>
              <a:t>يخلط الوقائع مع الآراء .</a:t>
            </a:r>
          </a:p>
          <a:p>
            <a:pPr lvl="2"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400" dirty="0" smtClean="0"/>
              <a:t>يستخدم تقييمات جامدة (لا يمكن تغييرها بسهولة ) .</a:t>
            </a:r>
            <a:endParaRPr lang="ar-SA" sz="2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11D2C-3052-4DF0-B422-5935113E22D3}" type="slidenum">
              <a:rPr lang="en-US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5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342900" indent="-342900"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900" dirty="0" smtClean="0">
                <a:solidFill>
                  <a:prstClr val="black"/>
                </a:solidFill>
              </a:rPr>
              <a:t>The Good listener – </a:t>
            </a:r>
            <a:r>
              <a:rPr lang="ar-SA" sz="1900" dirty="0" smtClean="0">
                <a:solidFill>
                  <a:prstClr val="black"/>
                </a:solidFill>
              </a:rPr>
              <a:t>المصغين الجيدين</a:t>
            </a:r>
            <a:endParaRPr lang="ar-SA" sz="1900" dirty="0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497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/>
              <a:t>Doesn’t interrupt.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1600" b="1" dirty="0" smtClean="0">
                <a:solidFill>
                  <a:srgbClr val="C00000"/>
                </a:solidFill>
              </a:rPr>
              <a:t>لايقاطع .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/>
              <a:t>Waits until the end, then asks questions.</a:t>
            </a:r>
            <a:endParaRPr lang="ar-SY" sz="1600" b="1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1600" b="1" dirty="0" smtClean="0">
                <a:solidFill>
                  <a:srgbClr val="C00000"/>
                </a:solidFill>
              </a:rPr>
              <a:t>ينتظر الى نهاية الحديث , ثم يطرح أسئلة .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/>
              <a:t>Asks for clarification.</a:t>
            </a:r>
            <a:endParaRPr lang="ar-SY" sz="1600" b="1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1600" b="1" dirty="0" smtClean="0">
                <a:solidFill>
                  <a:srgbClr val="C00000"/>
                </a:solidFill>
              </a:rPr>
              <a:t>يطلب ايضاحات .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/>
              <a:t>Pays close attention.</a:t>
            </a:r>
            <a:endParaRPr lang="ar-SY" sz="1600" b="1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1600" b="1" dirty="0" smtClean="0">
                <a:solidFill>
                  <a:srgbClr val="C00000"/>
                </a:solidFill>
              </a:rPr>
              <a:t>يظهر اصغاء لصيقا .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/>
              <a:t>Verify understanding by repeating what was said.</a:t>
            </a:r>
            <a:endParaRPr lang="ar-SY" sz="1600" b="1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1600" b="1" dirty="0" smtClean="0">
                <a:solidFill>
                  <a:srgbClr val="C00000"/>
                </a:solidFill>
              </a:rPr>
              <a:t>يؤكد الفهم بتكرار ماقاله ثانية .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/>
              <a:t>Gives feedback : Smile, Nods, or Frowns.</a:t>
            </a:r>
            <a:endParaRPr lang="ar-SY" sz="1600" b="1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1600" b="1" dirty="0" smtClean="0">
                <a:solidFill>
                  <a:srgbClr val="C00000"/>
                </a:solidFill>
              </a:rPr>
              <a:t>يعطي تغذية راجعة : يبتسم , يوافق على الكلام بحني الرأس , يقطب حاجبيه </a:t>
            </a:r>
            <a:endParaRPr lang="en-US" sz="1600" b="1" dirty="0" smtClean="0">
              <a:solidFill>
                <a:srgbClr val="C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FE82DF-2E26-4374-BD22-FFAC364D5B4D}" type="slidenum">
              <a:rPr lang="en-US"/>
              <a:pPr>
                <a:defRPr/>
              </a:pPr>
              <a:t>44</a:t>
            </a:fld>
            <a:endParaRPr lang="en-US" dirty="0"/>
          </a:p>
        </p:txBody>
      </p:sp>
      <p:sp>
        <p:nvSpPr>
          <p:cNvPr id="11" name="عنصر نائب للنص 3"/>
          <p:cNvSpPr txBox="1">
            <a:spLocks/>
          </p:cNvSpPr>
          <p:nvPr/>
        </p:nvSpPr>
        <p:spPr>
          <a:xfrm>
            <a:off x="457200" y="1524000"/>
            <a:ext cx="4040188" cy="6397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prstClr val="black"/>
                </a:solidFill>
              </a:rPr>
              <a:t>The Poor listener - </a:t>
            </a:r>
            <a:r>
              <a:rPr lang="ar-SA" sz="1900" b="1" dirty="0">
                <a:solidFill>
                  <a:prstClr val="black"/>
                </a:solidFill>
              </a:rPr>
              <a:t>المصغين الضعفاء</a:t>
            </a:r>
            <a:r>
              <a:rPr lang="en-US" sz="1900" b="1" dirty="0">
                <a:solidFill>
                  <a:prstClr val="black"/>
                </a:solidFill>
              </a:rPr>
              <a:t> </a:t>
            </a:r>
            <a:endParaRPr lang="ar-SA" sz="1900" b="1" dirty="0">
              <a:solidFill>
                <a:prstClr val="black"/>
              </a:solidFill>
            </a:endParaRPr>
          </a:p>
        </p:txBody>
      </p:sp>
      <p:sp>
        <p:nvSpPr>
          <p:cNvPr id="12" name="عنصر نائب للمحتوى 4"/>
          <p:cNvSpPr txBox="1">
            <a:spLocks/>
          </p:cNvSpPr>
          <p:nvPr/>
        </p:nvSpPr>
        <p:spPr>
          <a:xfrm>
            <a:off x="457200" y="2209800"/>
            <a:ext cx="4040188" cy="411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</a:rPr>
              <a:t>Always interrupts.</a:t>
            </a:r>
            <a:endParaRPr lang="ar-SY" sz="2400" b="1" dirty="0">
              <a:solidFill>
                <a:schemeClr val="tx1"/>
              </a:solidFill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2400" b="1" dirty="0">
                <a:solidFill>
                  <a:srgbClr val="C00000"/>
                </a:solidFill>
              </a:rPr>
              <a:t>يقاطع دائما .</a:t>
            </a:r>
            <a:endParaRPr lang="en-US" sz="2400" b="1" dirty="0">
              <a:solidFill>
                <a:srgbClr val="C00000"/>
              </a:solidFill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</a:rPr>
              <a:t>Is impatient.</a:t>
            </a:r>
            <a:endParaRPr lang="ar-SY" sz="2400" b="1" dirty="0">
              <a:solidFill>
                <a:schemeClr val="tx1"/>
              </a:solidFill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2400" b="1" dirty="0">
                <a:solidFill>
                  <a:srgbClr val="C00000"/>
                </a:solidFill>
              </a:rPr>
              <a:t>يبدي عدم الصبر .</a:t>
            </a:r>
            <a:endParaRPr lang="en-US" sz="2400" b="1" dirty="0">
              <a:solidFill>
                <a:srgbClr val="C00000"/>
              </a:solidFill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</a:rPr>
              <a:t>Makes hasty judgments.</a:t>
            </a:r>
            <a:endParaRPr lang="ar-SY" sz="2400" b="1" dirty="0">
              <a:solidFill>
                <a:schemeClr val="tx1"/>
              </a:solidFill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2400" b="1" dirty="0">
                <a:solidFill>
                  <a:srgbClr val="C00000"/>
                </a:solidFill>
              </a:rPr>
              <a:t>يبدي أحكاما متسرعة .</a:t>
            </a:r>
            <a:endParaRPr lang="en-US" sz="2400" b="1" dirty="0">
              <a:solidFill>
                <a:srgbClr val="C00000"/>
              </a:solidFill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</a:rPr>
              <a:t>Shows disinterest (Poor posture, Wondering Eyes).</a:t>
            </a:r>
            <a:endParaRPr lang="ar-SY" sz="2400" b="1" dirty="0">
              <a:solidFill>
                <a:schemeClr val="tx1"/>
              </a:solidFill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2400" b="1" dirty="0">
                <a:solidFill>
                  <a:srgbClr val="C00000"/>
                </a:solidFill>
              </a:rPr>
              <a:t>يظهر عدم اهتمام ( ايماءات ضعيفة, عيناه تظهرا الشك وعدم الارتياح ) .</a:t>
            </a:r>
            <a:endParaRPr lang="en-US" sz="2400" b="1" dirty="0">
              <a:solidFill>
                <a:srgbClr val="C00000"/>
              </a:solidFill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</a:rPr>
              <a:t>Doesn’t try to understand.</a:t>
            </a:r>
            <a:endParaRPr lang="ar-SY" sz="2400" b="1" dirty="0">
              <a:solidFill>
                <a:schemeClr val="tx1"/>
              </a:solidFill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2400" b="1" dirty="0">
                <a:solidFill>
                  <a:srgbClr val="C00000"/>
                </a:solidFill>
              </a:rPr>
              <a:t>لا يحاول الاستيعاب .</a:t>
            </a:r>
            <a:endParaRPr lang="en-US" sz="2400" b="1" dirty="0">
              <a:solidFill>
                <a:srgbClr val="C00000"/>
              </a:solidFill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1" dirty="0">
                <a:solidFill>
                  <a:schemeClr val="tx1"/>
                </a:solidFill>
              </a:rPr>
              <a:t>Doesn’t respond.</a:t>
            </a:r>
            <a:endParaRPr lang="ar-SY" sz="2400" b="1" dirty="0">
              <a:solidFill>
                <a:schemeClr val="tx1"/>
              </a:solidFill>
            </a:endParaRPr>
          </a:p>
          <a:p>
            <a:pPr marL="342900" indent="-342900" algn="r" rt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2400" b="1" dirty="0">
                <a:solidFill>
                  <a:srgbClr val="C00000"/>
                </a:solidFill>
              </a:rPr>
              <a:t>لا يستجيب .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13" name="عنوان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Poor listener Vs. Good listener</a:t>
            </a:r>
            <a:br>
              <a:rPr lang="en-US" dirty="0" smtClean="0"/>
            </a:br>
            <a:r>
              <a:rPr lang="ar-SA" dirty="0" smtClean="0"/>
              <a:t>الاصغاء الضعيف مقابل المصغين الجيدين</a:t>
            </a:r>
            <a:r>
              <a:rPr lang="en-US" dirty="0" smtClean="0"/>
              <a:t>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9714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Poor listener Vs. Good listener</a:t>
            </a:r>
            <a:br>
              <a:rPr lang="en-US" dirty="0" smtClean="0"/>
            </a:br>
            <a:r>
              <a:rPr lang="ar-SA" dirty="0" smtClean="0"/>
              <a:t>الاصغاء الضعيف مقابل المصغين الجيدين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81000" y="2286000"/>
            <a:ext cx="4038600" cy="4191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Mentally prepares an argument to “Win”.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000" b="1" dirty="0" smtClean="0">
                <a:solidFill>
                  <a:srgbClr val="C00000"/>
                </a:solidFill>
              </a:rPr>
              <a:t>تحضير العقلية الذهنية </a:t>
            </a:r>
            <a:r>
              <a:rPr lang="ar-SY" sz="2000" b="1" dirty="0" smtClean="0">
                <a:solidFill>
                  <a:srgbClr val="C00000"/>
                </a:solidFill>
              </a:rPr>
              <a:t>للجدال بقصدا</a:t>
            </a:r>
            <a:r>
              <a:rPr lang="ar-SA" sz="2000" b="1" dirty="0" smtClean="0">
                <a:solidFill>
                  <a:srgbClr val="C00000"/>
                </a:solidFill>
              </a:rPr>
              <a:t>لربح</a:t>
            </a:r>
            <a:r>
              <a:rPr lang="ar-SY" sz="2000" b="1" dirty="0" smtClean="0">
                <a:solidFill>
                  <a:srgbClr val="C00000"/>
                </a:solidFill>
              </a:rPr>
              <a:t> </a:t>
            </a:r>
            <a:r>
              <a:rPr lang="ar-SA" sz="2000" b="1" dirty="0" smtClean="0">
                <a:solidFill>
                  <a:srgbClr val="C00000"/>
                </a:solidFill>
              </a:rPr>
              <a:t>.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Reacts to Person, loses temper.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000" b="1" dirty="0" smtClean="0">
                <a:solidFill>
                  <a:srgbClr val="C00000"/>
                </a:solidFill>
              </a:rPr>
              <a:t>يستجيب </a:t>
            </a:r>
            <a:r>
              <a:rPr lang="ar-SY" sz="2000" b="1" dirty="0" smtClean="0">
                <a:solidFill>
                  <a:srgbClr val="C00000"/>
                </a:solidFill>
              </a:rPr>
              <a:t> للشخص وليس للفكرة </a:t>
            </a:r>
            <a:r>
              <a:rPr lang="ar-SA" sz="2000" b="1" dirty="0" smtClean="0">
                <a:solidFill>
                  <a:srgbClr val="C00000"/>
                </a:solidFill>
              </a:rPr>
              <a:t>. يفقد أعصابه .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Fidgets with pen, Paper, clips.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000" b="1" dirty="0" smtClean="0">
                <a:solidFill>
                  <a:srgbClr val="C00000"/>
                </a:solidFill>
              </a:rPr>
              <a:t>يتململ بحركات من أصابعه, بالورق, أو بالمشابك .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 smtClean="0"/>
              <a:t>Goes off the subject.</a:t>
            </a:r>
            <a:endParaRPr lang="en-US" sz="1600" b="1" dirty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000" b="1" dirty="0" smtClean="0">
                <a:solidFill>
                  <a:srgbClr val="C00000"/>
                </a:solidFill>
              </a:rPr>
              <a:t>يتشتت عن الموضوع .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half" idx="2"/>
          </p:nvPr>
        </p:nvSpPr>
        <p:spPr>
          <a:xfrm>
            <a:off x="4800600" y="2209800"/>
            <a:ext cx="4038600" cy="4267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Avoids arguing and its negative effects on relationships.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000" b="1" dirty="0" smtClean="0">
                <a:solidFill>
                  <a:srgbClr val="C00000"/>
                </a:solidFill>
              </a:rPr>
              <a:t>يتجنب المجادلة وآثارها السلبية على العلاقة المتبادلة .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Response to ideas, not to person.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000" b="1" dirty="0" smtClean="0">
                <a:solidFill>
                  <a:srgbClr val="C00000"/>
                </a:solidFill>
              </a:rPr>
              <a:t>يستجيب للفكرة وليس للشخص .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Gets ride of distractions.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000" b="1" dirty="0" smtClean="0">
                <a:solidFill>
                  <a:srgbClr val="C00000"/>
                </a:solidFill>
              </a:rPr>
              <a:t>يذهب بعيدا عن الذهول والتشتت .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b="1" dirty="0" smtClean="0"/>
              <a:t>Concentrates on both the words and the feelings behind them; stays on track.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000" b="1" dirty="0" smtClean="0">
                <a:solidFill>
                  <a:srgbClr val="C00000"/>
                </a:solidFill>
              </a:rPr>
              <a:t>يركز على كلا الكلمات والمشاعر التي تقف خلفها , ويبقى مستمرا مع المسار .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70A3C0-6CDF-4CE5-820D-F01D88B6F583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7" name="عنصر نائب للنص 3"/>
          <p:cNvSpPr>
            <a:spLocks noGrp="1"/>
          </p:cNvSpPr>
          <p:nvPr>
            <p:ph type="body" idx="4294967295"/>
          </p:nvPr>
        </p:nvSpPr>
        <p:spPr>
          <a:xfrm>
            <a:off x="381000" y="1447800"/>
            <a:ext cx="4040188" cy="639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1">
            <a:normAutofit fontScale="70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The Poor listener - </a:t>
            </a:r>
            <a:r>
              <a:rPr lang="ar-SA" b="1" dirty="0" smtClean="0"/>
              <a:t>المصغين الضعفاء</a:t>
            </a:r>
            <a:r>
              <a:rPr lang="en-US" b="1" dirty="0" smtClean="0"/>
              <a:t> </a:t>
            </a:r>
            <a:endParaRPr lang="ar-SA" b="1" dirty="0" smtClean="0"/>
          </a:p>
        </p:txBody>
      </p:sp>
      <p:sp>
        <p:nvSpPr>
          <p:cNvPr id="8" name="عنصر نائب للنص 5"/>
          <p:cNvSpPr>
            <a:spLocks noGrp="1"/>
          </p:cNvSpPr>
          <p:nvPr>
            <p:ph type="body" sz="quarter" idx="4294967295"/>
          </p:nvPr>
        </p:nvSpPr>
        <p:spPr>
          <a:xfrm>
            <a:off x="4800600" y="1447800"/>
            <a:ext cx="4041775" cy="6397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 anchorCtr="1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900" b="1" dirty="0" smtClean="0"/>
              <a:t>The Good listener – </a:t>
            </a:r>
            <a:r>
              <a:rPr lang="ar-SA" sz="1900" b="1" dirty="0" smtClean="0"/>
              <a:t>المصغين الجيدين</a:t>
            </a:r>
            <a:endParaRPr lang="ar-SA" sz="1900" b="1" dirty="0"/>
          </a:p>
        </p:txBody>
      </p:sp>
    </p:spTree>
    <p:extLst>
      <p:ext uri="{BB962C8B-B14F-4D97-AF65-F5344CB8AC3E}">
        <p14:creationId xmlns:p14="http://schemas.microsoft.com/office/powerpoint/2010/main" val="282294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Other Communication Facts</a:t>
            </a:r>
            <a:br>
              <a:rPr lang="en-US" dirty="0" smtClean="0"/>
            </a:br>
            <a:r>
              <a:rPr lang="ar-SA" dirty="0" smtClean="0"/>
              <a:t>وقائع أخرى للاتصالات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10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We retain (after 7 days)  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10% of what we hear.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15% of what we see.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20% of what we hear &amp; see.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40% of what we discuss with others.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80% of what we experience.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90% of what we teach others.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657600"/>
          </a:xfrm>
        </p:spPr>
        <p:txBody>
          <a:bodyPr rtlCol="0">
            <a:normAutofit fontScale="92500" lnSpcReduction="2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500" dirty="0" smtClean="0">
                <a:solidFill>
                  <a:srgbClr val="C00000"/>
                </a:solidFill>
              </a:rPr>
              <a:t>نحن نستبقي بعد 7 أيام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500" dirty="0" smtClean="0"/>
              <a:t>10% مما نسمعه.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500" dirty="0" smtClean="0"/>
              <a:t>15% مما نراه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500" dirty="0" smtClean="0"/>
              <a:t>20% مما نراه ونسمعه معا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500" dirty="0" smtClean="0"/>
              <a:t>40% مما ناقشناه مع الآخرين.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500" dirty="0" smtClean="0"/>
              <a:t>80% مما خبرناه (من خبرتنا).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500" dirty="0" smtClean="0"/>
              <a:t>90% مما علمناه لآخرين .</a:t>
            </a:r>
            <a:endParaRPr lang="ar-SA" sz="2500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168A4-CD77-4EA8-B462-7EC7DBA1EEF4}" type="slidenum">
              <a:rPr lang="en-US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533400" y="5410200"/>
            <a:ext cx="3733800" cy="1169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Mismatch causing effective listening difficulty: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/>
              <a:t>    Our speed of talking is about 100 – 400   words per minute.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400" b="1" dirty="0"/>
              <a:t>    Our speed of thinking is about 600 words per minute. 	</a:t>
            </a:r>
            <a:endParaRPr lang="ar-SA" sz="1400" b="1" dirty="0"/>
          </a:p>
        </p:txBody>
      </p:sp>
      <p:sp>
        <p:nvSpPr>
          <p:cNvPr id="7" name="مربع نص 3"/>
          <p:cNvSpPr txBox="1"/>
          <p:nvPr/>
        </p:nvSpPr>
        <p:spPr>
          <a:xfrm>
            <a:off x="4572000" y="5257800"/>
            <a:ext cx="3733800" cy="13239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600" b="1" dirty="0"/>
              <a:t>عدم ملاءمة </a:t>
            </a:r>
            <a:r>
              <a:rPr lang="ar-SY" sz="1600" b="1" dirty="0"/>
              <a:t>أ</a:t>
            </a:r>
            <a:r>
              <a:rPr lang="ar-SA" sz="1600" b="1" dirty="0"/>
              <a:t>سباب صعوبات اللاصغاء الفعال :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1600" b="1" dirty="0"/>
              <a:t>  ان سرعة تحدثنا هي حوالي 100 – 400 كلمة في الدقيقة.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1600" b="1" dirty="0"/>
              <a:t>  بينما سرعة تفكيرنا هي حوالي 600 كلمة في الدقيقة.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3947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lvl="1" algn="ctr"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ysClr val="windowText" lastClr="000000"/>
                </a:solidFill>
              </a:rPr>
              <a:t>Body Language</a:t>
            </a:r>
            <a:br>
              <a:rPr lang="en-US" sz="3600" dirty="0">
                <a:solidFill>
                  <a:sysClr val="windowText" lastClr="000000"/>
                </a:solidFill>
              </a:rPr>
            </a:br>
            <a:r>
              <a:rPr lang="ar-SA" sz="3600" dirty="0">
                <a:solidFill>
                  <a:sysClr val="windowText" lastClr="000000"/>
                </a:solidFill>
              </a:rPr>
              <a:t> </a:t>
            </a:r>
            <a:r>
              <a:rPr lang="ar-SY" sz="3600" dirty="0">
                <a:solidFill>
                  <a:sysClr val="windowText" lastClr="000000"/>
                </a:solidFill>
              </a:rPr>
              <a:t>لغة الجسد </a:t>
            </a:r>
            <a:endParaRPr lang="ar-SA" sz="3600" dirty="0">
              <a:solidFill>
                <a:sysClr val="windowText" lastClr="0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rgbClr val="C00000"/>
                </a:solidFill>
              </a:rPr>
              <a:t>Touching: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With understanding of cultural differences.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Opposite sex.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rgbClr val="C00000"/>
                </a:solidFill>
              </a:rPr>
              <a:t>Use of Space: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Individual’s personal space (An area of 20 inches = 50 Cm. on all sides) function like an emotional safety zone, and should not be invaded.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Maintain a communication distance of 20 – 40 inches ( 50 – 100 Cm) 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Too close may show intimidation.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 smtClean="0"/>
              <a:t>Too far may show a lack of interest.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dirty="0" smtClean="0">
                <a:solidFill>
                  <a:srgbClr val="C00000"/>
                </a:solidFill>
              </a:rPr>
              <a:t>Use of Time: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Don’t keep people waiting.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Shows that you don’t care about their schedule or priorities.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600" dirty="0" smtClean="0"/>
              <a:t>Could have a very negative effect on working relationship.</a:t>
            </a:r>
            <a:endParaRPr lang="ar-SA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 rtlCol="0">
            <a:normAutofit fontScale="70000" lnSpcReduction="2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b="1" dirty="0" smtClean="0">
                <a:solidFill>
                  <a:srgbClr val="C00000"/>
                </a:solidFill>
              </a:rPr>
              <a:t>اللمس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2600" dirty="0" smtClean="0"/>
              <a:t>مع فهم اختلافات الثقافة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2600" dirty="0" smtClean="0"/>
              <a:t>الجنس الآخر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b="1" dirty="0" smtClean="0">
                <a:solidFill>
                  <a:srgbClr val="C00000"/>
                </a:solidFill>
              </a:rPr>
              <a:t>استخدام المسافة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2600" dirty="0" smtClean="0"/>
              <a:t>المسافة الشخصية للفرد (مسافة 20 بوصة = 50 سنتيميتر في جميع الجوانب ) تعمل مثل مسافة الأمان العاطفية , ويجب الا تقتحم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600" dirty="0" smtClean="0"/>
              <a:t>حافظ على مسافة الاتصال بحدود 20 – 40 بوصة ( 50 – 100 سم):</a:t>
            </a:r>
          </a:p>
          <a:p>
            <a:pPr lvl="2"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300" dirty="0" smtClean="0"/>
              <a:t>أقل من ذلك تظهر التهديد .</a:t>
            </a:r>
          </a:p>
          <a:p>
            <a:pPr lvl="2"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300" dirty="0" smtClean="0"/>
              <a:t>أكبر من ذلك تظهر عدم الثقة .</a:t>
            </a:r>
            <a:endParaRPr lang="ar-SY" sz="2300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b="1" dirty="0" smtClean="0">
                <a:solidFill>
                  <a:srgbClr val="C00000"/>
                </a:solidFill>
              </a:rPr>
              <a:t>استخدام الوقت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2600" dirty="0" smtClean="0"/>
              <a:t>لاتدع الناس ينتظرون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2600" dirty="0" smtClean="0"/>
              <a:t>لا تظهر عدم اهتمامك بجداول الناس الزمنية أو بأولوياتهم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2600" dirty="0" smtClean="0"/>
              <a:t>ذلك يعطي أثرا شديد السلبية على علاقات العمل .</a:t>
            </a:r>
            <a:endParaRPr lang="ar-SY" dirty="0" smtClean="0"/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60DE8-7475-4E44-9D4B-857D0D598769}" type="slidenum">
              <a:rPr lang="en-US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15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Body Language</a:t>
            </a:r>
            <a:br>
              <a:rPr lang="en-US" dirty="0" smtClean="0"/>
            </a:br>
            <a:r>
              <a:rPr lang="ar-SA" dirty="0" smtClean="0"/>
              <a:t> </a:t>
            </a:r>
            <a:r>
              <a:rPr lang="ar-SY" dirty="0" smtClean="0"/>
              <a:t>لغة الجسد 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6AD6C-3FA3-46B2-A881-2E4D5B237300}" type="slidenum">
              <a:rPr lang="en-US"/>
              <a:pPr>
                <a:defRPr/>
              </a:pPr>
              <a:t>48</a:t>
            </a:fld>
            <a:endParaRPr lang="en-US" dirty="0"/>
          </a:p>
        </p:txBody>
      </p:sp>
      <p:graphicFrame>
        <p:nvGraphicFramePr>
          <p:cNvPr id="7" name="عنصر نائب للمحتوى 3"/>
          <p:cNvGraphicFramePr>
            <a:graphicFrameLocks noGrp="1"/>
          </p:cNvGraphicFramePr>
          <p:nvPr>
            <p:ph sz="half" idx="1"/>
          </p:nvPr>
        </p:nvGraphicFramePr>
        <p:xfrm>
          <a:off x="457200" y="1524000"/>
          <a:ext cx="4038600" cy="5043489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19300"/>
                <a:gridCol w="2019300"/>
              </a:tblGrid>
              <a:tr h="45723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Interpretation</a:t>
                      </a:r>
                      <a:endParaRPr kumimoji="0" lang="ar-SA" sz="24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873" marR="44873" marT="45723" marB="45723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Body Language</a:t>
                      </a:r>
                      <a:endParaRPr lang="ar-SA" sz="1100" b="1" dirty="0">
                        <a:solidFill>
                          <a:schemeClr val="bg1"/>
                        </a:solidFill>
                      </a:endParaRPr>
                    </a:p>
                  </a:txBody>
                  <a:tcPr marL="44873" marR="44873" marT="45723" marB="45723" anchor="ctr"/>
                </a:tc>
              </a:tr>
              <a:tr h="490429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Aggressiveness 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Pointing.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</a:tr>
              <a:tr h="606677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Impatience, boredom, or grief. 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Sighting.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</a:tr>
              <a:tr h="606677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Uncertainty or risk.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Scratching head or face.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</a:tr>
              <a:tr h="606677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Uncertainty about words – or dishonesty.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Concealing moth with hands.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</a:tr>
              <a:tr h="490429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Interest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Bending forward.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</a:tr>
              <a:tr h="688263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Superiority or confidence.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Leaning</a:t>
                      </a:r>
                      <a:r>
                        <a:rPr lang="en-US" sz="1600" baseline="0" dirty="0" smtClean="0"/>
                        <a:t> back with hands behind heads 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</a:tr>
              <a:tr h="606677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Defensive attitude.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Clenched fists or crossed arms.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</a:tr>
              <a:tr h="490429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Expectation.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Rubbing hands.</a:t>
                      </a:r>
                      <a:endParaRPr lang="ar-SA" sz="1600" b="1" dirty="0"/>
                    </a:p>
                  </a:txBody>
                  <a:tcPr marL="44873" marR="44873" marT="45723" marB="45723"/>
                </a:tc>
              </a:tr>
            </a:tbl>
          </a:graphicData>
        </a:graphic>
      </p:graphicFrame>
      <p:graphicFrame>
        <p:nvGraphicFramePr>
          <p:cNvPr id="4" name="عنصر نائب للمحتوى 3"/>
          <p:cNvGraphicFramePr>
            <a:graphicFrameLocks noGrp="1"/>
          </p:cNvGraphicFramePr>
          <p:nvPr>
            <p:ph sz="half" idx="1"/>
          </p:nvPr>
        </p:nvGraphicFramePr>
        <p:xfrm>
          <a:off x="4648200" y="1524000"/>
          <a:ext cx="4038600" cy="5181600"/>
        </p:xfrm>
        <a:graphic>
          <a:graphicData uri="http://schemas.openxmlformats.org/drawingml/2006/table">
            <a:tbl>
              <a:tblPr rtl="1" firstRow="1" bandRow="1"/>
              <a:tblGrid>
                <a:gridCol w="2019300"/>
                <a:gridCol w="2019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1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التفسير</a:t>
                      </a:r>
                      <a:endParaRPr kumimoji="0" lang="ar-SA" sz="20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873" marR="44873"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2000" b="1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لغة الجسد</a:t>
                      </a:r>
                      <a:endParaRPr lang="ar-SA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44873" marR="44873" anchor="ctr"/>
                </a:tc>
              </a:tr>
              <a:tr h="468153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عدوانية</a:t>
                      </a:r>
                      <a:endParaRPr lang="ar-SA" sz="1800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التأشير</a:t>
                      </a:r>
                      <a:r>
                        <a:rPr lang="ar-SA" sz="1800" b="1" baseline="0" dirty="0" smtClean="0"/>
                        <a:t> (توجية الاصبع نحو شخص ما)</a:t>
                      </a:r>
                      <a:r>
                        <a:rPr lang="en-US" sz="1800" b="1" dirty="0" smtClean="0"/>
                        <a:t>.</a:t>
                      </a:r>
                      <a:endParaRPr lang="ar-SA" sz="1800" b="1" dirty="0"/>
                    </a:p>
                  </a:txBody>
                  <a:tcPr marL="44873" marR="44873"/>
                </a:tc>
              </a:tr>
              <a:tr h="468153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نفاذ الصبر , الملل ,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ar-SA" sz="1800" b="1" dirty="0" smtClean="0"/>
                        <a:t>الحزن والأسى . </a:t>
                      </a:r>
                      <a:endParaRPr lang="ar-SA" sz="1800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النظرة</a:t>
                      </a:r>
                      <a:r>
                        <a:rPr lang="ar-SA" sz="1800" b="1" baseline="0" dirty="0" smtClean="0"/>
                        <a:t> </a:t>
                      </a:r>
                      <a:r>
                        <a:rPr lang="en-US" sz="1800" b="1" dirty="0" smtClean="0"/>
                        <a:t>.</a:t>
                      </a:r>
                      <a:endParaRPr lang="ar-SA" sz="1800" b="1" dirty="0"/>
                    </a:p>
                  </a:txBody>
                  <a:tcPr marL="44873" marR="44873"/>
                </a:tc>
              </a:tr>
              <a:tr h="468153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عدم اليقين أو المخاطر .</a:t>
                      </a:r>
                      <a:endParaRPr lang="ar-SA" sz="1800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حك الرأس أو الوجه .</a:t>
                      </a:r>
                      <a:endParaRPr lang="ar-SA" sz="1800" b="1" dirty="0"/>
                    </a:p>
                  </a:txBody>
                  <a:tcPr marL="44873" marR="44873"/>
                </a:tc>
              </a:tr>
              <a:tr h="468153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التيقن من الكلمات أو الغش والمخادعة.</a:t>
                      </a:r>
                      <a:endParaRPr lang="ar-SA" sz="1800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اخفاء الفم باليدين .</a:t>
                      </a:r>
                      <a:endParaRPr lang="ar-SA" sz="1800" b="1" dirty="0"/>
                    </a:p>
                  </a:txBody>
                  <a:tcPr marL="44873" marR="44873"/>
                </a:tc>
              </a:tr>
              <a:tr h="468153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الاهتمام .</a:t>
                      </a:r>
                      <a:endParaRPr lang="ar-SA" sz="1800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الانحناء للأمام .</a:t>
                      </a:r>
                      <a:endParaRPr lang="ar-SA" sz="1800" b="1" dirty="0"/>
                    </a:p>
                  </a:txBody>
                  <a:tcPr marL="44873" marR="44873"/>
                </a:tc>
              </a:tr>
              <a:tr h="657001">
                <a:tc>
                  <a:txBody>
                    <a:bodyPr/>
                    <a:lstStyle/>
                    <a:p>
                      <a:pPr algn="r" rtl="1"/>
                      <a:r>
                        <a:rPr lang="ar-SY" sz="1800" b="1" dirty="0" smtClean="0"/>
                        <a:t>الاستعلاء (التفوق) أو الثقة .</a:t>
                      </a:r>
                      <a:endParaRPr lang="ar-SA" sz="1800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الميلان نحو الخلف مع وضع اليدين خلف الرأس .</a:t>
                      </a:r>
                      <a:endParaRPr lang="ar-SA" sz="1800" b="1" dirty="0"/>
                    </a:p>
                  </a:txBody>
                  <a:tcPr marL="44873" marR="44873"/>
                </a:tc>
              </a:tr>
              <a:tr h="468153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توجه دفاعي ( وضع جسماني دفاعي) .</a:t>
                      </a:r>
                      <a:endParaRPr lang="ar-SA" sz="1800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القبضة القوية أو عكس الأذرعة .</a:t>
                      </a:r>
                      <a:endParaRPr lang="ar-SA" sz="1800" b="1" dirty="0"/>
                    </a:p>
                  </a:txBody>
                  <a:tcPr marL="44873" marR="44873"/>
                </a:tc>
              </a:tr>
              <a:tr h="374334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التوقعات </a:t>
                      </a:r>
                      <a:r>
                        <a:rPr lang="en-US" sz="1800" b="1" dirty="0" smtClean="0"/>
                        <a:t>.</a:t>
                      </a:r>
                      <a:endParaRPr lang="ar-SA" sz="1800" b="1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 smtClean="0"/>
                        <a:t>الخربشة</a:t>
                      </a:r>
                      <a:r>
                        <a:rPr lang="ar-SA" sz="1800" b="1" baseline="0" dirty="0" smtClean="0"/>
                        <a:t> على الورق .</a:t>
                      </a:r>
                      <a:endParaRPr lang="ar-SA" sz="1800" b="1" dirty="0"/>
                    </a:p>
                  </a:txBody>
                  <a:tcPr marL="44873" marR="4487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47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3 Communication Direction</a:t>
            </a:r>
            <a:br>
              <a:rPr lang="en-US" dirty="0" smtClean="0"/>
            </a:br>
            <a:r>
              <a:rPr lang="ar-SA" dirty="0" smtClean="0"/>
              <a:t>3 اتجاهات للاتصال 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838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 Upward, Downward, and Lateral Communication </a:t>
            </a:r>
            <a:endParaRPr lang="ar-SA" b="1" i="1" dirty="0">
              <a:solidFill>
                <a:srgbClr val="C00000"/>
              </a:solidFill>
            </a:endParaRPr>
          </a:p>
        </p:txBody>
      </p:sp>
      <p:sp>
        <p:nvSpPr>
          <p:cNvPr id="20" name="عنصر نائب لرقم الشريحة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416D9-F77C-4A50-B927-A66327D1C0EE}" type="slidenum">
              <a:rPr lang="en-US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886200" y="4124325"/>
            <a:ext cx="144780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Project Manager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مدير المشروع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3352800" y="2438400"/>
            <a:ext cx="2514600" cy="7381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Top Management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Client, Sponsor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الادارة العليا , العملاء , الضامن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2971800" y="5334000"/>
            <a:ext cx="3276600" cy="95408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Project Team Members ,Contractors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Sub – Contractors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أعضاء فريق المشروع, المقاولين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والمقاولين الثانويين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457200" y="3810000"/>
            <a:ext cx="2362200" cy="1169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External Stakeholders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Regulatory Agencies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Public Press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أصحاب المصلحة الخارجيين ,الوكالات الناظمة, الصحافة العامة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6248400" y="3886200"/>
            <a:ext cx="2514600" cy="954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Functional Managers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Other Project Managers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المدراء الوظيفيون ,مدراء المشاريع الآخرون</a:t>
            </a:r>
          </a:p>
        </p:txBody>
      </p:sp>
      <p:cxnSp>
        <p:nvCxnSpPr>
          <p:cNvPr id="10" name="رابط مستقيم 9"/>
          <p:cNvCxnSpPr>
            <a:stCxn id="5" idx="1"/>
            <a:endCxn id="7" idx="0"/>
          </p:cNvCxnSpPr>
          <p:nvPr/>
        </p:nvCxnSpPr>
        <p:spPr>
          <a:xfrm rot="10800000" flipV="1">
            <a:off x="1638300" y="2808288"/>
            <a:ext cx="1714500" cy="100171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>
            <a:stCxn id="5" idx="3"/>
            <a:endCxn id="8" idx="0"/>
          </p:cNvCxnSpPr>
          <p:nvPr/>
        </p:nvCxnSpPr>
        <p:spPr>
          <a:xfrm>
            <a:off x="5867400" y="2808288"/>
            <a:ext cx="1638300" cy="1077912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>
            <a:stCxn id="8" idx="2"/>
            <a:endCxn id="6" idx="3"/>
          </p:cNvCxnSpPr>
          <p:nvPr/>
        </p:nvCxnSpPr>
        <p:spPr>
          <a:xfrm rot="5400000">
            <a:off x="6391275" y="4697413"/>
            <a:ext cx="971550" cy="12573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stCxn id="7" idx="2"/>
            <a:endCxn id="6" idx="1"/>
          </p:cNvCxnSpPr>
          <p:nvPr/>
        </p:nvCxnSpPr>
        <p:spPr>
          <a:xfrm rot="16200000" flipH="1">
            <a:off x="1889125" y="4729163"/>
            <a:ext cx="831850" cy="13335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كسهم مستقيم 17"/>
          <p:cNvCxnSpPr>
            <a:stCxn id="5" idx="2"/>
            <a:endCxn id="4" idx="0"/>
          </p:cNvCxnSpPr>
          <p:nvPr/>
        </p:nvCxnSpPr>
        <p:spPr>
          <a:xfrm rot="5400000">
            <a:off x="4136232" y="3650456"/>
            <a:ext cx="947738" cy="31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>
            <a:stCxn id="4" idx="2"/>
            <a:endCxn id="6" idx="0"/>
          </p:cNvCxnSpPr>
          <p:nvPr/>
        </p:nvCxnSpPr>
        <p:spPr>
          <a:xfrm rot="5400000">
            <a:off x="4267201" y="4991100"/>
            <a:ext cx="685800" cy="31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>
            <a:stCxn id="4" idx="3"/>
            <a:endCxn id="8" idx="1"/>
          </p:cNvCxnSpPr>
          <p:nvPr/>
        </p:nvCxnSpPr>
        <p:spPr>
          <a:xfrm flipV="1">
            <a:off x="5334000" y="4364038"/>
            <a:ext cx="914400" cy="222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>
            <a:stCxn id="4" idx="1"/>
            <a:endCxn id="7" idx="3"/>
          </p:cNvCxnSpPr>
          <p:nvPr/>
        </p:nvCxnSpPr>
        <p:spPr>
          <a:xfrm rot="10800000" flipV="1">
            <a:off x="2819400" y="4386263"/>
            <a:ext cx="1066800" cy="793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مربع نص 24"/>
          <p:cNvSpPr txBox="1"/>
          <p:nvPr/>
        </p:nvSpPr>
        <p:spPr>
          <a:xfrm>
            <a:off x="6400800" y="2667000"/>
            <a:ext cx="2057400" cy="46196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/>
              <a:t>Informal External Relation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200" b="1" dirty="0"/>
              <a:t>العلاقة الخارجية غير الرسمية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2438400" y="3276600"/>
            <a:ext cx="2057400" cy="5238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Formal, Internal Relation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العلاقة الداخلية الرسمية</a:t>
            </a:r>
          </a:p>
        </p:txBody>
      </p:sp>
      <p:sp>
        <p:nvSpPr>
          <p:cNvPr id="2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495800" y="1600200"/>
            <a:ext cx="4038600" cy="838200"/>
          </a:xfrm>
        </p:spPr>
        <p:txBody>
          <a:bodyPr rtlCol="0">
            <a:normAutofit fontScale="92500" lnSpcReduction="1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i="1" dirty="0" smtClean="0">
                <a:solidFill>
                  <a:srgbClr val="C00000"/>
                </a:solidFill>
              </a:rPr>
              <a:t>الاتصال نحو الأعلى , نحو الأسفل , الجانبي .</a:t>
            </a:r>
          </a:p>
        </p:txBody>
      </p:sp>
    </p:spTree>
    <p:extLst>
      <p:ext uri="{BB962C8B-B14F-4D97-AF65-F5344CB8AC3E}">
        <p14:creationId xmlns:p14="http://schemas.microsoft.com/office/powerpoint/2010/main" val="761185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Communication Macro – Barriers</a:t>
            </a:r>
            <a:br>
              <a:rPr lang="en-US" dirty="0" smtClean="0"/>
            </a:br>
            <a:r>
              <a:rPr lang="ar-SA" dirty="0" smtClean="0"/>
              <a:t> العوائق الكبرى أمام الاتصال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Amount of Information: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Try to transmit sufficient information to avoid information overload.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Keep it simple and short (KISS).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Cultural Differences: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Meanings and interpretation may vary in deferent cultures.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Very important in international projects and joint venture.</a:t>
            </a:r>
            <a:endParaRPr lang="ar-SA" dirty="0"/>
          </a:p>
        </p:txBody>
      </p:sp>
      <p:sp>
        <p:nvSpPr>
          <p:cNvPr id="2052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r" rtl="1" eaLnBrk="1" hangingPunct="1"/>
            <a:r>
              <a:rPr lang="ar-SA" b="1" dirty="0" smtClean="0">
                <a:solidFill>
                  <a:srgbClr val="C00000"/>
                </a:solidFill>
              </a:rPr>
              <a:t>مقدار المعلومات :</a:t>
            </a:r>
          </a:p>
          <a:p>
            <a:pPr lvl="1" algn="r" rtl="1" eaLnBrk="1" hangingPunct="1"/>
            <a:r>
              <a:rPr lang="ar-SA" dirty="0" smtClean="0"/>
              <a:t>حاول نقل الحد الكافي من المعلومات لتجنب الافراط في نقلها.</a:t>
            </a:r>
          </a:p>
          <a:p>
            <a:pPr lvl="1" algn="r" rtl="1" eaLnBrk="1" hangingPunct="1"/>
            <a:r>
              <a:rPr lang="ar-SA" dirty="0" smtClean="0"/>
              <a:t>اجعلها بسيطة ومختصرة .</a:t>
            </a:r>
          </a:p>
          <a:p>
            <a:pPr algn="r" rtl="1" eaLnBrk="1" hangingPunct="1"/>
            <a:r>
              <a:rPr lang="ar-SA" b="1" dirty="0" smtClean="0">
                <a:solidFill>
                  <a:srgbClr val="C00000"/>
                </a:solidFill>
              </a:rPr>
              <a:t>اختلاف الثقافات :</a:t>
            </a:r>
          </a:p>
          <a:p>
            <a:pPr lvl="1" algn="r" rtl="1" eaLnBrk="1" hangingPunct="1"/>
            <a:r>
              <a:rPr lang="ar-SA" dirty="0" smtClean="0"/>
              <a:t>المعنى والتفسير يمكن ان تختلف باختلاف الثقافات .</a:t>
            </a:r>
          </a:p>
          <a:p>
            <a:pPr lvl="1" algn="r" rtl="1" eaLnBrk="1" hangingPunct="1"/>
            <a:r>
              <a:rPr lang="ar-SA" dirty="0" smtClean="0"/>
              <a:t>هذا شيء هام جدا في المشاريع العلمية والمشتركة 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7A9DE-26B6-48B9-B3F6-9578250B80E4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18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رأسي وقطري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الى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الادارة العليا, العميل, الضامن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يوفر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الحالة والانذار (يمكن أن نستخدم فيه النموذج المنتقى (بالاستثناء)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التوقعات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المساندة التنظيمية, التغذية بالمعلومات الراجعة, القرارات, المتطلبات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المهارات المطلوبة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حل المشاكل , وضع النظام, التقارير .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Upward Communication</a:t>
            </a:r>
            <a:br>
              <a:rPr lang="en-US" dirty="0" smtClean="0"/>
            </a:br>
            <a:r>
              <a:rPr lang="ar-SA" dirty="0" smtClean="0"/>
              <a:t>الاتصال نحو الأعلى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Vertical &amp; Diagonal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To: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Top management ,  client   sponsor.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Provides: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Status, and warning (May use “By Exception” format).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Expected: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Organizational support ,  feedback, decision,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requirement.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Required Skills: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Problem solving, system set - up, reporting.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93F73-346F-49AD-BE39-1CA366AF2F65}" type="slidenum">
              <a:rPr lang="en-US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8426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Upward Communication</a:t>
            </a:r>
            <a:br>
              <a:rPr lang="en-US" dirty="0" smtClean="0"/>
            </a:br>
            <a:r>
              <a:rPr lang="ar-SA" dirty="0" smtClean="0"/>
              <a:t>الاتصال نحو الأسفل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Vertical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C00000"/>
                </a:solidFill>
              </a:rPr>
              <a:t>&amp; Diagonal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To: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Project team members , contractors, subcontractors.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Provides: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Leadership, direction and control.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Expected: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Quality and conformance to requirements.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Required Skills: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Planning, team building and coordination.</a:t>
            </a:r>
            <a:endParaRPr lang="ar-SA" dirty="0" smtClean="0"/>
          </a:p>
        </p:txBody>
      </p:sp>
      <p:sp>
        <p:nvSpPr>
          <p:cNvPr id="19460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/>
          <a:lstStyle/>
          <a:p>
            <a:pPr algn="r" rtl="1" eaLnBrk="1" hangingPunct="1">
              <a:buFont typeface="Arial" charset="0"/>
              <a:buNone/>
            </a:pPr>
            <a:r>
              <a:rPr lang="ar-SA" b="1" smtClean="0">
                <a:solidFill>
                  <a:srgbClr val="C00000"/>
                </a:solidFill>
              </a:rPr>
              <a:t>رأسي وقطري </a:t>
            </a:r>
          </a:p>
          <a:p>
            <a:pPr algn="r" rtl="1" eaLnBrk="1" hangingPunct="1"/>
            <a:r>
              <a:rPr lang="ar-SA" b="1" smtClean="0">
                <a:solidFill>
                  <a:srgbClr val="C00000"/>
                </a:solidFill>
              </a:rPr>
              <a:t>الى :</a:t>
            </a:r>
          </a:p>
          <a:p>
            <a:pPr lvl="1" algn="r" rtl="1" eaLnBrk="1" hangingPunct="1"/>
            <a:r>
              <a:rPr lang="ar-SA" smtClean="0"/>
              <a:t>أعضاء فريق المشروع , المقاولين الرئيسين والثانويين .</a:t>
            </a:r>
          </a:p>
          <a:p>
            <a:pPr algn="r" rtl="1" eaLnBrk="1" hangingPunct="1"/>
            <a:r>
              <a:rPr lang="ar-SA" b="1" smtClean="0">
                <a:solidFill>
                  <a:srgbClr val="C00000"/>
                </a:solidFill>
              </a:rPr>
              <a:t>يوفر :</a:t>
            </a:r>
          </a:p>
          <a:p>
            <a:pPr lvl="1" algn="r" rtl="1" eaLnBrk="1" hangingPunct="1"/>
            <a:r>
              <a:rPr lang="ar-SA" smtClean="0"/>
              <a:t>القيادة, التوجيه والضبط .</a:t>
            </a:r>
          </a:p>
          <a:p>
            <a:pPr algn="r" rtl="1" eaLnBrk="1" hangingPunct="1"/>
            <a:r>
              <a:rPr lang="ar-SA" b="1" smtClean="0">
                <a:solidFill>
                  <a:srgbClr val="C00000"/>
                </a:solidFill>
              </a:rPr>
              <a:t>التوقعات :</a:t>
            </a:r>
          </a:p>
          <a:p>
            <a:pPr lvl="1" algn="r" rtl="1" eaLnBrk="1" hangingPunct="1"/>
            <a:r>
              <a:rPr lang="ar-SA" smtClean="0"/>
              <a:t>الجودة والامتثال للمتطلبات .</a:t>
            </a:r>
          </a:p>
          <a:p>
            <a:pPr algn="r" rtl="1" eaLnBrk="1" hangingPunct="1"/>
            <a:r>
              <a:rPr lang="ar-SA" b="1" smtClean="0">
                <a:solidFill>
                  <a:srgbClr val="C00000"/>
                </a:solidFill>
              </a:rPr>
              <a:t>المهارات المطلوبة :</a:t>
            </a:r>
          </a:p>
          <a:p>
            <a:pPr lvl="1" algn="r" rtl="1" eaLnBrk="1" hangingPunct="1"/>
            <a:r>
              <a:rPr lang="ar-SA" smtClean="0"/>
              <a:t>التخطيط, بناء الفريق, التنسيق 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067E0-A739-44B4-8895-A1A83492DD06}" type="slidenum">
              <a:rPr lang="en-US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205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Lateral Communication ….1</a:t>
            </a:r>
            <a:br>
              <a:rPr lang="en-US" dirty="0" smtClean="0"/>
            </a:br>
            <a:r>
              <a:rPr lang="ar-SA" dirty="0" smtClean="0"/>
              <a:t>.... 1</a:t>
            </a:r>
            <a:r>
              <a:rPr lang="en-US" dirty="0" smtClean="0"/>
              <a:t> </a:t>
            </a:r>
            <a:r>
              <a:rPr lang="ar-SA" dirty="0" smtClean="0"/>
              <a:t>الاتصال الجانبي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Horizontal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To: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Functional managers , other project managers.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Provides: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Planning and coordination.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Expected: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Technical support and coordination.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Required Skills: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Negotiation and contracting.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49B445-951F-4C60-AAD9-2D774F450E90}" type="slidenum">
              <a:rPr lang="en-US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 rtlCol="0">
            <a:normAutofit lnSpcReduction="1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أفقي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الى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dirty="0" smtClean="0"/>
              <a:t>المدراء </a:t>
            </a:r>
            <a:r>
              <a:rPr lang="ar-SA" dirty="0" smtClean="0"/>
              <a:t>الوظيفيين(مدراء الدوائر) , مدراء المشاريع الآخرين.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يوفر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التخطيط والتنسيق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التوقعات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المساندة الفنية والتنسيق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المهارات المطلوبة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التفاوض والتعاقد .</a:t>
            </a:r>
          </a:p>
        </p:txBody>
      </p:sp>
    </p:spTree>
    <p:extLst>
      <p:ext uri="{BB962C8B-B14F-4D97-AF65-F5344CB8AC3E}">
        <p14:creationId xmlns:p14="http://schemas.microsoft.com/office/powerpoint/2010/main" val="29253837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Lateral Communication …. 2</a:t>
            </a:r>
            <a:br>
              <a:rPr lang="en-US" dirty="0" smtClean="0"/>
            </a:br>
            <a:r>
              <a:rPr lang="ar-SA" dirty="0" smtClean="0"/>
              <a:t>.... 2</a:t>
            </a:r>
            <a:r>
              <a:rPr lang="en-US" dirty="0" smtClean="0"/>
              <a:t> </a:t>
            </a:r>
            <a:r>
              <a:rPr lang="ar-SA" dirty="0" smtClean="0"/>
              <a:t>الاتصال الجانبي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i="1" dirty="0" smtClean="0">
                <a:solidFill>
                  <a:srgbClr val="C00000"/>
                </a:solidFill>
              </a:rPr>
              <a:t>Horizontal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To: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External stakeholders , regulatory agencies , public press.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Provides: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Ongoing information.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Expected: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Feedback and support.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Required Skills: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Public relations and interfacing.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B7AC2-EC3C-42BB-AEB9-F67F870923AA}" type="slidenum">
              <a:rPr lang="en-US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 rtlCol="0">
            <a:normAutofit fontScale="92500" lnSpcReduction="1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أفقي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الى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أصحاب المصلحة الخارجيين, الوكالات التنظيمية, الصحافة العامة</a:t>
            </a:r>
            <a:r>
              <a:rPr lang="ar-SY" dirty="0" smtClean="0"/>
              <a:t>.</a:t>
            </a:r>
            <a:endParaRPr lang="ar-SA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يوفر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معلومات مستمرة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التوقعات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التغذية بالمعلومات الراجعة والمساندة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المهارات المطلوبة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العلاقات العامة ,ادارة المفاصل المشتركة .</a:t>
            </a:r>
          </a:p>
        </p:txBody>
      </p:sp>
    </p:spTree>
    <p:extLst>
      <p:ext uri="{BB962C8B-B14F-4D97-AF65-F5344CB8AC3E}">
        <p14:creationId xmlns:p14="http://schemas.microsoft.com/office/powerpoint/2010/main" val="318367356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Exercise – Define the Following Terms</a:t>
            </a:r>
            <a:br>
              <a:rPr lang="en-US" dirty="0" smtClean="0"/>
            </a:br>
            <a:r>
              <a:rPr lang="ar-SA" dirty="0" smtClean="0"/>
              <a:t>تدريب – عرف العبارات التالية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Nonverbal Communication: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Based on physical mannerism. Account for 55% of the all communications.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Para Lingual: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pitch and tone of your voice. Help to convey the message.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Active Listening: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receiver confirm that he/she is listening, confirms agreement, and asks for clarification.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Effective Listening: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Watching the speaker to pick up the physical gestures and facial expressions, thinking about what to say before responding, asking questions, repeating, and providing feedback.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Feedback: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Saying things like “ Do you understand what I have explained?” Usually asked by the sender.   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0000" lnSpcReduction="2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الاتصال غير الكتابي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يقوم على التصنع الجسدي . يمثل 55% من جميع الاتصالات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ماوراء الكلمات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درجة ونبرة الصوت الخاصة بصوتك . تساعد في نقل الرسالة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الاصغاء النشط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يؤكد المستقبل أنه مصغ ويوثق القبول ويسأل للتوضيح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الاصغاء الفعال: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يراقب المتحدث ليلحظ التابيرات الوجهية والجسدية ويفكر فبما سيقول قبل التحدث ,يسأل الأسئلة , ويوفر التغذية بالمعلومات الراجعة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التغذية بالمعلومات الراجعة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يقول أشياء مثل ” هل فهمت ما شرحيه لك“ هذا ما يسأله المرسل عادة .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CB04FB-2284-480A-8149-F27386B1444F}" type="slidenum">
              <a:rPr lang="en-US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409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Mistakes in Communication</a:t>
            </a:r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أخطاء في الاتصال </a:t>
            </a:r>
            <a:endParaRPr lang="en-US" dirty="0"/>
          </a:p>
        </p:txBody>
      </p:sp>
      <p:sp>
        <p:nvSpPr>
          <p:cNvPr id="24579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1600" dirty="0" smtClean="0"/>
              <a:t>Not asking people what information they need .</a:t>
            </a:r>
          </a:p>
          <a:p>
            <a:pPr eaLnBrk="1" hangingPunct="1"/>
            <a:r>
              <a:rPr lang="en-US" sz="1600" dirty="0" smtClean="0"/>
              <a:t>Not planning communications to all stakeholders .</a:t>
            </a:r>
          </a:p>
          <a:p>
            <a:pPr eaLnBrk="1" hangingPunct="1"/>
            <a:r>
              <a:rPr lang="en-US" sz="1600" dirty="0" smtClean="0"/>
              <a:t>Not customizing communications standards within your organization to need of the project .</a:t>
            </a:r>
          </a:p>
          <a:p>
            <a:pPr eaLnBrk="1" hangingPunct="1"/>
            <a:r>
              <a:rPr lang="en-US" sz="1600" dirty="0" smtClean="0"/>
              <a:t>Not using multiple methods of communicating .</a:t>
            </a:r>
          </a:p>
          <a:p>
            <a:pPr eaLnBrk="1" hangingPunct="1"/>
            <a:r>
              <a:rPr lang="en-US" sz="1600" dirty="0" smtClean="0"/>
              <a:t>Not confirming communication is actually received and understood .</a:t>
            </a:r>
          </a:p>
          <a:p>
            <a:pPr eaLnBrk="1" hangingPunct="1"/>
            <a:r>
              <a:rPr lang="en-US" sz="1600" dirty="0" smtClean="0"/>
              <a:t>Not realizing that communications is two – sides ,to and from a stakeholder .</a:t>
            </a:r>
          </a:p>
          <a:p>
            <a:pPr eaLnBrk="1" hangingPunct="1"/>
            <a:r>
              <a:rPr lang="en-US" sz="1600" dirty="0" smtClean="0"/>
              <a:t>Not planning communication with each stakeholder based on the individual’s needs and interests . </a:t>
            </a:r>
          </a:p>
          <a:p>
            <a:pPr eaLnBrk="1" hangingPunct="1"/>
            <a:r>
              <a:rPr lang="en-US" sz="1600" dirty="0" smtClean="0"/>
              <a:t>Forgetting to include such people as team member’s bosses in the list of stakeholders .</a:t>
            </a:r>
          </a:p>
        </p:txBody>
      </p:sp>
      <p:sp>
        <p:nvSpPr>
          <p:cNvPr id="24580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>
            <a:normAutofit lnSpcReduction="10000"/>
          </a:bodyPr>
          <a:lstStyle/>
          <a:p>
            <a:pPr algn="r" rtl="1" eaLnBrk="1" hangingPunct="1"/>
            <a:r>
              <a:rPr lang="ar-SY" sz="1800" dirty="0" smtClean="0"/>
              <a:t>عدم سؤال الناس عن المعلومات التي يريدونها .</a:t>
            </a:r>
          </a:p>
          <a:p>
            <a:pPr algn="r" rtl="1" eaLnBrk="1" hangingPunct="1"/>
            <a:r>
              <a:rPr lang="ar-SY" sz="1800" dirty="0" smtClean="0"/>
              <a:t>عدم التخطيط للتواصل مع جميع أصحاب المصلحة .</a:t>
            </a:r>
          </a:p>
          <a:p>
            <a:pPr algn="r" rtl="1" eaLnBrk="1" hangingPunct="1"/>
            <a:r>
              <a:rPr lang="ar-SY" sz="1800" dirty="0" smtClean="0"/>
              <a:t>عدم ايجاد معايير للتواصل ( حسب الحاجة – مفصلة وليست جاهزة ) ضمن منظومتك وبما يناسب احتياجات المشروع .</a:t>
            </a:r>
          </a:p>
          <a:p>
            <a:pPr algn="r" rtl="1" eaLnBrk="1" hangingPunct="1"/>
            <a:r>
              <a:rPr lang="ar-SY" sz="1800" dirty="0" smtClean="0"/>
              <a:t>عدم استخدام طرق عديدة للاتصال . </a:t>
            </a:r>
          </a:p>
          <a:p>
            <a:pPr algn="r" rtl="1" eaLnBrk="1" hangingPunct="1"/>
            <a:r>
              <a:rPr lang="ar-SY" sz="1800" dirty="0" smtClean="0"/>
              <a:t>عدم التأكد من ان التصال قد وصل الى الستلم فعليا وانه قد فهمه .</a:t>
            </a:r>
          </a:p>
          <a:p>
            <a:pPr algn="r" rtl="1" eaLnBrk="1" hangingPunct="1"/>
            <a:r>
              <a:rPr lang="ar-SY" sz="1800" dirty="0" smtClean="0"/>
              <a:t>عدم ادراك ان الاتصال هو بين جانبين , من الى اصحاب المصلحة .</a:t>
            </a:r>
          </a:p>
          <a:p>
            <a:pPr algn="r" rtl="1" eaLnBrk="1" hangingPunct="1"/>
            <a:r>
              <a:rPr lang="ar-SY" sz="1800" dirty="0" smtClean="0"/>
              <a:t>عدم التخطيط للاتصال مع كل من أصحاب المصلحة على أساس الاحتياجات الفردية لكل منهم ومقدار اهتمامهم أو مصاحتهم في المشروع.</a:t>
            </a:r>
          </a:p>
          <a:p>
            <a:pPr algn="r" rtl="1" eaLnBrk="1" hangingPunct="1"/>
            <a:r>
              <a:rPr lang="ar-SY" sz="1800" dirty="0" smtClean="0"/>
              <a:t>نسيان ضم اناس مثل رؤساء أعضاء الفريق الى لائحة أصحاب المصلحة 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909F7C-7016-4F47-845C-E3F4C7430999}" type="slidenum">
              <a:rPr lang="en-US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3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Example : Communications Management Plan</a:t>
            </a:r>
            <a:br>
              <a:rPr lang="en-US" sz="3200" smtClean="0"/>
            </a:br>
            <a:r>
              <a:rPr lang="ar-SA" sz="3200" smtClean="0"/>
              <a:t>مثال – خطة ادارة الاتصال </a:t>
            </a: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571500" y="1524000"/>
          <a:ext cx="8001000" cy="5132388"/>
        </p:xfrm>
        <a:graphic>
          <a:graphicData uri="http://schemas.openxmlformats.org/drawingml/2006/table">
            <a:tbl>
              <a:tblPr rtl="1"/>
              <a:tblGrid>
                <a:gridCol w="685256"/>
                <a:gridCol w="1053264"/>
                <a:gridCol w="1470484"/>
                <a:gridCol w="1258528"/>
                <a:gridCol w="1020862"/>
                <a:gridCol w="964435"/>
                <a:gridCol w="1548171"/>
              </a:tblGrid>
              <a:tr h="377006"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Project Name 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ar-SA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ar-SA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اسم المشروع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ar-SA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7006"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Prepared By</a:t>
                      </a:r>
                      <a:r>
                        <a:rPr lang="ar-SA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ar-SA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منظم الخطة </a:t>
                      </a:r>
                      <a:r>
                        <a:rPr lang="ar-SA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 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) 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7006"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l" rtl="0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Date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 </a:t>
                      </a:r>
                      <a:r>
                        <a:rPr lang="ar-SA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( التاريخ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: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24272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Other</a:t>
                      </a:r>
                      <a:endParaRPr lang="ar-SA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ar-SY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غيرها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Timing Issues (See Also Bar Chart Project Schedule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</a:t>
                      </a:r>
                      <a:endParaRPr lang="ar-SA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التوقيت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Description of Specific Communications ( Content, Format, Level of Detail, Etc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..)</a:t>
                      </a:r>
                      <a:endParaRPr lang="ar-SA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شرح</a:t>
                      </a:r>
                      <a:r>
                        <a:rPr lang="ar-SA" sz="11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التفاصيل الخاصة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Communication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Methods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 be Used (Written,Electronic,Meetings,Etc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..)</a:t>
                      </a:r>
                    </a:p>
                    <a:p>
                      <a:pPr algn="ctr" rtl="0" fontAlgn="ctr"/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كتابي,شفهي ...الخ)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) </a:t>
                      </a:r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ar-SY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طرق الاتصال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Key Message To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Communicate</a:t>
                      </a:r>
                      <a:endParaRPr lang="ar-SY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الرسائل الأساس للتواصل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Stakeholders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Issues </a:t>
                      </a:r>
                      <a:endParaRPr lang="ar-SA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rtl="0" fontAlgn="ctr"/>
                      <a:r>
                        <a:rPr lang="ar-SY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مواضيع</a:t>
                      </a:r>
                    </a:p>
                    <a:p>
                      <a:pPr algn="ctr" rtl="0" fontAlgn="ctr"/>
                      <a:r>
                        <a:rPr lang="ar-SY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</a:t>
                      </a:r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أصحاب المصلحة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Key Stakeholders Distribution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Schedule</a:t>
                      </a:r>
                    </a:p>
                    <a:p>
                      <a:pPr algn="ctr" rtl="0" fontAlgn="ctr"/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أصحاب المصلحة الرئيسيون </a:t>
                      </a:r>
                    </a:p>
                    <a:p>
                      <a:pPr algn="ctr" rtl="0" fontAlgn="ctr"/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جدول زمني للتوزيع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31"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Client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  <a:p>
                      <a:pPr algn="l" rtl="0" fontAlgn="b"/>
                      <a:r>
                        <a:rPr lang="ar-SA" sz="11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العميل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31"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Senior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management</a:t>
                      </a:r>
                      <a:endParaRPr lang="ar-SA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b"/>
                      <a:r>
                        <a:rPr lang="ar-SY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المدراء القدامى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31"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Sponsor </a:t>
                      </a:r>
                      <a:endParaRPr lang="ar-SY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b"/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الضامن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31"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Project Team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Members</a:t>
                      </a:r>
                      <a:endParaRPr lang="ar-SA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b"/>
                      <a:r>
                        <a:rPr lang="ar-SY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أعضاء فريق المشروع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31"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Employees</a:t>
                      </a:r>
                      <a:endParaRPr lang="ar-SY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b"/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الموظفون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31"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Suppliers</a:t>
                      </a:r>
                      <a:endParaRPr lang="ar-SA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b"/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الموردون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31"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News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Media</a:t>
                      </a:r>
                      <a:endParaRPr lang="ar-SA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b"/>
                      <a:r>
                        <a:rPr lang="ar-SY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وسائل الاعلام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831"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Community</a:t>
                      </a:r>
                      <a:endParaRPr lang="ar-SY" sz="11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l" rtl="0" fontAlgn="b"/>
                      <a:r>
                        <a:rPr lang="ar-SA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المجتمع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4E1FA-792D-45B0-B929-8A8B3C3D4F63}" type="slidenum">
              <a:rPr lang="en-US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965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Elements of “GREAT” Meeting  Proposed</a:t>
            </a:r>
            <a:br>
              <a:rPr lang="en-US" sz="3600" smtClean="0"/>
            </a:br>
            <a:r>
              <a:rPr lang="ar-SA" sz="3600" smtClean="0"/>
              <a:t>عناصر الاجتماع “ العظيم ” المقترح</a:t>
            </a:r>
            <a:r>
              <a:rPr lang="en-US" sz="3600" smtClean="0"/>
              <a:t> </a:t>
            </a:r>
            <a:endParaRPr lang="ar-SA" sz="3600" smtClean="0"/>
          </a:p>
        </p:txBody>
      </p:sp>
      <p:sp>
        <p:nvSpPr>
          <p:cNvPr id="31747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b="1" u="sng" dirty="0" smtClean="0">
                <a:solidFill>
                  <a:srgbClr val="C00000"/>
                </a:solidFill>
              </a:rPr>
              <a:t>G</a:t>
            </a:r>
            <a:r>
              <a:rPr lang="en-US" sz="1400" b="1" u="sng" dirty="0" smtClean="0">
                <a:solidFill>
                  <a:srgbClr val="C00000"/>
                </a:solidFill>
              </a:rPr>
              <a:t>oals :</a:t>
            </a:r>
            <a:r>
              <a:rPr lang="en-US" sz="1400" b="1" dirty="0" smtClean="0">
                <a:solidFill>
                  <a:srgbClr val="C00000"/>
                </a:solidFill>
              </a:rPr>
              <a:t> </a:t>
            </a:r>
          </a:p>
          <a:p>
            <a:pPr lvl="1" eaLnBrk="1" hangingPunct="1"/>
            <a:r>
              <a:rPr lang="en-US" sz="1400" dirty="0" smtClean="0"/>
              <a:t>For the meeting should be SMART: Specific, Measurable, Achievable, Result – Oriented, and Timely.</a:t>
            </a:r>
          </a:p>
          <a:p>
            <a:pPr eaLnBrk="1" hangingPunct="1"/>
            <a:r>
              <a:rPr lang="en-US" sz="2400" b="1" u="sng" dirty="0" smtClean="0">
                <a:solidFill>
                  <a:srgbClr val="C00000"/>
                </a:solidFill>
              </a:rPr>
              <a:t>R</a:t>
            </a:r>
            <a:r>
              <a:rPr lang="en-US" sz="1400" b="1" u="sng" dirty="0" smtClean="0">
                <a:solidFill>
                  <a:srgbClr val="C00000"/>
                </a:solidFill>
              </a:rPr>
              <a:t>oles &amp; Rules: </a:t>
            </a:r>
          </a:p>
          <a:p>
            <a:pPr lvl="1" eaLnBrk="1" hangingPunct="1"/>
            <a:r>
              <a:rPr lang="en-US" sz="1400" dirty="0" smtClean="0"/>
              <a:t>Roles should be rotated among project team members, so that everyone gets an opportunity to show leadership. Ground rules for discussion should be agreed upon beforehand.</a:t>
            </a:r>
          </a:p>
          <a:p>
            <a:pPr eaLnBrk="1" hangingPunct="1"/>
            <a:r>
              <a:rPr lang="en-US" sz="2400" b="1" u="sng" dirty="0" smtClean="0">
                <a:solidFill>
                  <a:srgbClr val="C00000"/>
                </a:solidFill>
              </a:rPr>
              <a:t>E</a:t>
            </a:r>
            <a:r>
              <a:rPr lang="en-US" sz="1400" b="1" u="sng" dirty="0" smtClean="0">
                <a:solidFill>
                  <a:srgbClr val="C00000"/>
                </a:solidFill>
              </a:rPr>
              <a:t>xpectation: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</a:p>
          <a:p>
            <a:pPr lvl="1" eaLnBrk="1" hangingPunct="1"/>
            <a:r>
              <a:rPr lang="en-US" sz="1400" dirty="0" smtClean="0"/>
              <a:t>Should be clearly defined.</a:t>
            </a:r>
          </a:p>
          <a:p>
            <a:pPr eaLnBrk="1" hangingPunct="1"/>
            <a:r>
              <a:rPr lang="en-US" sz="2400" b="1" u="sng" dirty="0" smtClean="0">
                <a:solidFill>
                  <a:srgbClr val="C00000"/>
                </a:solidFill>
              </a:rPr>
              <a:t>A</a:t>
            </a:r>
            <a:r>
              <a:rPr lang="en-US" sz="1400" b="1" u="sng" dirty="0" smtClean="0">
                <a:solidFill>
                  <a:srgbClr val="C00000"/>
                </a:solidFill>
              </a:rPr>
              <a:t>genda: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</a:p>
          <a:p>
            <a:pPr lvl="1" eaLnBrk="1" hangingPunct="1"/>
            <a:r>
              <a:rPr lang="en-US" sz="1400" dirty="0" smtClean="0"/>
              <a:t>Should be distributed in advance.</a:t>
            </a:r>
          </a:p>
          <a:p>
            <a:pPr eaLnBrk="1" hangingPunct="1"/>
            <a:r>
              <a:rPr lang="en-US" sz="2400" b="1" u="sng" dirty="0" smtClean="0">
                <a:solidFill>
                  <a:srgbClr val="C00000"/>
                </a:solidFill>
              </a:rPr>
              <a:t>T</a:t>
            </a:r>
            <a:r>
              <a:rPr lang="en-US" sz="1400" b="1" u="sng" dirty="0" smtClean="0">
                <a:solidFill>
                  <a:srgbClr val="C00000"/>
                </a:solidFill>
              </a:rPr>
              <a:t>ime: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</a:p>
          <a:p>
            <a:pPr lvl="1" eaLnBrk="1" hangingPunct="1"/>
            <a:r>
              <a:rPr lang="en-US" sz="1400" dirty="0" smtClean="0"/>
              <a:t>Is money so be sensitive to the team member’s scheduling needs. Keep it brief; begin &amp; end meetings on time  </a:t>
            </a:r>
            <a:endParaRPr lang="ar-SA" sz="1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105400"/>
          </a:xfrm>
        </p:spPr>
        <p:txBody>
          <a:bodyPr rtlCol="0">
            <a:normAutofit fontScale="70000" lnSpcReduction="2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3100" b="1" dirty="0" smtClean="0">
                <a:solidFill>
                  <a:srgbClr val="C00000"/>
                </a:solidFill>
              </a:rPr>
              <a:t>الأهداف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بالنسبة للاجتماع يجب أن تكون ”ذكية“ : محددة, قابلة للقياس, قابلة للتحقق, موجهة النتائج, وموقوتة .</a:t>
            </a:r>
            <a:endParaRPr lang="ar-SY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3100" b="1" dirty="0" smtClean="0">
                <a:solidFill>
                  <a:srgbClr val="C00000"/>
                </a:solidFill>
              </a:rPr>
              <a:t>الأدوار والقواعد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dirty="0" smtClean="0"/>
              <a:t>يجب يبادل الأدوار بين أعضاء الفريق لتتاح الفرصة لكل منهم في لعب دور القيادة . ويجب تحديد قواعد أساس للنقاش والتي تقبل مقدما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3100" b="1" dirty="0" smtClean="0">
                <a:solidFill>
                  <a:srgbClr val="C00000"/>
                </a:solidFill>
              </a:rPr>
              <a:t>التوقعات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dirty="0" smtClean="0"/>
              <a:t>يجب تحديدها بوضوح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3400" b="1" dirty="0" smtClean="0">
                <a:solidFill>
                  <a:srgbClr val="C00000"/>
                </a:solidFill>
              </a:rPr>
              <a:t>جدول الأعمال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dirty="0" smtClean="0"/>
              <a:t>يجب توزيعه قبل الاجتماع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3400" b="1" dirty="0" smtClean="0">
                <a:solidFill>
                  <a:srgbClr val="C00000"/>
                </a:solidFill>
              </a:rPr>
              <a:t>الوقت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dirty="0" smtClean="0"/>
              <a:t>هو المال لذا ينبغي الحساسية تجاه احتياج الجدول الزمني لأعضاء الفريق .اجعل الاجتماع مختصرا , وابدأ الاجتماع وانهه في الوقت المحدد .</a:t>
            </a:r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333740-8BA8-494F-9383-7D7797C21A2A}" type="slidenum">
              <a:rPr lang="en-US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786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Meeting’s Rules</a:t>
            </a:r>
            <a:r>
              <a:rPr lang="ar-SY" dirty="0" smtClean="0"/>
              <a:t/>
            </a:r>
            <a:br>
              <a:rPr lang="ar-SY" dirty="0" smtClean="0"/>
            </a:br>
            <a:r>
              <a:rPr lang="ar-SY" dirty="0" smtClean="0"/>
              <a:t>قواعد الاجتماعات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Set time limit, and keep to it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Schedule meetings in advance.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Meet with the team regularly , but not too much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Have a purpose for each meeting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Create an agenda with the team inputs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Distribute the agenda beforehand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Write a minutes of meeting included with the due dates for project’s team member for their assigned tasks and distribute it after the meeting 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 rtlCol="0">
            <a:normAutofit fontScale="92500" lnSpcReduction="1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dirty="0" smtClean="0"/>
              <a:t>ضع مواقيت والتزم بها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dirty="0" smtClean="0"/>
              <a:t>جدول الاجتماعات زمنيا ومسبقا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dirty="0" smtClean="0"/>
              <a:t>اجتمع مع الفريق بانتظام , ولكن ليس بكثرة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dirty="0" smtClean="0"/>
              <a:t>انشئ جدولا للأعمال مع مدخلات من الفريق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dirty="0" smtClean="0"/>
              <a:t>وزع جدول الأعمال قبل الاجتماع</a:t>
            </a:r>
            <a:r>
              <a:rPr lang="en-US" dirty="0" smtClean="0"/>
              <a:t>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dirty="0" smtClean="0"/>
              <a:t>أكتب محضرا للجلسة مع تواريخ أداء المهام الموكولة لعضاء الفريق ووزعه على جميع الحضور بعد الجلسة 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EA48F-1CFA-4F98-994C-07D231F6C16A}" type="slidenum">
              <a:rPr lang="en-US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24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Managing Project Meetings</a:t>
            </a:r>
            <a:br>
              <a:rPr lang="en-US" dirty="0" smtClean="0"/>
            </a:br>
            <a:r>
              <a:rPr lang="ar-SY" dirty="0" smtClean="0"/>
              <a:t> ادارة اجتماعات المشروع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Surveys indicate that on the average 40 – 50% of meeting time is unproductive.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Reasons 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Weak meeting leadership.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Poor planning for meetings.</a:t>
            </a:r>
            <a:endParaRPr lang="it-IT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dirty="0" smtClean="0"/>
              <a:t>Undisciplined use of time.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it-IT" dirty="0" smtClean="0"/>
              <a:t>Overlay detailed agenda.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 rtlCol="0">
            <a:normAutofit lnSpcReduction="1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3200" b="1" dirty="0" smtClean="0">
                <a:solidFill>
                  <a:srgbClr val="C00000"/>
                </a:solidFill>
              </a:rPr>
              <a:t>تشير التحقيقات الى أن    40% - 50% من الاجتماعات هي مثمرة.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3200" b="1" dirty="0" smtClean="0">
                <a:solidFill>
                  <a:srgbClr val="C00000"/>
                </a:solidFill>
              </a:rPr>
              <a:t>الأسباب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2800" dirty="0" smtClean="0"/>
              <a:t>ضعف قيادة الاجتماع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2800" dirty="0" smtClean="0"/>
              <a:t>ضعف التخطيط للاجتماع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2800" dirty="0" smtClean="0"/>
              <a:t>استخدام غير منضبط لوقت الاجتماع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2800" dirty="0" smtClean="0"/>
              <a:t>جدول أعمال مثقل بالتفاصيل .</a:t>
            </a:r>
            <a:endParaRPr lang="ar-SA" sz="28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8166A-AC2D-4211-8368-F37A77BA5E3E}" type="slidenum">
              <a:rPr lang="en-US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3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Communication Macro – Barriers</a:t>
            </a:r>
            <a:br>
              <a:rPr lang="en-US" dirty="0" smtClean="0"/>
            </a:br>
            <a:r>
              <a:rPr lang="ar-SA" dirty="0" smtClean="0"/>
              <a:t> العوائق الكبرى أمام الاتصال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Lack of subject knowledge: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Lack of shared experience can inhibit communication.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Organizational climate: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Minimize the difficulties associated with status &amp; ego.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Create an atmosphere of openness by talking with (Rather than down to) people.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Number of links: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more links in the communication chains, the less likely that the message will be successful.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2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الافتقار للمعرفة </a:t>
            </a:r>
            <a:r>
              <a:rPr lang="ar-SY" b="1" dirty="0" smtClean="0">
                <a:solidFill>
                  <a:srgbClr val="C00000"/>
                </a:solidFill>
              </a:rPr>
              <a:t>الموضوعية (العلمية):</a:t>
            </a:r>
            <a:endParaRPr lang="ar-SA" b="1" dirty="0" smtClean="0">
              <a:solidFill>
                <a:srgbClr val="C00000"/>
              </a:solidFill>
            </a:endParaRP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الافتقار للخبرة المشتركة يمكن أن تمنع الاتصال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b="1" dirty="0" smtClean="0">
                <a:solidFill>
                  <a:srgbClr val="C00000"/>
                </a:solidFill>
              </a:rPr>
              <a:t>المناخ </a:t>
            </a:r>
            <a:r>
              <a:rPr lang="ar-SA" b="1" dirty="0" smtClean="0">
                <a:solidFill>
                  <a:srgbClr val="C00000"/>
                </a:solidFill>
              </a:rPr>
              <a:t>التنظيمي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تقليل الصعوبات المترافقة مع مكانة الشخص والأنانية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خلق جو من الانفتاح بالتحدث الى الأشخاص وليس النظر اليهم من فوق 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عدد الروابط :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الروابط الأكثر عددا في سلسلة الاتصال تعني احتمال أقل بأن تنجح الرسالة 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95263D-9E9A-4555-B446-20C839359788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7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Frequency of Meeting</a:t>
            </a:r>
            <a:br>
              <a:rPr lang="en-US" dirty="0" smtClean="0"/>
            </a:br>
            <a:r>
              <a:rPr lang="ar-SA" dirty="0" smtClean="0"/>
              <a:t>تكرار الاجتماعات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1295400"/>
          </a:xfrm>
        </p:spPr>
        <p:txBody>
          <a:bodyPr rtlCol="0">
            <a:normAutofit fontScale="6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Are reasonable balance between the frequency of meeting and their potential benefits.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Bath Tube Curve over the project life cycle.</a:t>
            </a:r>
            <a:endParaRPr lang="ar-SA" dirty="0"/>
          </a:p>
        </p:txBody>
      </p:sp>
      <p:sp>
        <p:nvSpPr>
          <p:cNvPr id="34820" name="Content Placeholder 31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1219200"/>
          </a:xfrm>
        </p:spPr>
        <p:txBody>
          <a:bodyPr>
            <a:normAutofit fontScale="62500" lnSpcReduction="20000"/>
          </a:bodyPr>
          <a:lstStyle/>
          <a:p>
            <a:pPr algn="r" rtl="1" eaLnBrk="1" hangingPunct="1"/>
            <a:r>
              <a:rPr lang="ar-SA" sz="3200" dirty="0" smtClean="0"/>
              <a:t>هناك موازنة عقلانية بين تكرار مرات الاجتماعات والفائدة منها .</a:t>
            </a:r>
          </a:p>
          <a:p>
            <a:pPr algn="r" rtl="1" eaLnBrk="1" hangingPunct="1"/>
            <a:r>
              <a:rPr lang="ar-SA" sz="3200" dirty="0" smtClean="0"/>
              <a:t>منحني مغطس الحمام “البانيو” يمثل تكرار الاجتماعات على طول دورة الحياة </a:t>
            </a:r>
            <a:r>
              <a:rPr lang="ar-SA" sz="400" dirty="0" smtClean="0"/>
              <a:t>.</a:t>
            </a:r>
          </a:p>
        </p:txBody>
      </p:sp>
      <p:sp>
        <p:nvSpPr>
          <p:cNvPr id="30" name="عنصر نائب لرقم الشريحة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4F283-2F2B-45DC-91AA-0DFE6B2267A2}" type="slidenum">
              <a:rPr lang="en-US"/>
              <a:pPr>
                <a:defRPr/>
              </a:pPr>
              <a:t>60</a:t>
            </a:fld>
            <a:endParaRPr lang="en-US" dirty="0"/>
          </a:p>
        </p:txBody>
      </p:sp>
      <p:sp>
        <p:nvSpPr>
          <p:cNvPr id="8" name="شكل حر 7"/>
          <p:cNvSpPr/>
          <p:nvPr/>
        </p:nvSpPr>
        <p:spPr>
          <a:xfrm>
            <a:off x="1231900" y="4089400"/>
            <a:ext cx="5930900" cy="890588"/>
          </a:xfrm>
          <a:custGeom>
            <a:avLst/>
            <a:gdLst>
              <a:gd name="connsiteX0" fmla="*/ 0 w 6638795"/>
              <a:gd name="connsiteY0" fmla="*/ 14614 h 889348"/>
              <a:gd name="connsiteX1" fmla="*/ 526093 w 6638795"/>
              <a:gd name="connsiteY1" fmla="*/ 14614 h 889348"/>
              <a:gd name="connsiteX2" fmla="*/ 826718 w 6638795"/>
              <a:gd name="connsiteY2" fmla="*/ 14614 h 889348"/>
              <a:gd name="connsiteX3" fmla="*/ 1127342 w 6638795"/>
              <a:gd name="connsiteY3" fmla="*/ 102297 h 889348"/>
              <a:gd name="connsiteX4" fmla="*/ 1240077 w 6638795"/>
              <a:gd name="connsiteY4" fmla="*/ 265135 h 889348"/>
              <a:gd name="connsiteX5" fmla="*/ 1440493 w 6638795"/>
              <a:gd name="connsiteY5" fmla="*/ 665968 h 889348"/>
              <a:gd name="connsiteX6" fmla="*/ 1615858 w 6638795"/>
              <a:gd name="connsiteY6" fmla="*/ 828806 h 889348"/>
              <a:gd name="connsiteX7" fmla="*/ 1903956 w 6638795"/>
              <a:gd name="connsiteY7" fmla="*/ 878910 h 889348"/>
              <a:gd name="connsiteX8" fmla="*/ 2154477 w 6638795"/>
              <a:gd name="connsiteY8" fmla="*/ 878910 h 889348"/>
              <a:gd name="connsiteX9" fmla="*/ 2680570 w 6638795"/>
              <a:gd name="connsiteY9" fmla="*/ 878910 h 889348"/>
              <a:gd name="connsiteX10" fmla="*/ 3682652 w 6638795"/>
              <a:gd name="connsiteY10" fmla="*/ 878910 h 889348"/>
              <a:gd name="connsiteX11" fmla="*/ 4534422 w 6638795"/>
              <a:gd name="connsiteY11" fmla="*/ 878910 h 889348"/>
              <a:gd name="connsiteX12" fmla="*/ 4772416 w 6638795"/>
              <a:gd name="connsiteY12" fmla="*/ 816280 h 889348"/>
              <a:gd name="connsiteX13" fmla="*/ 4910203 w 6638795"/>
              <a:gd name="connsiteY13" fmla="*/ 615864 h 889348"/>
              <a:gd name="connsiteX14" fmla="*/ 5110619 w 6638795"/>
              <a:gd name="connsiteY14" fmla="*/ 139875 h 889348"/>
              <a:gd name="connsiteX15" fmla="*/ 5311036 w 6638795"/>
              <a:gd name="connsiteY15" fmla="*/ 27141 h 889348"/>
              <a:gd name="connsiteX16" fmla="*/ 5736921 w 6638795"/>
              <a:gd name="connsiteY16" fmla="*/ 14614 h 889348"/>
              <a:gd name="connsiteX17" fmla="*/ 6288066 w 6638795"/>
              <a:gd name="connsiteY17" fmla="*/ 14614 h 889348"/>
              <a:gd name="connsiteX18" fmla="*/ 6638795 w 6638795"/>
              <a:gd name="connsiteY18" fmla="*/ 14614 h 8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638795" h="889348">
                <a:moveTo>
                  <a:pt x="0" y="14614"/>
                </a:moveTo>
                <a:lnTo>
                  <a:pt x="526093" y="14614"/>
                </a:lnTo>
                <a:cubicBezTo>
                  <a:pt x="663879" y="14614"/>
                  <a:pt x="726510" y="0"/>
                  <a:pt x="826718" y="14614"/>
                </a:cubicBezTo>
                <a:cubicBezTo>
                  <a:pt x="926926" y="29228"/>
                  <a:pt x="1058449" y="60543"/>
                  <a:pt x="1127342" y="102297"/>
                </a:cubicBezTo>
                <a:cubicBezTo>
                  <a:pt x="1196235" y="144051"/>
                  <a:pt x="1187885" y="171190"/>
                  <a:pt x="1240077" y="265135"/>
                </a:cubicBezTo>
                <a:cubicBezTo>
                  <a:pt x="1292269" y="359080"/>
                  <a:pt x="1377863" y="572023"/>
                  <a:pt x="1440493" y="665968"/>
                </a:cubicBezTo>
                <a:cubicBezTo>
                  <a:pt x="1503123" y="759913"/>
                  <a:pt x="1538614" y="793316"/>
                  <a:pt x="1615858" y="828806"/>
                </a:cubicBezTo>
                <a:cubicBezTo>
                  <a:pt x="1693102" y="864296"/>
                  <a:pt x="1814186" y="870559"/>
                  <a:pt x="1903956" y="878910"/>
                </a:cubicBezTo>
                <a:cubicBezTo>
                  <a:pt x="1993726" y="887261"/>
                  <a:pt x="2154477" y="878910"/>
                  <a:pt x="2154477" y="878910"/>
                </a:cubicBezTo>
                <a:lnTo>
                  <a:pt x="2680570" y="878910"/>
                </a:lnTo>
                <a:lnTo>
                  <a:pt x="3682652" y="878910"/>
                </a:lnTo>
                <a:cubicBezTo>
                  <a:pt x="3991627" y="878910"/>
                  <a:pt x="4352795" y="889348"/>
                  <a:pt x="4534422" y="878910"/>
                </a:cubicBezTo>
                <a:cubicBezTo>
                  <a:pt x="4716049" y="868472"/>
                  <a:pt x="4709786" y="860121"/>
                  <a:pt x="4772416" y="816280"/>
                </a:cubicBezTo>
                <a:cubicBezTo>
                  <a:pt x="4835046" y="772439"/>
                  <a:pt x="4853836" y="728598"/>
                  <a:pt x="4910203" y="615864"/>
                </a:cubicBezTo>
                <a:cubicBezTo>
                  <a:pt x="4966570" y="503130"/>
                  <a:pt x="5043813" y="237996"/>
                  <a:pt x="5110619" y="139875"/>
                </a:cubicBezTo>
                <a:cubicBezTo>
                  <a:pt x="5177425" y="41754"/>
                  <a:pt x="5206652" y="48018"/>
                  <a:pt x="5311036" y="27141"/>
                </a:cubicBezTo>
                <a:cubicBezTo>
                  <a:pt x="5415420" y="6264"/>
                  <a:pt x="5574083" y="16702"/>
                  <a:pt x="5736921" y="14614"/>
                </a:cubicBezTo>
                <a:cubicBezTo>
                  <a:pt x="5899759" y="12526"/>
                  <a:pt x="6288066" y="14614"/>
                  <a:pt x="6288066" y="14614"/>
                </a:cubicBezTo>
                <a:lnTo>
                  <a:pt x="6638795" y="14614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1219200" y="5332413"/>
            <a:ext cx="2286000" cy="31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>
            <a:off x="3505200" y="5332413"/>
            <a:ext cx="3732213" cy="15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 rot="5400000">
            <a:off x="3238501" y="5294312"/>
            <a:ext cx="5334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rot="5400000">
            <a:off x="6972301" y="5294312"/>
            <a:ext cx="5334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rot="5400000">
            <a:off x="1942307" y="5601494"/>
            <a:ext cx="2286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5400000">
            <a:off x="3388519" y="5599906"/>
            <a:ext cx="228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5400000">
            <a:off x="5600701" y="5599112"/>
            <a:ext cx="2286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5400000">
            <a:off x="7124701" y="5599112"/>
            <a:ext cx="228600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مربع نص 21"/>
          <p:cNvSpPr txBox="1"/>
          <p:nvPr/>
        </p:nvSpPr>
        <p:spPr>
          <a:xfrm rot="16200000">
            <a:off x="-81756" y="4348956"/>
            <a:ext cx="1905000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Frequency of Meetings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1400" b="1" dirty="0"/>
              <a:t>تكرار الاجتماعات </a:t>
            </a:r>
            <a:endParaRPr lang="ar-SA" sz="14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1828800" y="5029200"/>
            <a:ext cx="76200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Plan </a:t>
            </a:r>
            <a:r>
              <a:rPr lang="ar-SA" sz="1400" b="1" dirty="0"/>
              <a:t>المخطط</a:t>
            </a:r>
          </a:p>
        </p:txBody>
      </p:sp>
      <p:sp>
        <p:nvSpPr>
          <p:cNvPr id="24" name="مربع نص 23"/>
          <p:cNvSpPr txBox="1"/>
          <p:nvPr/>
        </p:nvSpPr>
        <p:spPr>
          <a:xfrm>
            <a:off x="4572000" y="5029200"/>
            <a:ext cx="99060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Produce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الانتاج </a:t>
            </a:r>
          </a:p>
        </p:txBody>
      </p:sp>
      <p:sp>
        <p:nvSpPr>
          <p:cNvPr id="25" name="مربع نص 24"/>
          <p:cNvSpPr txBox="1"/>
          <p:nvPr/>
        </p:nvSpPr>
        <p:spPr>
          <a:xfrm>
            <a:off x="990600" y="5638800"/>
            <a:ext cx="121920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Concept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الفكرة - التصور</a:t>
            </a:r>
          </a:p>
        </p:txBody>
      </p:sp>
      <p:sp>
        <p:nvSpPr>
          <p:cNvPr id="26" name="مربع نص 25"/>
          <p:cNvSpPr txBox="1"/>
          <p:nvPr/>
        </p:nvSpPr>
        <p:spPr>
          <a:xfrm>
            <a:off x="2362200" y="5638800"/>
            <a:ext cx="99060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Detail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التفاصيل</a:t>
            </a:r>
          </a:p>
        </p:txBody>
      </p:sp>
      <p:sp>
        <p:nvSpPr>
          <p:cNvPr id="27" name="مربع نص 26"/>
          <p:cNvSpPr txBox="1"/>
          <p:nvPr/>
        </p:nvSpPr>
        <p:spPr>
          <a:xfrm>
            <a:off x="3886200" y="5638800"/>
            <a:ext cx="99060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Execute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التنفيذ</a:t>
            </a:r>
          </a:p>
        </p:txBody>
      </p:sp>
      <p:sp>
        <p:nvSpPr>
          <p:cNvPr id="28" name="مربع نص 27"/>
          <p:cNvSpPr txBox="1"/>
          <p:nvPr/>
        </p:nvSpPr>
        <p:spPr>
          <a:xfrm>
            <a:off x="5943600" y="5638800"/>
            <a:ext cx="990600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Finish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الانتهاء</a:t>
            </a:r>
          </a:p>
        </p:txBody>
      </p:sp>
      <p:sp>
        <p:nvSpPr>
          <p:cNvPr id="29" name="مربع نص 28"/>
          <p:cNvSpPr txBox="1"/>
          <p:nvPr/>
        </p:nvSpPr>
        <p:spPr>
          <a:xfrm>
            <a:off x="1524000" y="2716213"/>
            <a:ext cx="3962400" cy="116998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To flesh out customer needs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And achieve an agreement on goals and work methods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لازاحة الستار عن احتياجات العميل وبلوغ الاتفاق على الأهداف وطرق العمل </a:t>
            </a:r>
          </a:p>
        </p:txBody>
      </p:sp>
      <p:cxnSp>
        <p:nvCxnSpPr>
          <p:cNvPr id="31" name="رابط كسهم مستقيم 30"/>
          <p:cNvCxnSpPr>
            <a:stCxn id="29" idx="2"/>
            <a:endCxn id="8" idx="2"/>
          </p:cNvCxnSpPr>
          <p:nvPr/>
        </p:nvCxnSpPr>
        <p:spPr>
          <a:xfrm rot="5400000">
            <a:off x="2628106" y="3228182"/>
            <a:ext cx="219075" cy="1535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" name="مربع نص 35"/>
          <p:cNvSpPr txBox="1"/>
          <p:nvPr/>
        </p:nvSpPr>
        <p:spPr>
          <a:xfrm>
            <a:off x="5715000" y="2895600"/>
            <a:ext cx="3048000" cy="954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To coordinate loose ends and ensure coordination and integration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1400" b="1" dirty="0"/>
              <a:t>للتنسيق بخصوص النهايات المفتوحة وضمان التنسيق والتكامل .</a:t>
            </a:r>
          </a:p>
        </p:txBody>
      </p:sp>
      <p:cxnSp>
        <p:nvCxnSpPr>
          <p:cNvPr id="37" name="رابط كسهم مستقيم 36"/>
          <p:cNvCxnSpPr>
            <a:stCxn id="36" idx="2"/>
            <a:endCxn id="8" idx="16"/>
          </p:cNvCxnSpPr>
          <p:nvPr/>
        </p:nvCxnSpPr>
        <p:spPr>
          <a:xfrm rot="5400000">
            <a:off x="6669881" y="3536157"/>
            <a:ext cx="255587" cy="882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رابط كسهم مستقيم 40"/>
          <p:cNvCxnSpPr/>
          <p:nvPr/>
        </p:nvCxnSpPr>
        <p:spPr>
          <a:xfrm>
            <a:off x="1219200" y="5562600"/>
            <a:ext cx="6324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 rot="5400000" flipH="1" flipV="1">
            <a:off x="-76199" y="4267200"/>
            <a:ext cx="25908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87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2800" smtClean="0"/>
              <a:t>كيفية التعرف على الأنماط المختلفة للأفراد المجتمعين كيف يتعامل القائد مع الأنماط المختلفة من الأفراد</a:t>
            </a: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70000" lnSpcReduction="2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400" b="1" dirty="0" smtClean="0">
                <a:solidFill>
                  <a:srgbClr val="C00000"/>
                </a:solidFill>
              </a:rPr>
              <a:t>الثرثار </a:t>
            </a:r>
            <a:endParaRPr lang="en-US" sz="3400" b="1" dirty="0" smtClean="0">
              <a:solidFill>
                <a:srgbClr val="C00000"/>
              </a:solidFill>
            </a:endParaRP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حد من كلامه بمقاطعة لبقة</a:t>
            </a:r>
            <a:r>
              <a:rPr lang="en-US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وجه إلى شخص آخر سؤال مباشراً</a:t>
            </a:r>
            <a:r>
              <a:rPr lang="en-US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لا تنس أنه يستطيع إذا كان صحيح المعلومات أن يكون عوناً كبيراً للقائد </a:t>
            </a:r>
            <a:endParaRPr lang="en-US" dirty="0" smtClean="0"/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400" b="1" dirty="0" smtClean="0">
                <a:solidFill>
                  <a:srgbClr val="C00000"/>
                </a:solidFill>
              </a:rPr>
              <a:t>الخجول</a:t>
            </a:r>
            <a:r>
              <a:rPr lang="ar-SA" sz="3400" dirty="0" smtClean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لا تحاول أن تتعجله</a:t>
            </a:r>
            <a:r>
              <a:rPr lang="en-US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وجه إليه سؤالاً سهلاً إذا سنحت الفرصة </a:t>
            </a:r>
            <a:endParaRPr lang="en-US" dirty="0" smtClean="0"/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أشكره كلما أمكن ذلك</a:t>
            </a:r>
            <a:r>
              <a:rPr lang="en-US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أبني فيه الثقة بنفسه</a:t>
            </a:r>
            <a:r>
              <a:rPr lang="en-US" dirty="0" smtClean="0"/>
              <a:t> 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400" b="1" dirty="0" smtClean="0">
                <a:solidFill>
                  <a:srgbClr val="C00000"/>
                </a:solidFill>
              </a:rPr>
              <a:t>الرافض الذي لا يتعاون </a:t>
            </a:r>
            <a:endParaRPr lang="en-US" sz="3400" b="1" dirty="0" smtClean="0">
              <a:solidFill>
                <a:srgbClr val="C00000"/>
              </a:solidFill>
            </a:endParaRP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تبين معلوماته و خبراته</a:t>
            </a:r>
            <a:r>
              <a:rPr lang="en-US" dirty="0" smtClean="0"/>
              <a:t> </a:t>
            </a:r>
            <a:r>
              <a:rPr lang="ar-SY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حاول الإنتفاع بها</a:t>
            </a:r>
            <a:r>
              <a:rPr lang="en-US" dirty="0" smtClean="0"/>
              <a:t> </a:t>
            </a:r>
            <a:r>
              <a:rPr lang="ar-SY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أكتسب صداقته</a:t>
            </a:r>
            <a:r>
              <a:rPr lang="ar-SY" dirty="0" smtClean="0"/>
              <a:t> </a:t>
            </a:r>
            <a:r>
              <a:rPr lang="en-US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إشعره بأنك في حاجة إليه لنجاح الإجتماع</a:t>
            </a:r>
            <a:r>
              <a:rPr lang="en-US" dirty="0" smtClean="0"/>
              <a:t>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70000" lnSpcReduction="20000"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400" b="1" dirty="0" smtClean="0">
                <a:solidFill>
                  <a:srgbClr val="C00000"/>
                </a:solidFill>
              </a:rPr>
              <a:t>المجادل </a:t>
            </a:r>
            <a:endParaRPr lang="en-US" sz="3400" b="1" dirty="0" smtClean="0">
              <a:solidFill>
                <a:srgbClr val="C00000"/>
              </a:solidFill>
            </a:endParaRP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أحتفظ بهدوئك</a:t>
            </a:r>
            <a:r>
              <a:rPr lang="en-US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لا تتورط معه في جدل</a:t>
            </a:r>
            <a:r>
              <a:rPr lang="en-US" dirty="0" smtClean="0"/>
              <a:t>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لا تجعله يتحول إلى الدفاع عن ذاته</a:t>
            </a:r>
            <a:r>
              <a:rPr lang="en-US" dirty="0" smtClean="0"/>
              <a:t>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لعله يتفوه بقول أحمق فيتصدى له آخرون في المجموعة </a:t>
            </a:r>
            <a:r>
              <a:rPr lang="en-US" dirty="0" smtClean="0"/>
              <a:t>.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400" b="1" dirty="0" smtClean="0">
                <a:solidFill>
                  <a:srgbClr val="C00000"/>
                </a:solidFill>
              </a:rPr>
              <a:t>الإيجابي </a:t>
            </a:r>
            <a:endParaRPr lang="en-US" sz="3400" b="1" dirty="0" smtClean="0">
              <a:solidFill>
                <a:srgbClr val="C00000"/>
              </a:solidFill>
            </a:endParaRP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استعن به</a:t>
            </a:r>
            <a:r>
              <a:rPr lang="en-US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إنه عون كبير للقائد</a:t>
            </a:r>
            <a:r>
              <a:rPr lang="en-US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لا تدعه يحتكر</a:t>
            </a:r>
            <a:r>
              <a:rPr lang="en-US" dirty="0" smtClean="0"/>
              <a:t> 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400" b="1" dirty="0" smtClean="0">
                <a:solidFill>
                  <a:srgbClr val="C00000"/>
                </a:solidFill>
              </a:rPr>
              <a:t>المتعالم</a:t>
            </a:r>
            <a:r>
              <a:rPr lang="ar-SA" sz="3400" dirty="0" smtClean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لا تجعله يسيطر على المجموعة أو يخيفها</a:t>
            </a:r>
            <a:r>
              <a:rPr lang="en-US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إذا تقدم برأي فسله عن الأسباب</a:t>
            </a:r>
            <a:r>
              <a:rPr lang="en-US" dirty="0" smtClean="0"/>
              <a:t>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إذا بدا أن الأسباب سقيمة فأدع آخرين من أعضاء المجموعة إلى التعليق</a:t>
            </a:r>
            <a:r>
              <a:rPr lang="en-US" dirty="0" smtClean="0"/>
              <a:t>. </a:t>
            </a:r>
          </a:p>
          <a:p>
            <a:pPr marL="396875" lvl="1"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477C4-5BF0-4F96-A42C-964C8DA9ADB6}" type="slidenum">
              <a:rPr lang="en-US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496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ar-SA" sz="3200" smtClean="0"/>
              <a:t>كيفية التعرف على الأنماط المختلفة للأفراد المجتمعين كيف يتعامل القائد مع الأنماط المختلفة من الأفراد</a:t>
            </a:r>
            <a:endParaRPr lang="en-US" sz="3200" smtClean="0"/>
          </a:p>
        </p:txBody>
      </p:sp>
      <p:sp>
        <p:nvSpPr>
          <p:cNvPr id="3686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648200"/>
          </a:xfrm>
        </p:spPr>
        <p:txBody>
          <a:bodyPr/>
          <a:lstStyle/>
          <a:p>
            <a:pPr algn="r" rtl="1" eaLnBrk="1" hangingPunct="1"/>
            <a:r>
              <a:rPr lang="ar-SA" b="1" smtClean="0">
                <a:solidFill>
                  <a:srgbClr val="C00000"/>
                </a:solidFill>
              </a:rPr>
              <a:t>أنماط أخرى هناك أنماط أخرى مستعدة تحتاج إلى عناية من جانب القائد</a:t>
            </a:r>
            <a:r>
              <a:rPr lang="ar-SY" b="1" smtClean="0">
                <a:solidFill>
                  <a:srgbClr val="C00000"/>
                </a:solidFill>
              </a:rPr>
              <a:t> :</a:t>
            </a:r>
            <a:r>
              <a:rPr lang="ar-SA" b="1" smtClean="0">
                <a:solidFill>
                  <a:srgbClr val="C00000"/>
                </a:solidFill>
              </a:rPr>
              <a:t> </a:t>
            </a:r>
            <a:endParaRPr lang="en-US" b="1" smtClean="0">
              <a:solidFill>
                <a:srgbClr val="C00000"/>
              </a:solidFill>
            </a:endParaRPr>
          </a:p>
          <a:p>
            <a:pPr lvl="1" algn="r" rtl="1" eaLnBrk="1" hangingPunct="1"/>
            <a:r>
              <a:rPr lang="ar-SA" smtClean="0"/>
              <a:t>مثال ذلك " الخبير " و " قوى الشخصية</a:t>
            </a:r>
            <a:r>
              <a:rPr lang="en-US" smtClean="0"/>
              <a:t> ".</a:t>
            </a:r>
          </a:p>
          <a:p>
            <a:pPr lvl="1" algn="r" rtl="1" eaLnBrk="1" hangingPunct="1"/>
            <a:r>
              <a:rPr lang="ar-SA" smtClean="0"/>
              <a:t>كلاهما قد يخيف المجموعة كي ترضخ و تكف عن الأسهام</a:t>
            </a:r>
            <a:r>
              <a:rPr lang="en-US" smtClean="0"/>
              <a:t>.</a:t>
            </a:r>
          </a:p>
          <a:p>
            <a:pPr lvl="1" algn="r" rtl="1" eaLnBrk="1" hangingPunct="1"/>
            <a:r>
              <a:rPr lang="ar-SA" smtClean="0"/>
              <a:t>حاول الحد من هذين النمطين حتى يفصح جميع أفراد المجموعة عن آرائهم 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00600"/>
          </a:xfrm>
        </p:spPr>
        <p:txBody>
          <a:bodyPr rtlCol="0">
            <a:noAutofit/>
          </a:bodyPr>
          <a:lstStyle/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400" b="1" dirty="0" smtClean="0">
                <a:solidFill>
                  <a:srgbClr val="C00000"/>
                </a:solidFill>
              </a:rPr>
              <a:t>غير المهتم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1600" dirty="0" smtClean="0"/>
              <a:t>وجه إليه أسئلة مباشرة عن عمله و خبرته</a:t>
            </a:r>
            <a:r>
              <a:rPr lang="en-US" sz="1600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1600" dirty="0" smtClean="0"/>
              <a:t>أطلب منشورته</a:t>
            </a:r>
            <a:r>
              <a:rPr lang="en-US" sz="1600" dirty="0" smtClean="0"/>
              <a:t> . 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1600" dirty="0" smtClean="0"/>
              <a:t>حاول أن تجعله يشعر بأنك تقدر رأيه</a:t>
            </a:r>
            <a:r>
              <a:rPr lang="en-US" sz="1600" dirty="0" smtClean="0"/>
              <a:t> . </a:t>
            </a:r>
          </a:p>
          <a:p>
            <a:pPr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400" b="1" dirty="0" smtClean="0">
                <a:solidFill>
                  <a:srgbClr val="C00000"/>
                </a:solidFill>
              </a:rPr>
              <a:t>المتعالي</a:t>
            </a:r>
            <a:r>
              <a:rPr lang="ar-SA" sz="2400" dirty="0" smtClean="0">
                <a:solidFill>
                  <a:srgbClr val="C00000"/>
                </a:solidFill>
              </a:rPr>
              <a:t> 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1600" dirty="0" smtClean="0"/>
              <a:t>لا تنتقده</a:t>
            </a:r>
            <a:r>
              <a:rPr lang="en-US" sz="1600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1600" dirty="0" smtClean="0"/>
              <a:t>كن صبوراً</a:t>
            </a:r>
            <a:r>
              <a:rPr lang="en-US" sz="1600" dirty="0" smtClean="0"/>
              <a:t>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1600" dirty="0" smtClean="0"/>
              <a:t>حاول أن تجعله لا يخرج عن الموضوع</a:t>
            </a:r>
            <a:r>
              <a:rPr lang="en-US" sz="1600" dirty="0" smtClean="0"/>
              <a:t> . 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1600" dirty="0" smtClean="0"/>
              <a:t>إثنى على تعليقاته إذا ما إقتضت الضرورة ذلك حرصاً على مصلحة المجموعة</a:t>
            </a:r>
            <a:r>
              <a:rPr lang="en-US" sz="1600" dirty="0" smtClean="0"/>
              <a:t> .</a:t>
            </a:r>
            <a:endParaRPr lang="ar-SY" sz="1600" dirty="0" smtClean="0"/>
          </a:p>
          <a:p>
            <a:pPr marL="342900" lvl="1" indent="-342900" algn="r" rt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b="1" dirty="0" smtClean="0">
                <a:solidFill>
                  <a:srgbClr val="C00000"/>
                </a:solidFill>
              </a:rPr>
              <a:t>كثير السؤال 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1600" dirty="0" smtClean="0"/>
              <a:t>إنه أن يتصيد القائد .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1600" dirty="0" smtClean="0"/>
              <a:t>أحل أسئلته إلى مجموعته . 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Y" sz="1600" dirty="0" smtClean="0"/>
              <a:t>سله عن رأيه . </a:t>
            </a:r>
          </a:p>
          <a:p>
            <a:pPr lvl="1" algn="r" rt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1C1F28-EC6C-4220-9819-AE56F73BF555}" type="slidenum">
              <a:rPr lang="en-US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9713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74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1500" b="1" dirty="0" smtClean="0">
                <a:solidFill>
                  <a:srgbClr val="002060"/>
                </a:solidFill>
              </a:rPr>
              <a:t>Questions?</a:t>
            </a:r>
            <a:br>
              <a:rPr lang="en-US" sz="11500" b="1" dirty="0" smtClean="0">
                <a:solidFill>
                  <a:srgbClr val="002060"/>
                </a:solidFill>
              </a:rPr>
            </a:br>
            <a:r>
              <a:rPr lang="ar-SA" sz="11500" b="1" dirty="0" smtClean="0">
                <a:solidFill>
                  <a:srgbClr val="002060"/>
                </a:solidFill>
              </a:rPr>
              <a:t>؟</a:t>
            </a:r>
            <a:r>
              <a:rPr lang="en-US" sz="11500" b="1" dirty="0" smtClean="0">
                <a:solidFill>
                  <a:srgbClr val="002060"/>
                </a:solidFill>
              </a:rPr>
              <a:t> </a:t>
            </a:r>
            <a:r>
              <a:rPr lang="ar-SA" sz="11500" b="1" dirty="0" smtClean="0">
                <a:solidFill>
                  <a:srgbClr val="002060"/>
                </a:solidFill>
              </a:rPr>
              <a:t> الأسئلة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F744F1-E8D9-4B6D-871E-857BB79BA8D1}" type="slidenum">
              <a:rPr lang="en-US"/>
              <a:pPr>
                <a:defRPr/>
              </a:pPr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5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Communication Micro – Barriers</a:t>
            </a:r>
            <a:br>
              <a:rPr lang="en-US" dirty="0" smtClean="0"/>
            </a:br>
            <a:r>
              <a:rPr lang="ar-SA" dirty="0" smtClean="0"/>
              <a:t> العوائق الصغرى أمام الاتصال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Perceptions: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Sender’s view of the receiver’s knowledge and ability to understand the message.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Receiver’s view and personal feelings (based on previous experience) towards the sender.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Negative : Receiver ignores the message.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800" dirty="0" smtClean="0"/>
              <a:t>Positive : receiver judgment is inhibited.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Perception problems can be minimized by using words that have precise meaning. 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0292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3200" b="1" dirty="0" smtClean="0">
                <a:solidFill>
                  <a:srgbClr val="C00000"/>
                </a:solidFill>
              </a:rPr>
              <a:t>التأويل (التفسير) 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800" dirty="0" smtClean="0"/>
              <a:t>رؤية المرسل لمعارف المستقبل وامكانية فهمه للرسالة 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800" dirty="0" smtClean="0"/>
              <a:t>رؤية المستقبل والمشاعرالشخصية (بناء على الخبرة السابقة) تجاه المرسل.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400" dirty="0" smtClean="0"/>
              <a:t>سلبية : يهمل المستقبل الرسالة</a:t>
            </a:r>
            <a:r>
              <a:rPr lang="ar-SY" sz="2400" dirty="0" smtClean="0"/>
              <a:t>.</a:t>
            </a:r>
            <a:endParaRPr lang="ar-SA" sz="2400" dirty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sz="2400" dirty="0" smtClean="0"/>
              <a:t>ايجابية : تثبط حكم المستقبل 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sz="2800" dirty="0" smtClean="0"/>
              <a:t>مشاكل التأويل والتفسير يمكن أن تقلل من استخدام الكلمات التي لها معنى دقيق .</a:t>
            </a:r>
          </a:p>
          <a:p>
            <a:pPr marL="725488" lvl="3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ar-SA" sz="2000" dirty="0" smtClean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E3F92D-36B2-40A7-B3A1-8C040257A6D1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Communication Micro – Barriers</a:t>
            </a:r>
            <a:br>
              <a:rPr lang="en-US" dirty="0" smtClean="0"/>
            </a:br>
            <a:r>
              <a:rPr lang="ar-SA" dirty="0" smtClean="0"/>
              <a:t> العوائق الصغرى أمام الاتصال </a:t>
            </a:r>
            <a:endParaRPr lang="ar-SA" dirty="0"/>
          </a:p>
        </p:txBody>
      </p:sp>
      <p:sp>
        <p:nvSpPr>
          <p:cNvPr id="512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7432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sz="2000" b="1" smtClean="0">
                <a:solidFill>
                  <a:srgbClr val="C00000"/>
                </a:solidFill>
              </a:rPr>
              <a:t>Message Competition:</a:t>
            </a:r>
          </a:p>
          <a:p>
            <a:pPr lvl="1" eaLnBrk="1" hangingPunct="1"/>
            <a:r>
              <a:rPr lang="en-US" sz="1800" smtClean="0"/>
              <a:t>To minimizes the noise, communicate when you have the total attention of the receiver (Mentally &amp; Physically).</a:t>
            </a:r>
          </a:p>
          <a:p>
            <a:pPr eaLnBrk="1" hangingPunct="1"/>
            <a:r>
              <a:rPr lang="en-US" sz="2000" b="1" smtClean="0">
                <a:solidFill>
                  <a:srgbClr val="C00000"/>
                </a:solidFill>
              </a:rPr>
              <a:t>Project Jargon and Terminology:</a:t>
            </a:r>
          </a:p>
          <a:p>
            <a:pPr lvl="1" eaLnBrk="1" hangingPunct="1"/>
            <a:r>
              <a:rPr lang="en-US" sz="1800" smtClean="0"/>
              <a:t>Use the terminology of the project that the recipient understands.</a:t>
            </a:r>
            <a:endParaRPr lang="ar-SA" sz="180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7432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مزاحمة الرسالة 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لانقاص الضجة تواصل (اتصل) عندما تحوز على الانتباه الكامل للمستقبل ( ماديا وذهنيا ) 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A" b="1" dirty="0" smtClean="0">
                <a:solidFill>
                  <a:srgbClr val="C00000"/>
                </a:solidFill>
              </a:rPr>
              <a:t>رطانة ومصطلحات المشروع الفنية 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ar-SA" dirty="0" smtClean="0"/>
              <a:t>استخدم المصطلحات الفنية للمشروع والتي يفهما التلقي .</a:t>
            </a:r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F6DF3-026C-4DAF-8D04-51CD84D7E294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81000" y="4419600"/>
            <a:ext cx="3962400" cy="23082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 dirty="0"/>
              <a:t>Notes: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   </a:t>
            </a:r>
            <a:r>
              <a:rPr lang="en-US" sz="2000" b="1" dirty="0"/>
              <a:t>Some micro – barriers are derived from macro – barriers.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b="1" dirty="0"/>
              <a:t>    Examples : perception are derived from cultural differences, and jargon from subject knowledge.</a:t>
            </a:r>
            <a:endParaRPr lang="ar-SA" sz="2000" b="1" dirty="0"/>
          </a:p>
        </p:txBody>
      </p:sp>
      <p:sp>
        <p:nvSpPr>
          <p:cNvPr id="7" name="مربع نص 3"/>
          <p:cNvSpPr txBox="1"/>
          <p:nvPr/>
        </p:nvSpPr>
        <p:spPr>
          <a:xfrm>
            <a:off x="4572000" y="4419600"/>
            <a:ext cx="3962400" cy="23082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>
            <a:spAutoFit/>
          </a:bodyPr>
          <a:lstStyle/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SY" sz="2400" b="1" u="sng" dirty="0"/>
              <a:t>ملاحظات </a:t>
            </a:r>
            <a:r>
              <a:rPr lang="en-US" sz="2400" b="1" u="sng" dirty="0"/>
              <a:t>:</a:t>
            </a:r>
          </a:p>
          <a:p>
            <a:pPr marL="55563" lvl="2"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2400" b="1" dirty="0"/>
              <a:t>بعض العوائق الصغرى مشتقة من عوائق كبرى </a:t>
            </a:r>
            <a:r>
              <a:rPr lang="en-US" sz="2400" b="1" dirty="0"/>
              <a:t>.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SY" sz="2400" b="1" dirty="0"/>
              <a:t>امثلة : التأويل مشتق من اختلاف الثقافات , والرطانة من المعرفة الموضوعية ( العلمية ) .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159526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Y" dirty="0" smtClean="0"/>
              <a:t>التخطيط للاتصالات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Plan Communications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76302"/>
            <a:ext cx="8229600" cy="33737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79754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5555</Words>
  <Application>Microsoft Office PowerPoint</Application>
  <PresentationFormat>On-screen Show (4:3)</PresentationFormat>
  <Paragraphs>821</Paragraphs>
  <Slides>63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Communication Management ادارة الاتصالات بالمشروع</vt:lpstr>
      <vt:lpstr>مواضيع القسم  Section Topics </vt:lpstr>
      <vt:lpstr>إدارة الاتصالات في المشروع  Project Communications Management </vt:lpstr>
      <vt:lpstr>إدارة الاتصالات في المشروع  Project Communications Management </vt:lpstr>
      <vt:lpstr>Communication Macro – Barriers  العوائق الكبرى أمام الاتصال </vt:lpstr>
      <vt:lpstr>Communication Macro – Barriers  العوائق الكبرى أمام الاتصال </vt:lpstr>
      <vt:lpstr>Communication Micro – Barriers  العوائق الصغرى أمام الاتصال </vt:lpstr>
      <vt:lpstr>Communication Micro – Barriers  العوائق الصغرى أمام الاتصال </vt:lpstr>
      <vt:lpstr>التخطيط للاتصالات Plan Communications </vt:lpstr>
      <vt:lpstr>التخطيط للاتصالات Plan Communications </vt:lpstr>
      <vt:lpstr>خطة إدارة الاتصالات   Communications Management Plan</vt:lpstr>
      <vt:lpstr>خطة إدارة الاتصالات   Communications Management Plan</vt:lpstr>
      <vt:lpstr>طرق الاتصال  Communication Methods</vt:lpstr>
      <vt:lpstr>الاتصال النموذجي  , المرسل المتلقي Communication Sender-Receiver Model</vt:lpstr>
      <vt:lpstr>الاتصال النموذجي  , المرسل المتلقي Communication Sender-Receiver Model</vt:lpstr>
      <vt:lpstr>الاتصال النموذجي  , المرسل المتلقي Communication Sender-Receiver Model</vt:lpstr>
      <vt:lpstr>الإصغاء الفعال  Effective Listening</vt:lpstr>
      <vt:lpstr>الإصغاء النشط  Active Listening </vt:lpstr>
      <vt:lpstr>الإصغاء النشط  Active Listening </vt:lpstr>
      <vt:lpstr>التسلسلات الهرمية للاتصالات Communication Hierarchies </vt:lpstr>
      <vt:lpstr>الاجتماعات : أفضل الممارسات  Meetings: Best Practices </vt:lpstr>
      <vt:lpstr>الاجتماعات : أفضل الممارسات  Meetings: Best Practices </vt:lpstr>
      <vt:lpstr>الاجتماعات : أفضل الممارسات  Meetings: Best Practices </vt:lpstr>
      <vt:lpstr>اتصالات مدير المشروع   Project Manager Communication </vt:lpstr>
      <vt:lpstr>إدارة الاتصالات  Manage Communications </vt:lpstr>
      <vt:lpstr>إدارة الاتصالات  Manage Communications </vt:lpstr>
      <vt:lpstr>معززات وحواجز الاتصالات Communications Barriers/Enhancers </vt:lpstr>
      <vt:lpstr>مكونات الرسالة</vt:lpstr>
      <vt:lpstr>أنواع الاتصالات  Types of Communication </vt:lpstr>
      <vt:lpstr>أي نوع من الإتصالات نستخدم</vt:lpstr>
      <vt:lpstr>تقارير الأداء  Performance Reporting</vt:lpstr>
      <vt:lpstr>تقارير الحالة – Status Reports</vt:lpstr>
      <vt:lpstr>تحليل التباين   Variance Analysis</vt:lpstr>
      <vt:lpstr>تحليل التباين   Variance Analysis</vt:lpstr>
      <vt:lpstr>ضبط الإتصالات   Control Communications </vt:lpstr>
      <vt:lpstr>ضبط الإتصالات   Control Communications </vt:lpstr>
      <vt:lpstr>طرق الاتصال   Communication Methods </vt:lpstr>
      <vt:lpstr>طرق الاتصال   Communication Methods </vt:lpstr>
      <vt:lpstr>ملخص  In Summary </vt:lpstr>
      <vt:lpstr>Effective Listening الاصغاء الفعال </vt:lpstr>
      <vt:lpstr>Benefits of Effective Listening فوائد الاصغاء الفعال </vt:lpstr>
      <vt:lpstr>Barriers to Effective Listening معوقات الاصغاء الفعال</vt:lpstr>
      <vt:lpstr>Barriers to Effective Listening معوقات الاصغاء الفعال</vt:lpstr>
      <vt:lpstr>Poor listener Vs. Good listener الاصغاء الضعيف مقابل المصغين الجيدين </vt:lpstr>
      <vt:lpstr>Poor listener Vs. Good listener الاصغاء الضعيف مقابل المصغين الجيدين </vt:lpstr>
      <vt:lpstr>Other Communication Facts وقائع أخرى للاتصالات</vt:lpstr>
      <vt:lpstr>Body Language  لغة الجسد </vt:lpstr>
      <vt:lpstr>Body Language  لغة الجسد </vt:lpstr>
      <vt:lpstr>3 Communication Direction 3 اتجاهات للاتصال  </vt:lpstr>
      <vt:lpstr>Upward Communication الاتصال نحو الأعلى</vt:lpstr>
      <vt:lpstr>Upward Communication الاتصال نحو الأسفل</vt:lpstr>
      <vt:lpstr>Lateral Communication ….1 .... 1 الاتصال الجانبي</vt:lpstr>
      <vt:lpstr>Lateral Communication …. 2 .... 2 الاتصال الجانبي</vt:lpstr>
      <vt:lpstr>Exercise – Define the Following Terms تدريب – عرف العبارات التالية</vt:lpstr>
      <vt:lpstr>Mistakes in Communication أخطاء في الاتصال </vt:lpstr>
      <vt:lpstr>Example : Communications Management Plan مثال – خطة ادارة الاتصال </vt:lpstr>
      <vt:lpstr>Elements of “GREAT” Meeting  Proposed عناصر الاجتماع “ العظيم ” المقترح </vt:lpstr>
      <vt:lpstr>Meeting’s Rules قواعد الاجتماعات  </vt:lpstr>
      <vt:lpstr>Managing Project Meetings  ادارة اجتماعات المشروع </vt:lpstr>
      <vt:lpstr>Frequency of Meeting تكرار الاجتماعات</vt:lpstr>
      <vt:lpstr>كيفية التعرف على الأنماط المختلفة للأفراد المجتمعين كيف يتعامل القائد مع الأنماط المختلفة من الأفراد</vt:lpstr>
      <vt:lpstr>كيفية التعرف على الأنماط المختلفة للأفراد المجتمعين كيف يتعامل القائد مع الأنماط المختلفة من الأفراد</vt:lpstr>
      <vt:lpstr>Questions? ؟  الأسئلة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 10: إدارة الاتصالات في المشروع</dc:title>
  <dc:creator>Eng.Yassin</dc:creator>
  <cp:lastModifiedBy>Eng.Yassin</cp:lastModifiedBy>
  <cp:revision>50</cp:revision>
  <dcterms:created xsi:type="dcterms:W3CDTF">2013-08-26T09:29:27Z</dcterms:created>
  <dcterms:modified xsi:type="dcterms:W3CDTF">2013-08-29T16:21:02Z</dcterms:modified>
</cp:coreProperties>
</file>