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64" r:id="rId5"/>
    <p:sldId id="322" r:id="rId6"/>
    <p:sldId id="323" r:id="rId7"/>
    <p:sldId id="267" r:id="rId8"/>
    <p:sldId id="308" r:id="rId9"/>
    <p:sldId id="329" r:id="rId10"/>
    <p:sldId id="324" r:id="rId11"/>
    <p:sldId id="325" r:id="rId12"/>
    <p:sldId id="326" r:id="rId13"/>
    <p:sldId id="327" r:id="rId14"/>
    <p:sldId id="319" r:id="rId15"/>
    <p:sldId id="269" r:id="rId16"/>
    <p:sldId id="270" r:id="rId17"/>
    <p:sldId id="309" r:id="rId18"/>
    <p:sldId id="310" r:id="rId19"/>
    <p:sldId id="311" r:id="rId20"/>
    <p:sldId id="312" r:id="rId21"/>
    <p:sldId id="271" r:id="rId22"/>
    <p:sldId id="272" r:id="rId23"/>
    <p:sldId id="274" r:id="rId24"/>
    <p:sldId id="275" r:id="rId25"/>
    <p:sldId id="313" r:id="rId26"/>
    <p:sldId id="314" r:id="rId27"/>
    <p:sldId id="315" r:id="rId28"/>
    <p:sldId id="316" r:id="rId29"/>
    <p:sldId id="317" r:id="rId30"/>
    <p:sldId id="318" r:id="rId31"/>
    <p:sldId id="276" r:id="rId32"/>
    <p:sldId id="278" r:id="rId33"/>
    <p:sldId id="279" r:id="rId34"/>
    <p:sldId id="280" r:id="rId35"/>
    <p:sldId id="281" r:id="rId36"/>
    <p:sldId id="282" r:id="rId37"/>
    <p:sldId id="300" r:id="rId38"/>
    <p:sldId id="301" r:id="rId39"/>
    <p:sldId id="302" r:id="rId40"/>
    <p:sldId id="303" r:id="rId41"/>
    <p:sldId id="304" r:id="rId42"/>
    <p:sldId id="305" r:id="rId43"/>
    <p:sldId id="321" r:id="rId44"/>
    <p:sldId id="306" r:id="rId45"/>
    <p:sldId id="307" r:id="rId46"/>
    <p:sldId id="320" r:id="rId47"/>
    <p:sldId id="328" r:id="rId4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280" autoAdjust="0"/>
  </p:normalViewPr>
  <p:slideViewPr>
    <p:cSldViewPr showGuides="1">
      <p:cViewPr varScale="1">
        <p:scale>
          <a:sx n="92" d="100"/>
          <a:sy n="92" d="100"/>
        </p:scale>
        <p:origin x="546" y="9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8/17/2018</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8/17/2018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45C52C-AD39-4D1D-82BF-A273085A0C41}"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5031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4F78AE-F465-4834-BF57-6D19284E3388}"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87527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D3182C-9FE6-43DB-BBD7-0FECE6F27C44}"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9670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CFBDB-3650-4984-A976-0837907B6630}"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1849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9C9966-B118-4E93-A1BD-CDEB41AC4CAE}"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7475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3E55B0-078E-4ECA-8071-D82A41F4067B}"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56149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F7592F-1B77-4475-A707-D3EA6E0A0469}"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1346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2A8B12-AF09-4129-A4E6-C1DA4027DC14}"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8918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75E5B4-192F-4A29-B625-17B9F4AE7449}"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0276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257437-576C-4167-B53C-0BDA5B3A7C28}"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7980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FF9413-6449-416D-9382-0FA9DBAAA731}"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12023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74F1A6-C8BE-4461-9718-673BAA7086D9}"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77284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8/17/2018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8/17/2018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125D1E-41B8-4DE3-A64C-BEC360EBD95D}" type="slidenum">
              <a:rPr lang="en-US"/>
              <a:pPr>
                <a:defRPr/>
              </a:pPr>
              <a:t>‹#›</a:t>
            </a:fld>
            <a:endParaRPr lang="en-US"/>
          </a:p>
        </p:txBody>
      </p:sp>
    </p:spTree>
    <p:extLst>
      <p:ext uri="{BB962C8B-B14F-4D97-AF65-F5344CB8AC3E}">
        <p14:creationId xmlns:p14="http://schemas.microsoft.com/office/powerpoint/2010/main" val="248245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6780C1-82E1-475D-AF09-44673D0C7BF4}" type="slidenum">
              <a:rPr lang="en-US"/>
              <a:pPr>
                <a:defRPr/>
              </a:pPr>
              <a:t>‹#›</a:t>
            </a:fld>
            <a:endParaRPr lang="en-US"/>
          </a:p>
        </p:txBody>
      </p:sp>
    </p:spTree>
    <p:extLst>
      <p:ext uri="{BB962C8B-B14F-4D97-AF65-F5344CB8AC3E}">
        <p14:creationId xmlns:p14="http://schemas.microsoft.com/office/powerpoint/2010/main" val="126056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85B3A7-01E8-4E1C-A1F6-9DC274EB7328}" type="slidenum">
              <a:rPr lang="en-US"/>
              <a:pPr>
                <a:defRPr/>
              </a:pPr>
              <a:t>‹#›</a:t>
            </a:fld>
            <a:endParaRPr lang="en-US"/>
          </a:p>
        </p:txBody>
      </p:sp>
    </p:spTree>
    <p:extLst>
      <p:ext uri="{BB962C8B-B14F-4D97-AF65-F5344CB8AC3E}">
        <p14:creationId xmlns:p14="http://schemas.microsoft.com/office/powerpoint/2010/main" val="5851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4B9097-3511-4E01-A668-5F488107CE40}" type="slidenum">
              <a:rPr lang="en-US"/>
              <a:pPr>
                <a:defRPr/>
              </a:pPr>
              <a:t>‹#›</a:t>
            </a:fld>
            <a:endParaRPr lang="en-US"/>
          </a:p>
        </p:txBody>
      </p:sp>
    </p:spTree>
    <p:extLst>
      <p:ext uri="{BB962C8B-B14F-4D97-AF65-F5344CB8AC3E}">
        <p14:creationId xmlns:p14="http://schemas.microsoft.com/office/powerpoint/2010/main" val="1692346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86A046-60F7-4A69-8F53-20BCAE67D1BB}" type="slidenum">
              <a:rPr lang="en-US"/>
              <a:pPr>
                <a:defRPr/>
              </a:pPr>
              <a:t>‹#›</a:t>
            </a:fld>
            <a:endParaRPr lang="en-US"/>
          </a:p>
        </p:txBody>
      </p:sp>
    </p:spTree>
    <p:extLst>
      <p:ext uri="{BB962C8B-B14F-4D97-AF65-F5344CB8AC3E}">
        <p14:creationId xmlns:p14="http://schemas.microsoft.com/office/powerpoint/2010/main" val="157356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04EDDF-4115-4815-887F-579BF098BB8C}" type="slidenum">
              <a:rPr lang="en-US"/>
              <a:pPr>
                <a:defRPr/>
              </a:pPr>
              <a:t>‹#›</a:t>
            </a:fld>
            <a:endParaRPr lang="en-US"/>
          </a:p>
        </p:txBody>
      </p:sp>
    </p:spTree>
    <p:extLst>
      <p:ext uri="{BB962C8B-B14F-4D97-AF65-F5344CB8AC3E}">
        <p14:creationId xmlns:p14="http://schemas.microsoft.com/office/powerpoint/2010/main" val="3851111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A99D5E-5B5B-46B4-BBD8-36B4A0A580D2}" type="slidenum">
              <a:rPr lang="en-US"/>
              <a:pPr>
                <a:defRPr/>
              </a:pPr>
              <a:t>‹#›</a:t>
            </a:fld>
            <a:endParaRPr lang="en-US"/>
          </a:p>
        </p:txBody>
      </p:sp>
    </p:spTree>
    <p:extLst>
      <p:ext uri="{BB962C8B-B14F-4D97-AF65-F5344CB8AC3E}">
        <p14:creationId xmlns:p14="http://schemas.microsoft.com/office/powerpoint/2010/main" val="3337989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4A4D48-12D9-4EA0-8B38-CCF4D6375A7D}" type="slidenum">
              <a:rPr lang="en-US"/>
              <a:pPr>
                <a:defRPr/>
              </a:pPr>
              <a:t>‹#›</a:t>
            </a:fld>
            <a:endParaRPr lang="en-US"/>
          </a:p>
        </p:txBody>
      </p:sp>
    </p:spTree>
    <p:extLst>
      <p:ext uri="{BB962C8B-B14F-4D97-AF65-F5344CB8AC3E}">
        <p14:creationId xmlns:p14="http://schemas.microsoft.com/office/powerpoint/2010/main" val="6726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8/17/2018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t>‹#›</a:t>
            </a:fld>
            <a:endParaRP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0EEC8F-C26C-4929-A58D-37AAC4DA4FEB}" type="slidenum">
              <a:rPr lang="en-US"/>
              <a:pPr>
                <a:defRPr/>
              </a:pPr>
              <a:t>‹#›</a:t>
            </a:fld>
            <a:endParaRPr lang="en-US"/>
          </a:p>
        </p:txBody>
      </p:sp>
    </p:spTree>
    <p:extLst>
      <p:ext uri="{BB962C8B-B14F-4D97-AF65-F5344CB8AC3E}">
        <p14:creationId xmlns:p14="http://schemas.microsoft.com/office/powerpoint/2010/main" val="6156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813F34-EFEF-49B8-98AA-58DC900E2550}" type="slidenum">
              <a:rPr lang="en-US"/>
              <a:pPr>
                <a:defRPr/>
              </a:pPr>
              <a:t>‹#›</a:t>
            </a:fld>
            <a:endParaRPr lang="en-US"/>
          </a:p>
        </p:txBody>
      </p:sp>
    </p:spTree>
    <p:extLst>
      <p:ext uri="{BB962C8B-B14F-4D97-AF65-F5344CB8AC3E}">
        <p14:creationId xmlns:p14="http://schemas.microsoft.com/office/powerpoint/2010/main" val="81613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F7AE52-CF1B-4BB0-BE76-D70C4407589D}" type="slidenum">
              <a:rPr lang="en-US"/>
              <a:pPr>
                <a:defRPr/>
              </a:pPr>
              <a:t>‹#›</a:t>
            </a:fld>
            <a:endParaRPr lang="en-US"/>
          </a:p>
        </p:txBody>
      </p:sp>
    </p:spTree>
    <p:extLst>
      <p:ext uri="{BB962C8B-B14F-4D97-AF65-F5344CB8AC3E}">
        <p14:creationId xmlns:p14="http://schemas.microsoft.com/office/powerpoint/2010/main" val="2518200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7C31F4-AC51-4AFF-92E2-B8864E57F3E2}" type="slidenum">
              <a:rPr lang="en-US"/>
              <a:pPr>
                <a:defRPr/>
              </a:pPr>
              <a:t>‹#›</a:t>
            </a:fld>
            <a:endParaRPr lang="en-US"/>
          </a:p>
        </p:txBody>
      </p:sp>
    </p:spTree>
    <p:extLst>
      <p:ext uri="{BB962C8B-B14F-4D97-AF65-F5344CB8AC3E}">
        <p14:creationId xmlns:p14="http://schemas.microsoft.com/office/powerpoint/2010/main" val="34882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8/17/2018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8/17/2018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8/17/2018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8/17/2018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8/17/2018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8/17/2018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8/17/2018</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228" y="260648"/>
            <a:ext cx="7008574" cy="3298825"/>
          </a:xfrm>
        </p:spPr>
        <p:txBody>
          <a:bodyPr>
            <a:noAutofit/>
          </a:bodyPr>
          <a:lstStyle/>
          <a:p>
            <a:pPr algn="ctr" rtl="1"/>
            <a:r>
              <a:rPr lang="ar-LB" sz="3600" b="1" dirty="0" err="1" smtClean="0">
                <a:latin typeface="Traditional Arabic" panose="02020603050405020304" pitchFamily="18" charset="-78"/>
                <a:cs typeface="Traditional Arabic" panose="02020603050405020304" pitchFamily="18" charset="-78"/>
              </a:rPr>
              <a:t>الحوكمة</a:t>
            </a:r>
            <a:r>
              <a:rPr lang="ar-LB" sz="3600" b="1" dirty="0" smtClean="0">
                <a:latin typeface="Traditional Arabic" panose="02020603050405020304" pitchFamily="18" charset="-78"/>
                <a:cs typeface="Traditional Arabic" panose="02020603050405020304" pitchFamily="18" charset="-78"/>
              </a:rPr>
              <a:t> الرشيدة</a:t>
            </a:r>
            <a:r>
              <a:rPr lang="ar-LB" sz="3600" b="1" dirty="0">
                <a:latin typeface="Traditional Arabic" panose="02020603050405020304" pitchFamily="18" charset="-78"/>
                <a:cs typeface="Traditional Arabic" panose="02020603050405020304" pitchFamily="18" charset="-78"/>
              </a:rPr>
              <a:t/>
            </a:r>
            <a:br>
              <a:rPr lang="ar-LB" sz="3600" b="1" dirty="0">
                <a:latin typeface="Traditional Arabic" panose="02020603050405020304" pitchFamily="18" charset="-78"/>
                <a:cs typeface="Traditional Arabic" panose="02020603050405020304" pitchFamily="18" charset="-78"/>
              </a:rPr>
            </a:br>
            <a:r>
              <a:rPr lang="ar-LB" sz="3600" b="1" dirty="0">
                <a:latin typeface="Traditional Arabic" panose="02020603050405020304" pitchFamily="18" charset="-78"/>
                <a:cs typeface="Traditional Arabic" panose="02020603050405020304" pitchFamily="18" charset="-78"/>
              </a:rPr>
              <a:t/>
            </a:r>
            <a:br>
              <a:rPr lang="ar-LB" sz="3600" b="1" dirty="0">
                <a:latin typeface="Traditional Arabic" panose="02020603050405020304" pitchFamily="18" charset="-78"/>
                <a:cs typeface="Traditional Arabic" panose="02020603050405020304" pitchFamily="18" charset="-78"/>
              </a:rPr>
            </a:br>
            <a:endParaRPr lang="en-US" sz="6000" dirty="0">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4672383" y="4221088"/>
            <a:ext cx="7008574" cy="2636912"/>
          </a:xfrm>
        </p:spPr>
        <p:txBody>
          <a:bodyPr>
            <a:normAutofit/>
          </a:bodyPr>
          <a:lstStyle/>
          <a:p>
            <a:pPr algn="ctr" rtl="1"/>
            <a:endParaRPr lang="en-US"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pPr algn="just" rtl="1"/>
            <a:r>
              <a:rPr lang="ar-SA" altLang="en-US" dirty="0" smtClean="0"/>
              <a:t>الحوكمة العالمية</a:t>
            </a:r>
            <a:endParaRPr lang="en-US" altLang="en-US" dirty="0" smtClean="0"/>
          </a:p>
          <a:p>
            <a:pPr algn="just" rtl="1"/>
            <a:r>
              <a:rPr lang="ar-SA" altLang="en-US" dirty="0" smtClean="0"/>
              <a:t>وتعرف الحوكمة العالمية بأنها "مجمّع المؤسسات الرسمية وغير الرسمية والآليات والعلاقات والعمليات بين الدول والأسواق والمواطنين والمنظمات، أو المنظمات غير الحكومية، التي يتم من خلالها التعبير عن المصالح الجماعية على المستوى العالمي، الحق والواجبات. وعلى النقيض من المعنى التقليدي "للحكم"، استخدم بعض المؤلفين مثل جيمس روزينا و مصطلح "الحوكمة العالمية" للإشارة إلى تنظيم العلاقات المتبادلة في غياب سلطة سياسية شاملة. وأفضل مثال على ذلك هو النظام الدولي أو العلاقات بين الدول المستقلة. ومع ذلك، يمكن أن ينطبق هذا المصطلح حيثما تحتاج مجموعة من المتساويين الحرين إلى تكوين علاقة منتظمة.</a:t>
            </a:r>
            <a:endParaRPr lang="en-US" altLang="en-US" dirty="0" smtClean="0"/>
          </a:p>
          <a:p>
            <a:pPr algn="just"/>
            <a:endParaRPr lang="en-US" altLang="en-US" dirty="0" smtClean="0"/>
          </a:p>
        </p:txBody>
      </p:sp>
    </p:spTree>
    <p:extLst>
      <p:ext uri="{BB962C8B-B14F-4D97-AF65-F5344CB8AC3E}">
        <p14:creationId xmlns:p14="http://schemas.microsoft.com/office/powerpoint/2010/main" val="16293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SA" sz="4400" b="1" dirty="0" smtClean="0">
                <a:solidFill>
                  <a:srgbClr val="FF0000"/>
                </a:solidFill>
                <a:latin typeface="Traditional Arabic" pitchFamily="2" charset="-78"/>
                <a:cs typeface="Traditional Arabic" pitchFamily="2" charset="-78"/>
              </a:rPr>
              <a:t>خصائص </a:t>
            </a:r>
            <a:r>
              <a:rPr lang="ar-LB" sz="4400" b="1" dirty="0" smtClean="0">
                <a:solidFill>
                  <a:srgbClr val="FF0000"/>
                </a:solidFill>
                <a:latin typeface="Traditional Arabic" pitchFamily="2" charset="-78"/>
                <a:cs typeface="Traditional Arabic" pitchFamily="2" charset="-78"/>
              </a:rPr>
              <a:t>الحوكمة الرشيدة</a:t>
            </a:r>
            <a:endParaRPr lang="en-US" sz="4400" b="1" kern="0" dirty="0">
              <a:solidFill>
                <a:srgbClr val="FF0000"/>
              </a:solidFill>
              <a:latin typeface="Traditional Arabic" pitchFamily="2" charset="-78"/>
              <a:ea typeface="+mj-ea"/>
              <a:cs typeface="Traditional Arabic" pitchFamily="2" charset="-78"/>
            </a:endParaRPr>
          </a:p>
        </p:txBody>
      </p:sp>
      <p:sp>
        <p:nvSpPr>
          <p:cNvPr id="12" name="AutoShape 2"/>
          <p:cNvSpPr txBox="1">
            <a:spLocks noChangeArrowheads="1"/>
          </p:cNvSpPr>
          <p:nvPr/>
        </p:nvSpPr>
        <p:spPr bwMode="auto">
          <a:xfrm>
            <a:off x="1522412" y="1447800"/>
            <a:ext cx="8991600" cy="48768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04747" indent="-304747" algn="just" rtl="1">
              <a:lnSpc>
                <a:spcPct val="95000"/>
              </a:lnSpc>
              <a:spcBef>
                <a:spcPts val="1866"/>
              </a:spcBef>
              <a:buSzPct val="100000"/>
              <a:buFont typeface="Arial" pitchFamily="34" charset="0"/>
              <a:buChar char="•"/>
              <a:defRPr/>
            </a:pPr>
            <a:r>
              <a:rPr lang="ar-SA" dirty="0"/>
              <a:t>وجود شرعية للسلطة نابعة من سلطة الشعب.</a:t>
            </a:r>
            <a:endParaRPr lang="en-US" dirty="0"/>
          </a:p>
          <a:p>
            <a:pPr marL="304747" indent="-304747" algn="just" rtl="1">
              <a:lnSpc>
                <a:spcPct val="95000"/>
              </a:lnSpc>
              <a:spcBef>
                <a:spcPts val="1866"/>
              </a:spcBef>
              <a:buSzPct val="100000"/>
              <a:buFont typeface="Arial" pitchFamily="34" charset="0"/>
              <a:buChar char="•"/>
              <a:defRPr/>
            </a:pPr>
            <a:r>
              <a:rPr lang="ar-SA" dirty="0"/>
              <a:t>وجود المواطنين في قلب عملية صنع القرار.</a:t>
            </a:r>
            <a:endParaRPr lang="en-US" dirty="0"/>
          </a:p>
          <a:p>
            <a:pPr marL="304747" indent="-304747" algn="just" rtl="1">
              <a:lnSpc>
                <a:spcPct val="95000"/>
              </a:lnSpc>
              <a:spcBef>
                <a:spcPts val="1866"/>
              </a:spcBef>
              <a:buSzPct val="100000"/>
              <a:buFont typeface="Arial" pitchFamily="34" charset="0"/>
              <a:buChar char="•"/>
              <a:defRPr/>
            </a:pPr>
            <a:r>
              <a:rPr lang="ar-SA" dirty="0"/>
              <a:t>وجود برامج مركزها المجتمع وتقوم على الإصغاء للمواطنين.</a:t>
            </a:r>
            <a:endParaRPr lang="en-US" dirty="0"/>
          </a:p>
          <a:p>
            <a:pPr marL="304747" indent="-304747" algn="just" rtl="1">
              <a:lnSpc>
                <a:spcPct val="95000"/>
              </a:lnSpc>
              <a:spcBef>
                <a:spcPts val="1866"/>
              </a:spcBef>
              <a:buSzPct val="100000"/>
              <a:buFont typeface="Arial" pitchFamily="34" charset="0"/>
              <a:buChar char="•"/>
              <a:defRPr/>
            </a:pPr>
            <a:r>
              <a:rPr lang="ar-SA" dirty="0"/>
              <a:t>التكيف السريع من قبل الإدارة العامة مع حاجات المواطنين في تحديد التمويل العام واتجاهات إنفاقه.</a:t>
            </a:r>
            <a:endParaRPr lang="ar-LB" dirty="0"/>
          </a:p>
          <a:p>
            <a:pPr marL="304747" indent="-304747" algn="just" rtl="1">
              <a:lnSpc>
                <a:spcPct val="95000"/>
              </a:lnSpc>
              <a:spcBef>
                <a:spcPts val="1866"/>
              </a:spcBef>
              <a:buSzPct val="100000"/>
              <a:buFont typeface="Arial" pitchFamily="34" charset="0"/>
              <a:buChar char="•"/>
              <a:defRPr/>
            </a:pPr>
            <a:r>
              <a:rPr lang="ar-LB" dirty="0"/>
              <a:t>وينبغي أن يكون لجميع الرجال والنساء صوت في صنع القرار، إما مباشرة أو عن طريق مؤسسات وسيطة شرعية تمثل مصالحهم. وتقوم هذه المشاركة الواسعة على حرية تكوين الجمعيات والكلام، فضلا عن القدرات على المشاركة البناءة</a:t>
            </a:r>
          </a:p>
          <a:p>
            <a:pPr marL="342900" indent="-342900" algn="r" rtl="1">
              <a:spcBef>
                <a:spcPct val="20000"/>
              </a:spcBef>
              <a:buFontTx/>
              <a:buChar char="•"/>
              <a:defRPr/>
            </a:pPr>
            <a:endParaRPr lang="en-US" sz="3600" b="1" kern="0" dirty="0">
              <a:solidFill>
                <a:srgbClr val="FF0000"/>
              </a:solidFill>
              <a:latin typeface="Traditional Arabic" pitchFamily="2" charset="-78"/>
              <a:cs typeface="Traditional Arabic" pitchFamily="2" charset="-78"/>
            </a:endParaRPr>
          </a:p>
          <a:p>
            <a:pPr marL="342900" indent="-342900" algn="just" rtl="1">
              <a:spcBef>
                <a:spcPct val="20000"/>
              </a:spcBef>
              <a:defRPr/>
            </a:pPr>
            <a:endParaRPr lang="ar-LB" sz="2800" b="1" i="1" kern="0" dirty="0">
              <a:cs typeface="Simplified Arabic" pitchFamily="2" charset="-78"/>
            </a:endParaRPr>
          </a:p>
          <a:p>
            <a:pPr marL="342900" indent="-342900" algn="just" rtl="1">
              <a:spcBef>
                <a:spcPct val="20000"/>
              </a:spcBef>
              <a:buFontTx/>
              <a:buChar char="•"/>
              <a:defRPr/>
            </a:pPr>
            <a:endParaRPr lang="en-US" sz="2800" b="1" kern="0" dirty="0">
              <a:cs typeface="Simplified Arabic" pitchFamily="2" charset="-78"/>
            </a:endParaRPr>
          </a:p>
          <a:p>
            <a:pPr marL="342900" indent="-342900" algn="ctr" rtl="1">
              <a:spcBef>
                <a:spcPct val="20000"/>
              </a:spcBef>
              <a:buFontTx/>
              <a:buChar char="•"/>
              <a:defRPr/>
            </a:pPr>
            <a:endParaRPr lang="en-US" sz="2800" b="1" kern="0" dirty="0">
              <a:cs typeface="Simplified Arabic" pitchFamily="2" charset="-78"/>
            </a:endParaRPr>
          </a:p>
        </p:txBody>
      </p:sp>
    </p:spTree>
    <p:extLst>
      <p:ext uri="{BB962C8B-B14F-4D97-AF65-F5344CB8AC3E}">
        <p14:creationId xmlns:p14="http://schemas.microsoft.com/office/powerpoint/2010/main" val="358935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defRPr/>
            </a:pPr>
            <a:r>
              <a:rPr lang="ar-LB" sz="4000" b="1" dirty="0" smtClean="0"/>
              <a:t>أولا : احترام </a:t>
            </a:r>
            <a:r>
              <a:rPr lang="ar-SA" sz="4000" b="1" dirty="0" smtClean="0"/>
              <a:t>قواعد القانون</a:t>
            </a:r>
            <a:endParaRPr lang="en-US" sz="4000" b="1" dirty="0"/>
          </a:p>
          <a:p>
            <a:pPr marL="0" indent="0" algn="just" rtl="1">
              <a:buNone/>
              <a:defRPr/>
            </a:pPr>
            <a:endParaRPr lang="en-US" dirty="0"/>
          </a:p>
          <a:p>
            <a:pPr marL="0" indent="0" algn="just" rtl="1">
              <a:buNone/>
              <a:defRPr/>
            </a:pPr>
            <a:r>
              <a:rPr lang="en-US" dirty="0"/>
              <a:t>       </a:t>
            </a:r>
            <a:r>
              <a:rPr lang="ar-SA" dirty="0"/>
              <a:t>وينبغي أن تكون الأطر القانونية منصفة وأن تنفذ بحياد، ولا سيما القوانين المتعلقة بحقوق الإنسان.</a:t>
            </a:r>
            <a:endParaRPr lang="en-US" dirty="0"/>
          </a:p>
          <a:p>
            <a:pPr algn="just" rtl="1">
              <a:defRPr/>
            </a:pPr>
            <a:endParaRPr lang="en-US" dirty="0"/>
          </a:p>
        </p:txBody>
      </p:sp>
    </p:spTree>
    <p:extLst>
      <p:ext uri="{BB962C8B-B14F-4D97-AF65-F5344CB8AC3E}">
        <p14:creationId xmlns:p14="http://schemas.microsoft.com/office/powerpoint/2010/main" val="9710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ctr" rtl="1">
              <a:defRPr/>
            </a:pPr>
            <a:r>
              <a:rPr lang="ar-LB" sz="5100" b="1" dirty="0" smtClean="0"/>
              <a:t>ثانيا: </a:t>
            </a:r>
            <a:r>
              <a:rPr lang="ar-SA" sz="5100" b="1" dirty="0" smtClean="0"/>
              <a:t>الشفافية</a:t>
            </a:r>
            <a:endParaRPr lang="en-US" sz="5100" b="1" dirty="0"/>
          </a:p>
          <a:p>
            <a:pPr marL="0" indent="0" algn="just" rtl="1">
              <a:buNone/>
              <a:defRPr/>
            </a:pPr>
            <a:endParaRPr lang="en-US" dirty="0" smtClean="0"/>
          </a:p>
          <a:p>
            <a:pPr marL="0" indent="0" algn="just" rtl="1">
              <a:buNone/>
              <a:defRPr/>
            </a:pPr>
            <a:r>
              <a:rPr lang="en-US" dirty="0"/>
              <a:t> </a:t>
            </a:r>
            <a:r>
              <a:rPr lang="en-US" dirty="0" smtClean="0"/>
              <a:t> </a:t>
            </a:r>
            <a:r>
              <a:rPr lang="ar-SA" dirty="0" smtClean="0"/>
              <a:t>فالشفافية </a:t>
            </a:r>
            <a:r>
              <a:rPr lang="ar-SA" dirty="0"/>
              <a:t>مبنية على التدفق الحر للمعلومات. والعمليات والمؤسسات والمعلومات متاحة مباشرة للمعنيين بها، وتقدم معلومات كافية لفهمها ورصدها</a:t>
            </a:r>
            <a:r>
              <a:rPr lang="ar-SA" dirty="0" smtClean="0"/>
              <a:t>.</a:t>
            </a:r>
            <a:endParaRPr lang="ar-LB" dirty="0" smtClean="0"/>
          </a:p>
          <a:p>
            <a:pPr marL="0" indent="0" algn="just" rtl="1">
              <a:buNone/>
              <a:defRPr/>
            </a:pPr>
            <a:endParaRPr lang="ar-LB" dirty="0" smtClean="0"/>
          </a:p>
          <a:p>
            <a:pPr marL="0" indent="0" algn="just" rtl="1">
              <a:buNone/>
              <a:defRPr/>
            </a:pPr>
            <a:r>
              <a:rPr lang="ar-LB" dirty="0"/>
              <a:t>يقوم مفهوم الشفافية على أساس التصرف بطريقة مكشوفة في كل ما</a:t>
            </a:r>
          </a:p>
          <a:p>
            <a:pPr marL="0" indent="0" algn="just" rtl="1">
              <a:buNone/>
              <a:defRPr/>
            </a:pPr>
            <a:r>
              <a:rPr lang="ar-LB" dirty="0"/>
              <a:t>يتعلق </a:t>
            </a:r>
            <a:r>
              <a:rPr lang="ar-LB" dirty="0" err="1"/>
              <a:t>يالشأن</a:t>
            </a:r>
            <a:r>
              <a:rPr lang="ar-LB" dirty="0"/>
              <a:t> العام</a:t>
            </a:r>
            <a:r>
              <a:rPr lang="ar-LB" dirty="0" smtClean="0"/>
              <a:t>.</a:t>
            </a:r>
          </a:p>
          <a:p>
            <a:pPr marL="0" indent="0" algn="just" rtl="1">
              <a:buNone/>
              <a:defRPr/>
            </a:pPr>
            <a:endParaRPr lang="ar-LB" dirty="0"/>
          </a:p>
          <a:p>
            <a:pPr marL="0" indent="0" algn="just" rtl="1">
              <a:buNone/>
              <a:defRPr/>
            </a:pPr>
            <a:r>
              <a:rPr lang="ar-LB" dirty="0"/>
              <a:t>وتعني الشفافية:</a:t>
            </a:r>
          </a:p>
          <a:p>
            <a:pPr marL="0" indent="0" algn="just" rtl="1">
              <a:buNone/>
              <a:defRPr/>
            </a:pPr>
            <a:r>
              <a:rPr lang="ar-LB" dirty="0" smtClean="0"/>
              <a:t>1- </a:t>
            </a:r>
            <a:r>
              <a:rPr lang="ar-LB" dirty="0"/>
              <a:t>الوضوح: وضوح الوظيفة، وضوح الواجبات، وضوح المصادر، وضوح سير </a:t>
            </a:r>
            <a:r>
              <a:rPr lang="ar-LB" dirty="0" err="1"/>
              <a:t>المعاملات،وضوح</a:t>
            </a:r>
            <a:r>
              <a:rPr lang="ar-LB" dirty="0"/>
              <a:t> سبل أداء المسؤول دوره...</a:t>
            </a:r>
          </a:p>
          <a:p>
            <a:pPr marL="0" indent="0" algn="just" rtl="1">
              <a:buNone/>
              <a:defRPr/>
            </a:pPr>
            <a:r>
              <a:rPr lang="ar-LB" dirty="0" smtClean="0"/>
              <a:t>2- </a:t>
            </a:r>
            <a:r>
              <a:rPr lang="ar-LB" dirty="0"/>
              <a:t>وضع جميع المعطيات في متناول جميع المواطنين</a:t>
            </a:r>
          </a:p>
          <a:p>
            <a:pPr marL="0" indent="0" algn="just" rtl="1">
              <a:buNone/>
              <a:defRPr/>
            </a:pPr>
            <a:endParaRPr lang="ar-LB" dirty="0" smtClean="0"/>
          </a:p>
          <a:p>
            <a:pPr marL="0" indent="0" algn="just" rtl="1">
              <a:buNone/>
              <a:defRPr/>
            </a:pPr>
            <a:endParaRPr lang="ar-LB" dirty="0"/>
          </a:p>
          <a:p>
            <a:pPr marL="0" indent="0" algn="just" rtl="1">
              <a:buNone/>
              <a:defRPr/>
            </a:pPr>
            <a:endParaRPr lang="en-US" dirty="0"/>
          </a:p>
          <a:p>
            <a:pPr algn="just" rtl="1">
              <a:defRPr/>
            </a:pPr>
            <a:endParaRPr lang="en-US" dirty="0"/>
          </a:p>
        </p:txBody>
      </p:sp>
    </p:spTree>
    <p:extLst>
      <p:ext uri="{BB962C8B-B14F-4D97-AF65-F5344CB8AC3E}">
        <p14:creationId xmlns:p14="http://schemas.microsoft.com/office/powerpoint/2010/main" val="32685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SA" sz="4400" b="1" kern="0" dirty="0" smtClean="0">
                <a:solidFill>
                  <a:srgbClr val="FF0000"/>
                </a:solidFill>
                <a:latin typeface="Traditional Arabic" pitchFamily="2" charset="-78"/>
                <a:ea typeface="+mj-ea"/>
                <a:cs typeface="Traditional Arabic" pitchFamily="2" charset="-78"/>
              </a:rPr>
              <a:t>م</a:t>
            </a:r>
            <a:r>
              <a:rPr lang="ar-LB" sz="4400" b="1" kern="0" dirty="0" err="1">
                <a:solidFill>
                  <a:srgbClr val="FF0000"/>
                </a:solidFill>
                <a:latin typeface="Traditional Arabic" pitchFamily="2" charset="-78"/>
                <a:ea typeface="+mj-ea"/>
                <a:cs typeface="Traditional Arabic" pitchFamily="2" charset="-78"/>
              </a:rPr>
              <a:t>اذا</a:t>
            </a:r>
            <a:r>
              <a:rPr lang="ar-LB" sz="4400" b="1" kern="0" dirty="0">
                <a:solidFill>
                  <a:srgbClr val="FF0000"/>
                </a:solidFill>
                <a:latin typeface="Traditional Arabic" pitchFamily="2" charset="-78"/>
                <a:ea typeface="+mj-ea"/>
                <a:cs typeface="Traditional Arabic" pitchFamily="2" charset="-78"/>
              </a:rPr>
              <a:t> تؤمّن</a:t>
            </a:r>
            <a:r>
              <a:rPr lang="ar-SA" sz="4400" b="1" kern="0" dirty="0">
                <a:solidFill>
                  <a:srgbClr val="FF0000"/>
                </a:solidFill>
                <a:latin typeface="Traditional Arabic" pitchFamily="2" charset="-78"/>
                <a:ea typeface="+mj-ea"/>
                <a:cs typeface="Traditional Arabic" pitchFamily="2" charset="-78"/>
              </a:rPr>
              <a:t> </a:t>
            </a:r>
            <a:r>
              <a:rPr lang="ar-LB" sz="4400" b="1" kern="0" dirty="0">
                <a:solidFill>
                  <a:srgbClr val="FF0000"/>
                </a:solidFill>
                <a:latin typeface="Traditional Arabic" pitchFamily="2" charset="-78"/>
                <a:ea typeface="+mj-ea"/>
                <a:cs typeface="Traditional Arabic" pitchFamily="2" charset="-78"/>
              </a:rPr>
              <a:t>الشفافية</a:t>
            </a: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الرقابة على العمل والأداء</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المساءلة والمحاسبة الفعّالة</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تقويم الأداء وتصحيحه</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تجنب الوقوع في الأخطاء أو تكرارها</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التواصل بين المواطنين </a:t>
            </a:r>
            <a:r>
              <a:rPr lang="ar-LB" b="1" kern="0" dirty="0" err="1">
                <a:latin typeface="Traditional Arabic" pitchFamily="2" charset="-78"/>
                <a:cs typeface="Traditional Arabic" pitchFamily="2" charset="-78"/>
              </a:rPr>
              <a:t>والمسؤولين</a:t>
            </a:r>
            <a:endParaRPr lang="ar-LB" b="1" kern="0" dirty="0">
              <a:latin typeface="Traditional Arabic" pitchFamily="2" charset="-78"/>
              <a:cs typeface="Traditional Arabic" pitchFamily="2" charset="-78"/>
            </a:endParaRP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التأثير أو المشاركة في صنع القرار.</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أداء مهمة إصلاح الإدارة ومحاربة الفساد</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تحسين نوعية الخدمات المقدمة إلى المواطنين</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تعزيز ثقة المواطن بالدولة ومؤسساتها</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الالتزام بمقتضيات النظام الديمقراطي</a:t>
            </a:r>
          </a:p>
          <a:p>
            <a:pPr marL="342900" indent="-342900" algn="just" rtl="1">
              <a:spcBef>
                <a:spcPct val="20000"/>
              </a:spcBef>
              <a:buFont typeface="Arial" pitchFamily="34" charset="0"/>
              <a:buChar char="•"/>
              <a:defRPr/>
            </a:pPr>
            <a:r>
              <a:rPr lang="ar-LB" b="1" kern="0" dirty="0">
                <a:latin typeface="Traditional Arabic" pitchFamily="2" charset="-78"/>
                <a:cs typeface="Traditional Arabic" pitchFamily="2" charset="-78"/>
              </a:rPr>
              <a:t>احترام كامل حقوق المواطن</a:t>
            </a:r>
          </a:p>
          <a:p>
            <a:pPr marL="342900" indent="-342900" algn="just" rtl="1">
              <a:spcBef>
                <a:spcPct val="20000"/>
              </a:spcBef>
              <a:buFontTx/>
              <a:buChar char="•"/>
              <a:defRPr/>
            </a:pPr>
            <a:endParaRPr lang="en-US" sz="2800" b="1" kern="0" dirty="0">
              <a:cs typeface="Simplified Arabic" pitchFamily="2" charset="-78"/>
            </a:endParaRPr>
          </a:p>
          <a:p>
            <a:pPr marL="342900" indent="-342900" algn="ctr" rtl="1">
              <a:spcBef>
                <a:spcPct val="20000"/>
              </a:spcBef>
              <a:buFontTx/>
              <a:buChar char="•"/>
              <a:defRPr/>
            </a:pPr>
            <a:endParaRPr lang="en-US" sz="2800" b="1" kern="0" dirty="0">
              <a:cs typeface="Simplified Arabic" pitchFamily="2" charset="-78"/>
            </a:endParaRPr>
          </a:p>
        </p:txBody>
      </p:sp>
    </p:spTree>
    <p:extLst>
      <p:ext uri="{BB962C8B-B14F-4D97-AF65-F5344CB8AC3E}">
        <p14:creationId xmlns:p14="http://schemas.microsoft.com/office/powerpoint/2010/main" val="168306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SA" sz="4400" b="1" kern="0" dirty="0" smtClean="0">
                <a:solidFill>
                  <a:srgbClr val="FF0000"/>
                </a:solidFill>
                <a:latin typeface="Traditional Arabic" pitchFamily="2" charset="-78"/>
                <a:ea typeface="+mj-ea"/>
                <a:cs typeface="Traditional Arabic" pitchFamily="2" charset="-78"/>
              </a:rPr>
              <a:t> </a:t>
            </a:r>
            <a:r>
              <a:rPr lang="ar-LB" sz="4400" b="1" kern="0" dirty="0">
                <a:solidFill>
                  <a:srgbClr val="FF0000"/>
                </a:solidFill>
                <a:latin typeface="Traditional Arabic" pitchFamily="2" charset="-78"/>
                <a:ea typeface="+mj-ea"/>
                <a:cs typeface="Traditional Arabic" pitchFamily="2" charset="-78"/>
              </a:rPr>
              <a:t>كيف تمارس الشفافية؟</a:t>
            </a: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just" rtl="1">
              <a:spcBef>
                <a:spcPct val="20000"/>
              </a:spcBef>
              <a:buFontTx/>
              <a:buChar char="•"/>
              <a:defRPr/>
            </a:pPr>
            <a:r>
              <a:rPr lang="ar-LB" sz="2800" b="1" kern="0" dirty="0">
                <a:latin typeface="Traditional Arabic" pitchFamily="2" charset="-78"/>
                <a:cs typeface="Traditional Arabic" pitchFamily="2" charset="-78"/>
              </a:rPr>
              <a:t>يجب فتح المجال أمام المواطنين للإطلاع الدائم على سير الحياة العامة في جميع المجالات.</a:t>
            </a:r>
          </a:p>
          <a:p>
            <a:pPr marL="342900" indent="-342900" algn="just" rtl="1">
              <a:spcBef>
                <a:spcPct val="20000"/>
              </a:spcBef>
              <a:buFontTx/>
              <a:buChar char="•"/>
              <a:defRPr/>
            </a:pPr>
            <a:r>
              <a:rPr lang="ar-LB" sz="2800" b="1" kern="0" dirty="0">
                <a:latin typeface="Traditional Arabic" pitchFamily="2" charset="-78"/>
                <a:cs typeface="Traditional Arabic" pitchFamily="2" charset="-78"/>
              </a:rPr>
              <a:t>يجب أن تكون السياسات والخطط العامة واضحة ومحددة ومعروفة من المواطنين دون غموض أو تعديل.</a:t>
            </a:r>
          </a:p>
          <a:p>
            <a:pPr marL="342900" indent="-342900" algn="just" rtl="1">
              <a:spcBef>
                <a:spcPct val="20000"/>
              </a:spcBef>
              <a:buFontTx/>
              <a:buChar char="•"/>
              <a:defRPr/>
            </a:pPr>
            <a:r>
              <a:rPr lang="ar-LB" sz="2800" b="1" kern="0" dirty="0">
                <a:latin typeface="Traditional Arabic" pitchFamily="2" charset="-78"/>
                <a:cs typeface="Traditional Arabic" pitchFamily="2" charset="-78"/>
              </a:rPr>
              <a:t>يجب ألا تكون السياسات سراً من أسرار الدولة.</a:t>
            </a:r>
          </a:p>
          <a:p>
            <a:pPr marL="342900" indent="-342900" algn="just" rtl="1">
              <a:spcBef>
                <a:spcPct val="20000"/>
              </a:spcBef>
              <a:buFontTx/>
              <a:buChar char="•"/>
              <a:defRPr/>
            </a:pPr>
            <a:r>
              <a:rPr lang="ar-LB" sz="2800" b="1" kern="0" dirty="0">
                <a:latin typeface="Traditional Arabic" pitchFamily="2" charset="-78"/>
                <a:cs typeface="Traditional Arabic" pitchFamily="2" charset="-78"/>
              </a:rPr>
              <a:t> يجب ألا يكون القرار أو السياسات محصورة بيد شخص </a:t>
            </a:r>
            <a:r>
              <a:rPr lang="ar-LB" sz="2800" b="1" kern="0" dirty="0" err="1">
                <a:latin typeface="Traditional Arabic" pitchFamily="2" charset="-78"/>
                <a:cs typeface="Traditional Arabic" pitchFamily="2" charset="-78"/>
              </a:rPr>
              <a:t>او</a:t>
            </a:r>
            <a:r>
              <a:rPr lang="ar-LB" sz="2800" b="1" kern="0" dirty="0">
                <a:latin typeface="Traditional Arabic" pitchFamily="2" charset="-78"/>
                <a:cs typeface="Traditional Arabic" pitchFamily="2" charset="-78"/>
              </a:rPr>
              <a:t> مجموعة من الأشخاص.</a:t>
            </a:r>
          </a:p>
          <a:p>
            <a:pPr marL="342900" indent="-342900" algn="just" rtl="1">
              <a:spcBef>
                <a:spcPct val="20000"/>
              </a:spcBef>
              <a:buFontTx/>
              <a:buChar char="•"/>
              <a:defRPr/>
            </a:pPr>
            <a:r>
              <a:rPr lang="ar-LB" sz="2800" b="1" kern="0" dirty="0">
                <a:latin typeface="Traditional Arabic" pitchFamily="2" charset="-78"/>
                <a:cs typeface="Traditional Arabic" pitchFamily="2" charset="-78"/>
              </a:rPr>
              <a:t>يجب أن يفسح المجال أمام أوسع مشاركة في رسم السياسات واتخاذ القرارات ومن ثم مراقبة التطبيق والتنفيذ.</a:t>
            </a:r>
            <a:endParaRPr lang="en-US" sz="2800" b="1" kern="0" dirty="0">
              <a:latin typeface="Traditional Arabic" pitchFamily="2" charset="-78"/>
              <a:cs typeface="Traditional Arabic" pitchFamily="2" charset="-78"/>
            </a:endParaRPr>
          </a:p>
          <a:p>
            <a:pPr marL="342900" indent="-342900" algn="r" rtl="1">
              <a:spcBef>
                <a:spcPct val="20000"/>
              </a:spcBef>
              <a:buFontTx/>
              <a:buChar char="•"/>
              <a:defRPr/>
            </a:pPr>
            <a:endParaRPr lang="en-US" sz="2800" b="1" kern="0" dirty="0">
              <a:cs typeface="Simplified Arabic" pitchFamily="2" charset="-78"/>
            </a:endParaRPr>
          </a:p>
        </p:txBody>
      </p:sp>
    </p:spTree>
    <p:extLst>
      <p:ext uri="{BB962C8B-B14F-4D97-AF65-F5344CB8AC3E}">
        <p14:creationId xmlns:p14="http://schemas.microsoft.com/office/powerpoint/2010/main" val="38393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LB" sz="4400" b="1" kern="0" dirty="0" smtClean="0">
                <a:solidFill>
                  <a:srgbClr val="FF0000"/>
                </a:solidFill>
                <a:latin typeface="Traditional Arabic" pitchFamily="2" charset="-78"/>
                <a:ea typeface="+mj-ea"/>
                <a:cs typeface="Traditional Arabic" pitchFamily="2" charset="-78"/>
              </a:rPr>
              <a:t>ماذا </a:t>
            </a:r>
            <a:r>
              <a:rPr lang="ar-LB" sz="4400" b="1" kern="0" dirty="0">
                <a:solidFill>
                  <a:srgbClr val="FF0000"/>
                </a:solidFill>
                <a:latin typeface="Traditional Arabic" pitchFamily="2" charset="-78"/>
                <a:ea typeface="+mj-ea"/>
                <a:cs typeface="Traditional Arabic" pitchFamily="2" charset="-78"/>
              </a:rPr>
              <a:t>تحتاج ممارسة الشفافية؟</a:t>
            </a: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just" rtl="1">
              <a:spcBef>
                <a:spcPct val="20000"/>
              </a:spcBef>
              <a:buFontTx/>
              <a:buChar char="•"/>
              <a:defRPr/>
            </a:pPr>
            <a:r>
              <a:rPr lang="ar-LB" sz="3200" b="1" kern="0" dirty="0">
                <a:latin typeface="Traditional Arabic" pitchFamily="2" charset="-78"/>
                <a:cs typeface="Traditional Arabic" pitchFamily="2" charset="-78"/>
              </a:rPr>
              <a:t>وعي عام.</a:t>
            </a:r>
          </a:p>
          <a:p>
            <a:pPr marL="342900" indent="-342900" algn="just" rtl="1">
              <a:spcBef>
                <a:spcPct val="20000"/>
              </a:spcBef>
              <a:buFontTx/>
              <a:buChar char="•"/>
              <a:defRPr/>
            </a:pPr>
            <a:r>
              <a:rPr lang="ar-LB" sz="3200" b="1" kern="0" dirty="0">
                <a:latin typeface="Traditional Arabic" pitchFamily="2" charset="-78"/>
                <a:cs typeface="Traditional Arabic" pitchFamily="2" charset="-78"/>
              </a:rPr>
              <a:t>مشاركة شعبية فعالة.</a:t>
            </a:r>
          </a:p>
          <a:p>
            <a:pPr marL="342900" indent="-342900" algn="just" rtl="1">
              <a:spcBef>
                <a:spcPct val="20000"/>
              </a:spcBef>
              <a:buFontTx/>
              <a:buChar char="•"/>
              <a:defRPr/>
            </a:pPr>
            <a:r>
              <a:rPr lang="ar-LB" sz="3200" b="1" kern="0" dirty="0">
                <a:latin typeface="Traditional Arabic" pitchFamily="2" charset="-78"/>
                <a:cs typeface="Traditional Arabic" pitchFamily="2" charset="-78"/>
              </a:rPr>
              <a:t>دور فاعل لمنظمات المجتمعات المدني</a:t>
            </a:r>
          </a:p>
          <a:p>
            <a:pPr marL="342900" indent="-342900" algn="just" rtl="1">
              <a:spcBef>
                <a:spcPct val="20000"/>
              </a:spcBef>
              <a:buFontTx/>
              <a:buChar char="•"/>
              <a:defRPr/>
            </a:pPr>
            <a:r>
              <a:rPr lang="ar-LB" sz="3200" b="1" kern="0" dirty="0">
                <a:latin typeface="Traditional Arabic" pitchFamily="2" charset="-78"/>
                <a:cs typeface="Traditional Arabic" pitchFamily="2" charset="-78"/>
              </a:rPr>
              <a:t>حرية وسائل الإعلام واستقلاليتها</a:t>
            </a:r>
          </a:p>
          <a:p>
            <a:pPr marL="342900" indent="-342900" algn="just" rtl="1">
              <a:spcBef>
                <a:spcPct val="20000"/>
              </a:spcBef>
              <a:buFontTx/>
              <a:buChar char="•"/>
              <a:defRPr/>
            </a:pPr>
            <a:r>
              <a:rPr lang="ar-LB" sz="3200" b="1" kern="0" dirty="0">
                <a:latin typeface="Traditional Arabic" pitchFamily="2" charset="-78"/>
                <a:cs typeface="Traditional Arabic" pitchFamily="2" charset="-78"/>
              </a:rPr>
              <a:t>إرادة وقرار سياسيان</a:t>
            </a:r>
          </a:p>
          <a:p>
            <a:pPr marL="342900" indent="-342900" algn="just" rtl="1">
              <a:spcBef>
                <a:spcPct val="20000"/>
              </a:spcBef>
              <a:buFontTx/>
              <a:buChar char="•"/>
              <a:defRPr/>
            </a:pPr>
            <a:r>
              <a:rPr lang="ar-LB" sz="3200" b="1" kern="0" dirty="0">
                <a:latin typeface="Traditional Arabic" pitchFamily="2" charset="-78"/>
                <a:cs typeface="Traditional Arabic" pitchFamily="2" charset="-78"/>
              </a:rPr>
              <a:t>تجاوب الموظفين والتزامهم</a:t>
            </a:r>
            <a:endParaRPr lang="en-US" sz="3200" b="1" kern="0" dirty="0">
              <a:latin typeface="Traditional Arabic" pitchFamily="2" charset="-78"/>
              <a:cs typeface="Traditional Arabic" pitchFamily="2" charset="-78"/>
            </a:endParaRPr>
          </a:p>
          <a:p>
            <a:pPr marL="342900" indent="-342900" algn="r" rtl="1">
              <a:spcBef>
                <a:spcPct val="20000"/>
              </a:spcBef>
              <a:buFontTx/>
              <a:buChar char="•"/>
              <a:defRPr/>
            </a:pPr>
            <a:endParaRPr lang="en-US" sz="2800" b="1" kern="0" dirty="0">
              <a:cs typeface="Simplified Arabic" pitchFamily="2" charset="-78"/>
            </a:endParaRPr>
          </a:p>
        </p:txBody>
      </p:sp>
    </p:spTree>
    <p:extLst>
      <p:ext uri="{BB962C8B-B14F-4D97-AF65-F5344CB8AC3E}">
        <p14:creationId xmlns:p14="http://schemas.microsoft.com/office/powerpoint/2010/main" val="3822231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LB" sz="4400" b="1" kern="0" dirty="0" smtClean="0">
                <a:solidFill>
                  <a:srgbClr val="FF0000"/>
                </a:solidFill>
                <a:latin typeface="Traditional Arabic" pitchFamily="2" charset="-78"/>
                <a:ea typeface="+mj-ea"/>
                <a:cs typeface="Traditional Arabic" pitchFamily="2" charset="-78"/>
              </a:rPr>
              <a:t>من </a:t>
            </a:r>
            <a:r>
              <a:rPr lang="ar-LB" sz="4400" b="1" kern="0" dirty="0">
                <a:solidFill>
                  <a:srgbClr val="FF0000"/>
                </a:solidFill>
                <a:latin typeface="Traditional Arabic" pitchFamily="2" charset="-78"/>
                <a:ea typeface="+mj-ea"/>
                <a:cs typeface="Traditional Arabic" pitchFamily="2" charset="-78"/>
              </a:rPr>
              <a:t>الذي يجب أن يتمتع بالشفافية؟</a:t>
            </a: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r" rtl="1">
              <a:spcBef>
                <a:spcPct val="20000"/>
              </a:spcBef>
              <a:buFontTx/>
              <a:buChar char="•"/>
              <a:defRPr/>
            </a:pPr>
            <a:r>
              <a:rPr lang="ar-LB" sz="3200" b="1" kern="0" dirty="0">
                <a:latin typeface="Traditional Arabic" pitchFamily="2" charset="-78"/>
                <a:cs typeface="Traditional Arabic" pitchFamily="2" charset="-78"/>
              </a:rPr>
              <a:t>جميع الأطراف التي تتعاطى بالشأن العام </a:t>
            </a:r>
            <a:r>
              <a:rPr lang="ar-LB" sz="3200" b="1" kern="0" dirty="0" err="1">
                <a:latin typeface="Traditional Arabic" pitchFamily="2" charset="-78"/>
                <a:cs typeface="Traditional Arabic" pitchFamily="2" charset="-78"/>
              </a:rPr>
              <a:t>او</a:t>
            </a:r>
            <a:r>
              <a:rPr lang="ar-LB" sz="3200" b="1" kern="0" dirty="0">
                <a:latin typeface="Traditional Arabic" pitchFamily="2" charset="-78"/>
                <a:cs typeface="Traditional Arabic" pitchFamily="2" charset="-78"/>
              </a:rPr>
              <a:t> لها علاقات بالمواطنين يجب أن تتمتع بالشفافية في عملها وفي تعاطيها مع المواطنين.</a:t>
            </a:r>
          </a:p>
          <a:p>
            <a:pPr marL="342900" indent="-342900" algn="r" rtl="1">
              <a:spcBef>
                <a:spcPct val="20000"/>
              </a:spcBef>
              <a:defRPr/>
            </a:pPr>
            <a:endParaRPr lang="ar-LB" sz="3200" b="1" kern="0" dirty="0">
              <a:latin typeface="Traditional Arabic" pitchFamily="2" charset="-78"/>
              <a:cs typeface="Traditional Arabic" pitchFamily="2" charset="-78"/>
            </a:endParaRPr>
          </a:p>
          <a:p>
            <a:pPr marL="514350" indent="-514350" algn="r" rtl="1">
              <a:spcBef>
                <a:spcPct val="20000"/>
              </a:spcBef>
              <a:buFont typeface="+mj-lt"/>
              <a:buAutoNum type="arabicPeriod"/>
              <a:defRPr/>
            </a:pPr>
            <a:r>
              <a:rPr lang="ar-LB" sz="3200" b="1" kern="0" dirty="0">
                <a:latin typeface="Traditional Arabic" pitchFamily="2" charset="-78"/>
                <a:cs typeface="Traditional Arabic" pitchFamily="2" charset="-78"/>
              </a:rPr>
              <a:t>السلطات الرسمية وبخاصة السلطة التنفيذية.</a:t>
            </a:r>
          </a:p>
          <a:p>
            <a:pPr marL="514350" indent="-514350" algn="r" rtl="1">
              <a:spcBef>
                <a:spcPct val="20000"/>
              </a:spcBef>
              <a:buFont typeface="+mj-lt"/>
              <a:buAutoNum type="arabicPeriod"/>
              <a:defRPr/>
            </a:pPr>
            <a:r>
              <a:rPr lang="ar-LB" sz="3200" b="1" kern="0" dirty="0">
                <a:latin typeface="Traditional Arabic" pitchFamily="2" charset="-78"/>
                <a:cs typeface="Traditional Arabic" pitchFamily="2" charset="-78"/>
              </a:rPr>
              <a:t>مؤسسات القطاع الخاص.</a:t>
            </a:r>
          </a:p>
          <a:p>
            <a:pPr marL="514350" indent="-514350" algn="r" rtl="1">
              <a:spcBef>
                <a:spcPct val="20000"/>
              </a:spcBef>
              <a:buFont typeface="+mj-lt"/>
              <a:buAutoNum type="arabicPeriod"/>
              <a:defRPr/>
            </a:pPr>
            <a:r>
              <a:rPr lang="ar-LB" sz="3200" b="1" kern="0" dirty="0">
                <a:latin typeface="Traditional Arabic" pitchFamily="2" charset="-78"/>
                <a:cs typeface="Traditional Arabic" pitchFamily="2" charset="-78"/>
              </a:rPr>
              <a:t>مؤسسات المجتمع المدني.</a:t>
            </a:r>
            <a:endParaRPr lang="en-US" sz="3200" b="1" kern="0" dirty="0">
              <a:latin typeface="Traditional Arabic" pitchFamily="2" charset="-78"/>
              <a:cs typeface="Traditional Arabic" pitchFamily="2" charset="-78"/>
            </a:endParaRPr>
          </a:p>
        </p:txBody>
      </p:sp>
    </p:spTree>
    <p:extLst>
      <p:ext uri="{BB962C8B-B14F-4D97-AF65-F5344CB8AC3E}">
        <p14:creationId xmlns:p14="http://schemas.microsoft.com/office/powerpoint/2010/main" val="325607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defRPr/>
            </a:pPr>
            <a:r>
              <a:rPr lang="ar-SA" dirty="0" smtClean="0"/>
              <a:t>الاستجابة</a:t>
            </a:r>
            <a:endParaRPr lang="en-US" dirty="0"/>
          </a:p>
          <a:p>
            <a:pPr marL="0" indent="0" algn="just" rtl="1">
              <a:buNone/>
              <a:defRPr/>
            </a:pPr>
            <a:r>
              <a:rPr lang="en-US" dirty="0"/>
              <a:t>      </a:t>
            </a:r>
            <a:r>
              <a:rPr lang="ar-SA" dirty="0" smtClean="0"/>
              <a:t>تحاول </a:t>
            </a:r>
            <a:r>
              <a:rPr lang="ar-SA" dirty="0"/>
              <a:t>المؤسسات والعمليات خدمة جميع أصحاب </a:t>
            </a:r>
            <a:r>
              <a:rPr lang="ar-SA" dirty="0" smtClean="0"/>
              <a:t>المصلحة (المواطنين).</a:t>
            </a:r>
            <a:endParaRPr lang="ar-LB" dirty="0" smtClean="0"/>
          </a:p>
          <a:p>
            <a:pPr marL="0" indent="0" algn="just" rtl="1">
              <a:buNone/>
              <a:defRPr/>
            </a:pPr>
            <a:endParaRPr lang="en-US" dirty="0"/>
          </a:p>
          <a:p>
            <a:pPr algn="just" rtl="1">
              <a:defRPr/>
            </a:pPr>
            <a:endParaRPr lang="en-US" dirty="0"/>
          </a:p>
        </p:txBody>
      </p:sp>
    </p:spTree>
    <p:extLst>
      <p:ext uri="{BB962C8B-B14F-4D97-AF65-F5344CB8AC3E}">
        <p14:creationId xmlns:p14="http://schemas.microsoft.com/office/powerpoint/2010/main" val="274613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defRPr/>
            </a:pPr>
            <a:r>
              <a:rPr lang="ar-SA" dirty="0" smtClean="0"/>
              <a:t>توجبه </a:t>
            </a:r>
            <a:r>
              <a:rPr lang="ar-SA" dirty="0"/>
              <a:t>الإجماع</a:t>
            </a:r>
            <a:endParaRPr lang="en-US" dirty="0"/>
          </a:p>
          <a:p>
            <a:pPr marL="0" indent="0" algn="r" rtl="1">
              <a:buNone/>
              <a:defRPr/>
            </a:pPr>
            <a:r>
              <a:rPr lang="en-US" dirty="0"/>
              <a:t>      </a:t>
            </a:r>
            <a:r>
              <a:rPr lang="ar-SA" dirty="0"/>
              <a:t>فالحوكمة الرشيدة تتوسط المصالح المختلفة للتوصل إلى إجماع واسع حول ما هو في صالح المجموعة، </a:t>
            </a:r>
            <a:r>
              <a:rPr lang="ar-SA" dirty="0" smtClean="0"/>
              <a:t>وحيثما </a:t>
            </a:r>
            <a:r>
              <a:rPr lang="ar-SA" dirty="0"/>
              <a:t>أمكن، بشأن السياسات والإجراءات.</a:t>
            </a:r>
            <a:endParaRPr lang="en-US" dirty="0"/>
          </a:p>
          <a:p>
            <a:pPr algn="r">
              <a:defRPr/>
            </a:pPr>
            <a:endParaRPr lang="en-US" dirty="0"/>
          </a:p>
        </p:txBody>
      </p:sp>
    </p:spTree>
    <p:extLst>
      <p:ext uri="{BB962C8B-B14F-4D97-AF65-F5344CB8AC3E}">
        <p14:creationId xmlns:p14="http://schemas.microsoft.com/office/powerpoint/2010/main" val="74533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r"/>
            <a:r>
              <a:rPr lang="ar-LB" altLang="en-US" smtClean="0"/>
              <a:t>الحوكمة: </a:t>
            </a:r>
            <a:r>
              <a:rPr lang="en-US" altLang="en-US" smtClean="0"/>
              <a:t/>
            </a:r>
            <a:br>
              <a:rPr lang="en-US" altLang="en-US" smtClean="0"/>
            </a:br>
            <a:endParaRPr lang="en-US" altLang="en-US" smtClean="0"/>
          </a:p>
        </p:txBody>
      </p:sp>
      <p:sp>
        <p:nvSpPr>
          <p:cNvPr id="22531" name="Content Placeholder 2"/>
          <p:cNvSpPr>
            <a:spLocks noGrp="1"/>
          </p:cNvSpPr>
          <p:nvPr>
            <p:ph idx="1"/>
          </p:nvPr>
        </p:nvSpPr>
        <p:spPr/>
        <p:txBody>
          <a:bodyPr/>
          <a:lstStyle/>
          <a:p>
            <a:pPr algn="just" rtl="1"/>
            <a:r>
              <a:rPr lang="ar-SA" altLang="en-US" dirty="0" smtClean="0"/>
              <a:t>الحوكمة هي النشاط الذي تقوم به الإدارة. وهي تتعلق بالقرارات التي تحدّد التوقعات، أو منح السلطة، أو التحقق من الأداء. وهي تتألف إما من عملية منفصلة أو من جزء محدّد من عمليات الإدارة أو القيادة. وفي بعض الأحيان مجموعة من الناس تشكل مجلسا محليا لإدارة هذه العمليات والنظم</a:t>
            </a:r>
            <a:r>
              <a:rPr lang="en-US" altLang="en-US" dirty="0" smtClean="0"/>
              <a:t>.</a:t>
            </a:r>
          </a:p>
          <a:p>
            <a:pPr algn="just" rtl="1"/>
            <a:r>
              <a:rPr lang="ar-SA" altLang="en-US" dirty="0" smtClean="0"/>
              <a:t>عند الحديث عن منظمة ما سواء كانت هادفة أو غير هادفة للربح، فإن الحوكمة تعني إدارة متسقة، وسياسات متماسكة، والتوجيه، والعمليات، واتخاذ القرارات في جزء معين من المسؤولية. على سبيل المثال، الإدارة على مستوى الشركات قد تنطوي على تطور السياسات المتعلقة بالخصوصية وعلى الاستثمار الداخلي وعلى استخدام البيانات</a:t>
            </a:r>
            <a:r>
              <a:rPr lang="en-US" altLang="en-US" dirty="0" smtClean="0"/>
              <a:t>.</a:t>
            </a:r>
          </a:p>
          <a:p>
            <a:pPr algn="just"/>
            <a:endParaRPr lang="en-US" altLang="en-US" dirty="0" smtClean="0"/>
          </a:p>
        </p:txBody>
      </p:sp>
    </p:spTree>
    <p:extLst>
      <p:ext uri="{BB962C8B-B14F-4D97-AF65-F5344CB8AC3E}">
        <p14:creationId xmlns:p14="http://schemas.microsoft.com/office/powerpoint/2010/main" val="251906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algn="r" rtl="1"/>
            <a:r>
              <a:rPr lang="ar-SA" altLang="en-US" smtClean="0"/>
              <a:t>الفعالية والكفاءة</a:t>
            </a:r>
          </a:p>
          <a:p>
            <a:pPr algn="r" rtl="1"/>
            <a:endParaRPr lang="en-US" altLang="en-US" smtClean="0"/>
          </a:p>
          <a:p>
            <a:pPr algn="r" rtl="1"/>
            <a:r>
              <a:rPr lang="en-US" altLang="en-US" smtClean="0"/>
              <a:t>        </a:t>
            </a:r>
            <a:r>
              <a:rPr lang="ar-SA" altLang="en-US" smtClean="0"/>
              <a:t>وتنتج العمليات والمؤسسات نتائج تفي بالاحتياجات مع الاستفادة المثلى من الموارد.</a:t>
            </a:r>
            <a:endParaRPr lang="en-US" altLang="en-US" smtClean="0"/>
          </a:p>
          <a:p>
            <a:pPr algn="r"/>
            <a:endParaRPr lang="en-US" altLang="en-US" smtClean="0"/>
          </a:p>
        </p:txBody>
      </p:sp>
    </p:spTree>
    <p:extLst>
      <p:ext uri="{BB962C8B-B14F-4D97-AF65-F5344CB8AC3E}">
        <p14:creationId xmlns:p14="http://schemas.microsoft.com/office/powerpoint/2010/main" val="371325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normAutofit lnSpcReduction="10000"/>
          </a:bodyPr>
          <a:lstStyle/>
          <a:p>
            <a:pPr algn="ctr" rtl="1"/>
            <a:r>
              <a:rPr lang="ar-LB" altLang="en-US" sz="4000" b="1" dirty="0" smtClean="0"/>
              <a:t>ثالثا: </a:t>
            </a:r>
            <a:r>
              <a:rPr lang="ar-SA" altLang="en-US" sz="4000" b="1" dirty="0" smtClean="0"/>
              <a:t>المساءلة</a:t>
            </a:r>
            <a:endParaRPr lang="ar-LB" altLang="en-US" sz="4000" b="1" dirty="0" smtClean="0"/>
          </a:p>
          <a:p>
            <a:pPr algn="ctr" rtl="1"/>
            <a:endParaRPr lang="en-US" altLang="en-US" sz="4000" b="1" dirty="0" smtClean="0"/>
          </a:p>
          <a:p>
            <a:pPr algn="r" rtl="1"/>
            <a:r>
              <a:rPr lang="en-US" altLang="en-US" dirty="0" smtClean="0"/>
              <a:t>        </a:t>
            </a:r>
            <a:r>
              <a:rPr lang="ar-SA" altLang="en-US" dirty="0" smtClean="0"/>
              <a:t>يخضع صناع القرار في الحكومة والقطاع الخاص ومنظمات المجتمع المدني للمساءلة أمام الجمهور، فضلا عن أصحاب المصلحة المؤسسيين. </a:t>
            </a:r>
            <a:endParaRPr lang="ar-LB" altLang="en-US" dirty="0" smtClean="0"/>
          </a:p>
          <a:p>
            <a:pPr algn="r" rtl="1">
              <a:defRPr/>
            </a:pPr>
            <a:r>
              <a:rPr lang="ar-LB" dirty="0"/>
              <a:t>هي حق أساسي من حقوق المواطن في دولة تحترم حقوق مواطنيها.</a:t>
            </a:r>
          </a:p>
          <a:p>
            <a:pPr algn="r" rtl="1">
              <a:defRPr/>
            </a:pPr>
            <a:endParaRPr lang="ar-LB" dirty="0"/>
          </a:p>
          <a:p>
            <a:pPr algn="r" rtl="1">
              <a:defRPr/>
            </a:pPr>
            <a:r>
              <a:rPr lang="ar-LB" dirty="0"/>
              <a:t>هي وضع كل من يتولى مسؤولية أمام مسؤولياته وإيجاد نظم  مراقبة أدائه وبخاصة في حال التقصير في الأداء أو التخلف عن الأداء.</a:t>
            </a:r>
          </a:p>
          <a:p>
            <a:pPr algn="r" rtl="1"/>
            <a:endParaRPr lang="en-US" altLang="en-US" dirty="0" smtClean="0"/>
          </a:p>
        </p:txBody>
      </p:sp>
    </p:spTree>
    <p:extLst>
      <p:ext uri="{BB962C8B-B14F-4D97-AF65-F5344CB8AC3E}">
        <p14:creationId xmlns:p14="http://schemas.microsoft.com/office/powerpoint/2010/main" val="180724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SA" sz="4400" b="1" kern="0" dirty="0" smtClean="0">
                <a:solidFill>
                  <a:srgbClr val="FF0000"/>
                </a:solidFill>
                <a:latin typeface="Traditional Arabic" pitchFamily="2" charset="-78"/>
                <a:ea typeface="+mj-ea"/>
                <a:cs typeface="Traditional Arabic" pitchFamily="2" charset="-78"/>
              </a:rPr>
              <a:t>مفهوم </a:t>
            </a:r>
            <a:r>
              <a:rPr lang="ar-LB" sz="4400" b="1" kern="0" dirty="0">
                <a:solidFill>
                  <a:srgbClr val="FF0000"/>
                </a:solidFill>
                <a:latin typeface="Traditional Arabic" pitchFamily="2" charset="-78"/>
                <a:ea typeface="+mj-ea"/>
                <a:cs typeface="Traditional Arabic" pitchFamily="2" charset="-78"/>
              </a:rPr>
              <a:t>المساءلة </a:t>
            </a:r>
            <a:r>
              <a:rPr lang="ar-LB" sz="4400" b="1" kern="0" dirty="0" smtClean="0">
                <a:solidFill>
                  <a:srgbClr val="FF0000"/>
                </a:solidFill>
                <a:latin typeface="Traditional Arabic" pitchFamily="2" charset="-78"/>
                <a:ea typeface="+mj-ea"/>
                <a:cs typeface="Traditional Arabic" pitchFamily="2" charset="-78"/>
              </a:rPr>
              <a:t>والمحاسبة</a:t>
            </a: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just" rtl="1">
              <a:spcBef>
                <a:spcPct val="20000"/>
              </a:spcBef>
              <a:buFont typeface="Arial" pitchFamily="34" charset="0"/>
              <a:buChar char="•"/>
              <a:defRPr/>
            </a:pPr>
            <a:endParaRPr lang="ar-LB" sz="3400" b="1" kern="0" dirty="0">
              <a:latin typeface="Traditional Arabic" pitchFamily="2" charset="-78"/>
              <a:cs typeface="Traditional Arabic" pitchFamily="2" charset="-78"/>
            </a:endParaRPr>
          </a:p>
          <a:p>
            <a:pPr marL="342900" indent="-342900" algn="just" rtl="1">
              <a:spcBef>
                <a:spcPct val="20000"/>
              </a:spcBef>
              <a:buFont typeface="Arial" pitchFamily="34" charset="0"/>
              <a:buChar char="•"/>
              <a:defRPr/>
            </a:pPr>
            <a:r>
              <a:rPr lang="ar-LB" sz="3400" b="1" kern="0" dirty="0">
                <a:latin typeface="Traditional Arabic" pitchFamily="2" charset="-78"/>
                <a:cs typeface="Traditional Arabic" pitchFamily="2" charset="-78"/>
              </a:rPr>
              <a:t>هي حق أساسي من حقوق المواطن في دولة تحترم حقوق مواطنيها.</a:t>
            </a:r>
          </a:p>
          <a:p>
            <a:pPr marL="342900" indent="-342900" algn="just" rtl="1">
              <a:spcBef>
                <a:spcPct val="20000"/>
              </a:spcBef>
              <a:defRPr/>
            </a:pPr>
            <a:endParaRPr lang="ar-LB" sz="3400" b="1" kern="0" dirty="0">
              <a:latin typeface="Traditional Arabic" pitchFamily="2" charset="-78"/>
              <a:cs typeface="Traditional Arabic" pitchFamily="2" charset="-78"/>
            </a:endParaRPr>
          </a:p>
          <a:p>
            <a:pPr marL="342900" indent="-342900" algn="just" rtl="1">
              <a:spcBef>
                <a:spcPct val="20000"/>
              </a:spcBef>
              <a:buFont typeface="Arial" pitchFamily="34" charset="0"/>
              <a:buChar char="•"/>
              <a:defRPr/>
            </a:pPr>
            <a:r>
              <a:rPr lang="ar-LB" sz="3400" b="1" kern="0" dirty="0">
                <a:latin typeface="Traditional Arabic" pitchFamily="2" charset="-78"/>
                <a:cs typeface="Traditional Arabic" pitchFamily="2" charset="-78"/>
              </a:rPr>
              <a:t>هي وضع كل من يتولى مسؤولية أمام مسؤولياته وإيجاد نظم  مراقبة أدائه وبخاصة في حال التقصير في الأداء أو التخلف عن الأداء.</a:t>
            </a:r>
          </a:p>
          <a:p>
            <a:pPr marL="342900" indent="-342900" algn="just" rtl="1">
              <a:spcBef>
                <a:spcPct val="20000"/>
              </a:spcBef>
              <a:defRPr/>
            </a:pPr>
            <a:endParaRPr lang="ar-LB" sz="3400" b="1" kern="0" dirty="0">
              <a:solidFill>
                <a:srgbClr val="FF0000"/>
              </a:solidFill>
              <a:latin typeface="Traditional Arabic" pitchFamily="2" charset="-78"/>
              <a:cs typeface="Traditional Arabic" pitchFamily="2" charset="-78"/>
            </a:endParaRPr>
          </a:p>
          <a:p>
            <a:pPr marL="342900" indent="-342900" algn="just" rtl="1">
              <a:spcBef>
                <a:spcPct val="20000"/>
              </a:spcBef>
              <a:defRPr/>
            </a:pPr>
            <a:endParaRPr lang="en-US" sz="3400" b="1" kern="0" dirty="0">
              <a:solidFill>
                <a:srgbClr val="FF0000"/>
              </a:solidFill>
              <a:latin typeface="Traditional Arabic" pitchFamily="2" charset="-78"/>
              <a:cs typeface="Traditional Arabic" pitchFamily="2" charset="-78"/>
            </a:endParaRPr>
          </a:p>
        </p:txBody>
      </p:sp>
    </p:spTree>
    <p:extLst>
      <p:ext uri="{BB962C8B-B14F-4D97-AF65-F5344CB8AC3E}">
        <p14:creationId xmlns:p14="http://schemas.microsoft.com/office/powerpoint/2010/main" val="1628815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SA" sz="4400" b="1" kern="0" dirty="0" smtClean="0">
                <a:solidFill>
                  <a:srgbClr val="FF0000"/>
                </a:solidFill>
                <a:latin typeface="Traditional Arabic" pitchFamily="2" charset="-78"/>
                <a:ea typeface="+mj-ea"/>
                <a:cs typeface="Traditional Arabic" pitchFamily="2" charset="-78"/>
              </a:rPr>
              <a:t> </a:t>
            </a:r>
            <a:r>
              <a:rPr lang="ar-LB" sz="4400" b="1" kern="0" dirty="0">
                <a:solidFill>
                  <a:srgbClr val="FF0000"/>
                </a:solidFill>
                <a:latin typeface="Traditional Arabic" pitchFamily="2" charset="-78"/>
                <a:ea typeface="+mj-ea"/>
                <a:cs typeface="Traditional Arabic" pitchFamily="2" charset="-78"/>
              </a:rPr>
              <a:t>ما هو هدف المساءلة </a:t>
            </a: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just" rtl="1">
              <a:spcBef>
                <a:spcPct val="20000"/>
              </a:spcBef>
              <a:defRPr/>
            </a:pPr>
            <a:r>
              <a:rPr lang="ar-LB" sz="3200" b="1" kern="0" dirty="0">
                <a:latin typeface="Traditional Arabic" pitchFamily="2" charset="-78"/>
                <a:cs typeface="Traditional Arabic" pitchFamily="2" charset="-78"/>
              </a:rPr>
              <a:t>يجب أن يخضع كل من يتولى منصب في الدولة، (سواء جرى انتخابه بطريقة</a:t>
            </a:r>
          </a:p>
          <a:p>
            <a:pPr marL="342900" indent="-342900" algn="just" rtl="1">
              <a:spcBef>
                <a:spcPct val="20000"/>
              </a:spcBef>
              <a:defRPr/>
            </a:pPr>
            <a:r>
              <a:rPr lang="ar-LB" sz="3200" b="1" kern="0" dirty="0">
                <a:latin typeface="Traditional Arabic" pitchFamily="2" charset="-78"/>
                <a:cs typeface="Traditional Arabic" pitchFamily="2" charset="-78"/>
              </a:rPr>
              <a:t>مباشرة أو غير مباشرة أم جرى تعيينه)، للمساءلة من قبل الجهات التي</a:t>
            </a:r>
          </a:p>
          <a:p>
            <a:pPr marL="342900" indent="-342900" algn="just" rtl="1">
              <a:spcBef>
                <a:spcPct val="20000"/>
              </a:spcBef>
              <a:defRPr/>
            </a:pPr>
            <a:r>
              <a:rPr lang="ar-LB" sz="3200" b="1" kern="0" dirty="0">
                <a:latin typeface="Traditional Arabic" pitchFamily="2" charset="-78"/>
                <a:cs typeface="Traditional Arabic" pitchFamily="2" charset="-78"/>
              </a:rPr>
              <a:t>قامت باختياره (المواطنون، المؤسسات الدستورية). وتتم هذه العملية خلال:</a:t>
            </a:r>
          </a:p>
          <a:p>
            <a:pPr marL="342900" indent="-342900" algn="just" rtl="1">
              <a:spcBef>
                <a:spcPct val="20000"/>
              </a:spcBef>
              <a:defRPr/>
            </a:pPr>
            <a:r>
              <a:rPr lang="ar-LB" sz="3200" b="1" kern="0" dirty="0">
                <a:latin typeface="Traditional Arabic" pitchFamily="2" charset="-78"/>
                <a:cs typeface="Traditional Arabic" pitchFamily="2" charset="-78"/>
              </a:rPr>
              <a:t>1- فترة توليه منصبه، عبر تقويم عمله بهدف الضغط عليه والتأثير فيه من أجل تحسين أدائه وتصويبه لتنفيذ البرامج والوعود التي جرى اختياره على أساسها</a:t>
            </a:r>
          </a:p>
          <a:p>
            <a:pPr marL="342900" indent="-342900" algn="just" rtl="1">
              <a:spcBef>
                <a:spcPct val="20000"/>
              </a:spcBef>
              <a:defRPr/>
            </a:pPr>
            <a:r>
              <a:rPr lang="ar-LB" sz="3200" b="1" kern="0" dirty="0">
                <a:latin typeface="Traditional Arabic" pitchFamily="2" charset="-78"/>
                <a:cs typeface="Traditional Arabic" pitchFamily="2" charset="-78"/>
              </a:rPr>
              <a:t>2- عند انتهاء مدة ولايته وإبداء رغبته في ولاية جديدة عبر مساءلته ومحاسبته على مجمل أدائه وانجازاته وأخطائه.  </a:t>
            </a:r>
          </a:p>
          <a:p>
            <a:pPr marL="342900" indent="-342900" algn="just" rtl="1">
              <a:spcBef>
                <a:spcPct val="20000"/>
              </a:spcBef>
              <a:defRPr/>
            </a:pPr>
            <a:endParaRPr lang="ar-LB" sz="3400" b="1" kern="0" dirty="0">
              <a:solidFill>
                <a:srgbClr val="FF0000"/>
              </a:solidFill>
              <a:latin typeface="Traditional Arabic" pitchFamily="2" charset="-78"/>
              <a:cs typeface="Traditional Arabic" pitchFamily="2" charset="-78"/>
            </a:endParaRPr>
          </a:p>
          <a:p>
            <a:pPr marL="342900" indent="-342900" algn="just" rtl="1">
              <a:spcBef>
                <a:spcPct val="20000"/>
              </a:spcBef>
              <a:defRPr/>
            </a:pPr>
            <a:endParaRPr lang="en-US" sz="3400" b="1" kern="0" dirty="0">
              <a:solidFill>
                <a:srgbClr val="FF0000"/>
              </a:solidFill>
              <a:latin typeface="Traditional Arabic" pitchFamily="2" charset="-78"/>
              <a:cs typeface="Traditional Arabic" pitchFamily="2" charset="-78"/>
            </a:endParaRPr>
          </a:p>
        </p:txBody>
      </p:sp>
    </p:spTree>
    <p:extLst>
      <p:ext uri="{BB962C8B-B14F-4D97-AF65-F5344CB8AC3E}">
        <p14:creationId xmlns:p14="http://schemas.microsoft.com/office/powerpoint/2010/main" val="612967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LB" sz="4400" b="1" kern="0" dirty="0">
                <a:solidFill>
                  <a:srgbClr val="FF0000"/>
                </a:solidFill>
                <a:latin typeface="Traditional Arabic" pitchFamily="2" charset="-78"/>
                <a:ea typeface="+mj-ea"/>
                <a:cs typeface="Traditional Arabic" pitchFamily="2" charset="-78"/>
              </a:rPr>
              <a:t>9</a:t>
            </a:r>
            <a:r>
              <a:rPr lang="ar-SA" sz="4400" b="1" kern="0" dirty="0">
                <a:solidFill>
                  <a:srgbClr val="FF0000"/>
                </a:solidFill>
                <a:latin typeface="Traditional Arabic" pitchFamily="2" charset="-78"/>
                <a:ea typeface="+mj-ea"/>
                <a:cs typeface="Traditional Arabic" pitchFamily="2" charset="-78"/>
              </a:rPr>
              <a:t>- </a:t>
            </a:r>
            <a:r>
              <a:rPr lang="ar-LB" sz="4400" b="1" kern="0" dirty="0">
                <a:solidFill>
                  <a:srgbClr val="FF0000"/>
                </a:solidFill>
                <a:latin typeface="Traditional Arabic" pitchFamily="2" charset="-78"/>
                <a:ea typeface="+mj-ea"/>
                <a:cs typeface="Traditional Arabic" pitchFamily="2" charset="-78"/>
              </a:rPr>
              <a:t>ما هي أهمية المساءلة </a:t>
            </a: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598612" y="1447800"/>
            <a:ext cx="8991600" cy="51054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a:lstStyle/>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تضمن احترام حقوق الموطنين</a:t>
            </a:r>
          </a:p>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تعزز الحكم الجيد والممارسة الديمقراطية</a:t>
            </a:r>
          </a:p>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تُلزم </a:t>
            </a:r>
            <a:r>
              <a:rPr lang="ar-LB" sz="3200" b="1" kern="0" dirty="0" err="1">
                <a:latin typeface="Traditional Arabic" pitchFamily="2" charset="-78"/>
                <a:cs typeface="Traditional Arabic" pitchFamily="2" charset="-78"/>
              </a:rPr>
              <a:t>المسؤولين</a:t>
            </a:r>
            <a:r>
              <a:rPr lang="ar-LB" sz="3200" b="1" kern="0" dirty="0">
                <a:latin typeface="Traditional Arabic" pitchFamily="2" charset="-78"/>
                <a:cs typeface="Traditional Arabic" pitchFamily="2" charset="-78"/>
              </a:rPr>
              <a:t> تأدية واجباتهم تجاه المواطن</a:t>
            </a:r>
          </a:p>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تؤدي إلى الحد من الفساد</a:t>
            </a:r>
          </a:p>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تمنع سوء استعمال السلطة وهدر المال العام</a:t>
            </a:r>
          </a:p>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تساهم في ترسيخ مفهوم المواطنة</a:t>
            </a:r>
          </a:p>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تلزم </a:t>
            </a:r>
            <a:r>
              <a:rPr lang="ar-LB" sz="3200" b="1" kern="0" dirty="0" err="1">
                <a:latin typeface="Traditional Arabic" pitchFamily="2" charset="-78"/>
                <a:cs typeface="Traditional Arabic" pitchFamily="2" charset="-78"/>
              </a:rPr>
              <a:t>المسؤولين</a:t>
            </a:r>
            <a:r>
              <a:rPr lang="ar-LB" sz="3200" b="1" kern="0" dirty="0">
                <a:latin typeface="Traditional Arabic" pitchFamily="2" charset="-78"/>
                <a:cs typeface="Traditional Arabic" pitchFamily="2" charset="-78"/>
              </a:rPr>
              <a:t> </a:t>
            </a:r>
            <a:r>
              <a:rPr lang="ar-LB" sz="3200" b="1" kern="0" dirty="0" err="1">
                <a:latin typeface="Traditional Arabic" pitchFamily="2" charset="-78"/>
                <a:cs typeface="Traditional Arabic" pitchFamily="2" charset="-78"/>
              </a:rPr>
              <a:t>بالتقيد</a:t>
            </a:r>
            <a:r>
              <a:rPr lang="ar-LB" sz="3200" b="1" kern="0" dirty="0">
                <a:latin typeface="Traditional Arabic" pitchFamily="2" charset="-78"/>
                <a:cs typeface="Traditional Arabic" pitchFamily="2" charset="-78"/>
              </a:rPr>
              <a:t> في القانون</a:t>
            </a:r>
          </a:p>
          <a:p>
            <a:pPr marL="342900" indent="-342900" algn="just" rtl="1">
              <a:spcBef>
                <a:spcPct val="20000"/>
              </a:spcBef>
              <a:buFont typeface="Arial" pitchFamily="34" charset="0"/>
              <a:buChar char="•"/>
              <a:defRPr/>
            </a:pPr>
            <a:r>
              <a:rPr lang="ar-LB" sz="3200" b="1" kern="0" dirty="0">
                <a:latin typeface="Traditional Arabic" pitchFamily="2" charset="-78"/>
                <a:cs typeface="Traditional Arabic" pitchFamily="2" charset="-78"/>
              </a:rPr>
              <a:t>ترسيخ مبدأ الفصل بين السلطات</a:t>
            </a:r>
          </a:p>
          <a:p>
            <a:pPr marL="342900" indent="-342900" algn="just" rtl="1">
              <a:spcBef>
                <a:spcPct val="20000"/>
              </a:spcBef>
              <a:defRPr/>
            </a:pPr>
            <a:endParaRPr lang="ar-LB" sz="3400" b="1" kern="0" dirty="0">
              <a:solidFill>
                <a:srgbClr val="FF0000"/>
              </a:solidFill>
              <a:latin typeface="Traditional Arabic" pitchFamily="2" charset="-78"/>
              <a:cs typeface="Traditional Arabic" pitchFamily="2" charset="-78"/>
            </a:endParaRPr>
          </a:p>
          <a:p>
            <a:pPr marL="342900" indent="-342900" algn="just" rtl="1">
              <a:spcBef>
                <a:spcPct val="20000"/>
              </a:spcBef>
              <a:defRPr/>
            </a:pPr>
            <a:endParaRPr lang="en-US" sz="3400" b="1" kern="0" dirty="0">
              <a:solidFill>
                <a:srgbClr val="FF0000"/>
              </a:solidFill>
              <a:latin typeface="Traditional Arabic" pitchFamily="2" charset="-78"/>
              <a:cs typeface="Traditional Arabic" pitchFamily="2" charset="-78"/>
            </a:endParaRPr>
          </a:p>
        </p:txBody>
      </p:sp>
    </p:spTree>
    <p:extLst>
      <p:ext uri="{BB962C8B-B14F-4D97-AF65-F5344CB8AC3E}">
        <p14:creationId xmlns:p14="http://schemas.microsoft.com/office/powerpoint/2010/main" val="1149607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LB" sz="4400" b="1" kern="0" dirty="0" smtClean="0">
                <a:solidFill>
                  <a:srgbClr val="FF0000"/>
                </a:solidFill>
                <a:latin typeface="Traditional Arabic" pitchFamily="2" charset="-78"/>
                <a:ea typeface="+mj-ea"/>
                <a:cs typeface="Traditional Arabic" pitchFamily="2" charset="-78"/>
              </a:rPr>
              <a:t>ما </a:t>
            </a:r>
            <a:r>
              <a:rPr lang="ar-LB" sz="4400" b="1" kern="0" dirty="0">
                <a:solidFill>
                  <a:srgbClr val="FF0000"/>
                </a:solidFill>
                <a:latin typeface="Traditional Arabic" pitchFamily="2" charset="-78"/>
                <a:ea typeface="+mj-ea"/>
                <a:cs typeface="Traditional Arabic" pitchFamily="2" charset="-78"/>
              </a:rPr>
              <a:t>هي أنواع المساءلة </a:t>
            </a: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just" rtl="1">
              <a:spcBef>
                <a:spcPct val="20000"/>
              </a:spcBef>
              <a:defRPr/>
            </a:pPr>
            <a:r>
              <a:rPr lang="ar-LB" sz="3400" b="1" kern="0" dirty="0">
                <a:latin typeface="Traditional Arabic" pitchFamily="2" charset="-78"/>
                <a:cs typeface="Traditional Arabic" pitchFamily="2" charset="-78"/>
              </a:rPr>
              <a:t>المساءلة الدستورية عبر المجلس الدستوري</a:t>
            </a:r>
          </a:p>
          <a:p>
            <a:pPr marL="342900" indent="-342900" algn="just" rtl="1">
              <a:spcBef>
                <a:spcPct val="20000"/>
              </a:spcBef>
              <a:defRPr/>
            </a:pPr>
            <a:r>
              <a:rPr lang="ar-LB" sz="3400" b="1" kern="0" dirty="0">
                <a:latin typeface="Traditional Arabic" pitchFamily="2" charset="-78"/>
                <a:cs typeface="Traditional Arabic" pitchFamily="2" charset="-78"/>
              </a:rPr>
              <a:t>المساءلة البرلمانية </a:t>
            </a:r>
          </a:p>
          <a:p>
            <a:pPr marL="342900" indent="-342900" algn="just" rtl="1">
              <a:spcBef>
                <a:spcPct val="20000"/>
              </a:spcBef>
              <a:defRPr/>
            </a:pPr>
            <a:r>
              <a:rPr lang="ar-LB" sz="3400" b="1" kern="0" dirty="0">
                <a:latin typeface="Traditional Arabic" pitchFamily="2" charset="-78"/>
                <a:cs typeface="Traditional Arabic" pitchFamily="2" charset="-78"/>
              </a:rPr>
              <a:t>مساءلة الهيئات الرقابية</a:t>
            </a:r>
          </a:p>
          <a:p>
            <a:pPr marL="342900" indent="-342900" algn="just" rtl="1">
              <a:spcBef>
                <a:spcPct val="20000"/>
              </a:spcBef>
              <a:defRPr/>
            </a:pPr>
            <a:r>
              <a:rPr lang="ar-LB" sz="3400" b="1" kern="0" dirty="0">
                <a:latin typeface="Traditional Arabic" pitchFamily="2" charset="-78"/>
                <a:cs typeface="Traditional Arabic" pitchFamily="2" charset="-78"/>
              </a:rPr>
              <a:t>المساءلة القضائية</a:t>
            </a:r>
          </a:p>
          <a:p>
            <a:pPr marL="342900" indent="-342900" algn="just" rtl="1">
              <a:spcBef>
                <a:spcPct val="20000"/>
              </a:spcBef>
              <a:defRPr/>
            </a:pPr>
            <a:r>
              <a:rPr lang="ar-LB" sz="3400" b="1" kern="0" dirty="0">
                <a:latin typeface="Traditional Arabic" pitchFamily="2" charset="-78"/>
                <a:cs typeface="Traditional Arabic" pitchFamily="2" charset="-78"/>
              </a:rPr>
              <a:t>المساءلة الداخلية داخل المؤسسات الرسمية بين الرئيس والمرؤوسين</a:t>
            </a:r>
          </a:p>
          <a:p>
            <a:pPr marL="342900" indent="-342900" algn="just" rtl="1">
              <a:spcBef>
                <a:spcPct val="20000"/>
              </a:spcBef>
              <a:defRPr/>
            </a:pPr>
            <a:r>
              <a:rPr lang="ar-LB" sz="3400" b="1" kern="0" dirty="0">
                <a:latin typeface="Traditional Arabic" pitchFamily="2" charset="-78"/>
                <a:cs typeface="Traditional Arabic" pitchFamily="2" charset="-78"/>
              </a:rPr>
              <a:t>المساءلة الشعبية عبر الانتخابات</a:t>
            </a:r>
          </a:p>
          <a:p>
            <a:pPr marL="342900" indent="-342900" algn="just" rtl="1">
              <a:spcBef>
                <a:spcPct val="20000"/>
              </a:spcBef>
              <a:defRPr/>
            </a:pPr>
            <a:endParaRPr lang="en-US" sz="3400" b="1" kern="0" dirty="0">
              <a:solidFill>
                <a:srgbClr val="FF0000"/>
              </a:solidFill>
              <a:latin typeface="Traditional Arabic" pitchFamily="2" charset="-78"/>
              <a:cs typeface="Traditional Arabic" pitchFamily="2" charset="-78"/>
            </a:endParaRPr>
          </a:p>
        </p:txBody>
      </p:sp>
    </p:spTree>
    <p:extLst>
      <p:ext uri="{BB962C8B-B14F-4D97-AF65-F5344CB8AC3E}">
        <p14:creationId xmlns:p14="http://schemas.microsoft.com/office/powerpoint/2010/main" val="199342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LB" sz="4400" b="1" kern="0" dirty="0" smtClean="0">
                <a:solidFill>
                  <a:srgbClr val="FF0000"/>
                </a:solidFill>
                <a:latin typeface="Traditional Arabic" pitchFamily="2" charset="-78"/>
                <a:ea typeface="+mj-ea"/>
                <a:cs typeface="Traditional Arabic" pitchFamily="2" charset="-78"/>
              </a:rPr>
              <a:t>ما </a:t>
            </a:r>
            <a:r>
              <a:rPr lang="ar-LB" sz="4400" b="1" kern="0" dirty="0">
                <a:solidFill>
                  <a:srgbClr val="FF0000"/>
                </a:solidFill>
                <a:latin typeface="Traditional Arabic" pitchFamily="2" charset="-78"/>
                <a:ea typeface="+mj-ea"/>
                <a:cs typeface="Traditional Arabic" pitchFamily="2" charset="-78"/>
              </a:rPr>
              <a:t>هي أنواع المساءلة </a:t>
            </a: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ctr" rtl="1">
              <a:spcBef>
                <a:spcPct val="20000"/>
              </a:spcBef>
              <a:defRPr/>
            </a:pPr>
            <a:r>
              <a:rPr lang="ar-SA" sz="4400" b="1" dirty="0">
                <a:latin typeface="Traditional Arabic" pitchFamily="2" charset="-78"/>
                <a:cs typeface="Traditional Arabic" pitchFamily="2" charset="-78"/>
              </a:rPr>
              <a:t>المساءلة العمودية والمساءلة الأفقية </a:t>
            </a:r>
            <a:endParaRPr lang="en-US" sz="4400" b="1" dirty="0">
              <a:latin typeface="Traditional Arabic" pitchFamily="2" charset="-78"/>
              <a:cs typeface="Traditional Arabic" pitchFamily="2" charset="-78"/>
            </a:endParaRPr>
          </a:p>
          <a:p>
            <a:pPr marL="342900" indent="-342900" algn="just" rtl="1">
              <a:spcBef>
                <a:spcPct val="20000"/>
              </a:spcBef>
              <a:defRPr/>
            </a:pPr>
            <a:r>
              <a:rPr lang="ar-SA" sz="3600" b="1" dirty="0">
                <a:latin typeface="Traditional Arabic" pitchFamily="2" charset="-78"/>
                <a:cs typeface="Traditional Arabic" pitchFamily="2" charset="-78"/>
              </a:rPr>
              <a:t>1- يشير مفهوم</a:t>
            </a:r>
            <a:r>
              <a:rPr lang="en-US" sz="3600" b="1" dirty="0">
                <a:latin typeface="Traditional Arabic" pitchFamily="2" charset="-78"/>
                <a:cs typeface="Traditional Arabic" pitchFamily="2" charset="-78"/>
              </a:rPr>
              <a:t> </a:t>
            </a:r>
            <a:r>
              <a:rPr lang="ar-SA" sz="3600" b="1" dirty="0">
                <a:latin typeface="Traditional Arabic" pitchFamily="2" charset="-78"/>
                <a:cs typeface="Traditional Arabic" pitchFamily="2" charset="-78"/>
              </a:rPr>
              <a:t>المساءلة العمودية إلى قدرة جمهور الناخبين على مساءلة ممثليهم عبر</a:t>
            </a:r>
            <a:r>
              <a:rPr lang="en-US" sz="3600" b="1" dirty="0">
                <a:latin typeface="Traditional Arabic" pitchFamily="2" charset="-78"/>
                <a:cs typeface="Traditional Arabic" pitchFamily="2" charset="-78"/>
              </a:rPr>
              <a:t> </a:t>
            </a:r>
            <a:r>
              <a:rPr lang="ar-SA" sz="3600" b="1" dirty="0">
                <a:latin typeface="Traditional Arabic" pitchFamily="2" charset="-78"/>
                <a:cs typeface="Traditional Arabic" pitchFamily="2" charset="-78"/>
              </a:rPr>
              <a:t>إعادة انتخابهم، أو عدم انتخابهم. </a:t>
            </a:r>
          </a:p>
          <a:p>
            <a:pPr marL="342900" indent="-342900" algn="just" rtl="1">
              <a:spcBef>
                <a:spcPct val="20000"/>
              </a:spcBef>
              <a:defRPr/>
            </a:pPr>
            <a:r>
              <a:rPr lang="ar-SA" sz="3600" b="1" dirty="0">
                <a:latin typeface="Traditional Arabic" pitchFamily="2" charset="-78"/>
                <a:cs typeface="Traditional Arabic" pitchFamily="2" charset="-78"/>
              </a:rPr>
              <a:t>2- المساءلة الأفقية تشير إلى خضوع كل هيئة أو مس</a:t>
            </a:r>
            <a:r>
              <a:rPr lang="ar-LB" sz="3600" b="1" dirty="0" err="1">
                <a:latin typeface="Traditional Arabic" pitchFamily="2" charset="-78"/>
                <a:cs typeface="Traditional Arabic" pitchFamily="2" charset="-78"/>
              </a:rPr>
              <a:t>ؤو</a:t>
            </a:r>
            <a:r>
              <a:rPr lang="ar-SA" sz="3600" b="1" dirty="0">
                <a:latin typeface="Traditional Arabic" pitchFamily="2" charset="-78"/>
                <a:cs typeface="Traditional Arabic" pitchFamily="2" charset="-78"/>
              </a:rPr>
              <a:t>ل للرقابة والمساءلة من قبل هيئة أخرى، بحيث لا يوجد أحد خارج المساءلة</a:t>
            </a:r>
            <a:endParaRPr lang="en-US" sz="3400" b="1" kern="0" dirty="0">
              <a:solidFill>
                <a:srgbClr val="FF0000"/>
              </a:solidFill>
              <a:latin typeface="Traditional Arabic" pitchFamily="2" charset="-78"/>
              <a:cs typeface="Traditional Arabic" pitchFamily="2" charset="-78"/>
            </a:endParaRPr>
          </a:p>
        </p:txBody>
      </p:sp>
    </p:spTree>
    <p:extLst>
      <p:ext uri="{BB962C8B-B14F-4D97-AF65-F5344CB8AC3E}">
        <p14:creationId xmlns:p14="http://schemas.microsoft.com/office/powerpoint/2010/main" val="1449293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427038"/>
            <a:ext cx="8229600" cy="1143000"/>
          </a:xfrm>
          <a:prstGeom prst="rect">
            <a:avLst/>
          </a:prstGeom>
          <a:noFill/>
          <a:ln w="9525">
            <a:noFill/>
            <a:miter lim="800000"/>
            <a:headEnd/>
            <a:tailEnd/>
          </a:ln>
        </p:spPr>
        <p:txBody>
          <a:bodyPr anchor="ctr"/>
          <a:lstStyle/>
          <a:p>
            <a:pPr algn="ctr" rtl="1">
              <a:defRPr/>
            </a:pPr>
            <a:r>
              <a:rPr lang="ar-SA" sz="4400" b="1" kern="0" dirty="0" smtClean="0">
                <a:solidFill>
                  <a:srgbClr val="FF0000"/>
                </a:solidFill>
                <a:latin typeface="Traditional Arabic" pitchFamily="2" charset="-78"/>
                <a:ea typeface="+mj-ea"/>
                <a:cs typeface="Traditional Arabic" pitchFamily="2" charset="-78"/>
              </a:rPr>
              <a:t>م</a:t>
            </a:r>
            <a:r>
              <a:rPr lang="ar-LB" sz="4400" b="1" kern="0" dirty="0" err="1">
                <a:solidFill>
                  <a:srgbClr val="FF0000"/>
                </a:solidFill>
                <a:latin typeface="Traditional Arabic" pitchFamily="2" charset="-78"/>
                <a:ea typeface="+mj-ea"/>
                <a:cs typeface="Traditional Arabic" pitchFamily="2" charset="-78"/>
              </a:rPr>
              <a:t>تطلبات</a:t>
            </a:r>
            <a:r>
              <a:rPr lang="ar-LB" sz="4400" b="1" kern="0" dirty="0">
                <a:solidFill>
                  <a:srgbClr val="FF0000"/>
                </a:solidFill>
                <a:latin typeface="Traditional Arabic" pitchFamily="2" charset="-78"/>
                <a:ea typeface="+mj-ea"/>
                <a:cs typeface="Traditional Arabic" pitchFamily="2" charset="-78"/>
              </a:rPr>
              <a:t> أساسية</a:t>
            </a:r>
            <a:r>
              <a:rPr lang="ar-SA" sz="4400" b="1" kern="0" dirty="0">
                <a:solidFill>
                  <a:srgbClr val="FF0000"/>
                </a:solidFill>
                <a:latin typeface="Traditional Arabic" pitchFamily="2" charset="-78"/>
                <a:ea typeface="+mj-ea"/>
                <a:cs typeface="Traditional Arabic" pitchFamily="2" charset="-78"/>
              </a:rPr>
              <a:t> </a:t>
            </a:r>
            <a:r>
              <a:rPr lang="ar-LB" sz="4400" b="1" kern="0" dirty="0">
                <a:solidFill>
                  <a:srgbClr val="FF0000"/>
                </a:solidFill>
                <a:latin typeface="Traditional Arabic" pitchFamily="2" charset="-78"/>
                <a:ea typeface="+mj-ea"/>
                <a:cs typeface="Traditional Arabic" pitchFamily="2" charset="-78"/>
              </a:rPr>
              <a:t>للم</a:t>
            </a:r>
            <a:r>
              <a:rPr lang="ar-LB" sz="4400" b="1" kern="0" dirty="0" err="1">
                <a:solidFill>
                  <a:srgbClr val="FF0000"/>
                </a:solidFill>
                <a:latin typeface="Traditional Arabic" pitchFamily="2" charset="-78"/>
                <a:ea typeface="+mj-ea"/>
                <a:cs typeface="Traditional Arabic" pitchFamily="2" charset="-78"/>
              </a:rPr>
              <a:t>ساءلة</a:t>
            </a: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6748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42900" indent="-342900" algn="just" rtl="1">
              <a:spcBef>
                <a:spcPct val="20000"/>
              </a:spcBef>
              <a:defRPr/>
            </a:pPr>
            <a:endParaRPr lang="en-US" sz="3400" b="1" kern="0" dirty="0">
              <a:solidFill>
                <a:srgbClr val="FF0000"/>
              </a:solidFill>
              <a:latin typeface="Traditional Arabic" pitchFamily="2" charset="-78"/>
              <a:cs typeface="Traditional Arabic" pitchFamily="2" charset="-78"/>
            </a:endParaRPr>
          </a:p>
        </p:txBody>
      </p:sp>
      <p:sp>
        <p:nvSpPr>
          <p:cNvPr id="33796" name="Rectangle 5"/>
          <p:cNvSpPr>
            <a:spLocks noChangeArrowheads="1"/>
          </p:cNvSpPr>
          <p:nvPr/>
        </p:nvSpPr>
        <p:spPr bwMode="auto">
          <a:xfrm>
            <a:off x="1979613" y="1600200"/>
            <a:ext cx="7991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Low" rtl="1" eaLnBrk="1" hangingPunct="1">
              <a:spcBef>
                <a:spcPct val="0"/>
              </a:spcBef>
              <a:buClrTx/>
              <a:buSzTx/>
              <a:buFontTx/>
              <a:buNone/>
            </a:pPr>
            <a:r>
              <a:rPr lang="ar-SA" altLang="en-US" sz="3000" b="1">
                <a:latin typeface="Traditional Arabic" panose="02020603050405020304" pitchFamily="18" charset="-78"/>
                <a:cs typeface="Traditional Arabic" panose="02020603050405020304" pitchFamily="18" charset="-78"/>
              </a:rPr>
              <a:t>1.وضوح رسالة المؤسسة والاتفاق عليها بين جميع المعنيين داخلها</a:t>
            </a:r>
            <a:r>
              <a:rPr lang="ar-SA" altLang="en-US" sz="3000">
                <a:latin typeface="Traditional Arabic" panose="02020603050405020304" pitchFamily="18" charset="-78"/>
                <a:cs typeface="Traditional Arabic" panose="02020603050405020304" pitchFamily="18" charset="-78"/>
              </a:rPr>
              <a:t>.</a:t>
            </a:r>
            <a:endParaRPr lang="ar-LB" altLang="en-US" sz="3000">
              <a:latin typeface="Traditional Arabic" panose="02020603050405020304" pitchFamily="18" charset="-78"/>
              <a:cs typeface="Traditional Arabic" panose="02020603050405020304" pitchFamily="18" charset="-78"/>
            </a:endParaRPr>
          </a:p>
          <a:p>
            <a:pPr algn="justLow" rtl="1" eaLnBrk="1" hangingPunct="1">
              <a:spcBef>
                <a:spcPct val="0"/>
              </a:spcBef>
              <a:buClrTx/>
              <a:buSzTx/>
              <a:buFontTx/>
              <a:buNone/>
            </a:pPr>
            <a:r>
              <a:rPr lang="ar-SA" altLang="en-US" sz="3000">
                <a:solidFill>
                  <a:srgbClr val="FF0000"/>
                </a:solidFill>
                <a:latin typeface="Traditional Arabic" panose="02020603050405020304" pitchFamily="18" charset="-78"/>
                <a:cs typeface="Traditional Arabic" panose="02020603050405020304" pitchFamily="18" charset="-78"/>
              </a:rPr>
              <a:t> </a:t>
            </a:r>
          </a:p>
        </p:txBody>
      </p:sp>
      <p:sp>
        <p:nvSpPr>
          <p:cNvPr id="33797" name="Rectangle 6"/>
          <p:cNvSpPr>
            <a:spLocks noChangeArrowheads="1"/>
          </p:cNvSpPr>
          <p:nvPr/>
        </p:nvSpPr>
        <p:spPr bwMode="auto">
          <a:xfrm>
            <a:off x="1979613" y="2209800"/>
            <a:ext cx="7972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Low" rtl="1" eaLnBrk="1" hangingPunct="1">
              <a:spcBef>
                <a:spcPct val="0"/>
              </a:spcBef>
              <a:buClrTx/>
              <a:buSzTx/>
              <a:buFontTx/>
              <a:buNone/>
            </a:pPr>
            <a:r>
              <a:rPr lang="ar-SA" altLang="en-US" sz="3000" b="1">
                <a:latin typeface="Traditional Arabic" panose="02020603050405020304" pitchFamily="18" charset="-78"/>
                <a:cs typeface="Traditional Arabic" panose="02020603050405020304" pitchFamily="18" charset="-78"/>
              </a:rPr>
              <a:t>2. وجود </a:t>
            </a:r>
            <a:r>
              <a:rPr lang="ar-LB" altLang="en-US" sz="3000" b="1">
                <a:latin typeface="Traditional Arabic" panose="02020603050405020304" pitchFamily="18" charset="-78"/>
                <a:cs typeface="Traditional Arabic" panose="02020603050405020304" pitchFamily="18" charset="-78"/>
              </a:rPr>
              <a:t>ا</a:t>
            </a:r>
            <a:r>
              <a:rPr lang="ar-SA" altLang="en-US" sz="3000" b="1">
                <a:latin typeface="Traditional Arabic" panose="02020603050405020304" pitchFamily="18" charset="-78"/>
                <a:cs typeface="Traditional Arabic" panose="02020603050405020304" pitchFamily="18" charset="-78"/>
              </a:rPr>
              <a:t>إستراتيجية للمؤسسة متفق عليها ومبنية على تحليل البيئة</a:t>
            </a:r>
            <a:r>
              <a:rPr lang="ar-SA" altLang="en-US" sz="3000" b="1">
                <a:solidFill>
                  <a:srgbClr val="FF0000"/>
                </a:solidFill>
                <a:latin typeface="Traditional Arabic" panose="02020603050405020304" pitchFamily="18" charset="-78"/>
                <a:cs typeface="Traditional Arabic" panose="02020603050405020304" pitchFamily="18" charset="-78"/>
              </a:rPr>
              <a:t>.</a:t>
            </a:r>
            <a:r>
              <a:rPr lang="ar-SA" altLang="en-US" sz="3000">
                <a:solidFill>
                  <a:srgbClr val="FF0000"/>
                </a:solidFill>
                <a:latin typeface="Traditional Arabic" panose="02020603050405020304" pitchFamily="18" charset="-78"/>
                <a:cs typeface="Traditional Arabic" panose="02020603050405020304" pitchFamily="18" charset="-78"/>
              </a:rPr>
              <a:t> </a:t>
            </a:r>
          </a:p>
        </p:txBody>
      </p:sp>
      <p:sp>
        <p:nvSpPr>
          <p:cNvPr id="33798" name="Rectangle 7"/>
          <p:cNvSpPr>
            <a:spLocks noChangeArrowheads="1"/>
          </p:cNvSpPr>
          <p:nvPr/>
        </p:nvSpPr>
        <p:spPr bwMode="auto">
          <a:xfrm>
            <a:off x="1751013" y="2819400"/>
            <a:ext cx="81962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Low" rtl="1" eaLnBrk="1" hangingPunct="1">
              <a:spcBef>
                <a:spcPct val="0"/>
              </a:spcBef>
              <a:buClrTx/>
              <a:buSzTx/>
              <a:buFontTx/>
              <a:buNone/>
            </a:pPr>
            <a:r>
              <a:rPr lang="ar-SA" altLang="en-US" sz="3000" b="1">
                <a:latin typeface="Traditional Arabic" panose="02020603050405020304" pitchFamily="18" charset="-78"/>
                <a:cs typeface="Traditional Arabic" panose="02020603050405020304" pitchFamily="18" charset="-78"/>
              </a:rPr>
              <a:t>3. </a:t>
            </a:r>
            <a:r>
              <a:rPr lang="ar-LB" altLang="en-US" sz="3000" b="1">
                <a:latin typeface="Traditional Arabic" panose="02020603050405020304" pitchFamily="18" charset="-78"/>
                <a:cs typeface="Traditional Arabic" panose="02020603050405020304" pitchFamily="18" charset="-78"/>
              </a:rPr>
              <a:t>خطط إستراتجية موضوعة تنفيذاً للإستراتجية</a:t>
            </a:r>
            <a:endParaRPr lang="ar-SA" altLang="en-US" sz="3000">
              <a:latin typeface="Traditional Arabic" panose="02020603050405020304" pitchFamily="18" charset="-78"/>
              <a:cs typeface="Traditional Arabic" panose="02020603050405020304" pitchFamily="18" charset="-78"/>
            </a:endParaRPr>
          </a:p>
        </p:txBody>
      </p:sp>
      <p:sp>
        <p:nvSpPr>
          <p:cNvPr id="33799" name="Rectangle 8"/>
          <p:cNvSpPr>
            <a:spLocks noChangeArrowheads="1"/>
          </p:cNvSpPr>
          <p:nvPr/>
        </p:nvSpPr>
        <p:spPr bwMode="auto">
          <a:xfrm>
            <a:off x="5365750" y="3429000"/>
            <a:ext cx="46910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ar-SA" altLang="en-US" sz="3000" b="1">
                <a:latin typeface="Traditional Arabic" panose="02020603050405020304" pitchFamily="18" charset="-78"/>
                <a:cs typeface="Traditional Arabic" panose="02020603050405020304" pitchFamily="18" charset="-78"/>
              </a:rPr>
              <a:t>4. وجود آليات للإفصاح ونشر المعلومات</a:t>
            </a:r>
            <a:r>
              <a:rPr lang="en-US" altLang="en-US" sz="1800">
                <a:latin typeface="Arial" panose="020B0604020202020204" pitchFamily="34" charset="0"/>
              </a:rPr>
              <a:t> </a:t>
            </a:r>
          </a:p>
        </p:txBody>
      </p:sp>
    </p:spTree>
    <p:extLst>
      <p:ext uri="{BB962C8B-B14F-4D97-AF65-F5344CB8AC3E}">
        <p14:creationId xmlns:p14="http://schemas.microsoft.com/office/powerpoint/2010/main" val="3599358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ar-LB" altLang="en-US" dirty="0" smtClean="0"/>
              <a:t>رابعا: الحوكمة وحقوق الانسان</a:t>
            </a:r>
            <a:endParaRPr lang="en-US" altLang="en-US" dirty="0" smtClean="0"/>
          </a:p>
        </p:txBody>
      </p:sp>
      <p:sp>
        <p:nvSpPr>
          <p:cNvPr id="15363" name="Content Placeholder 2"/>
          <p:cNvSpPr>
            <a:spLocks noGrp="1"/>
          </p:cNvSpPr>
          <p:nvPr>
            <p:ph idx="1"/>
          </p:nvPr>
        </p:nvSpPr>
        <p:spPr/>
        <p:txBody>
          <a:bodyPr/>
          <a:lstStyle/>
          <a:p>
            <a:pPr algn="r" rtl="1"/>
            <a:r>
              <a:rPr lang="ar-SA" altLang="en-US" dirty="0" smtClean="0"/>
              <a:t>الحوكمة الرشيدة وحقوق الإنسان يعزز كل منهما الآخر. وتوفر مبادئ حقوق الإنسان مجموعة من القيم لتوجيه عمل الحكومات والجهات الفاعلة السياسية والاجتماعية الأخرى. وهي توفر أيضا مجموعة من معايير الأداء التي يمكن أن تخضع هذه الجهات الفاعلة للمساءلة بشأنها. وعلاوة على ذلك، فإن مبادئ حقوق الإنسان تسترشد بمضمون جهود الإدارة الرشيدة: فهي قد تسترشد في وضع الأطر التشريعية والسياسات والبرامج ومخصصات الميزانية وغيرها من التدابير.</a:t>
            </a:r>
            <a:endParaRPr lang="ar-LB" altLang="en-US" dirty="0" smtClean="0"/>
          </a:p>
          <a:p>
            <a:pPr algn="r" rtl="1"/>
            <a:r>
              <a:rPr lang="ar-SA" altLang="en-US" dirty="0"/>
              <a:t>ومن ناحية أخرى، فإنه بدون الحكم السليم، لا يمكن احترام حقوق الإنسان وحمايتها بطريقة مستدامة. ويعتمد إعمال حقوق الإنسان على بيئة مواتية. ويشمل ذلك الأطر والمؤسسات القانونية المناسبة فضلا عن العمليات السياسية والإدارية المسؤولة عن الاستجابة لحقوق السكان واحتياجاتهم.</a:t>
            </a:r>
            <a:endParaRPr lang="en-US" altLang="en-US" dirty="0"/>
          </a:p>
          <a:p>
            <a:pPr algn="r" rtl="1"/>
            <a:endParaRPr lang="en-US" altLang="en-US" dirty="0" smtClean="0"/>
          </a:p>
          <a:p>
            <a:pPr algn="r"/>
            <a:endParaRPr lang="en-US" altLang="en-US" dirty="0" smtClean="0"/>
          </a:p>
        </p:txBody>
      </p:sp>
    </p:spTree>
    <p:extLst>
      <p:ext uri="{BB962C8B-B14F-4D97-AF65-F5344CB8AC3E}">
        <p14:creationId xmlns:p14="http://schemas.microsoft.com/office/powerpoint/2010/main" val="31267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pPr algn="ctr"/>
            <a:r>
              <a:rPr lang="ar-SA" altLang="en-US" sz="3200" dirty="0" smtClean="0"/>
              <a:t>ويمكن تنظيم الصلات بين الحكم الصالح وحقوق الإنسان حول أربعة مجالات:</a:t>
            </a:r>
            <a:r>
              <a:rPr lang="en-US" altLang="en-US" sz="3200" dirty="0" smtClean="0"/>
              <a:t/>
            </a:r>
            <a:br>
              <a:rPr lang="en-US" altLang="en-US" sz="3200" dirty="0" smtClean="0"/>
            </a:br>
            <a:endParaRPr lang="en-US" altLang="en-US" sz="3200" dirty="0" smtClean="0"/>
          </a:p>
        </p:txBody>
      </p:sp>
      <p:sp>
        <p:nvSpPr>
          <p:cNvPr id="17411" name="Content Placeholder 2"/>
          <p:cNvSpPr>
            <a:spLocks noGrp="1"/>
          </p:cNvSpPr>
          <p:nvPr>
            <p:ph idx="1"/>
          </p:nvPr>
        </p:nvSpPr>
        <p:spPr/>
        <p:txBody>
          <a:bodyPr/>
          <a:lstStyle/>
          <a:p>
            <a:pPr algn="ctr" rtl="1"/>
            <a:r>
              <a:rPr lang="ar-SA" altLang="en-US" dirty="0" smtClean="0"/>
              <a:t>المؤسسات الديمقراطية</a:t>
            </a:r>
            <a:endParaRPr lang="en-US" altLang="en-US" dirty="0" smtClean="0"/>
          </a:p>
          <a:p>
            <a:pPr algn="r" rtl="1"/>
            <a:r>
              <a:rPr lang="ar-SA" altLang="en-US" dirty="0" smtClean="0"/>
              <a:t>عندما تسود قيم حقوق الإنسان، فإن إصلاحات الحوكمة الرشيدة للمؤسسات الديمقراطية تخلق السبل أمام الجمهور للمشاركة في صنع السياسات سواء من خلال المؤسسات الرسمية أو المشاورات غير الرسمية. كما أنها تضع آليات لإدراج فئات اجتماعية متعددة في عمليات صنع القرار، وخاصة على الصعيد المحلي. وأخيرا، فإنها قد تشجع المجتمع المدني والمجتمعات المحلية على صياغة وتعبير مواقفها بشأن القضايا ذات الأهمية بالنسبة لهم.</a:t>
            </a:r>
            <a:endParaRPr lang="en-US" altLang="en-US" dirty="0" smtClean="0"/>
          </a:p>
          <a:p>
            <a:pPr algn="r"/>
            <a:endParaRPr lang="en-US" altLang="en-US" dirty="0" smtClean="0"/>
          </a:p>
        </p:txBody>
      </p:sp>
    </p:spTree>
    <p:extLst>
      <p:ext uri="{BB962C8B-B14F-4D97-AF65-F5344CB8AC3E}">
        <p14:creationId xmlns:p14="http://schemas.microsoft.com/office/powerpoint/2010/main" val="232408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algn="just" rtl="1"/>
            <a:r>
              <a:rPr lang="ar-SA" altLang="en-US" dirty="0" smtClean="0"/>
              <a:t>من حيث التمييز بين الحوكمة والحكومة – "الحوكمة" هي ما تقوم به </a:t>
            </a:r>
            <a:r>
              <a:rPr lang="en-US" altLang="en-US" dirty="0" smtClean="0"/>
              <a:t>"</a:t>
            </a:r>
            <a:r>
              <a:rPr lang="ar-SA" altLang="en-US" dirty="0" smtClean="0"/>
              <a:t>الحكومة" من أنشطة. وهي قد تكون حكومة جغرافية - سياسية (دولة قومية)، أو شركات حكومية (كيان تجاري)، أو حكومة اجتماعية - سياسية (بلدية، قبيلة، أسرة، الخ)، أو أي عدد من أنواع مختلفة من الحكومات. لكن الحوكمة هي الممارسة الحركية لسلطة الإدارة والسياسة، بالرغم أن الحكومة هي الأداة (بشكل إجمالي) التي تقوم بهذه الممارسة. كما يستخدم تجريديا مصطلح الحكومة كمرادف لمصطلح الحوكمة، كما هو الحال في الشعار الكندي، "السلام والنظام والحكومة الجيدة</a:t>
            </a:r>
            <a:r>
              <a:rPr lang="en-US" altLang="en-US" dirty="0" smtClean="0"/>
              <a:t>".</a:t>
            </a:r>
          </a:p>
          <a:p>
            <a:pPr algn="just" rtl="1"/>
            <a:endParaRPr lang="en-US" altLang="en-US" dirty="0" smtClean="0"/>
          </a:p>
        </p:txBody>
      </p:sp>
    </p:spTree>
    <p:extLst>
      <p:ext uri="{BB962C8B-B14F-4D97-AF65-F5344CB8AC3E}">
        <p14:creationId xmlns:p14="http://schemas.microsoft.com/office/powerpoint/2010/main" val="38021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algn="ctr" rtl="1"/>
            <a:r>
              <a:rPr lang="ar-SA" altLang="en-US" dirty="0" smtClean="0"/>
              <a:t>الخدمات العامة</a:t>
            </a:r>
            <a:endParaRPr lang="en-US" altLang="en-US" dirty="0" smtClean="0"/>
          </a:p>
          <a:p>
            <a:pPr algn="r" rtl="1"/>
            <a:r>
              <a:rPr lang="ar-SA" altLang="en-US" dirty="0" smtClean="0"/>
              <a:t>وفي مجال تقديم خدمات الدولة للجمهور، فإن إصلاحات الحوكمة الرشيدة تعزز حقوق الإنسان عندما تحسن قدرة الدولة على الوفاء بمسؤوليتها عن توفير المنافع العامة التي تعتبر أساسية لحماية عدد من حقوق الإنسان، مثل الحق في التعليم ، والصحة والغذاء. وقد تشمل مبادرات الإصلاح آليات المساءلة والشفافية، وأدوات السياسات الحساسة ثقافيا لضمان أن تكون الخدمات متاحة ومقبولة للجميع، ومسارات للمشاركة العامة في صنع القرار.</a:t>
            </a:r>
            <a:endParaRPr lang="en-US" altLang="en-US" dirty="0" smtClean="0"/>
          </a:p>
          <a:p>
            <a:pPr algn="r"/>
            <a:endParaRPr lang="en-US" altLang="en-US" dirty="0" smtClean="0"/>
          </a:p>
        </p:txBody>
      </p:sp>
    </p:spTree>
    <p:extLst>
      <p:ext uri="{BB962C8B-B14F-4D97-AF65-F5344CB8AC3E}">
        <p14:creationId xmlns:p14="http://schemas.microsoft.com/office/powerpoint/2010/main" val="16179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rtl="1"/>
            <a:r>
              <a:rPr lang="ar-SA" altLang="en-US" dirty="0" smtClean="0"/>
              <a:t>قواعد القانون</a:t>
            </a:r>
          </a:p>
          <a:p>
            <a:pPr algn="r" rtl="1"/>
            <a:r>
              <a:rPr lang="ar-SA" altLang="en-US" dirty="0" smtClean="0"/>
              <a:t>عندما يتعلق الأمر بسيادة القانون، فإن تشريعات إصلاح الحوكمة الرشيدة حساسة لحقوق الإنسان وتساعد المؤسسات التي تتراوح بين النظم الجنائية والمحاكم والبرلمانات على تنفيذ هذا التشريع على نحو أفضل. وقد تشمل مبادرات الحوكمة الرشيدة الدعوة إلى الصالح القانوني، وزيادة الوعي العام بالإطار القانوني الوطني والدولي، وبناء القدرات أو إصلاح المؤسسات.</a:t>
            </a:r>
            <a:endParaRPr lang="en-US" altLang="en-US" dirty="0" smtClean="0"/>
          </a:p>
          <a:p>
            <a:pPr algn="r"/>
            <a:endParaRPr lang="en-US" altLang="en-US" dirty="0" smtClean="0"/>
          </a:p>
        </p:txBody>
      </p:sp>
    </p:spTree>
    <p:extLst>
      <p:ext uri="{BB962C8B-B14F-4D97-AF65-F5344CB8AC3E}">
        <p14:creationId xmlns:p14="http://schemas.microsoft.com/office/powerpoint/2010/main" val="2450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algn="ctr" rtl="1"/>
            <a:r>
              <a:rPr lang="ar-SA" altLang="en-US" dirty="0" smtClean="0"/>
              <a:t>مكافحة الفساد</a:t>
            </a:r>
            <a:endParaRPr lang="en-US" altLang="en-US" dirty="0" smtClean="0"/>
          </a:p>
          <a:p>
            <a:pPr algn="r" rtl="1"/>
            <a:r>
              <a:rPr lang="ar-SA" altLang="en-US" dirty="0" smtClean="0"/>
              <a:t>في مكافحة الفساد، تعتمد جهود الحوكمة الرشيدة على مبادئ مثل المساءلة والشفافية والمشاركة في تشكيل تدابير لمكافحة الفساد. وقد تشمل المبادرات إنشاء مؤسسات مثل لجان مكافحة الفساد، وإنشاء آليات لتبادل المعلومات، ورصد استخدام الحكومات للأموال العامة وتنفيذ السياسات.</a:t>
            </a:r>
            <a:endParaRPr lang="en-US" altLang="en-US" dirty="0" smtClean="0"/>
          </a:p>
          <a:p>
            <a:pPr algn="r"/>
            <a:endParaRPr lang="en-US" altLang="en-US" dirty="0" smtClean="0"/>
          </a:p>
        </p:txBody>
      </p:sp>
    </p:spTree>
    <p:extLst>
      <p:ext uri="{BB962C8B-B14F-4D97-AF65-F5344CB8AC3E}">
        <p14:creationId xmlns:p14="http://schemas.microsoft.com/office/powerpoint/2010/main" val="7632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ctr"/>
            <a:r>
              <a:rPr lang="ar-LB" altLang="en-US" sz="3200" b="1" dirty="0" smtClean="0"/>
              <a:t>خامسا: </a:t>
            </a:r>
            <a:r>
              <a:rPr lang="ar-SA" altLang="en-US" sz="3200" b="1" dirty="0" smtClean="0"/>
              <a:t>الحوكمة الرشيدة وحقوق الإنسان والتنمية:</a:t>
            </a:r>
            <a:r>
              <a:rPr lang="en-US" altLang="en-US" sz="3200" b="1" dirty="0" smtClean="0"/>
              <a:t/>
            </a:r>
            <a:br>
              <a:rPr lang="en-US" altLang="en-US" sz="3200" b="1" dirty="0" smtClean="0"/>
            </a:br>
            <a:endParaRPr lang="en-US" altLang="en-US" sz="3200" b="1" dirty="0" smtClean="0"/>
          </a:p>
        </p:txBody>
      </p:sp>
      <p:sp>
        <p:nvSpPr>
          <p:cNvPr id="21507" name="Content Placeholder 2"/>
          <p:cNvSpPr>
            <a:spLocks noGrp="1"/>
          </p:cNvSpPr>
          <p:nvPr>
            <p:ph idx="1"/>
          </p:nvPr>
        </p:nvSpPr>
        <p:spPr/>
        <p:txBody>
          <a:bodyPr/>
          <a:lstStyle/>
          <a:p>
            <a:pPr algn="just" rtl="1"/>
            <a:r>
              <a:rPr lang="ar-SA" altLang="en-US" sz="2199" dirty="0"/>
              <a:t>قام المجتمع الدولي، بصورة مباشرة أو غير مباشرة، بإقامة الترابط بين </a:t>
            </a:r>
            <a:r>
              <a:rPr lang="ar-SA" altLang="en-US" sz="2199" dirty="0" smtClean="0"/>
              <a:t>الحوكمة الرشيدة </a:t>
            </a:r>
            <a:r>
              <a:rPr lang="ar-SA" altLang="en-US" sz="2199" dirty="0"/>
              <a:t>وحقوق الإنسان والتنمية المستدامة في عدد من الإعلانات وغيرها من وثائق المؤتمرات العالمية. فعلى سبيل المثال، ينص إعلان الحق في التنمية على أن لكل إنسان وكل الشعوب الحق في المشاركة في التنمية الاقتصادية والاجتماعية والثقافية والسياسية والمساهمة فيها والتمتع بها "(المادة 1). وفي إعلان الألفية، أكد زعماء العالم التزامهم بتعزيز الديمقراطية وتعزيز سيادة القانون واحترام حقوق الإنسان والحريات الأساسية المعترف بها دوليا، بما في ذلك الحق في التنمية. ووفقا لوثيقة استراتيجية الأمم المتحدة المتعلقة بالأهداف الإنمائية للألفية، </a:t>
            </a:r>
            <a:r>
              <a:rPr lang="ar-SA" altLang="en-US" sz="2199" dirty="0" err="1"/>
              <a:t>المعنونة</a:t>
            </a:r>
            <a:r>
              <a:rPr lang="ar-SA" altLang="en-US" sz="2199" dirty="0"/>
              <a:t> "الأمم المتحدة والأهداف الإنمائية للألفية: استراتيجية أساسية"، فإن الأهداف الإنمائية للألفية يجب أن تندرج ضمن القواعد والمعايير الأوسع لإعلان الألفية "بما في ذلك تلك المتعلقة "بحقوق الانسان والديمقراطية </a:t>
            </a:r>
            <a:r>
              <a:rPr lang="ar-SA" altLang="en-US" sz="2199" dirty="0" err="1" smtClean="0"/>
              <a:t>والحوكمة</a:t>
            </a:r>
            <a:r>
              <a:rPr lang="ar-SA" altLang="en-US" sz="2199" dirty="0" smtClean="0"/>
              <a:t> الرشيدة".</a:t>
            </a:r>
            <a:endParaRPr lang="en-US" altLang="en-US" sz="2199" dirty="0"/>
          </a:p>
          <a:p>
            <a:pPr algn="just" rtl="1"/>
            <a:endParaRPr lang="en-US" altLang="en-US" sz="2199" dirty="0"/>
          </a:p>
        </p:txBody>
      </p:sp>
    </p:spTree>
    <p:extLst>
      <p:ext uri="{BB962C8B-B14F-4D97-AF65-F5344CB8AC3E}">
        <p14:creationId xmlns:p14="http://schemas.microsoft.com/office/powerpoint/2010/main" val="224048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normAutofit fontScale="85000" lnSpcReduction="10000"/>
          </a:bodyPr>
          <a:lstStyle/>
          <a:p>
            <a:pPr algn="just" rtl="1"/>
            <a:r>
              <a:rPr lang="ar-SA" altLang="en-US" dirty="0" smtClean="0"/>
              <a:t>الحوكمة التشاركي</a:t>
            </a:r>
            <a:r>
              <a:rPr lang="ar-LB" altLang="en-US" dirty="0" smtClean="0"/>
              <a:t>ة / الحوكمة والمشاركة </a:t>
            </a:r>
            <a:endParaRPr lang="en-US" altLang="en-US" dirty="0" smtClean="0"/>
          </a:p>
          <a:p>
            <a:pPr algn="just" rtl="1"/>
            <a:r>
              <a:rPr lang="ar-SA" altLang="en-US" dirty="0" smtClean="0"/>
              <a:t>وتركز الحوكمة التشاركية على تعميق المشاركة الديمقراطية من خلال مشاركة المواطنين في عمليات الحكم مع الدولة. والفكرة هي أن المواطنين يجب أن يلعبوا دورا أكثر مباشرة في صنع القرار العام أو على الأقل إشراك أكثر عمقا مع القضايا السياسية. وينبغي أيضا أن يستجيب المسؤولون الحكوميون لهذا النوع من المشاركة. ومن الناحية العملية، يمكن للحكم التشاركي أن يكمل أدوار المواطنين كناخبين أو كمراقبين من خلال أشكال مباشرة أكثر من المشاركة.</a:t>
            </a:r>
            <a:endParaRPr lang="ar-LB" altLang="en-US" dirty="0" smtClean="0"/>
          </a:p>
          <a:p>
            <a:pPr algn="just" rtl="1"/>
            <a:r>
              <a:rPr lang="ar-SA" dirty="0"/>
              <a:t>مما سبق، يمكن القول ان الحوكمة تشير الى عملية اتخاذ قرارات وصنع سياسات يشارك بها كل اللاعبين، من مستفيدين ومقدمين للخدمات العامة والخاصة، وهذا يشمل مشاركة المنظمات الرسمية وغير الرسمية، الحكومية وغير الحكومية، والافراد، في صياغة واعداد وتنفيذ وتقييم والرقابة على تنفيذ السياسات العامة (البسام، 1438هـ). </a:t>
            </a:r>
          </a:p>
          <a:p>
            <a:pPr algn="just" rtl="1"/>
            <a:r>
              <a:rPr lang="ar-SA" dirty="0"/>
              <a:t>المنظمات الرسمية تشمل الحكومة ومنظمات الاعمال والمنظمات الغير هادفة للربح، بينما المنظمات غير الرسمية تشمل الافراد والمستفيدين بشكل عام من الخدمات العامة. </a:t>
            </a:r>
            <a:endParaRPr lang="en-US" dirty="0"/>
          </a:p>
          <a:p>
            <a:pPr algn="just" rtl="1"/>
            <a:endParaRPr lang="en-US" altLang="en-US" dirty="0" smtClean="0"/>
          </a:p>
          <a:p>
            <a:pPr algn="just"/>
            <a:endParaRPr lang="en-US" altLang="en-US" dirty="0" smtClean="0"/>
          </a:p>
        </p:txBody>
      </p:sp>
    </p:spTree>
    <p:extLst>
      <p:ext uri="{BB962C8B-B14F-4D97-AF65-F5344CB8AC3E}">
        <p14:creationId xmlns:p14="http://schemas.microsoft.com/office/powerpoint/2010/main" val="37203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pPr algn="just" rtl="1"/>
            <a:r>
              <a:rPr lang="ar-SA" altLang="en-US" dirty="0" smtClean="0"/>
              <a:t>إدارة العقود</a:t>
            </a:r>
            <a:endParaRPr lang="en-US" altLang="en-US" dirty="0" smtClean="0"/>
          </a:p>
          <a:p>
            <a:pPr algn="just" rtl="1"/>
            <a:r>
              <a:rPr lang="ar-SA" altLang="en-US" dirty="0" smtClean="0"/>
              <a:t>ويركز التفكير الناشئ حول إدارة العقود على إنشاء هيكل </a:t>
            </a:r>
            <a:r>
              <a:rPr lang="ar-SA" altLang="en-US" dirty="0" err="1" smtClean="0"/>
              <a:t>حوكمة</a:t>
            </a:r>
            <a:r>
              <a:rPr lang="ar-SA" altLang="en-US" dirty="0" smtClean="0"/>
              <a:t> يكون للأطراف فيه مصلحة ثابتة في إدارة الترتيبات التعاقدية التي تكون في الغالب أكثر تعقيدا بطريقة أكثر تعاونية ومتوازنة ومرنة وموثوقية. في عام 1979، كتب أوليفر </a:t>
            </a:r>
            <a:r>
              <a:rPr lang="ar-SA" altLang="en-US" dirty="0" err="1" smtClean="0"/>
              <a:t>ويليامسون</a:t>
            </a:r>
            <a:r>
              <a:rPr lang="ar-SA" altLang="en-US" dirty="0" smtClean="0"/>
              <a:t> الحائز على جائزة نوبل أن هيكل إدارة العقد هو "الإطار الذي يتم فيه تحديد سلامة الصفقة". وإضافة إلى ذلك، "نظرا لأن العقود متنوعة ومعقدة، تختلف هياكل الحوكمة بطبيعة المعاملة ". </a:t>
            </a:r>
            <a:endParaRPr lang="en-US" altLang="en-US" dirty="0" smtClean="0"/>
          </a:p>
          <a:p>
            <a:pPr algn="just"/>
            <a:endParaRPr lang="en-US" altLang="en-US" dirty="0" smtClean="0"/>
          </a:p>
        </p:txBody>
      </p:sp>
    </p:spTree>
    <p:extLst>
      <p:ext uri="{BB962C8B-B14F-4D97-AF65-F5344CB8AC3E}">
        <p14:creationId xmlns:p14="http://schemas.microsoft.com/office/powerpoint/2010/main" val="142766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2209224" y="1905397"/>
            <a:ext cx="7770376" cy="3885188"/>
          </a:xfrm>
        </p:spPr>
        <p:txBody>
          <a:bodyPr>
            <a:normAutofit fontScale="92500" lnSpcReduction="10000"/>
          </a:bodyPr>
          <a:lstStyle/>
          <a:p>
            <a:pPr algn="just" rtl="1"/>
            <a:r>
              <a:rPr lang="ar-SA" altLang="en-US" dirty="0" smtClean="0"/>
              <a:t>إدارة متعددة المستويات</a:t>
            </a:r>
            <a:endParaRPr lang="en-US" altLang="en-US" dirty="0" smtClean="0"/>
          </a:p>
          <a:p>
            <a:pPr algn="just" rtl="1"/>
            <a:r>
              <a:rPr lang="ar-SA" altLang="en-US" dirty="0" smtClean="0"/>
              <a:t>والحكم المتعدد المستويات هو نهج في العلوم السياسية ونظريات الإدارة العامة ينبع من دراسات عن التكامل الأوروبي. طور علماء السياسة </a:t>
            </a:r>
            <a:r>
              <a:rPr lang="ar-SA" altLang="en-US" dirty="0" err="1" smtClean="0"/>
              <a:t>ليسبيت</a:t>
            </a:r>
            <a:r>
              <a:rPr lang="ar-SA" altLang="en-US" dirty="0" smtClean="0"/>
              <a:t> </a:t>
            </a:r>
            <a:r>
              <a:rPr lang="ar-SA" altLang="en-US" dirty="0" err="1" smtClean="0"/>
              <a:t>هوغي</a:t>
            </a:r>
            <a:r>
              <a:rPr lang="ar-SA" altLang="en-US" dirty="0" smtClean="0"/>
              <a:t> و غاري ماركس مفهوم الحكم متعدد المستويات في أوائل التسعينات، و كانوا يساهمون باستمرار في برنامج البحث في سلسلة من المقالات. وقد نشأت نظريتهم من دراسة الهياكل الجديدة التي وضعها الاتحاد الأوروبي (معاهدة ماستريخت) في عام 1992. وتعكس الحوكمة المتعددة المستويات فكرة وجود هياكل سلطة متفاعلة كثيرة في العمل في الاقتصاد السياسي العالمي الناشئ. وهو "يضيء التشابك الحميم بين المستويات المحلية والدولية للسلطة".</a:t>
            </a:r>
            <a:endParaRPr lang="en-US" altLang="en-US" dirty="0" smtClean="0"/>
          </a:p>
          <a:p>
            <a:pPr algn="just"/>
            <a:endParaRPr lang="en-US" altLang="en-US" dirty="0" smtClean="0"/>
          </a:p>
        </p:txBody>
      </p:sp>
    </p:spTree>
    <p:extLst>
      <p:ext uri="{BB962C8B-B14F-4D97-AF65-F5344CB8AC3E}">
        <p14:creationId xmlns:p14="http://schemas.microsoft.com/office/powerpoint/2010/main" val="28742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209224" y="1905397"/>
            <a:ext cx="7770376" cy="4646990"/>
          </a:xfrm>
        </p:spPr>
        <p:txBody>
          <a:bodyPr>
            <a:normAutofit fontScale="92500" lnSpcReduction="10000"/>
          </a:bodyPr>
          <a:lstStyle/>
          <a:p>
            <a:pPr algn="just" rtl="1"/>
            <a:r>
              <a:rPr lang="en-US" altLang="en-US" sz="2199" dirty="0"/>
              <a:t>Met governance</a:t>
            </a:r>
          </a:p>
          <a:p>
            <a:pPr algn="just" rtl="1"/>
            <a:r>
              <a:rPr lang="en-US" altLang="en-US" sz="2199" dirty="0"/>
              <a:t>"</a:t>
            </a:r>
            <a:r>
              <a:rPr lang="ar-SA" altLang="en-US" sz="2199" dirty="0" err="1"/>
              <a:t>ميتاجفيرنانس</a:t>
            </a:r>
            <a:r>
              <a:rPr lang="ar-SA" altLang="en-US" sz="2199" dirty="0"/>
              <a:t>" هو "حكم الحكم". وهو يمثل المبادئ الأخلاقية المعمول بها، أو "القواعد"، التي تشكل وتوجيه عملية الحكم برمتها. ومن المهم أن نلاحظ أنه لا توجد إعدادات محددة بوضوح تجري في إطارها عملية التقاضي أو أشخاص معينون مسؤولون عن ذلك. في حين يعتقد البعض [من] أن الفوضى هي دور الدولة التي يفترض أنها تريد توجيه الجهات الفاعلة في اتجاه معين، فإنه يمكن "أن يمارسها أي ممثل حكيم" الذي يرغب في التأثير على عملية الحكم. ومن الأمثلة على ذلك نشر مدونات لقواعد السلوك على أعلى مستوى من الحكومات الدولية ، وتركيز وسائط الإعلام على قضايا محددة على المستوى الاجتماعي - الثقافي. وعلى الرغم من مصادرها المختلفة، فإن كلا منهما يسعى إلى إنشاء قيم بطريقة تجعلها "قواعد" مقبولة. وحقيقة أن "القواعد" يمكن أن تنشأ على أي مستوى، ومن ثم يمكن استخدامها لتشكيل عملية الحوكمة ككل، يعني أن </a:t>
            </a:r>
            <a:r>
              <a:rPr lang="ar-SA" altLang="en-US" sz="2199" dirty="0" err="1"/>
              <a:t>ميتاجفيرنانس</a:t>
            </a:r>
            <a:r>
              <a:rPr lang="ar-SA" altLang="en-US" sz="2199" dirty="0"/>
              <a:t> جزء من كل من المدخلات والمخرجات للنظام الحاكم. </a:t>
            </a:r>
            <a:endParaRPr lang="en-US" altLang="en-US" sz="2199" dirty="0"/>
          </a:p>
          <a:p>
            <a:pPr algn="just"/>
            <a:endParaRPr lang="en-US" altLang="en-US" sz="2199" dirty="0"/>
          </a:p>
        </p:txBody>
      </p:sp>
    </p:spTree>
    <p:extLst>
      <p:ext uri="{BB962C8B-B14F-4D97-AF65-F5344CB8AC3E}">
        <p14:creationId xmlns:p14="http://schemas.microsoft.com/office/powerpoint/2010/main" val="270399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09224" y="1753037"/>
            <a:ext cx="7770376" cy="3885188"/>
          </a:xfrm>
        </p:spPr>
        <p:txBody>
          <a:bodyPr>
            <a:normAutofit fontScale="92500" lnSpcReduction="10000"/>
          </a:bodyPr>
          <a:lstStyle/>
          <a:p>
            <a:pPr algn="just" rtl="1"/>
            <a:r>
              <a:rPr lang="ar-SA" altLang="en-US" dirty="0" smtClean="0"/>
              <a:t>الحوكمة التعاونية</a:t>
            </a:r>
            <a:endParaRPr lang="en-US" altLang="en-US" dirty="0" smtClean="0"/>
          </a:p>
          <a:p>
            <a:pPr algn="just" rtl="1"/>
            <a:r>
              <a:rPr lang="ar-SA" altLang="en-US" dirty="0" smtClean="0"/>
              <a:t>ويستخدم إطار الإدارة التعاونية هيكل إدارة العلاقات والأداء المشترك وعمليات إدارة التحول وخطة إدارة الخروج بوصفها آليات مراقبة لتشجيع المنظمات على إجراء تغييرات أخلاقية واستباقية من أجل المنفعة المتبادلة لجميع الأطراف</a:t>
            </a:r>
            <a:r>
              <a:rPr lang="en-US" altLang="en-US" dirty="0" smtClean="0"/>
              <a:t>.</a:t>
            </a:r>
          </a:p>
          <a:p>
            <a:pPr algn="just" rtl="1"/>
            <a:r>
              <a:rPr lang="ar-SA" altLang="en-US" dirty="0" smtClean="0"/>
              <a:t>إدارة قطاع الأمن</a:t>
            </a:r>
            <a:endParaRPr lang="en-US" altLang="en-US" dirty="0" smtClean="0"/>
          </a:p>
          <a:p>
            <a:pPr algn="just" rtl="1"/>
            <a:r>
              <a:rPr lang="ar-SA" altLang="en-US" dirty="0" smtClean="0"/>
              <a:t>تعد إدارة القطاع الأمني ​​مفهوما أو إطارا فرعيا </a:t>
            </a:r>
            <a:r>
              <a:rPr lang="ar-SA" altLang="en-US" dirty="0" err="1" smtClean="0"/>
              <a:t>للحوكمة</a:t>
            </a:r>
            <a:r>
              <a:rPr lang="ar-SA" altLang="en-US" dirty="0" smtClean="0"/>
              <a:t> الأمنية يركز بشكل خاص على القرارات المتعلقة بالأمن وتنفيذها في القطاع الأمني ​​في دولة واحدة. وتطبق مجموعة المبادئ التوجيهية مبادئ الحكم السليم على القطاع الأمني ​​المعني </a:t>
            </a:r>
            <a:r>
              <a:rPr lang="en-US" altLang="en-US" dirty="0" smtClean="0"/>
              <a:t>.</a:t>
            </a:r>
          </a:p>
          <a:p>
            <a:pPr algn="just"/>
            <a:endParaRPr lang="en-US" altLang="en-US" dirty="0" smtClean="0"/>
          </a:p>
        </p:txBody>
      </p:sp>
    </p:spTree>
    <p:extLst>
      <p:ext uri="{BB962C8B-B14F-4D97-AF65-F5344CB8AC3E}">
        <p14:creationId xmlns:p14="http://schemas.microsoft.com/office/powerpoint/2010/main" val="198933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rtl="1"/>
            <a:r>
              <a:rPr lang="ar-SA" altLang="en-US" dirty="0" smtClean="0"/>
              <a:t>الحوكمة الرشيدة في المجتمع المدني</a:t>
            </a:r>
            <a:r>
              <a:rPr lang="en-US" altLang="en-US" dirty="0" smtClean="0"/>
              <a:t/>
            </a:r>
            <a:br>
              <a:rPr lang="en-US" altLang="en-US" dirty="0" smtClean="0"/>
            </a:br>
            <a:endParaRPr lang="en-US" altLang="en-US" dirty="0" smtClean="0"/>
          </a:p>
        </p:txBody>
      </p:sp>
      <p:sp>
        <p:nvSpPr>
          <p:cNvPr id="45059" name="Content Placeholder 2"/>
          <p:cNvSpPr>
            <a:spLocks noGrp="1"/>
          </p:cNvSpPr>
          <p:nvPr>
            <p:ph idx="1"/>
          </p:nvPr>
        </p:nvSpPr>
        <p:spPr>
          <a:xfrm>
            <a:off x="2209224" y="2210118"/>
            <a:ext cx="7770376" cy="4494629"/>
          </a:xfrm>
        </p:spPr>
        <p:txBody>
          <a:bodyPr>
            <a:normAutofit fontScale="92500" lnSpcReduction="10000"/>
          </a:bodyPr>
          <a:lstStyle/>
          <a:p>
            <a:pPr algn="just" rtl="1"/>
            <a:r>
              <a:rPr lang="ar-SA" altLang="en-US" sz="1999" dirty="0"/>
              <a:t>تعريف وأنواع منظمات المجتمع المدني</a:t>
            </a:r>
            <a:endParaRPr lang="en-US" altLang="en-US" sz="1999" dirty="0"/>
          </a:p>
          <a:p>
            <a:pPr algn="just" rtl="1"/>
            <a:r>
              <a:rPr lang="ar-SA" altLang="en-US" sz="1999" dirty="0"/>
              <a:t>وفي هذه المسألة، يشير مصطلح "منظمة المجتمع المدني" إلى ”مؤسسات غير هادفة للربح، ومنظمات غير حكومية، فضلا عن منظمات مجتمعية والجمعيات والمجموعات (تختلف عن كل من الحكومة وقطاع الأعمال القطاعات) التي تقدم سلعة جماعية أو عامة. هذه المنظمات هيا لتي يشار إليها أيضا باسم المنظمات غير الربحية، والمنظمات غير الحكومية، والجمعيات الخيرية، والمنظمات التطوعية، وتبعا للبلد، هناك أنواع عديدة من الهياكل القانونية تستخدم لتشكيل منظمات المجتمع المدني. وتشمل بعض هذه الشركات والجمعيات (منظمات العضوية)، والمجتمعات، والمؤسسات والجمعيات الخيرية، والتعاونيات. ويستند اختيار نوع منظمات المجتمع المدني لتشكيلها إلى القوانين في كل بلد، ويتم ذلك على أفضل وجه بالتشاور مع محام. في والبرازيل، على سبيل المثال، يمكن تسجيل منظمات المجتمع المدني كجمعيات أو جمعيات</a:t>
            </a:r>
            <a:r>
              <a:rPr lang="en-US" altLang="en-US" sz="1999" dirty="0"/>
              <a:t> . </a:t>
            </a:r>
            <a:r>
              <a:rPr lang="ar-SA" altLang="en-US" sz="1999" dirty="0"/>
              <a:t>في تنزانيا، يمكن تشكيل منظمات المجتمع المدني على شكل تعاونية، أو شركة مدعومة بضمان بغض النظر عن دستورهم، تختلف جميع منظمات المجتمع المدني عن غيرها من المؤسسات حيث أنها لا تستطيع توزيع الأرباح أو صافي الأرباح للأفراد.</a:t>
            </a:r>
            <a:endParaRPr lang="en-US" altLang="en-US" sz="1999" dirty="0"/>
          </a:p>
          <a:p>
            <a:pPr algn="just" rtl="1"/>
            <a:endParaRPr lang="en-US" altLang="en-US" sz="1999" dirty="0"/>
          </a:p>
        </p:txBody>
      </p:sp>
    </p:spTree>
    <p:extLst>
      <p:ext uri="{BB962C8B-B14F-4D97-AF65-F5344CB8AC3E}">
        <p14:creationId xmlns:p14="http://schemas.microsoft.com/office/powerpoint/2010/main" val="90377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p:txBody>
          <a:bodyPr/>
          <a:lstStyle/>
          <a:p>
            <a:pPr algn="just" rtl="1"/>
            <a:r>
              <a:rPr lang="ar-SA" altLang="en-US" dirty="0" smtClean="0"/>
              <a:t>ما ه</a:t>
            </a:r>
            <a:r>
              <a:rPr lang="ar-LB" altLang="en-US" dirty="0" smtClean="0"/>
              <a:t>ي</a:t>
            </a:r>
            <a:r>
              <a:rPr lang="ar-SA" altLang="en-US" dirty="0" smtClean="0"/>
              <a:t> الح</a:t>
            </a:r>
            <a:r>
              <a:rPr lang="ar-LB" altLang="en-US" dirty="0" smtClean="0"/>
              <a:t>و</a:t>
            </a:r>
            <a:r>
              <a:rPr lang="ar-SA" altLang="en-US" dirty="0" smtClean="0"/>
              <a:t>كم</a:t>
            </a:r>
            <a:r>
              <a:rPr lang="ar-LB" altLang="en-US" dirty="0" smtClean="0"/>
              <a:t>ة</a:t>
            </a:r>
            <a:r>
              <a:rPr lang="ar-SA" altLang="en-US" dirty="0" smtClean="0"/>
              <a:t> الرشيد</a:t>
            </a:r>
            <a:r>
              <a:rPr lang="ar-LB" altLang="en-US" dirty="0" smtClean="0"/>
              <a:t>ة</a:t>
            </a:r>
            <a:r>
              <a:rPr lang="ar-SA" altLang="en-US" dirty="0" smtClean="0"/>
              <a:t>؟</a:t>
            </a:r>
            <a:endParaRPr lang="en-US" altLang="en-US" dirty="0" smtClean="0"/>
          </a:p>
        </p:txBody>
      </p:sp>
      <p:sp>
        <p:nvSpPr>
          <p:cNvPr id="6147" name="Rectangle 17"/>
          <p:cNvSpPr>
            <a:spLocks noGrp="1" noChangeArrowheads="1"/>
          </p:cNvSpPr>
          <p:nvPr>
            <p:ph idx="1"/>
          </p:nvPr>
        </p:nvSpPr>
        <p:spPr/>
        <p:txBody>
          <a:bodyPr>
            <a:normAutofit fontScale="77500" lnSpcReduction="20000"/>
          </a:bodyPr>
          <a:lstStyle/>
          <a:p>
            <a:pPr algn="just" rtl="1"/>
            <a:r>
              <a:rPr lang="ar-LB" altLang="en-US" dirty="0"/>
              <a:t>الحوكمة الرشيدة تتعلق بعمليات صنع القرارات وتنفيذها. ولا يتعلق الأمر باتخاذ القرارات "الصحيحة"، بل عن أفضل عملية ممكنة لاتخاذ تلك القرارات.</a:t>
            </a:r>
          </a:p>
          <a:p>
            <a:pPr algn="just" rtl="1" eaLnBrk="1" hangingPunct="1"/>
            <a:endParaRPr lang="ar-LB" altLang="en-US" dirty="0" smtClean="0"/>
          </a:p>
          <a:p>
            <a:pPr algn="just" rtl="1" eaLnBrk="1" hangingPunct="1"/>
            <a:r>
              <a:rPr lang="ar-LB" altLang="en-US" dirty="0" smtClean="0"/>
              <a:t>إن عمليات صنع القرار الجيدة، وبالتالي الحوكمة الرشيدة، تتقاسم عدة خصائص. كل ذلك له تأثير إيجابي على مختلف جوانب الحكومة المحلية (البلديات) بما في ذلك سياسات وممارسات التشاور، وإجراءات الاجتماع، وبروتوكولات جودة الخدمة، سلوك أعضاء المجلس البلدي، وتوضيح الأدوار وعلاقات العمل الجيدة</a:t>
            </a:r>
            <a:r>
              <a:rPr lang="ar-LB" altLang="en-US" dirty="0" smtClean="0"/>
              <a:t>.</a:t>
            </a:r>
          </a:p>
          <a:p>
            <a:pPr algn="just" rtl="1">
              <a:buClr>
                <a:schemeClr val="bg1"/>
              </a:buClr>
            </a:pPr>
            <a:r>
              <a:rPr lang="ar-SA" sz="2500" dirty="0"/>
              <a:t>تقدم الامم المتحدة ثمانية عناصر </a:t>
            </a:r>
            <a:r>
              <a:rPr lang="ar-SA" sz="2500" dirty="0" err="1"/>
              <a:t>للحوكمة</a:t>
            </a:r>
            <a:r>
              <a:rPr lang="ar-SA" sz="2500" dirty="0"/>
              <a:t> الرشيدة وهي ان تكون إدارة شؤون الدولة: تشاركية، يتم إقرار التشريعات بالأغلبية، تطبيق قواعد المساءلة، الشفافية، فعالة، ذات كفاءة، تتصف بالعدالة، والمساواة بين افراد المجتمع، وأخيرا ان يتم اعتماد الأنظمة واللوائح المقرة والمعتمدة عند تنفيذ الحكومة لبرنامجها الإداري (</a:t>
            </a:r>
            <a:r>
              <a:rPr lang="en-US" sz="2500" dirty="0"/>
              <a:t>UNESCAP, 2009</a:t>
            </a:r>
            <a:r>
              <a:rPr lang="ar-SA" sz="2500" dirty="0"/>
              <a:t>).  </a:t>
            </a:r>
            <a:endParaRPr lang="en-US" sz="2500" dirty="0"/>
          </a:p>
          <a:p>
            <a:pPr algn="just" rtl="1">
              <a:buClr>
                <a:schemeClr val="bg1"/>
              </a:buClr>
            </a:pPr>
            <a:r>
              <a:rPr lang="ar-SA" sz="2500" dirty="0"/>
              <a:t>الحوكمة الرشيدة</a:t>
            </a:r>
            <a:r>
              <a:rPr lang="en-US" sz="2500" dirty="0"/>
              <a:t>Good Governance </a:t>
            </a:r>
            <a:r>
              <a:rPr lang="ar-SA" sz="2500" dirty="0"/>
              <a:t> هي المعيار الذي يحدد مدى التزام الحكومات بتطبيق مبادئ الحوكمة في القطاع العام وتحقيق مستويات متقدمة من جودة الحكم. لذا، فان تحقيق الحكومات لنتائج ايجابية في مؤشرات الحوكمة في القطاع العام هو المعايير لمدى جودة الحكم ومستويات الحكم الرشيد.</a:t>
            </a:r>
          </a:p>
          <a:p>
            <a:pPr algn="just" rtl="1" eaLnBrk="1" hangingPunct="1"/>
            <a:endParaRPr lang="ar-LB" altLang="en-US" dirty="0" smtClean="0"/>
          </a:p>
          <a:p>
            <a:pPr algn="just" rtl="1" eaLnBrk="1" hangingPunct="1"/>
            <a:endParaRPr lang="en-US" altLang="en-US" dirty="0" smtClean="0"/>
          </a:p>
        </p:txBody>
      </p:sp>
    </p:spTree>
    <p:extLst>
      <p:ext uri="{BB962C8B-B14F-4D97-AF65-F5344CB8AC3E}">
        <p14:creationId xmlns:p14="http://schemas.microsoft.com/office/powerpoint/2010/main" val="174631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lvl="0" algn="just" rtl="1">
              <a:lnSpc>
                <a:spcPct val="85000"/>
              </a:lnSpc>
              <a:buClr>
                <a:schemeClr val="bg1"/>
              </a:buClr>
            </a:pPr>
            <a:r>
              <a:rPr lang="ar-SA" sz="1800" dirty="0"/>
              <a:t> كما ان مفهوم الحوكمة يركز على الدور الكبير الذي </a:t>
            </a:r>
            <a:r>
              <a:rPr lang="ar-SA" sz="1800" dirty="0" err="1"/>
              <a:t>تلعبة</a:t>
            </a:r>
            <a:r>
              <a:rPr lang="ar-SA" sz="1800" dirty="0"/>
              <a:t> المنظمات غير الهادفة للربح (منظمات المجتمع المدني) في التأثير والمشاركة في صنع السياسات العامة وتطبيقها والرقابة على التنفيذ (</a:t>
            </a:r>
            <a:r>
              <a:rPr lang="en-US" sz="1800" dirty="0"/>
              <a:t>Hummel, 2008; </a:t>
            </a:r>
            <a:r>
              <a:rPr lang="en-US" sz="1800" dirty="0" err="1"/>
              <a:t>Kettl</a:t>
            </a:r>
            <a:r>
              <a:rPr lang="en-US" sz="1800" dirty="0"/>
              <a:t>, 2002</a:t>
            </a:r>
            <a:r>
              <a:rPr lang="ar-SA" sz="1800" dirty="0"/>
              <a:t>)</a:t>
            </a:r>
          </a:p>
          <a:p>
            <a:pPr marL="304747" lvl="1" algn="just" rtl="1">
              <a:lnSpc>
                <a:spcPct val="85000"/>
              </a:lnSpc>
              <a:spcBef>
                <a:spcPts val="1866"/>
              </a:spcBef>
              <a:buClr>
                <a:schemeClr val="bg1"/>
              </a:buClr>
              <a:buFont typeface="Arial" pitchFamily="34" charset="0"/>
              <a:buChar char="•"/>
            </a:pPr>
            <a:r>
              <a:rPr lang="ar-SA" sz="1800" dirty="0"/>
              <a:t> يعرف</a:t>
            </a:r>
            <a:r>
              <a:rPr lang="en-US" sz="1800" dirty="0" err="1"/>
              <a:t>Neumayer</a:t>
            </a:r>
            <a:r>
              <a:rPr lang="en-US" sz="1800" dirty="0"/>
              <a:t> (2003) </a:t>
            </a:r>
            <a:r>
              <a:rPr lang="ar-SA" sz="1800" dirty="0"/>
              <a:t> الحوكمة بأنها "الطريقة التي يتم بها تمكين صناع السياسات من اتخاذ القرارات، والطريقة التي يتم بها صياغة وتطبيق السياسات، ودرجة مشاركة الحكومات في اتخاذ القرارات نيابة عن المواطنين"</a:t>
            </a:r>
          </a:p>
          <a:p>
            <a:pPr marL="304747" lvl="1" algn="just" rtl="1">
              <a:lnSpc>
                <a:spcPct val="85000"/>
              </a:lnSpc>
              <a:spcBef>
                <a:spcPts val="1866"/>
              </a:spcBef>
              <a:buClr>
                <a:schemeClr val="bg1"/>
              </a:buClr>
              <a:buFont typeface="Arial" pitchFamily="34" charset="0"/>
              <a:buChar char="•"/>
            </a:pPr>
            <a:r>
              <a:rPr lang="ar-SA" sz="1800" dirty="0"/>
              <a:t>لذا يعتبر </a:t>
            </a:r>
            <a:r>
              <a:rPr lang="en-US" sz="1800" dirty="0"/>
              <a:t>de Ferranti, et. al., (2009)</a:t>
            </a:r>
            <a:r>
              <a:rPr lang="ar-SA" sz="1800" dirty="0"/>
              <a:t> أن الحوكمة تمثل "الطريقة التي يساهم بها المسؤولون الحكوميون والمؤسسات </a:t>
            </a:r>
            <a:r>
              <a:rPr lang="en-US" sz="1800" dirty="0"/>
              <a:t>]</a:t>
            </a:r>
            <a:r>
              <a:rPr lang="ar-SA" sz="1800" dirty="0"/>
              <a:t>الحكومية وغير الحكومية</a:t>
            </a:r>
            <a:r>
              <a:rPr lang="en-US" sz="1800" dirty="0"/>
              <a:t>[</a:t>
            </a:r>
            <a:r>
              <a:rPr lang="ar-SA" sz="1800" dirty="0"/>
              <a:t> في رسم السياسات العامة وتوفير المنتجات والخدمات العامة" وهي بذلك "تشير الى جودة العلاقة بين الافراد والحكومة لضمان التمثيل والفاعلية والعدل والمساواة" </a:t>
            </a:r>
          </a:p>
          <a:p>
            <a:pPr algn="r" rtl="1"/>
            <a:endParaRPr lang="en-CA" dirty="0"/>
          </a:p>
        </p:txBody>
      </p:sp>
    </p:spTree>
    <p:extLst>
      <p:ext uri="{BB962C8B-B14F-4D97-AF65-F5344CB8AC3E}">
        <p14:creationId xmlns:p14="http://schemas.microsoft.com/office/powerpoint/2010/main" val="300299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pPr algn="just" rtl="1"/>
            <a:r>
              <a:rPr lang="ar-SA" altLang="en-US" dirty="0" smtClean="0"/>
              <a:t>ما هو الحوكمة الرشيدة في منظمات المجتمع المدني؟ </a:t>
            </a:r>
            <a:endParaRPr lang="en-US" altLang="en-US" dirty="0" smtClean="0"/>
          </a:p>
          <a:p>
            <a:pPr algn="just" rtl="1"/>
            <a:r>
              <a:rPr lang="ar-SA" altLang="en-US" dirty="0" smtClean="0"/>
              <a:t>الحوكمة الرشيدة في منظمات المجتمع المدني هي ممارسة السلطة والإدارة، على أساس من القيم الثابتة للمنظمة، لتحقيق المهمة و الاستخدام السليم للموارد. وتشمل الحوكمة الرشيدة توفير الدعم وإعادة التنظيم والإشراف حتى تعرف المنظمة أين تسير؛ ورصد التقدم المحرز؛ وحماية مصالح المواطنين</a:t>
            </a:r>
            <a:r>
              <a:rPr lang="en-US" altLang="en-US" dirty="0" smtClean="0"/>
              <a:t>. </a:t>
            </a:r>
            <a:r>
              <a:rPr lang="ar-SA" altLang="en-US" dirty="0" smtClean="0"/>
              <a:t>وضمان المساءلة أمام المجتمع والمستفيدين والمانحين من خلال عملية تتسم بالشفافية والإنصاف وملاءمة احتياجات المستفيدين.</a:t>
            </a:r>
            <a:endParaRPr lang="en-US" altLang="en-US" dirty="0" smtClean="0"/>
          </a:p>
        </p:txBody>
      </p:sp>
    </p:spTree>
    <p:extLst>
      <p:ext uri="{BB962C8B-B14F-4D97-AF65-F5344CB8AC3E}">
        <p14:creationId xmlns:p14="http://schemas.microsoft.com/office/powerpoint/2010/main" val="990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rtl="1"/>
            <a:r>
              <a:rPr lang="ar-SA" altLang="en-US" dirty="0" smtClean="0"/>
              <a:t>ما العلاقة بين الحوكمة والنمو الاقتصادي؟</a:t>
            </a:r>
            <a:r>
              <a:rPr lang="en-US" altLang="en-US" dirty="0" smtClean="0"/>
              <a:t/>
            </a:r>
            <a:br>
              <a:rPr lang="en-US" altLang="en-US" dirty="0" smtClean="0"/>
            </a:br>
            <a:endParaRPr lang="en-US" altLang="en-US" dirty="0" smtClean="0"/>
          </a:p>
        </p:txBody>
      </p:sp>
      <p:sp>
        <p:nvSpPr>
          <p:cNvPr id="47107" name="Content Placeholder 2"/>
          <p:cNvSpPr>
            <a:spLocks noGrp="1"/>
          </p:cNvSpPr>
          <p:nvPr>
            <p:ph idx="1"/>
          </p:nvPr>
        </p:nvSpPr>
        <p:spPr/>
        <p:txBody>
          <a:bodyPr>
            <a:normAutofit fontScale="92500"/>
          </a:bodyPr>
          <a:lstStyle/>
          <a:p>
            <a:pPr algn="just" rtl="1"/>
            <a:r>
              <a:rPr lang="ar-SA" altLang="en-US" smtClean="0"/>
              <a:t>العقبات الأساسية التي تحول دون تعزيز النمو الاقتصادي الشامل هي في المقام الأول ذات طابع سياسي، وليس بسبب الافتقار إلى الخبرة التقنية أو المعرفة بشأن ما ينبغي القيام به.</a:t>
            </a:r>
            <a:endParaRPr lang="en-US" altLang="en-US" smtClean="0"/>
          </a:p>
          <a:p>
            <a:pPr algn="just" rtl="1"/>
            <a:r>
              <a:rPr lang="ar-SA" altLang="en-US" smtClean="0"/>
              <a:t>فالاعتماد على السلع الأساسية يتيح المجال أمام النخب لإثراء نفسها دون الحاجة إلى تنفيذ إصلاحات تحسن القدرة الإنتاجية للاقتصاد على المدى الطويل.</a:t>
            </a:r>
            <a:endParaRPr lang="en-US" altLang="en-US" smtClean="0"/>
          </a:p>
          <a:p>
            <a:pPr algn="just" rtl="1"/>
            <a:r>
              <a:rPr lang="ar-SA" altLang="en-US" smtClean="0"/>
              <a:t>وتشوه سياسات المحسوبية الاقتصاد وتحول الاستثمار العام بعيدا عن القطاعات الأكثر إنتاجية. إن الجمود أكثر أمانا من الناحية السياسية من الإصلاح. هناك نقص حاد في الثقة بين الحكومة والقطاع الخاص.</a:t>
            </a:r>
            <a:endParaRPr lang="en-US" altLang="en-US" smtClean="0"/>
          </a:p>
          <a:p>
            <a:pPr algn="just" rtl="1"/>
            <a:r>
              <a:rPr lang="ar-SA" altLang="en-US" smtClean="0"/>
              <a:t>وقد أنشأت النخب الاقتصادية المرتبطة سياسيا بشكل متزايد الاحتكارات على سبيل المثال. في قطاعات الوقود والنقل والغذاء والبناء التي تجبر أو تخيف اللاعبين الأصغر حجما.</a:t>
            </a:r>
            <a:endParaRPr lang="en-US" altLang="en-US" smtClean="0"/>
          </a:p>
          <a:p>
            <a:pPr algn="just"/>
            <a:endParaRPr lang="en-US" altLang="en-US" smtClean="0"/>
          </a:p>
        </p:txBody>
      </p:sp>
    </p:spTree>
    <p:extLst>
      <p:ext uri="{BB962C8B-B14F-4D97-AF65-F5344CB8AC3E}">
        <p14:creationId xmlns:p14="http://schemas.microsoft.com/office/powerpoint/2010/main" val="81031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2414643"/>
              </p:ext>
            </p:extLst>
          </p:nvPr>
        </p:nvGraphicFramePr>
        <p:xfrm>
          <a:off x="660902" y="1487488"/>
          <a:ext cx="10827946" cy="4779961"/>
        </p:xfrm>
        <a:graphic>
          <a:graphicData uri="http://schemas.openxmlformats.org/drawingml/2006/table">
            <a:tbl>
              <a:tblPr rtl="1" firstRow="1" firstCol="1" bandRow="1">
                <a:tableStyleId>{5C22544A-7EE6-4342-B048-85BDC9FD1C3A}</a:tableStyleId>
              </a:tblPr>
              <a:tblGrid>
                <a:gridCol w="2101238"/>
                <a:gridCol w="2411063"/>
                <a:gridCol w="3100616"/>
                <a:gridCol w="3215029"/>
              </a:tblGrid>
              <a:tr h="597495">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العنصر</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الأسلوب التقليدي في الإدارة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LB" sz="1600" dirty="0" smtClean="0">
                          <a:effectLst/>
                          <a:latin typeface="Simplified Arabic" panose="02020603050405020304" pitchFamily="18" charset="-78"/>
                          <a:cs typeface="Simplified Arabic" panose="02020603050405020304" pitchFamily="18" charset="-78"/>
                        </a:rPr>
                        <a:t>الحوكمة الرشيدة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r>
              <a:tr h="597495">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دور الحكومة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رئيسي ومتفرد في اغلب الأحيان</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algn="r" rtl="1">
                        <a:lnSpc>
                          <a:spcPct val="115000"/>
                        </a:lnSpc>
                        <a:spcBef>
                          <a:spcPts val="0"/>
                        </a:spcBef>
                        <a:spcAft>
                          <a:spcPts val="0"/>
                        </a:spcAft>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أحد صناع القرار (مشارك ومنسق)</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r>
              <a:tr h="597495">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السلطة واتخاذ القرار</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سلطة مركزية ومتحكمة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c>
                  <a:txBody>
                    <a:bodyPr/>
                    <a:lstStyle/>
                    <a:p>
                      <a:pPr marL="0" marR="0" algn="r" rtl="1">
                        <a:lnSpc>
                          <a:spcPct val="115000"/>
                        </a:lnSpc>
                        <a:spcBef>
                          <a:spcPts val="0"/>
                        </a:spcBef>
                        <a:spcAft>
                          <a:spcPts val="0"/>
                        </a:spcAft>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لامركزية تقوم على</a:t>
                      </a:r>
                      <a:r>
                        <a:rPr lang="ar-SA" sz="1600" baseline="0" dirty="0">
                          <a:effectLst/>
                          <a:latin typeface="Simplified Arabic" panose="02020603050405020304" pitchFamily="18" charset="-78"/>
                          <a:cs typeface="Simplified Arabic" panose="02020603050405020304" pitchFamily="18" charset="-78"/>
                        </a:rPr>
                        <a:t> الحوار</a:t>
                      </a:r>
                      <a:r>
                        <a:rPr lang="ar-SA" sz="1600" dirty="0">
                          <a:effectLst/>
                          <a:latin typeface="Simplified Arabic" panose="02020603050405020304" pitchFamily="18" charset="-78"/>
                          <a:cs typeface="Simplified Arabic" panose="02020603050405020304" pitchFamily="18" charset="-78"/>
                        </a:rPr>
                        <a:t> والنقاش والاقناع</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r>
              <a:tr h="298748">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تركيبة النظام الإداري</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مغلق وعامودي التركيبة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algn="r" rtl="1">
                        <a:lnSpc>
                          <a:spcPct val="115000"/>
                        </a:lnSpc>
                        <a:spcBef>
                          <a:spcPts val="0"/>
                        </a:spcBef>
                        <a:spcAft>
                          <a:spcPts val="0"/>
                        </a:spcAft>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مفتوح وافقي التركيبة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r>
              <a:tr h="597495">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محور السياسة او القرار</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البرنامج او السياسة العامة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أداة تنفيذ البرنامج او السياسة (المخرجات والنتائج)</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r>
              <a:tr h="597495">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العملية الديموقراطية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تقوم على أعضاء ممثلين للحكومة - ممثلة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تقوم على المشاركة - تشاركية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r>
              <a:tr h="896243">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المحاسبة والمسئولية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مخرجات البرنامج او السياسة </a:t>
                      </a:r>
                      <a:r>
                        <a:rPr lang="ar-SA" sz="1600" baseline="0" dirty="0">
                          <a:effectLst/>
                          <a:latin typeface="Simplified Arabic" panose="02020603050405020304" pitchFamily="18" charset="-78"/>
                          <a:cs typeface="Simplified Arabic" panose="02020603050405020304" pitchFamily="18" charset="-78"/>
                        </a:rPr>
                        <a:t>و</a:t>
                      </a:r>
                      <a:r>
                        <a:rPr lang="ar-SA" sz="1600" dirty="0">
                          <a:effectLst/>
                          <a:latin typeface="Simplified Arabic" panose="02020603050405020304" pitchFamily="18" charset="-78"/>
                          <a:cs typeface="Simplified Arabic" panose="02020603050405020304" pitchFamily="18" charset="-78"/>
                        </a:rPr>
                        <a:t>جودتها</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مدى تلبية مخرجات البرنامج او السياسة لحاجة المجتمع والمستفيدين</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20000"/>
                        <a:lumOff val="80000"/>
                      </a:schemeClr>
                    </a:solidFill>
                  </a:tcPr>
                </a:tc>
              </a:tr>
              <a:tr h="597495">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السياسات العامة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rgbClr val="C07804"/>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مركزيه</a:t>
                      </a:r>
                      <a:r>
                        <a:rPr lang="en-US" sz="1600" dirty="0">
                          <a:effectLst/>
                          <a:latin typeface="Simplified Arabic" panose="02020603050405020304" pitchFamily="18" charset="-78"/>
                          <a:cs typeface="Simplified Arabic" panose="02020603050405020304" pitchFamily="18" charset="-78"/>
                        </a:rPr>
                        <a:t>/</a:t>
                      </a:r>
                      <a:r>
                        <a:rPr lang="ar-SA" sz="1600" dirty="0">
                          <a:effectLst/>
                          <a:latin typeface="Simplified Arabic" panose="02020603050405020304" pitchFamily="18" charset="-78"/>
                          <a:cs typeface="Simplified Arabic" panose="02020603050405020304" pitchFamily="18" charset="-78"/>
                        </a:rPr>
                        <a:t> متماثلة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c>
                  <a:txBody>
                    <a:bodyPr/>
                    <a:lstStyle/>
                    <a:p>
                      <a:pPr marL="0" marR="0" algn="r" rtl="1">
                        <a:lnSpc>
                          <a:spcPct val="115000"/>
                        </a:lnSpc>
                        <a:spcBef>
                          <a:spcPts val="0"/>
                        </a:spcBef>
                        <a:spcAft>
                          <a:spcPts val="0"/>
                        </a:spcAft>
                      </a:pPr>
                      <a:r>
                        <a:rPr lang="ar-SA" sz="1600" dirty="0">
                          <a:effectLst/>
                          <a:latin typeface="Simplified Arabic" panose="02020603050405020304" pitchFamily="18" charset="-78"/>
                          <a:cs typeface="Simplified Arabic" panose="02020603050405020304" pitchFamily="18" charset="-78"/>
                        </a:rPr>
                        <a:t>لامركزية</a:t>
                      </a:r>
                      <a:r>
                        <a:rPr lang="en-US" sz="1600" dirty="0">
                          <a:effectLst/>
                          <a:latin typeface="Simplified Arabic" panose="02020603050405020304" pitchFamily="18" charset="-78"/>
                          <a:cs typeface="Simplified Arabic" panose="02020603050405020304" pitchFamily="18" charset="-78"/>
                        </a:rPr>
                        <a:t>/</a:t>
                      </a:r>
                      <a:r>
                        <a:rPr lang="ar-SA" sz="1600" dirty="0">
                          <a:effectLst/>
                          <a:latin typeface="Simplified Arabic" panose="02020603050405020304" pitchFamily="18" charset="-78"/>
                          <a:cs typeface="Simplified Arabic" panose="02020603050405020304" pitchFamily="18" charset="-78"/>
                        </a:rPr>
                        <a:t>مرنة</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solidFill>
                      <a:schemeClr val="accent2">
                        <a:lumMod val="40000"/>
                        <a:lumOff val="60000"/>
                      </a:schemeClr>
                    </a:solidFill>
                  </a:tcPr>
                </a:tc>
              </a:tr>
            </a:tbl>
          </a:graphicData>
        </a:graphic>
      </p:graphicFrame>
    </p:spTree>
    <p:extLst>
      <p:ext uri="{BB962C8B-B14F-4D97-AF65-F5344CB8AC3E}">
        <p14:creationId xmlns:p14="http://schemas.microsoft.com/office/powerpoint/2010/main" val="937340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pPr algn="ctr" rtl="1"/>
            <a:r>
              <a:rPr lang="ar-LB" altLang="en-US" dirty="0" smtClean="0"/>
              <a:t>خلاصة</a:t>
            </a:r>
            <a:endParaRPr lang="en-US" altLang="en-US" dirty="0" smtClean="0"/>
          </a:p>
          <a:p>
            <a:pPr algn="just" rtl="1"/>
            <a:r>
              <a:rPr lang="ar-SA" altLang="en-US" dirty="0" smtClean="0"/>
              <a:t>الإطار التحليلي </a:t>
            </a:r>
            <a:r>
              <a:rPr lang="ar-SA" altLang="en-US" dirty="0" err="1" smtClean="0"/>
              <a:t>للحوكمة</a:t>
            </a:r>
            <a:r>
              <a:rPr lang="ar-SA" altLang="en-US" dirty="0" smtClean="0"/>
              <a:t> هو منهجية عملية للتحقيق في عمليات الحوكمة، حيث يتفاعل مختلف أصحاب المصلحة واتخاذ القرارات بشأن القضايا الجماعية، وبالتالي خلق أو تعزيز الأعراف والمؤسسات الاجتماعية. ومن المفترض أن عمليات الحوكمة يمكن العثور عليها في أي مجتمع، وخلافا للنهج الأخرى، يمكن رصدها وتحليلها من منظور غير معياري. وهو يقترح منهجية تستند إلى خمس وحدات تحليلية رئيسية هي: المشاكل، والجهات الفاعلة، والمعايير، والعمليات، و "النقاط العقيمة". تشكل هذه الوحدات التحليلية المفصلة منطقيا منهجية متماسكة تهدف إلى استخدامها كأداة للبحوث التجريبية للسياسة الاجتماعية. </a:t>
            </a:r>
            <a:endParaRPr lang="en-US" altLang="en-US" dirty="0" smtClean="0"/>
          </a:p>
          <a:p>
            <a:pPr algn="just" rtl="1"/>
            <a:endParaRPr lang="en-US" altLang="en-US" dirty="0" smtClean="0"/>
          </a:p>
        </p:txBody>
      </p:sp>
    </p:spTree>
    <p:extLst>
      <p:ext uri="{BB962C8B-B14F-4D97-AF65-F5344CB8AC3E}">
        <p14:creationId xmlns:p14="http://schemas.microsoft.com/office/powerpoint/2010/main" val="225920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2" y="304800"/>
            <a:ext cx="8229600" cy="1143000"/>
          </a:xfrm>
          <a:prstGeom prst="rect">
            <a:avLst/>
          </a:prstGeom>
          <a:noFill/>
          <a:ln w="9525">
            <a:noFill/>
            <a:miter lim="800000"/>
            <a:headEnd/>
            <a:tailEnd/>
          </a:ln>
        </p:spPr>
        <p:txBody>
          <a:bodyPr anchor="ctr"/>
          <a:lstStyle/>
          <a:p>
            <a:pPr algn="ctr" rtl="1">
              <a:defRPr/>
            </a:pPr>
            <a:endParaRPr lang="en-US" sz="4400" b="1" kern="0" dirty="0">
              <a:solidFill>
                <a:srgbClr val="FF0000"/>
              </a:solidFill>
              <a:latin typeface="Traditional Arabic" pitchFamily="2" charset="-78"/>
              <a:ea typeface="+mj-ea"/>
              <a:cs typeface="Traditional Arabic" pitchFamily="2" charset="-78"/>
            </a:endParaRPr>
          </a:p>
        </p:txBody>
      </p:sp>
      <p:sp>
        <p:nvSpPr>
          <p:cNvPr id="7" name="AutoShape 2"/>
          <p:cNvSpPr txBox="1">
            <a:spLocks noChangeArrowheads="1"/>
          </p:cNvSpPr>
          <p:nvPr/>
        </p:nvSpPr>
        <p:spPr bwMode="auto">
          <a:xfrm>
            <a:off x="1598612" y="1447800"/>
            <a:ext cx="8991600" cy="5105400"/>
          </a:xfrm>
          <a:prstGeom prst="roundRect">
            <a:avLst>
              <a:gd name="adj" fmla="val 16667"/>
            </a:avLst>
          </a:prstGeom>
          <a:noFill/>
          <a:ln w="12700">
            <a:noFill/>
            <a:round/>
            <a:headEnd/>
            <a:tailEnd/>
          </a:ln>
          <a:effectLst>
            <a:outerShdw dist="28398" dir="3806097" algn="ctr" rotWithShape="0">
              <a:srgbClr val="243F60">
                <a:alpha val="50000"/>
              </a:srgbClr>
            </a:outerShdw>
          </a:effectLst>
        </p:spPr>
        <p:txBody>
          <a:bodyPr/>
          <a:lstStyle/>
          <a:p>
            <a:pPr marL="304747" indent="-304747" algn="just" rtl="1">
              <a:lnSpc>
                <a:spcPct val="95000"/>
              </a:lnSpc>
              <a:spcBef>
                <a:spcPts val="1866"/>
              </a:spcBef>
              <a:buSzPct val="100000"/>
              <a:buFont typeface="Arial" pitchFamily="34" charset="0"/>
              <a:buChar char="•"/>
              <a:defRPr/>
            </a:pPr>
            <a:r>
              <a:rPr lang="ar-SA" dirty="0"/>
              <a:t>- يشير مفهوم الحكم الصالح و ما يطلق عليه أحيانا الحكم الجيد أو الرشيد إلى ممارسة السلطة السياسية والاقتصادية والإدارية لإدارة شؤون بلد ما على جميع المستويات</a:t>
            </a:r>
            <a:r>
              <a:rPr lang="ar-LB" dirty="0"/>
              <a:t>.</a:t>
            </a:r>
            <a:endParaRPr lang="ar-SA" dirty="0"/>
          </a:p>
          <a:p>
            <a:pPr marL="304747" indent="-304747" algn="just" rtl="1">
              <a:lnSpc>
                <a:spcPct val="95000"/>
              </a:lnSpc>
              <a:spcBef>
                <a:spcPts val="1866"/>
              </a:spcBef>
              <a:buSzPct val="100000"/>
              <a:buFont typeface="Arial" pitchFamily="34" charset="0"/>
              <a:buChar char="•"/>
              <a:defRPr/>
            </a:pPr>
            <a:r>
              <a:rPr lang="ar-SA" dirty="0"/>
              <a:t>ي</a:t>
            </a:r>
            <a:r>
              <a:rPr lang="ar-LB" dirty="0"/>
              <a:t>ستند </a:t>
            </a:r>
            <a:r>
              <a:rPr lang="ar-SA" dirty="0"/>
              <a:t>مفهوم الحكم الصالح إلى منظومة الحكم التي تعزز وتدعم وتصون رفاه الإنسان وتقوم على توسيع قدرات البشر وخياراتهم وفرصهم وحرياتهم الاقتصادية والاجتماعية والسياسية، ولا </a:t>
            </a:r>
            <a:r>
              <a:rPr lang="ar-SA" dirty="0" err="1"/>
              <a:t>سيما</a:t>
            </a:r>
            <a:r>
              <a:rPr lang="ar-SA" dirty="0"/>
              <a:t> بالنسبة لأكثر أفراد المجتمع فقراً </a:t>
            </a:r>
            <a:r>
              <a:rPr lang="ar-SA" dirty="0" err="1"/>
              <a:t>وتهميش</a:t>
            </a:r>
            <a:r>
              <a:rPr lang="ar-LB" dirty="0"/>
              <a:t>ا</a:t>
            </a:r>
            <a:r>
              <a:rPr lang="ar-SA" dirty="0"/>
              <a:t>. </a:t>
            </a:r>
          </a:p>
          <a:p>
            <a:pPr marL="304747" indent="-304747" algn="just" rtl="1">
              <a:lnSpc>
                <a:spcPct val="95000"/>
              </a:lnSpc>
              <a:spcBef>
                <a:spcPts val="1866"/>
              </a:spcBef>
              <a:buSzPct val="100000"/>
              <a:buFont typeface="Arial" pitchFamily="34" charset="0"/>
              <a:buChar char="•"/>
              <a:defRPr/>
            </a:pPr>
            <a:r>
              <a:rPr lang="ar-SA" dirty="0"/>
              <a:t>الحكم الصالح هو "نسق من المؤسسات المجتمعية، المعبرة عن الناس تعبيرا</a:t>
            </a:r>
            <a:r>
              <a:rPr lang="ar-LB" dirty="0"/>
              <a:t>ً</a:t>
            </a:r>
            <a:r>
              <a:rPr lang="ar-SA" dirty="0"/>
              <a:t> سليما</a:t>
            </a:r>
            <a:r>
              <a:rPr lang="ar-LB" dirty="0"/>
              <a:t>ً</a:t>
            </a:r>
            <a:r>
              <a:rPr lang="ar-SA" dirty="0"/>
              <a:t>، تربط بينها شبكة متينة من علاقات الضبط والمساءلة بواسطة المؤسسات، وفي النهاية بواسطة الناس</a:t>
            </a:r>
            <a:r>
              <a:rPr lang="ar-LB" dirty="0" smtClean="0"/>
              <a:t>.</a:t>
            </a:r>
          </a:p>
          <a:p>
            <a:pPr marL="304747" indent="-304747" algn="just" rtl="1">
              <a:lnSpc>
                <a:spcPct val="95000"/>
              </a:lnSpc>
              <a:spcBef>
                <a:spcPts val="1866"/>
              </a:spcBef>
              <a:buSzPct val="100000"/>
              <a:buFont typeface="Arial" pitchFamily="34" charset="0"/>
              <a:buChar char="•"/>
              <a:defRPr/>
            </a:pPr>
            <a:r>
              <a:rPr lang="en-US" dirty="0" smtClean="0"/>
              <a:t> </a:t>
            </a:r>
          </a:p>
          <a:p>
            <a:pPr marL="342900" indent="-342900" algn="just" rtl="1">
              <a:spcBef>
                <a:spcPct val="20000"/>
              </a:spcBef>
              <a:defRPr/>
            </a:pPr>
            <a:endParaRPr lang="ar-LB" sz="2800" b="1" i="1" kern="0" dirty="0">
              <a:cs typeface="Simplified Arabic" pitchFamily="2" charset="-78"/>
            </a:endParaRPr>
          </a:p>
          <a:p>
            <a:pPr marL="342900" indent="-342900" algn="just" rtl="1">
              <a:spcBef>
                <a:spcPct val="20000"/>
              </a:spcBef>
              <a:buFontTx/>
              <a:buChar char="•"/>
              <a:defRPr/>
            </a:pPr>
            <a:endParaRPr lang="en-US" sz="2800" b="1" kern="0" dirty="0">
              <a:cs typeface="Simplified Arabic" pitchFamily="2" charset="-78"/>
            </a:endParaRPr>
          </a:p>
          <a:p>
            <a:pPr marL="342900" indent="-342900" algn="ctr" rtl="1">
              <a:spcBef>
                <a:spcPct val="20000"/>
              </a:spcBef>
              <a:buFontTx/>
              <a:buChar char="•"/>
              <a:defRPr/>
            </a:pPr>
            <a:endParaRPr lang="en-US" sz="2800" b="1" kern="0" dirty="0">
              <a:cs typeface="Simplified Arabic" pitchFamily="2" charset="-78"/>
            </a:endParaRPr>
          </a:p>
        </p:txBody>
      </p:sp>
    </p:spTree>
    <p:extLst>
      <p:ext uri="{BB962C8B-B14F-4D97-AF65-F5344CB8AC3E}">
        <p14:creationId xmlns:p14="http://schemas.microsoft.com/office/powerpoint/2010/main" val="2798267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836" y="548680"/>
            <a:ext cx="10729192" cy="2309607"/>
          </a:xfrm>
          <a:prstGeom prst="rect">
            <a:avLst/>
          </a:prstGeom>
        </p:spPr>
        <p:txBody>
          <a:bodyPr wrap="square">
            <a:spAutoFit/>
          </a:bodyPr>
          <a:lstStyle/>
          <a:p>
            <a:pPr marL="304747" indent="-304747" algn="just" rtl="1">
              <a:lnSpc>
                <a:spcPct val="75000"/>
              </a:lnSpc>
              <a:spcBef>
                <a:spcPts val="1866"/>
              </a:spcBef>
              <a:buClr>
                <a:schemeClr val="bg1"/>
              </a:buClr>
              <a:buSzPct val="100000"/>
              <a:buFont typeface="Arial" pitchFamily="34" charset="0"/>
              <a:buChar char="•"/>
            </a:pPr>
            <a:r>
              <a:rPr lang="ar-SA" sz="1900" dirty="0"/>
              <a:t>لذلك، فإن الحوكمة الرشيدة تُساهم في فعالية البرامج العامة عن طريق مشاركة المواطنين في إقرار السياسات والبرامج العامة واتخاذ القرارات بالإضافة إلى الدّور الذي تلعبه منظمات المجتمع المدني في تعزيز الرقابة والمساءلة على الأداء الحكومي. أيضا يساهم تطبيق عناصر الحوكمة الرشيدة في حماية حقوق الإنسان ودعم مشاركة الأقليات في إدارة شؤون الدولة.</a:t>
            </a:r>
            <a:endParaRPr lang="en-US" sz="1900" dirty="0"/>
          </a:p>
          <a:p>
            <a:pPr marL="304747" indent="-304747" algn="just" rtl="1">
              <a:lnSpc>
                <a:spcPct val="75000"/>
              </a:lnSpc>
              <a:spcBef>
                <a:spcPts val="1866"/>
              </a:spcBef>
              <a:buClr>
                <a:schemeClr val="bg1"/>
              </a:buClr>
              <a:buSzPct val="100000"/>
              <a:buFont typeface="Arial" pitchFamily="34" charset="0"/>
              <a:buChar char="•"/>
            </a:pPr>
            <a:r>
              <a:rPr lang="ar-SA" sz="1900" dirty="0"/>
              <a:t>الحوكمة الرشيدة هي عملية تكاملية لإدارة شؤون الدولة يشترك في هذه العملية الحكومة والقطاع الخاص والمجتمع المدني من منظمات وأفراد، مع الأخذ بالاعتبار اختلاف المهام لكل جهة. فكما أن كل الجهات تشارك في رسم السياسات العامة وإدارة شؤون الدولة والرقابة والمحاسبة في ظل الحوكمة الرشيدة، فإن للحكومة دور إضافي يتمثل في لعب دوراً مهماً في التنسيق بين مختلف الجهات، بالإضافة إلى دورها التنفيذي في تنفيذ الأحكام القضائية </a:t>
            </a:r>
            <a:r>
              <a:rPr lang="ar-SA" sz="1900"/>
              <a:t>وما </a:t>
            </a:r>
            <a:r>
              <a:rPr lang="ar-SA" sz="1900" smtClean="0"/>
              <a:t>شابه</a:t>
            </a:r>
            <a:endParaRPr lang="ar-SA" sz="1900" dirty="0"/>
          </a:p>
        </p:txBody>
      </p:sp>
    </p:spTree>
    <p:extLst>
      <p:ext uri="{BB962C8B-B14F-4D97-AF65-F5344CB8AC3E}">
        <p14:creationId xmlns:p14="http://schemas.microsoft.com/office/powerpoint/2010/main" val="299902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r"/>
            <a:r>
              <a:rPr lang="ar-LB" altLang="en-US" smtClean="0"/>
              <a:t>أنواع الحوكمة:</a:t>
            </a:r>
            <a:r>
              <a:rPr lang="en-US" altLang="en-US" smtClean="0"/>
              <a:t/>
            </a:r>
            <a:br>
              <a:rPr lang="en-US" altLang="en-US" smtClean="0"/>
            </a:br>
            <a:endParaRPr lang="en-US" altLang="en-US" smtClean="0"/>
          </a:p>
        </p:txBody>
      </p:sp>
      <p:sp>
        <p:nvSpPr>
          <p:cNvPr id="24579" name="Content Placeholder 2"/>
          <p:cNvSpPr>
            <a:spLocks noGrp="1"/>
          </p:cNvSpPr>
          <p:nvPr>
            <p:ph idx="1"/>
          </p:nvPr>
        </p:nvSpPr>
        <p:spPr/>
        <p:txBody>
          <a:bodyPr/>
          <a:lstStyle/>
          <a:p>
            <a:pPr algn="just" rtl="1"/>
            <a:r>
              <a:rPr lang="ar-LB" altLang="en-US" dirty="0" smtClean="0"/>
              <a:t>الحوكمة العامة</a:t>
            </a:r>
          </a:p>
          <a:p>
            <a:pPr algn="just" rtl="1"/>
            <a:r>
              <a:rPr lang="ar-LB" altLang="en-US" dirty="0" smtClean="0"/>
              <a:t>هناك فرق بين مفاهيم الحوكمة والسياسة. فالسياسة تنطوي على عمليات يمكن من خلالها لمجموعة من الناس (ربما بآراء أو مصالح متباينة) التوصل إلى قرارات جماعية تعتبر عموما ملزمة للمجموعة، وتطبق كسياسة مشتركة. </a:t>
            </a:r>
            <a:r>
              <a:rPr lang="ar-LB" altLang="en-US" dirty="0" err="1" smtClean="0"/>
              <a:t>والحوكمة</a:t>
            </a:r>
            <a:r>
              <a:rPr lang="ar-LB" altLang="en-US" dirty="0" smtClean="0"/>
              <a:t>، من جهة أخرى، ينقل العناصر الإدارية والعملية المنحى للحكم بدلا من عناصره العدائية. ولا تزال هذه الحجة تفترض إمكانية الفصل التقليدي بين "السياسة" و "الإدارة". إن ممارسة الحوكمة المعاصر والنظرية في بعض الأحيان يشكك في هذا التمييز، على افتراض أن كلا من "الحوكمة"             و"السياسة" ينطويان على جوانب من السلطة والمساءلة.</a:t>
            </a:r>
          </a:p>
          <a:p>
            <a:pPr algn="just" rtl="1"/>
            <a:endParaRPr lang="en-US" altLang="en-US" dirty="0" smtClean="0"/>
          </a:p>
        </p:txBody>
      </p:sp>
    </p:spTree>
    <p:extLst>
      <p:ext uri="{BB962C8B-B14F-4D97-AF65-F5344CB8AC3E}">
        <p14:creationId xmlns:p14="http://schemas.microsoft.com/office/powerpoint/2010/main" val="341247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marL="0" indent="0" algn="just" rtl="1">
              <a:buNone/>
              <a:defRPr/>
            </a:pPr>
            <a:r>
              <a:rPr lang="ar-LB" dirty="0" smtClean="0"/>
              <a:t>وبصفة عامة، تحدث الحوكمة العامة بثلاث طرق واسعة:</a:t>
            </a:r>
          </a:p>
          <a:p>
            <a:pPr algn="just" rtl="1">
              <a:defRPr/>
            </a:pPr>
            <a:endParaRPr lang="ar-LB" dirty="0" smtClean="0"/>
          </a:p>
          <a:p>
            <a:pPr marL="0" indent="0" algn="just" rtl="1">
              <a:buNone/>
              <a:defRPr/>
            </a:pPr>
            <a:r>
              <a:rPr lang="ar-LB" dirty="0" smtClean="0"/>
              <a:t>   من خلال الشبكات التي تشمل الشراكات بين القطاعين العام والخاص أو بالتعاون مع منظمات المجتمع المحلي؛  من خلال استخدام آليات السوق التي تعمل بموجبها مبادئ المنافسة في السوق على تخصيص الموارد في الوقت الذي تعمل بموجب اللوائح الحكومية؛</a:t>
            </a:r>
            <a:r>
              <a:rPr lang="en-US" dirty="0" smtClean="0"/>
              <a:t> </a:t>
            </a:r>
            <a:r>
              <a:rPr lang="ar-LB" dirty="0" smtClean="0"/>
              <a:t> من خلال الأساليب من أعلى إلى أسفل والتي تشمل في المقام الأول الحكومات وبيروقراطية الدولة.</a:t>
            </a:r>
          </a:p>
          <a:p>
            <a:pPr algn="just" rtl="1">
              <a:defRPr/>
            </a:pPr>
            <a:endParaRPr lang="en-US" dirty="0"/>
          </a:p>
        </p:txBody>
      </p:sp>
    </p:spTree>
    <p:extLst>
      <p:ext uri="{BB962C8B-B14F-4D97-AF65-F5344CB8AC3E}">
        <p14:creationId xmlns:p14="http://schemas.microsoft.com/office/powerpoint/2010/main" val="220023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209224" y="2210117"/>
            <a:ext cx="7770376" cy="4646990"/>
          </a:xfrm>
        </p:spPr>
        <p:txBody>
          <a:bodyPr>
            <a:normAutofit fontScale="92500" lnSpcReduction="10000"/>
          </a:bodyPr>
          <a:lstStyle/>
          <a:p>
            <a:pPr algn="just" rtl="1"/>
            <a:r>
              <a:rPr lang="ar-SA" altLang="en-US" sz="2199" dirty="0"/>
              <a:t>الحوكمة الخاصة</a:t>
            </a:r>
            <a:endParaRPr lang="en-US" altLang="en-US" sz="2199" dirty="0"/>
          </a:p>
          <a:p>
            <a:pPr algn="just" rtl="1"/>
            <a:r>
              <a:rPr lang="ar-SA" altLang="en-US" sz="2199" dirty="0"/>
              <a:t>وتحدث الحوكمة الخاصة عندما تقوم الكيانات غير الحكومية، بما في ذلك المنظمات الخاصة، ومنظمات تسوية المنازعات، أو غيرها من مجموعات الأطراف الثالثة، بوضع قواعد و / أو معايير لها أثر ملزم على "نوعية الحياة والفرص المتاحة للجمهور الأوسع". وببساطة، فإن الكيانات الخاصة وليس العامة هي التي تضع السياسة العامة. فعلى سبيل المثال، تمارس شركات التأمين أثرا اجتماعيا كبيرا، غير مرئية إلى حد كبير وتقبل بحرية، وهو شكل خاص من أشكال </a:t>
            </a:r>
            <a:r>
              <a:rPr lang="ar-SA" altLang="en-US" sz="2199" dirty="0" smtClean="0"/>
              <a:t>الحوكمة </a:t>
            </a:r>
            <a:r>
              <a:rPr lang="ar-SA" altLang="en-US" sz="2199" dirty="0"/>
              <a:t>في المجتمع؛ وفي المقابل، يمكن لشركات إعادة التأمين، كشركات خاصة، أن تمارس </a:t>
            </a:r>
            <a:r>
              <a:rPr lang="ar-SA" altLang="en-US" sz="2199" dirty="0" err="1"/>
              <a:t>حوكمة</a:t>
            </a:r>
            <a:r>
              <a:rPr lang="ar-SA" altLang="en-US" sz="2199" dirty="0"/>
              <a:t> خاصة مماثلة على شركاتها الأساسية. وينبغي ألا يقتصر مصطلح "السياسة العامة" على السياسة التي تتخذها الحكومة. ويمكن إنشاء السياسة العامة إما من قبل القطاع الخاص أو القطاع العام. وإذا رغب المرء في الإشارة فقط إلى السياسة العامة التي تصدرها الحكومة، فإن أفضل مصطلح لاستخدامه هو "السياسة الحكومية"، وهو ما يلغي الغموض بشأن عامل صنع السياسة.</a:t>
            </a:r>
            <a:endParaRPr lang="en-US" altLang="en-US" sz="2199" dirty="0"/>
          </a:p>
          <a:p>
            <a:pPr algn="just"/>
            <a:endParaRPr lang="en-US" altLang="en-US" sz="2199" dirty="0"/>
          </a:p>
        </p:txBody>
      </p:sp>
    </p:spTree>
    <p:extLst>
      <p:ext uri="{BB962C8B-B14F-4D97-AF65-F5344CB8AC3E}">
        <p14:creationId xmlns:p14="http://schemas.microsoft.com/office/powerpoint/2010/main" val="178943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373</TotalTime>
  <Words>3564</Words>
  <Application>Microsoft Office PowerPoint</Application>
  <PresentationFormat>Custom</PresentationFormat>
  <Paragraphs>211</Paragraphs>
  <Slides>44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Gothic</vt:lpstr>
      <vt:lpstr>Simplified Arabic</vt:lpstr>
      <vt:lpstr>Tahoma</vt:lpstr>
      <vt:lpstr>Traditional Arabic</vt:lpstr>
      <vt:lpstr>Books 16x9</vt:lpstr>
      <vt:lpstr>الحوكمة الرشيدة  </vt:lpstr>
      <vt:lpstr>الحوكمة:  </vt:lpstr>
      <vt:lpstr>PowerPoint Presentation</vt:lpstr>
      <vt:lpstr>ما هي الحوكمة الرشيدة؟</vt:lpstr>
      <vt:lpstr>PowerPoint Presentation</vt:lpstr>
      <vt:lpstr>PowerPoint Presentation</vt:lpstr>
      <vt:lpstr>أنواع الحوكمة: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رابعا: الحوكمة وحقوق الانسان</vt:lpstr>
      <vt:lpstr>ويمكن تنظيم الصلات بين الحكم الصالح وحقوق الإنسان حول أربعة مجالات: </vt:lpstr>
      <vt:lpstr>PowerPoint Presentation</vt:lpstr>
      <vt:lpstr>PowerPoint Presentation</vt:lpstr>
      <vt:lpstr>PowerPoint Presentation</vt:lpstr>
      <vt:lpstr>خامسا: الحوكمة الرشيدة وحقوق الإنسان والتنمية: </vt:lpstr>
      <vt:lpstr>PowerPoint Presentation</vt:lpstr>
      <vt:lpstr>PowerPoint Presentation</vt:lpstr>
      <vt:lpstr>PowerPoint Presentation</vt:lpstr>
      <vt:lpstr>PowerPoint Presentation</vt:lpstr>
      <vt:lpstr>PowerPoint Presentation</vt:lpstr>
      <vt:lpstr>الحوكمة الرشيدة في المجتمع المدني </vt:lpstr>
      <vt:lpstr>PowerPoint Presentation</vt:lpstr>
      <vt:lpstr>PowerPoint Presentation</vt:lpstr>
      <vt:lpstr>ما العلاقة بين الحوكمة والنمو الاقتصادي؟ </vt:lpstr>
      <vt:lpstr>PowerPoint Presentation</vt:lpstr>
      <vt:lpstr>PowerPoint Presentation</vt:lpstr>
    </vt:vector>
  </TitlesOfParts>
  <Company>BAU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Mohammad ElKadi</dc:creator>
  <cp:lastModifiedBy>Mohammad ElKadi</cp:lastModifiedBy>
  <cp:revision>36</cp:revision>
  <dcterms:created xsi:type="dcterms:W3CDTF">2017-12-01T09:50:50Z</dcterms:created>
  <dcterms:modified xsi:type="dcterms:W3CDTF">2018-08-17T12:07:28Z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