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38" d="100"/>
          <a:sy n="38" d="100"/>
        </p:scale>
        <p:origin x="-84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0E82D604-4C2F-4DE0-AEED-B0761438F6DC}" type="datetimeFigureOut">
              <a:rPr lang="ar-SY" smtClean="0"/>
              <a:pPr/>
              <a:t>02/01/1435</a:t>
            </a:fld>
            <a:endParaRPr lang="ar-SY"/>
          </a:p>
        </p:txBody>
      </p:sp>
      <p:sp>
        <p:nvSpPr>
          <p:cNvPr id="20" name="عنصر نائب للتذييل 19"/>
          <p:cNvSpPr>
            <a:spLocks noGrp="1"/>
          </p:cNvSpPr>
          <p:nvPr>
            <p:ph type="ftr" sz="quarter" idx="11"/>
          </p:nvPr>
        </p:nvSpPr>
        <p:spPr/>
        <p:txBody>
          <a:bodyPr/>
          <a:lstStyle>
            <a:extLst/>
          </a:lstStyle>
          <a:p>
            <a:endParaRPr lang="ar-SY"/>
          </a:p>
        </p:txBody>
      </p:sp>
      <p:sp>
        <p:nvSpPr>
          <p:cNvPr id="10" name="عنصر نائب لرقم الشريحة 9"/>
          <p:cNvSpPr>
            <a:spLocks noGrp="1"/>
          </p:cNvSpPr>
          <p:nvPr>
            <p:ph type="sldNum" sz="quarter" idx="12"/>
          </p:nvPr>
        </p:nvSpPr>
        <p:spPr/>
        <p:txBody>
          <a:bodyPr/>
          <a:lstStyle>
            <a:extLst/>
          </a:lstStyle>
          <a:p>
            <a:fld id="{37C6CACB-79E3-4441-9613-AEE4EB987EF0}" type="slidenum">
              <a:rPr lang="ar-SY" smtClean="0"/>
              <a:pPr/>
              <a:t>‹#›</a:t>
            </a:fld>
            <a:endParaRPr lang="ar-SY"/>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E82D604-4C2F-4DE0-AEED-B0761438F6DC}" type="datetimeFigureOut">
              <a:rPr lang="ar-SY" smtClean="0"/>
              <a:pPr/>
              <a:t>02/01/1435</a:t>
            </a:fld>
            <a:endParaRPr lang="ar-SY"/>
          </a:p>
        </p:txBody>
      </p:sp>
      <p:sp>
        <p:nvSpPr>
          <p:cNvPr id="5" name="عنصر نائب للتذييل 4"/>
          <p:cNvSpPr>
            <a:spLocks noGrp="1"/>
          </p:cNvSpPr>
          <p:nvPr>
            <p:ph type="ftr" sz="quarter" idx="11"/>
          </p:nvPr>
        </p:nvSpPr>
        <p:spPr/>
        <p:txBody>
          <a:bodyPr/>
          <a:lstStyle>
            <a:extLst/>
          </a:lstStyle>
          <a:p>
            <a:endParaRPr lang="ar-SY"/>
          </a:p>
        </p:txBody>
      </p:sp>
      <p:sp>
        <p:nvSpPr>
          <p:cNvPr id="6" name="عنصر نائب لرقم الشريحة 5"/>
          <p:cNvSpPr>
            <a:spLocks noGrp="1"/>
          </p:cNvSpPr>
          <p:nvPr>
            <p:ph type="sldNum" sz="quarter" idx="12"/>
          </p:nvPr>
        </p:nvSpPr>
        <p:spPr/>
        <p:txBody>
          <a:bodyPr/>
          <a:lstStyle>
            <a:extLst/>
          </a:lstStyle>
          <a:p>
            <a:fld id="{37C6CACB-79E3-4441-9613-AEE4EB987EF0}" type="slidenum">
              <a:rPr lang="ar-SY" smtClean="0"/>
              <a:pPr/>
              <a:t>‹#›</a:t>
            </a:fld>
            <a:endParaRPr lang="ar-S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E82D604-4C2F-4DE0-AEED-B0761438F6DC}" type="datetimeFigureOut">
              <a:rPr lang="ar-SY" smtClean="0"/>
              <a:pPr/>
              <a:t>02/01/1435</a:t>
            </a:fld>
            <a:endParaRPr lang="ar-SY"/>
          </a:p>
        </p:txBody>
      </p:sp>
      <p:sp>
        <p:nvSpPr>
          <p:cNvPr id="5" name="عنصر نائب للتذييل 4"/>
          <p:cNvSpPr>
            <a:spLocks noGrp="1"/>
          </p:cNvSpPr>
          <p:nvPr>
            <p:ph type="ftr" sz="quarter" idx="11"/>
          </p:nvPr>
        </p:nvSpPr>
        <p:spPr/>
        <p:txBody>
          <a:bodyPr/>
          <a:lstStyle>
            <a:extLst/>
          </a:lstStyle>
          <a:p>
            <a:endParaRPr lang="ar-SY"/>
          </a:p>
        </p:txBody>
      </p:sp>
      <p:sp>
        <p:nvSpPr>
          <p:cNvPr id="6" name="عنصر نائب لرقم الشريحة 5"/>
          <p:cNvSpPr>
            <a:spLocks noGrp="1"/>
          </p:cNvSpPr>
          <p:nvPr>
            <p:ph type="sldNum" sz="quarter" idx="12"/>
          </p:nvPr>
        </p:nvSpPr>
        <p:spPr/>
        <p:txBody>
          <a:bodyPr/>
          <a:lstStyle>
            <a:extLst/>
          </a:lstStyle>
          <a:p>
            <a:fld id="{37C6CACB-79E3-4441-9613-AEE4EB987EF0}" type="slidenum">
              <a:rPr lang="ar-SY" smtClean="0"/>
              <a:pPr/>
              <a:t>‹#›</a:t>
            </a:fld>
            <a:endParaRPr lang="ar-S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E82D604-4C2F-4DE0-AEED-B0761438F6DC}" type="datetimeFigureOut">
              <a:rPr lang="ar-SY" smtClean="0"/>
              <a:pPr/>
              <a:t>02/01/1435</a:t>
            </a:fld>
            <a:endParaRPr lang="ar-SY"/>
          </a:p>
        </p:txBody>
      </p:sp>
      <p:sp>
        <p:nvSpPr>
          <p:cNvPr id="5" name="عنصر نائب للتذييل 4"/>
          <p:cNvSpPr>
            <a:spLocks noGrp="1"/>
          </p:cNvSpPr>
          <p:nvPr>
            <p:ph type="ftr" sz="quarter" idx="11"/>
          </p:nvPr>
        </p:nvSpPr>
        <p:spPr/>
        <p:txBody>
          <a:bodyPr/>
          <a:lstStyle>
            <a:extLst/>
          </a:lstStyle>
          <a:p>
            <a:endParaRPr lang="ar-SY"/>
          </a:p>
        </p:txBody>
      </p:sp>
      <p:sp>
        <p:nvSpPr>
          <p:cNvPr id="6" name="عنصر نائب لرقم الشريحة 5"/>
          <p:cNvSpPr>
            <a:spLocks noGrp="1"/>
          </p:cNvSpPr>
          <p:nvPr>
            <p:ph type="sldNum" sz="quarter" idx="12"/>
          </p:nvPr>
        </p:nvSpPr>
        <p:spPr/>
        <p:txBody>
          <a:bodyPr/>
          <a:lstStyle>
            <a:extLst/>
          </a:lstStyle>
          <a:p>
            <a:fld id="{37C6CACB-79E3-4441-9613-AEE4EB987EF0}" type="slidenum">
              <a:rPr lang="ar-SY" smtClean="0"/>
              <a:pPr/>
              <a:t>‹#›</a:t>
            </a:fld>
            <a:endParaRPr lang="ar-S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0E82D604-4C2F-4DE0-AEED-B0761438F6DC}" type="datetimeFigureOut">
              <a:rPr lang="ar-SY" smtClean="0"/>
              <a:pPr/>
              <a:t>02/01/1435</a:t>
            </a:fld>
            <a:endParaRPr lang="ar-SY"/>
          </a:p>
        </p:txBody>
      </p:sp>
      <p:sp>
        <p:nvSpPr>
          <p:cNvPr id="5" name="عنصر نائب للتذييل 4"/>
          <p:cNvSpPr>
            <a:spLocks noGrp="1"/>
          </p:cNvSpPr>
          <p:nvPr>
            <p:ph type="ftr" sz="quarter" idx="11"/>
          </p:nvPr>
        </p:nvSpPr>
        <p:spPr/>
        <p:txBody>
          <a:bodyPr/>
          <a:lstStyle>
            <a:extLst/>
          </a:lstStyle>
          <a:p>
            <a:endParaRPr lang="ar-SY"/>
          </a:p>
        </p:txBody>
      </p:sp>
      <p:sp>
        <p:nvSpPr>
          <p:cNvPr id="6" name="عنصر نائب لرقم الشريحة 5"/>
          <p:cNvSpPr>
            <a:spLocks noGrp="1"/>
          </p:cNvSpPr>
          <p:nvPr>
            <p:ph type="sldNum" sz="quarter" idx="12"/>
          </p:nvPr>
        </p:nvSpPr>
        <p:spPr/>
        <p:txBody>
          <a:bodyPr/>
          <a:lstStyle>
            <a:extLst/>
          </a:lstStyle>
          <a:p>
            <a:fld id="{37C6CACB-79E3-4441-9613-AEE4EB987EF0}" type="slidenum">
              <a:rPr lang="ar-SY" smtClean="0"/>
              <a:pPr/>
              <a:t>‹#›</a:t>
            </a:fld>
            <a:endParaRPr lang="ar-SY"/>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0E82D604-4C2F-4DE0-AEED-B0761438F6DC}" type="datetimeFigureOut">
              <a:rPr lang="ar-SY" smtClean="0"/>
              <a:pPr/>
              <a:t>02/01/1435</a:t>
            </a:fld>
            <a:endParaRPr lang="ar-SY"/>
          </a:p>
        </p:txBody>
      </p:sp>
      <p:sp>
        <p:nvSpPr>
          <p:cNvPr id="6" name="عنصر نائب للتذييل 5"/>
          <p:cNvSpPr>
            <a:spLocks noGrp="1"/>
          </p:cNvSpPr>
          <p:nvPr>
            <p:ph type="ftr" sz="quarter" idx="11"/>
          </p:nvPr>
        </p:nvSpPr>
        <p:spPr/>
        <p:txBody>
          <a:bodyPr/>
          <a:lstStyle>
            <a:extLst/>
          </a:lstStyle>
          <a:p>
            <a:endParaRPr lang="ar-SY"/>
          </a:p>
        </p:txBody>
      </p:sp>
      <p:sp>
        <p:nvSpPr>
          <p:cNvPr id="7" name="عنصر نائب لرقم الشريحة 6"/>
          <p:cNvSpPr>
            <a:spLocks noGrp="1"/>
          </p:cNvSpPr>
          <p:nvPr>
            <p:ph type="sldNum" sz="quarter" idx="12"/>
          </p:nvPr>
        </p:nvSpPr>
        <p:spPr/>
        <p:txBody>
          <a:bodyPr/>
          <a:lstStyle>
            <a:extLst/>
          </a:lstStyle>
          <a:p>
            <a:fld id="{37C6CACB-79E3-4441-9613-AEE4EB987EF0}" type="slidenum">
              <a:rPr lang="ar-SY" smtClean="0"/>
              <a:pPr/>
              <a:t>‹#›</a:t>
            </a:fld>
            <a:endParaRPr lang="ar-S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0E82D604-4C2F-4DE0-AEED-B0761438F6DC}" type="datetimeFigureOut">
              <a:rPr lang="ar-SY" smtClean="0"/>
              <a:pPr/>
              <a:t>02/01/1435</a:t>
            </a:fld>
            <a:endParaRPr lang="ar-SY"/>
          </a:p>
        </p:txBody>
      </p:sp>
      <p:sp>
        <p:nvSpPr>
          <p:cNvPr id="8" name="عنصر نائب للتذييل 7"/>
          <p:cNvSpPr>
            <a:spLocks noGrp="1"/>
          </p:cNvSpPr>
          <p:nvPr>
            <p:ph type="ftr" sz="quarter" idx="11"/>
          </p:nvPr>
        </p:nvSpPr>
        <p:spPr/>
        <p:txBody>
          <a:bodyPr/>
          <a:lstStyle>
            <a:extLst/>
          </a:lstStyle>
          <a:p>
            <a:endParaRPr lang="ar-SY"/>
          </a:p>
        </p:txBody>
      </p:sp>
      <p:sp>
        <p:nvSpPr>
          <p:cNvPr id="9" name="عنصر نائب لرقم الشريحة 8"/>
          <p:cNvSpPr>
            <a:spLocks noGrp="1"/>
          </p:cNvSpPr>
          <p:nvPr>
            <p:ph type="sldNum" sz="quarter" idx="12"/>
          </p:nvPr>
        </p:nvSpPr>
        <p:spPr/>
        <p:txBody>
          <a:bodyPr/>
          <a:lstStyle>
            <a:extLst/>
          </a:lstStyle>
          <a:p>
            <a:fld id="{37C6CACB-79E3-4441-9613-AEE4EB987EF0}" type="slidenum">
              <a:rPr lang="ar-SY" smtClean="0"/>
              <a:pPr/>
              <a:t>‹#›</a:t>
            </a:fld>
            <a:endParaRPr lang="ar-S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0E82D604-4C2F-4DE0-AEED-B0761438F6DC}" type="datetimeFigureOut">
              <a:rPr lang="ar-SY" smtClean="0"/>
              <a:pPr/>
              <a:t>02/01/1435</a:t>
            </a:fld>
            <a:endParaRPr lang="ar-SY"/>
          </a:p>
        </p:txBody>
      </p:sp>
      <p:sp>
        <p:nvSpPr>
          <p:cNvPr id="4" name="عنصر نائب للتذييل 3"/>
          <p:cNvSpPr>
            <a:spLocks noGrp="1"/>
          </p:cNvSpPr>
          <p:nvPr>
            <p:ph type="ftr" sz="quarter" idx="11"/>
          </p:nvPr>
        </p:nvSpPr>
        <p:spPr/>
        <p:txBody>
          <a:bodyPr/>
          <a:lstStyle>
            <a:extLst/>
          </a:lstStyle>
          <a:p>
            <a:endParaRPr lang="ar-SY"/>
          </a:p>
        </p:txBody>
      </p:sp>
      <p:sp>
        <p:nvSpPr>
          <p:cNvPr id="5" name="عنصر نائب لرقم الشريحة 4"/>
          <p:cNvSpPr>
            <a:spLocks noGrp="1"/>
          </p:cNvSpPr>
          <p:nvPr>
            <p:ph type="sldNum" sz="quarter" idx="12"/>
          </p:nvPr>
        </p:nvSpPr>
        <p:spPr/>
        <p:txBody>
          <a:bodyPr/>
          <a:lstStyle>
            <a:extLst/>
          </a:lstStyle>
          <a:p>
            <a:fld id="{37C6CACB-79E3-4441-9613-AEE4EB987EF0}" type="slidenum">
              <a:rPr lang="ar-SY" smtClean="0"/>
              <a:pPr/>
              <a:t>‹#›</a:t>
            </a:fld>
            <a:endParaRPr lang="ar-S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0E82D604-4C2F-4DE0-AEED-B0761438F6DC}" type="datetimeFigureOut">
              <a:rPr lang="ar-SY" smtClean="0"/>
              <a:pPr/>
              <a:t>02/01/1435</a:t>
            </a:fld>
            <a:endParaRPr lang="ar-SY"/>
          </a:p>
        </p:txBody>
      </p:sp>
      <p:sp>
        <p:nvSpPr>
          <p:cNvPr id="3" name="عنصر نائب للتذييل 2"/>
          <p:cNvSpPr>
            <a:spLocks noGrp="1"/>
          </p:cNvSpPr>
          <p:nvPr>
            <p:ph type="ftr" sz="quarter" idx="11"/>
          </p:nvPr>
        </p:nvSpPr>
        <p:spPr/>
        <p:txBody>
          <a:bodyPr/>
          <a:lstStyle>
            <a:extLst/>
          </a:lstStyle>
          <a:p>
            <a:endParaRPr lang="ar-SY"/>
          </a:p>
        </p:txBody>
      </p:sp>
      <p:sp>
        <p:nvSpPr>
          <p:cNvPr id="4" name="عنصر نائب لرقم الشريحة 3"/>
          <p:cNvSpPr>
            <a:spLocks noGrp="1"/>
          </p:cNvSpPr>
          <p:nvPr>
            <p:ph type="sldNum" sz="quarter" idx="12"/>
          </p:nvPr>
        </p:nvSpPr>
        <p:spPr/>
        <p:txBody>
          <a:bodyPr/>
          <a:lstStyle>
            <a:extLst/>
          </a:lstStyle>
          <a:p>
            <a:fld id="{37C6CACB-79E3-4441-9613-AEE4EB987EF0}" type="slidenum">
              <a:rPr lang="ar-SY" smtClean="0"/>
              <a:pPr/>
              <a:t>‹#›</a:t>
            </a:fld>
            <a:endParaRPr lang="ar-SY"/>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0E82D604-4C2F-4DE0-AEED-B0761438F6DC}" type="datetimeFigureOut">
              <a:rPr lang="ar-SY" smtClean="0"/>
              <a:pPr/>
              <a:t>02/01/1435</a:t>
            </a:fld>
            <a:endParaRPr lang="ar-SY"/>
          </a:p>
        </p:txBody>
      </p:sp>
      <p:sp>
        <p:nvSpPr>
          <p:cNvPr id="6" name="عنصر نائب للتذييل 5"/>
          <p:cNvSpPr>
            <a:spLocks noGrp="1"/>
          </p:cNvSpPr>
          <p:nvPr>
            <p:ph type="ftr" sz="quarter" idx="11"/>
          </p:nvPr>
        </p:nvSpPr>
        <p:spPr/>
        <p:txBody>
          <a:bodyPr/>
          <a:lstStyle>
            <a:extLst/>
          </a:lstStyle>
          <a:p>
            <a:endParaRPr lang="ar-SY"/>
          </a:p>
        </p:txBody>
      </p:sp>
      <p:sp>
        <p:nvSpPr>
          <p:cNvPr id="7" name="عنصر نائب لرقم الشريحة 6"/>
          <p:cNvSpPr>
            <a:spLocks noGrp="1"/>
          </p:cNvSpPr>
          <p:nvPr>
            <p:ph type="sldNum" sz="quarter" idx="12"/>
          </p:nvPr>
        </p:nvSpPr>
        <p:spPr/>
        <p:txBody>
          <a:bodyPr/>
          <a:lstStyle>
            <a:extLst/>
          </a:lstStyle>
          <a:p>
            <a:fld id="{37C6CACB-79E3-4441-9613-AEE4EB987EF0}" type="slidenum">
              <a:rPr lang="ar-SY" smtClean="0"/>
              <a:pPr/>
              <a:t>‹#›</a:t>
            </a:fld>
            <a:endParaRPr lang="ar-S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0E82D604-4C2F-4DE0-AEED-B0761438F6DC}" type="datetimeFigureOut">
              <a:rPr lang="ar-SY" smtClean="0"/>
              <a:pPr/>
              <a:t>02/01/1435</a:t>
            </a:fld>
            <a:endParaRPr lang="ar-SY"/>
          </a:p>
        </p:txBody>
      </p:sp>
      <p:sp>
        <p:nvSpPr>
          <p:cNvPr id="6" name="عنصر نائب للتذييل 5"/>
          <p:cNvSpPr>
            <a:spLocks noGrp="1"/>
          </p:cNvSpPr>
          <p:nvPr>
            <p:ph type="ftr" sz="quarter" idx="11"/>
          </p:nvPr>
        </p:nvSpPr>
        <p:spPr/>
        <p:txBody>
          <a:bodyPr/>
          <a:lstStyle>
            <a:extLst/>
          </a:lstStyle>
          <a:p>
            <a:endParaRPr lang="ar-SY"/>
          </a:p>
        </p:txBody>
      </p:sp>
      <p:sp>
        <p:nvSpPr>
          <p:cNvPr id="7" name="عنصر نائب لرقم الشريحة 6"/>
          <p:cNvSpPr>
            <a:spLocks noGrp="1"/>
          </p:cNvSpPr>
          <p:nvPr>
            <p:ph type="sldNum" sz="quarter" idx="12"/>
          </p:nvPr>
        </p:nvSpPr>
        <p:spPr/>
        <p:txBody>
          <a:bodyPr/>
          <a:lstStyle>
            <a:extLst/>
          </a:lstStyle>
          <a:p>
            <a:fld id="{37C6CACB-79E3-4441-9613-AEE4EB987EF0}" type="slidenum">
              <a:rPr lang="ar-SY" smtClean="0"/>
              <a:pPr/>
              <a:t>‹#›</a:t>
            </a:fld>
            <a:endParaRPr lang="ar-SY"/>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E82D604-4C2F-4DE0-AEED-B0761438F6DC}" type="datetimeFigureOut">
              <a:rPr lang="ar-SY" smtClean="0"/>
              <a:pPr/>
              <a:t>02/01/1435</a:t>
            </a:fld>
            <a:endParaRPr lang="ar-SY"/>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Y"/>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7C6CACB-79E3-4441-9613-AEE4EB987EF0}" type="slidenum">
              <a:rPr lang="ar-SY" smtClean="0"/>
              <a:pPr/>
              <a:t>‹#›</a:t>
            </a:fld>
            <a:endParaRPr lang="ar-SY"/>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b="1" dirty="0" smtClean="0"/>
              <a:t>ال</a:t>
            </a:r>
            <a:r>
              <a:rPr lang="ar-SY" b="1" dirty="0" smtClean="0"/>
              <a:t>أ</a:t>
            </a:r>
            <a:r>
              <a:rPr lang="ar-SA" b="1" dirty="0" smtClean="0"/>
              <a:t>سس </a:t>
            </a:r>
            <a:r>
              <a:rPr lang="ar-SA" b="1" dirty="0"/>
              <a:t>المهنية لكتابة طلب تمويل</a:t>
            </a:r>
            <a:endParaRPr lang="ar-SY" dirty="0"/>
          </a:p>
        </p:txBody>
      </p:sp>
      <p:sp>
        <p:nvSpPr>
          <p:cNvPr id="3" name="عنوان فرعي 2"/>
          <p:cNvSpPr>
            <a:spLocks noGrp="1"/>
          </p:cNvSpPr>
          <p:nvPr>
            <p:ph type="subTitle" idx="1"/>
          </p:nvPr>
        </p:nvSpPr>
        <p:spPr/>
        <p:txBody>
          <a:bodyPr/>
          <a:lstStyle/>
          <a:p>
            <a:r>
              <a:rPr lang="ar-SA" dirty="0" smtClean="0"/>
              <a:t>الدكتور هاني </a:t>
            </a:r>
            <a:r>
              <a:rPr lang="ar-SA" dirty="0" err="1" smtClean="0"/>
              <a:t>الخوري</a:t>
            </a:r>
            <a:r>
              <a:rPr lang="ar-SA" dirty="0" smtClean="0"/>
              <a:t> </a:t>
            </a:r>
          </a:p>
          <a:p>
            <a:r>
              <a:rPr lang="ar-SA" dirty="0" smtClean="0"/>
              <a:t>استشاري </a:t>
            </a:r>
            <a:r>
              <a:rPr lang="ar-SA" smtClean="0"/>
              <a:t>اداري</a:t>
            </a:r>
            <a:endParaRPr lang="ar-SY"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ماذا اعرف عن الممول</a:t>
            </a:r>
            <a:endParaRPr lang="ar-SY" dirty="0"/>
          </a:p>
        </p:txBody>
      </p:sp>
      <p:sp>
        <p:nvSpPr>
          <p:cNvPr id="3" name="عنصر نائب للمحتوى 2"/>
          <p:cNvSpPr>
            <a:spLocks noGrp="1"/>
          </p:cNvSpPr>
          <p:nvPr>
            <p:ph idx="1"/>
          </p:nvPr>
        </p:nvSpPr>
        <p:spPr/>
        <p:txBody>
          <a:bodyPr/>
          <a:lstStyle/>
          <a:p>
            <a:r>
              <a:rPr lang="ar-SA" b="1" dirty="0"/>
              <a:t>ومن الأمور المهمة أيضاً أن تعرفها الجمعية عن الجهات التمويلية، هي الأوقات المناسبة لتقديم طلبات التمويل، فقد تقوم الجمعية بتقديم مقترح تمويل للجهة الصحيحة وضمن </a:t>
            </a:r>
            <a:r>
              <a:rPr lang="ar-SA" b="1" dirty="0" err="1"/>
              <a:t>الاجراءات</a:t>
            </a:r>
            <a:r>
              <a:rPr lang="ar-SA" b="1" dirty="0"/>
              <a:t> المتبعة ولكن توقيت تقديم المقترح كان خارج السنة المالية لهذه الجهة، وبالتالي لن يجد هذا المقترح مكاناً له في الموازنة السنوية للجهة التمويلية.</a:t>
            </a:r>
            <a:br>
              <a:rPr lang="ar-SA" b="1" dirty="0"/>
            </a:br>
            <a:endParaRPr lang="ar-SY"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Y"/>
          </a:p>
        </p:txBody>
      </p:sp>
      <p:sp>
        <p:nvSpPr>
          <p:cNvPr id="3" name="عنصر نائب للمحتوى 2"/>
          <p:cNvSpPr>
            <a:spLocks noGrp="1"/>
          </p:cNvSpPr>
          <p:nvPr>
            <p:ph idx="1"/>
          </p:nvPr>
        </p:nvSpPr>
        <p:spPr/>
        <p:txBody>
          <a:bodyPr/>
          <a:lstStyle/>
          <a:p>
            <a:r>
              <a:rPr lang="ar-SA" b="1" dirty="0"/>
              <a:t>كما يجب أن لا تنحصر معرفة الجمعية بمجال اختصاص واهتمام الجهة الممولة وحسب، بل يجب أن تتعرف على </a:t>
            </a:r>
            <a:r>
              <a:rPr lang="ar-SA" b="1" dirty="0" err="1"/>
              <a:t>الاجراءات</a:t>
            </a:r>
            <a:r>
              <a:rPr lang="ar-SA" b="1" dirty="0"/>
              <a:t> التي تتبعها هذه الجهة في منح التمويل، فهناك العديد من الجهات التمويلية التي تتبع نماذج خاصة في كتابة مقترحات التمويل. كما يجب أن تتعرف الجمعية كذلك على حجم التمويل الذي تمنحه هذه الجهات، فقد يكون أقل بكثير من الموازنة التي يحتاجها المشروع لتنفيذه. </a:t>
            </a:r>
            <a:br>
              <a:rPr lang="ar-SA" b="1" dirty="0"/>
            </a:br>
            <a:endParaRPr lang="ar-SY"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err="1" smtClean="0"/>
              <a:t>اهمية</a:t>
            </a:r>
            <a:r>
              <a:rPr lang="ar-SY" dirty="0" smtClean="0"/>
              <a:t> طلب التمويل</a:t>
            </a:r>
            <a:endParaRPr lang="ar-SY" dirty="0"/>
          </a:p>
        </p:txBody>
      </p:sp>
      <p:sp>
        <p:nvSpPr>
          <p:cNvPr id="3" name="عنصر نائب للمحتوى 2"/>
          <p:cNvSpPr>
            <a:spLocks noGrp="1"/>
          </p:cNvSpPr>
          <p:nvPr>
            <p:ph idx="1"/>
          </p:nvPr>
        </p:nvSpPr>
        <p:spPr/>
        <p:txBody>
          <a:bodyPr/>
          <a:lstStyle/>
          <a:p>
            <a:r>
              <a:rPr lang="ar-SA" b="1" dirty="0"/>
              <a:t>خلاصة: تتأكد الجمعية قبل كتابتها لمقترح تمويل بأنها تمتلك مشروعاً متكاملاً يحتاج </a:t>
            </a:r>
            <a:r>
              <a:rPr lang="ar-SA" b="1" dirty="0" err="1"/>
              <a:t>الى</a:t>
            </a:r>
            <a:r>
              <a:rPr lang="ar-SA" b="1" dirty="0"/>
              <a:t> تمويل، وتبحث في مختلف الطرق المتاحة والممكنة لتمويله، وتضعه في إطار مقترح تمويل بعد أن تأكدَت بأن هذه الطريقة هي أفضل الطرق لتمويله، وتتوجه </a:t>
            </a:r>
            <a:r>
              <a:rPr lang="ar-SA" b="1" dirty="0" err="1"/>
              <a:t>به</a:t>
            </a:r>
            <a:r>
              <a:rPr lang="ar-SA" b="1" dirty="0"/>
              <a:t> </a:t>
            </a:r>
            <a:r>
              <a:rPr lang="ar-SA" b="1" dirty="0" err="1"/>
              <a:t>الى</a:t>
            </a:r>
            <a:r>
              <a:rPr lang="ar-SA" b="1" dirty="0"/>
              <a:t> الجهة التمويلية التي تهتم بموضوع المشروع بعد أن تكون قد كونت صورة متكاملة لديها عن الجهات التمويلية وتعرَفت على اهتماماتها </a:t>
            </a:r>
            <a:r>
              <a:rPr lang="ar-SA" b="1" dirty="0" err="1"/>
              <a:t>واجراءاتها</a:t>
            </a:r>
            <a:r>
              <a:rPr lang="ar-SA" b="1" dirty="0"/>
              <a:t> وحجم التمويل الذي تمنحه. </a:t>
            </a:r>
            <a:endParaRPr lang="ar-SY"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t>ثانياً: مكونات مقترح التمويل </a:t>
            </a:r>
            <a:br>
              <a:rPr lang="ar-SA" b="1" dirty="0"/>
            </a:br>
            <a:endParaRPr lang="ar-SY" dirty="0"/>
          </a:p>
        </p:txBody>
      </p:sp>
      <p:sp>
        <p:nvSpPr>
          <p:cNvPr id="3" name="عنصر نائب للمحتوى 2"/>
          <p:cNvSpPr>
            <a:spLocks noGrp="1"/>
          </p:cNvSpPr>
          <p:nvPr>
            <p:ph idx="1"/>
          </p:nvPr>
        </p:nvSpPr>
        <p:spPr/>
        <p:txBody>
          <a:bodyPr/>
          <a:lstStyle/>
          <a:p>
            <a:r>
              <a:rPr lang="ar-SA" b="1" dirty="0"/>
              <a:t>تجدر الإشارة </a:t>
            </a:r>
            <a:r>
              <a:rPr lang="ar-SA" b="1" dirty="0" smtClean="0"/>
              <a:t>إلى </a:t>
            </a:r>
            <a:r>
              <a:rPr lang="ar-SA" b="1" dirty="0"/>
              <a:t>أن الجهات التمويلية قد تعتمد مكونات خاصة </a:t>
            </a:r>
            <a:r>
              <a:rPr lang="ar-SA" b="1" dirty="0" err="1"/>
              <a:t>بها</a:t>
            </a:r>
            <a:r>
              <a:rPr lang="ar-SA" b="1" dirty="0"/>
              <a:t> يجب أن تتوفر في مقترحات التمويل، والمكونات التالية تعتبر مكونات رئيسية يمكن أن تستخدمها الجمعية وتتصرف </a:t>
            </a:r>
            <a:r>
              <a:rPr lang="ar-SA" b="1" dirty="0" err="1"/>
              <a:t>بها</a:t>
            </a:r>
            <a:r>
              <a:rPr lang="ar-SA" b="1" dirty="0"/>
              <a:t> </a:t>
            </a:r>
            <a:r>
              <a:rPr lang="ar-SA" b="1"/>
              <a:t>حسب </a:t>
            </a:r>
            <a:r>
              <a:rPr lang="ar-SA" b="1" smtClean="0"/>
              <a:t>إجراءات </a:t>
            </a:r>
            <a:r>
              <a:rPr lang="ar-SA" b="1" dirty="0"/>
              <a:t>الجهة التمويلية. </a:t>
            </a:r>
            <a:br>
              <a:rPr lang="ar-SA" b="1" dirty="0"/>
            </a:br>
            <a:r>
              <a:rPr lang="ar-SA" b="1" dirty="0"/>
              <a:t/>
            </a:r>
            <a:br>
              <a:rPr lang="ar-SA" b="1" dirty="0"/>
            </a:br>
            <a:endParaRPr lang="ar-SY"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t>• رسالة التغطية: </a:t>
            </a:r>
            <a:br>
              <a:rPr lang="ar-SA" b="1" dirty="0"/>
            </a:br>
            <a:endParaRPr lang="ar-SY" dirty="0"/>
          </a:p>
        </p:txBody>
      </p:sp>
      <p:sp>
        <p:nvSpPr>
          <p:cNvPr id="3" name="عنصر نائب للمحتوى 2"/>
          <p:cNvSpPr>
            <a:spLocks noGrp="1"/>
          </p:cNvSpPr>
          <p:nvPr>
            <p:ph idx="1"/>
          </p:nvPr>
        </p:nvSpPr>
        <p:spPr/>
        <p:txBody>
          <a:bodyPr/>
          <a:lstStyle/>
          <a:p>
            <a:r>
              <a:rPr lang="ar-SA" b="1" dirty="0"/>
              <a:t>وهي أول ورقة تأتي في مقترح التمويل، ويجب أن تحتوي على: </a:t>
            </a:r>
            <a:br>
              <a:rPr lang="ar-SA" b="1" dirty="0"/>
            </a:br>
            <a:r>
              <a:rPr lang="ar-SA" b="1" dirty="0"/>
              <a:t>• اسم المشروع </a:t>
            </a:r>
            <a:br>
              <a:rPr lang="ar-SA" b="1" dirty="0"/>
            </a:br>
            <a:r>
              <a:rPr lang="ar-SA" b="1" dirty="0"/>
              <a:t>• اسم الجمعية وشعارها </a:t>
            </a:r>
            <a:br>
              <a:rPr lang="ar-SA" b="1" dirty="0"/>
            </a:br>
            <a:r>
              <a:rPr lang="ar-SA" b="1" dirty="0"/>
              <a:t>• اسم الجهة التي قدَِِِم لها </a:t>
            </a:r>
            <a:br>
              <a:rPr lang="ar-SA" b="1" dirty="0"/>
            </a:br>
            <a:r>
              <a:rPr lang="ar-SA" b="1" dirty="0"/>
              <a:t>• تاريخ التقديم (اليوم / الشهر / السنة</a:t>
            </a:r>
            <a:br>
              <a:rPr lang="ar-SA" b="1" dirty="0"/>
            </a:br>
            <a:endParaRPr lang="ar-SY"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t>• قائمة المحتويات: </a:t>
            </a:r>
            <a:br>
              <a:rPr lang="ar-SA" b="1" dirty="0"/>
            </a:br>
            <a:endParaRPr lang="ar-SY" dirty="0"/>
          </a:p>
        </p:txBody>
      </p:sp>
      <p:sp>
        <p:nvSpPr>
          <p:cNvPr id="3" name="عنصر نائب للمحتوى 2"/>
          <p:cNvSpPr>
            <a:spLocks noGrp="1"/>
          </p:cNvSpPr>
          <p:nvPr>
            <p:ph idx="1"/>
          </p:nvPr>
        </p:nvSpPr>
        <p:spPr/>
        <p:txBody>
          <a:bodyPr/>
          <a:lstStyle/>
          <a:p>
            <a:r>
              <a:rPr lang="ar-SA" b="1" dirty="0"/>
              <a:t>وهي الورقة التي تبين العناوين الرئيسية في مقترح التمويل وأرقام صفحاتها. وينصح بوجود قائمة محتويات في مقترحات التمويل التي يزيد عدد صفحاتها عن الخمس صفحات. </a:t>
            </a:r>
            <a:br>
              <a:rPr lang="ar-SA" b="1" dirty="0"/>
            </a:br>
            <a:endParaRPr lang="ar-SY"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t>• الملخص: </a:t>
            </a:r>
            <a:br>
              <a:rPr lang="ar-SA" b="1" dirty="0"/>
            </a:br>
            <a:endParaRPr lang="ar-SY" dirty="0"/>
          </a:p>
        </p:txBody>
      </p:sp>
      <p:sp>
        <p:nvSpPr>
          <p:cNvPr id="3" name="عنصر نائب للمحتوى 2"/>
          <p:cNvSpPr>
            <a:spLocks noGrp="1"/>
          </p:cNvSpPr>
          <p:nvPr>
            <p:ph idx="1"/>
          </p:nvPr>
        </p:nvSpPr>
        <p:spPr>
          <a:xfrm>
            <a:off x="285720" y="1000108"/>
            <a:ext cx="8572560" cy="5857892"/>
          </a:xfrm>
        </p:spPr>
        <p:txBody>
          <a:bodyPr>
            <a:normAutofit/>
          </a:bodyPr>
          <a:lstStyle/>
          <a:p>
            <a:r>
              <a:rPr lang="ar-SA" b="1" dirty="0"/>
              <a:t>وهي المادة التي تبين بشكل مختصر اسم المشروع، خدماته، </a:t>
            </a:r>
            <a:r>
              <a:rPr lang="ar-SA" b="1" dirty="0" err="1"/>
              <a:t>اجراءاته</a:t>
            </a:r>
            <a:r>
              <a:rPr lang="ar-SA" b="1" dirty="0"/>
              <a:t>، فئاته المستهدفة، أهدافه </a:t>
            </a:r>
            <a:r>
              <a:rPr lang="ar-SA" b="1" dirty="0" err="1"/>
              <a:t>وتنائجه</a:t>
            </a:r>
            <a:r>
              <a:rPr lang="ar-SA" b="1" dirty="0"/>
              <a:t> المتوقعة. ويجب أن لا يزيد الملخص عن الصفحة. </a:t>
            </a:r>
            <a:br>
              <a:rPr lang="ar-SA" b="1" dirty="0"/>
            </a:br>
            <a:r>
              <a:rPr lang="ar-SA" b="1" dirty="0"/>
              <a:t>تكمن أهمية الملخص في أن الجهات التمويلية تتلقى العديد من مقترحات التمويل وقد لا تتمكن من قراءتها كلها، وبالتالي هي تحتاج </a:t>
            </a:r>
            <a:r>
              <a:rPr lang="ar-SA" b="1" dirty="0" err="1"/>
              <a:t>الى</a:t>
            </a:r>
            <a:r>
              <a:rPr lang="ar-SA" b="1" dirty="0"/>
              <a:t> مادة ملخصة تصف لها بشكل بسيط وواضح المشروع. الأهمية الثانية للملخص أنه يعكس للجهة الممولة مدى فهم الجمعية للمشروع الذي تسعى </a:t>
            </a:r>
            <a:r>
              <a:rPr lang="ar-SA" b="1" dirty="0" err="1"/>
              <a:t>الى</a:t>
            </a:r>
            <a:r>
              <a:rPr lang="ar-SA" b="1" dirty="0"/>
              <a:t> تنفيذه. وعادة ما تتم كتابة الملخص بعد الانتهاء من كتابة مقترح التمويل، فذلك يساعد على معرفة كافة التفاصيل وبالتالي اختصارها في الملخص. </a:t>
            </a:r>
            <a:endParaRPr lang="ar-SY"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t>• مبررات المشروع: </a:t>
            </a:r>
            <a:br>
              <a:rPr lang="ar-SA" b="1" dirty="0"/>
            </a:br>
            <a:endParaRPr lang="ar-SY" dirty="0"/>
          </a:p>
        </p:txBody>
      </p:sp>
      <p:sp>
        <p:nvSpPr>
          <p:cNvPr id="3" name="عنصر نائب للمحتوى 2"/>
          <p:cNvSpPr>
            <a:spLocks noGrp="1"/>
          </p:cNvSpPr>
          <p:nvPr>
            <p:ph idx="1"/>
          </p:nvPr>
        </p:nvSpPr>
        <p:spPr/>
        <p:txBody>
          <a:bodyPr/>
          <a:lstStyle/>
          <a:p>
            <a:r>
              <a:rPr lang="ar-SA" b="1" dirty="0"/>
              <a:t>ويتم في هذا الجزء توفير خلفية عامة عن فكرة المشروع والمبررات التي تؤكد ضرورة تطبيقه. وتعمل الجمعية هنا على توفير معلومات للجهة الممولة تقنعها بأهمية تطبيق المشروع ومدى ارتباطه باحتياجات واقعية، والمشاكل التي جاء المشروع للمساهمة في حلها أو تجاوزها. </a:t>
            </a:r>
            <a:br>
              <a:rPr lang="ar-SA" b="1" dirty="0"/>
            </a:br>
            <a:endParaRPr lang="ar-SY"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t>• أهداف المشروع: </a:t>
            </a:r>
            <a:br>
              <a:rPr lang="ar-SA" b="1" dirty="0"/>
            </a:br>
            <a:endParaRPr lang="ar-SY" dirty="0"/>
          </a:p>
        </p:txBody>
      </p:sp>
      <p:sp>
        <p:nvSpPr>
          <p:cNvPr id="3" name="عنصر نائب للمحتوى 2"/>
          <p:cNvSpPr>
            <a:spLocks noGrp="1"/>
          </p:cNvSpPr>
          <p:nvPr>
            <p:ph idx="1"/>
          </p:nvPr>
        </p:nvSpPr>
        <p:spPr/>
        <p:txBody>
          <a:bodyPr/>
          <a:lstStyle/>
          <a:p>
            <a:r>
              <a:rPr lang="ar-SA" b="1" dirty="0"/>
              <a:t>وتقوم الجمعية هنا بعرض الأهداف التي تسعى </a:t>
            </a:r>
            <a:r>
              <a:rPr lang="ar-SA" b="1" dirty="0" err="1"/>
              <a:t>الى</a:t>
            </a:r>
            <a:r>
              <a:rPr lang="ar-SA" b="1" dirty="0"/>
              <a:t> تحقيقها من تطبيق المشروع. </a:t>
            </a:r>
            <a:br>
              <a:rPr lang="ar-SA" b="1" dirty="0"/>
            </a:br>
            <a:endParaRPr lang="ar-SY"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t>• الفئات المستهدفة: </a:t>
            </a:r>
            <a:br>
              <a:rPr lang="ar-SA" b="1" dirty="0"/>
            </a:br>
            <a:endParaRPr lang="ar-SY" dirty="0"/>
          </a:p>
        </p:txBody>
      </p:sp>
      <p:sp>
        <p:nvSpPr>
          <p:cNvPr id="3" name="عنصر نائب للمحتوى 2"/>
          <p:cNvSpPr>
            <a:spLocks noGrp="1"/>
          </p:cNvSpPr>
          <p:nvPr>
            <p:ph idx="1"/>
          </p:nvPr>
        </p:nvSpPr>
        <p:spPr/>
        <p:txBody>
          <a:bodyPr/>
          <a:lstStyle/>
          <a:p>
            <a:r>
              <a:rPr lang="ar-SA" b="1" dirty="0"/>
              <a:t/>
            </a:r>
            <a:br>
              <a:rPr lang="ar-SA" b="1" dirty="0"/>
            </a:br>
            <a:r>
              <a:rPr lang="ar-SA" b="1" dirty="0"/>
              <a:t>وتعرض هنا الجمعية الفئات التي ستستفيد من تطبيق المشروع سواءً كانت فئات مستهدفة مباشرة أو غير مباشرة، ومن المهم أن تقدَم الجمعية تفصيلاً عن الفئات المستهدفة، مثلاً: العمر، العدد، أماكن التواجد، الخلفية الاجتماعية أو الاقتصادية وغيرها من التصنيفات التي تعطي صورة واضحة للجهة الممولة عن الفئات التي ستستفيد من المشروع. </a:t>
            </a:r>
            <a:br>
              <a:rPr lang="ar-SA" b="1" dirty="0"/>
            </a:br>
            <a:endParaRPr lang="ar-SY"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البحث عن التمويل </a:t>
            </a:r>
            <a:endParaRPr lang="ar-SY" dirty="0"/>
          </a:p>
        </p:txBody>
      </p:sp>
      <p:sp>
        <p:nvSpPr>
          <p:cNvPr id="3" name="عنصر نائب للمحتوى 2"/>
          <p:cNvSpPr>
            <a:spLocks noGrp="1"/>
          </p:cNvSpPr>
          <p:nvPr>
            <p:ph idx="1"/>
          </p:nvPr>
        </p:nvSpPr>
        <p:spPr/>
        <p:txBody>
          <a:bodyPr/>
          <a:lstStyle/>
          <a:p>
            <a:r>
              <a:rPr lang="ar-SA" b="1" dirty="0"/>
              <a:t>هناك جهات ومنظمات وجمعيات محلية ودولية لديها ميزانيات مخصصة لتمويل بعض المشاريع في الحقول التنموية </a:t>
            </a:r>
            <a:r>
              <a:rPr lang="ar-SA" b="1" dirty="0" err="1"/>
              <a:t>او</a:t>
            </a:r>
            <a:r>
              <a:rPr lang="ar-SA" b="1" dirty="0"/>
              <a:t> </a:t>
            </a:r>
            <a:r>
              <a:rPr lang="ar-SA" b="1" dirty="0" err="1"/>
              <a:t>الاغاثية</a:t>
            </a:r>
            <a:r>
              <a:rPr lang="ar-SA" b="1" dirty="0"/>
              <a:t> التي تهتم </a:t>
            </a:r>
            <a:r>
              <a:rPr lang="ar-SA" b="1" dirty="0" err="1"/>
              <a:t>بها</a:t>
            </a:r>
            <a:r>
              <a:rPr lang="ar-SA" b="1" dirty="0"/>
              <a:t>، وهي لذلك تبحث عن الجمعيات والمنظمات غير الحكومية لتقدم لها تلك المنح والمخصصات التمويلية لمساعدتها في تحقيق </a:t>
            </a:r>
            <a:r>
              <a:rPr lang="ar-SA" b="1" dirty="0" err="1"/>
              <a:t>اهدافها</a:t>
            </a:r>
            <a:r>
              <a:rPr lang="ar-SA" b="1" dirty="0"/>
              <a:t>.</a:t>
            </a:r>
            <a:endParaRPr lang="ar-SY"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t>• النشاطات والخدمات: </a:t>
            </a:r>
            <a:br>
              <a:rPr lang="ar-SA" b="1" dirty="0"/>
            </a:br>
            <a:endParaRPr lang="ar-SY" dirty="0"/>
          </a:p>
        </p:txBody>
      </p:sp>
      <p:sp>
        <p:nvSpPr>
          <p:cNvPr id="3" name="عنصر نائب للمحتوى 2"/>
          <p:cNvSpPr>
            <a:spLocks noGrp="1"/>
          </p:cNvSpPr>
          <p:nvPr>
            <p:ph idx="1"/>
          </p:nvPr>
        </p:nvSpPr>
        <p:spPr/>
        <p:txBody>
          <a:bodyPr>
            <a:normAutofit fontScale="85000" lnSpcReduction="20000"/>
          </a:bodyPr>
          <a:lstStyle/>
          <a:p>
            <a:r>
              <a:rPr lang="ar-SA" b="1" dirty="0"/>
              <a:t>وهو الجزء الذي توضح فيه الجمعية للجهة الممولة مجموعة الخدمات والنشاطات التي ستقدَمها من خلال المشروع، ويجب أن تعمل الجمعية على ربط هذه الخدمات والنشاطات مع أهداف المشروع وأن تحدد الفئة المستهدفة من كل خدمة أو نشاط. </a:t>
            </a:r>
            <a:br>
              <a:rPr lang="ar-SA" b="1" dirty="0"/>
            </a:br>
            <a:r>
              <a:rPr lang="ar-SA" b="1" dirty="0"/>
              <a:t>ومن الضروري كذلك أن تصف الجمعية </a:t>
            </a:r>
            <a:r>
              <a:rPr lang="ar-SA" b="1" dirty="0" err="1"/>
              <a:t>الاجراءات</a:t>
            </a:r>
            <a:r>
              <a:rPr lang="ar-SA" b="1" dirty="0"/>
              <a:t> التي ستتخذها لتنفيذ كل خدمة أو نشاط، فذلك يعكس مدى قدرة الجمعية على تطبيقها بنجاح وفعالية أمام الجهة الممولة. كما يفيد عرض </a:t>
            </a:r>
            <a:r>
              <a:rPr lang="ar-SA" b="1" dirty="0" err="1"/>
              <a:t>الاجراءات</a:t>
            </a:r>
            <a:r>
              <a:rPr lang="ar-SA" b="1" dirty="0"/>
              <a:t> بإتاحة الفرصة أمام الجمعية بتقديم فريق العمل الذي سيباشر تنفيذ هذه </a:t>
            </a:r>
            <a:r>
              <a:rPr lang="ar-SA" b="1" dirty="0" err="1"/>
              <a:t>الاجراءات</a:t>
            </a:r>
            <a:r>
              <a:rPr lang="ar-SA" b="1" dirty="0"/>
              <a:t> والمواد والمعدات التي سيحتاجها لتنفيذها، وكيف ستعمل الجمعية على متابعة حسن تنفيذ المشروع. </a:t>
            </a:r>
            <a:br>
              <a:rPr lang="ar-SA" b="1" dirty="0"/>
            </a:br>
            <a:r>
              <a:rPr lang="ar-SA" b="1" dirty="0"/>
              <a:t/>
            </a:r>
            <a:br>
              <a:rPr lang="ar-SA" b="1" dirty="0"/>
            </a:br>
            <a:endParaRPr lang="ar-SY"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t>• النتائج المتوقعة: </a:t>
            </a:r>
            <a:br>
              <a:rPr lang="ar-SA" b="1" dirty="0"/>
            </a:br>
            <a:endParaRPr lang="ar-SY" dirty="0"/>
          </a:p>
        </p:txBody>
      </p:sp>
      <p:sp>
        <p:nvSpPr>
          <p:cNvPr id="3" name="عنصر نائب للمحتوى 2"/>
          <p:cNvSpPr>
            <a:spLocks noGrp="1"/>
          </p:cNvSpPr>
          <p:nvPr>
            <p:ph idx="1"/>
          </p:nvPr>
        </p:nvSpPr>
        <p:spPr/>
        <p:txBody>
          <a:bodyPr/>
          <a:lstStyle/>
          <a:p>
            <a:r>
              <a:rPr lang="ar-SA" b="1" dirty="0"/>
              <a:t>وتعرض هنا الجمعية توقعاتها والمخرجات التي ستحصل عليها من تنفيذ المشروع. ومن المهم جداً أن تبين الجمعية هنا الفرص والمخاطر التي تعترض تطبيقها للمشروع وكيفية استمراره وديمومته، فهذا يعكس مصداقية الجمعية أمام الجهة الممولة. </a:t>
            </a:r>
            <a:br>
              <a:rPr lang="ar-SA" b="1" dirty="0"/>
            </a:br>
            <a:r>
              <a:rPr lang="ar-SA" b="1" dirty="0"/>
              <a:t>ومن المهم كذلك أن تقدَم الجمعية في هذا الجزء المؤشرات التي ستعتمدها لتقييم أهداف </a:t>
            </a:r>
            <a:r>
              <a:rPr lang="ar-SA" b="1" dirty="0" err="1"/>
              <a:t>واجراءات</a:t>
            </a:r>
            <a:r>
              <a:rPr lang="ar-SA" b="1" dirty="0"/>
              <a:t> ونتائج المشروع. </a:t>
            </a:r>
            <a:br>
              <a:rPr lang="ar-SA" b="1" dirty="0"/>
            </a:br>
            <a:endParaRPr lang="ar-SY"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t>• خطة المشروع: </a:t>
            </a:r>
            <a:br>
              <a:rPr lang="ar-SA" b="1" dirty="0"/>
            </a:br>
            <a:endParaRPr lang="ar-SY" dirty="0"/>
          </a:p>
        </p:txBody>
      </p:sp>
      <p:sp>
        <p:nvSpPr>
          <p:cNvPr id="3" name="عنصر نائب للمحتوى 2"/>
          <p:cNvSpPr>
            <a:spLocks noGrp="1"/>
          </p:cNvSpPr>
          <p:nvPr>
            <p:ph idx="1"/>
          </p:nvPr>
        </p:nvSpPr>
        <p:spPr/>
        <p:txBody>
          <a:bodyPr/>
          <a:lstStyle/>
          <a:p>
            <a:r>
              <a:rPr lang="ar-SA" b="1" dirty="0"/>
              <a:t>وهي خطة العمل التي سيتم تطبيقها للبدء بتنفيذ المشروع وصولاً </a:t>
            </a:r>
            <a:r>
              <a:rPr lang="ar-SA" b="1" dirty="0" err="1"/>
              <a:t>الى</a:t>
            </a:r>
            <a:r>
              <a:rPr lang="ar-SA" b="1" dirty="0"/>
              <a:t> انتهائه. وتقوم هنا الجمعية بعرض المهام الرئيسية في المشروع، </a:t>
            </a:r>
            <a:r>
              <a:rPr lang="ar-SA" b="1" dirty="0" err="1"/>
              <a:t>والاجراءات</a:t>
            </a:r>
            <a:r>
              <a:rPr lang="ar-SA" b="1" dirty="0"/>
              <a:t> التي ستتخذها لتنفيذ هذه المهام والمدة الزمنية المخصصة لها. </a:t>
            </a:r>
            <a:br>
              <a:rPr lang="ar-SA" b="1" dirty="0"/>
            </a:br>
            <a:r>
              <a:rPr lang="ar-SA" b="1" dirty="0"/>
              <a:t/>
            </a:r>
            <a:br>
              <a:rPr lang="ar-SA" b="1" dirty="0"/>
            </a:br>
            <a:endParaRPr lang="ar-SY"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t>• موازنة المشروع: </a:t>
            </a:r>
            <a:br>
              <a:rPr lang="ar-SA" b="1" dirty="0"/>
            </a:br>
            <a:endParaRPr lang="ar-SY" dirty="0"/>
          </a:p>
        </p:txBody>
      </p:sp>
      <p:sp>
        <p:nvSpPr>
          <p:cNvPr id="3" name="عنصر نائب للمحتوى 2"/>
          <p:cNvSpPr>
            <a:spLocks noGrp="1"/>
          </p:cNvSpPr>
          <p:nvPr>
            <p:ph idx="1"/>
          </p:nvPr>
        </p:nvSpPr>
        <p:spPr/>
        <p:txBody>
          <a:bodyPr/>
          <a:lstStyle/>
          <a:p>
            <a:r>
              <a:rPr lang="ar-SA" b="1" dirty="0"/>
              <a:t/>
            </a:r>
            <a:br>
              <a:rPr lang="ar-SA" b="1" dirty="0"/>
            </a:br>
            <a:r>
              <a:rPr lang="ar-SA" b="1" dirty="0"/>
              <a:t>وتضع هنا الجمعية البنود التي تسعى </a:t>
            </a:r>
            <a:r>
              <a:rPr lang="ar-SA" b="1" dirty="0" err="1"/>
              <a:t>الى</a:t>
            </a:r>
            <a:r>
              <a:rPr lang="ar-SA" b="1" dirty="0"/>
              <a:t> تمويلها والمخصصات المالية التي تحتاجها لكل بند، وعادة ما يتم تصنيف هذه البنود لتسهيل قراءة وتحليل الموازنة، مثلاً: بند فريق العمل، بند المعدات والأدوات ...الخ.</a:t>
            </a:r>
            <a:br>
              <a:rPr lang="ar-SA" b="1" dirty="0"/>
            </a:br>
            <a:endParaRPr lang="ar-SY"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t>• الملاحق: </a:t>
            </a:r>
            <a:br>
              <a:rPr lang="ar-SA" b="1" dirty="0"/>
            </a:br>
            <a:endParaRPr lang="ar-SY" dirty="0"/>
          </a:p>
        </p:txBody>
      </p:sp>
      <p:sp>
        <p:nvSpPr>
          <p:cNvPr id="3" name="عنصر نائب للمحتوى 2"/>
          <p:cNvSpPr>
            <a:spLocks noGrp="1"/>
          </p:cNvSpPr>
          <p:nvPr>
            <p:ph idx="1"/>
          </p:nvPr>
        </p:nvSpPr>
        <p:spPr/>
        <p:txBody>
          <a:bodyPr/>
          <a:lstStyle/>
          <a:p>
            <a:r>
              <a:rPr lang="ar-SA" b="1" dirty="0"/>
              <a:t>وهو جزء اختياري لكنه مهم جداً في بعض الأحيان خاصة إذا أرفقت فيه الجمعية بعض الوثائق أو المعلومات التفصيلية عن الفئات المستهدفة، أو المنهجية التي ستعتمدها في تنفيذ بعض نشاطات المشروع مثلاً. </a:t>
            </a:r>
            <a:br>
              <a:rPr lang="ar-SA" b="1" dirty="0"/>
            </a:br>
            <a:r>
              <a:rPr lang="ar-SA" b="1" dirty="0"/>
              <a:t/>
            </a:r>
            <a:br>
              <a:rPr lang="ar-SA" b="1" dirty="0"/>
            </a:br>
            <a:endParaRPr lang="ar-SY"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t>ثالثاً: المتابعة والعلاقة مع الممولين </a:t>
            </a:r>
            <a:br>
              <a:rPr lang="ar-SA" b="1" dirty="0"/>
            </a:br>
            <a:endParaRPr lang="ar-SY" dirty="0"/>
          </a:p>
        </p:txBody>
      </p:sp>
      <p:sp>
        <p:nvSpPr>
          <p:cNvPr id="3" name="عنصر نائب للمحتوى 2"/>
          <p:cNvSpPr>
            <a:spLocks noGrp="1"/>
          </p:cNvSpPr>
          <p:nvPr>
            <p:ph idx="1"/>
          </p:nvPr>
        </p:nvSpPr>
        <p:spPr/>
        <p:txBody>
          <a:bodyPr/>
          <a:lstStyle/>
          <a:p>
            <a:r>
              <a:rPr lang="ar-SA" b="1" dirty="0"/>
              <a:t>بعد تقديم مقترح التمويل تبدأ العلاقة مع الممول، والصفة الأولى لهذه العلاقة هي صفة المتابعة، فالجمعية تتابع ما إذا تمت الموافقة على مقترح التمويل، وإذا تمت الموافقة فإنها تتابع المشروع مع الممول. وعلى الجمعية أن تعمل على تطوير هذه الصفة للعلاقة مع الممول من فقط صفة متابعة إلى صفة تعاون وتنسيق. </a:t>
            </a:r>
            <a:br>
              <a:rPr lang="ar-SA" b="1" dirty="0"/>
            </a:br>
            <a:endParaRPr lang="ar-SY"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t>• متابعة المقترح: </a:t>
            </a:r>
            <a:br>
              <a:rPr lang="ar-SA" b="1" dirty="0"/>
            </a:br>
            <a:endParaRPr lang="ar-SY" dirty="0"/>
          </a:p>
        </p:txBody>
      </p:sp>
      <p:sp>
        <p:nvSpPr>
          <p:cNvPr id="3" name="عنصر نائب للمحتوى 2"/>
          <p:cNvSpPr>
            <a:spLocks noGrp="1"/>
          </p:cNvSpPr>
          <p:nvPr>
            <p:ph idx="1"/>
          </p:nvPr>
        </p:nvSpPr>
        <p:spPr/>
        <p:txBody>
          <a:bodyPr>
            <a:normAutofit fontScale="92500" lnSpcReduction="20000"/>
          </a:bodyPr>
          <a:lstStyle/>
          <a:p>
            <a:r>
              <a:rPr lang="ar-SA" b="1" dirty="0"/>
              <a:t>وهي التي تأتي بعد مرور مدة زمنية معينة على تقديم المقترح، وعادة ما تكون بعد أسبوعين من تقديمه. وتقوم الجمعية بالاتصال هاتفياً مع الممول أو بإرسال رسالة رسمية له، تستفسر عن القرار الذي اتخذه بخصوص مقترح التمويل الذي قدمته. </a:t>
            </a:r>
            <a:br>
              <a:rPr lang="ar-SA" b="1" dirty="0"/>
            </a:br>
            <a:r>
              <a:rPr lang="ar-SA" b="1" dirty="0"/>
              <a:t>ومن المفضل، في صورة رفض الممول للمقترح، أن تسأله الجمعية عن أسباب هذا الرفض، فقد يكون الرفض ناتجاً عن بعض الأمور التي للجمعية تبريرها أو بإمكانها أن تغيرها. وفي كل الأحوال يجب أن تعبر الجمعية </a:t>
            </a:r>
            <a:r>
              <a:rPr lang="ar-SA" b="1" dirty="0" err="1"/>
              <a:t>للمول</a:t>
            </a:r>
            <a:r>
              <a:rPr lang="ar-SA" b="1" dirty="0"/>
              <a:t> عن رغبتها في استمرار تزويده بمقترحات تمويل في المستقبل. </a:t>
            </a:r>
            <a:br>
              <a:rPr lang="ar-SA" b="1" dirty="0"/>
            </a:br>
            <a:r>
              <a:rPr lang="ar-SA" b="1" dirty="0"/>
              <a:t/>
            </a:r>
            <a:br>
              <a:rPr lang="ar-SA" b="1" dirty="0"/>
            </a:br>
            <a:endParaRPr lang="ar-SY"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t>• متابعة التمويل: </a:t>
            </a:r>
            <a:br>
              <a:rPr lang="ar-SA" b="1" dirty="0"/>
            </a:br>
            <a:endParaRPr lang="ar-SY" dirty="0"/>
          </a:p>
        </p:txBody>
      </p:sp>
      <p:sp>
        <p:nvSpPr>
          <p:cNvPr id="3" name="عنصر نائب للمحتوى 2"/>
          <p:cNvSpPr>
            <a:spLocks noGrp="1"/>
          </p:cNvSpPr>
          <p:nvPr>
            <p:ph idx="1"/>
          </p:nvPr>
        </p:nvSpPr>
        <p:spPr/>
        <p:txBody>
          <a:bodyPr>
            <a:normAutofit lnSpcReduction="10000"/>
          </a:bodyPr>
          <a:lstStyle/>
          <a:p>
            <a:r>
              <a:rPr lang="ar-SA" b="1" dirty="0"/>
              <a:t>وهي المتابعة التي تأتي بعد حصول الجمعية على الموافقة من الممول، فعلى الجمعية في هذه الحالة: </a:t>
            </a:r>
            <a:br>
              <a:rPr lang="ar-SA" b="1" dirty="0"/>
            </a:br>
            <a:r>
              <a:rPr lang="ar-SA" b="1" dirty="0"/>
              <a:t>• توجيه كتاب شكر </a:t>
            </a:r>
            <a:r>
              <a:rPr lang="ar-SA" b="1" dirty="0" err="1"/>
              <a:t>للمول</a:t>
            </a:r>
            <a:r>
              <a:rPr lang="ar-SA" b="1" dirty="0"/>
              <a:t> على موافقته دعم وتمويل المشروع </a:t>
            </a:r>
            <a:br>
              <a:rPr lang="ar-SA" b="1" dirty="0"/>
            </a:br>
            <a:r>
              <a:rPr lang="ar-SA" b="1" dirty="0"/>
              <a:t>• إطلاع الممول على كافة المستجدات والتطورات المتعلقة بالمشروع </a:t>
            </a:r>
            <a:br>
              <a:rPr lang="ar-SA" b="1" dirty="0"/>
            </a:br>
            <a:r>
              <a:rPr lang="ar-SA" b="1" dirty="0"/>
              <a:t>• تزويد الممول بالأوراق والتقارير اللازمة </a:t>
            </a:r>
            <a:br>
              <a:rPr lang="ar-SA" b="1" dirty="0"/>
            </a:br>
            <a:r>
              <a:rPr lang="ar-SA" b="1" dirty="0"/>
              <a:t>• التفرَغ للاجتماع بالممول </a:t>
            </a:r>
            <a:br>
              <a:rPr lang="ar-SA" b="1" dirty="0"/>
            </a:br>
            <a:r>
              <a:rPr lang="ar-SA" b="1" dirty="0"/>
              <a:t>• </a:t>
            </a:r>
            <a:r>
              <a:rPr lang="ar-SA" b="1" dirty="0" err="1"/>
              <a:t>ابقاء</a:t>
            </a:r>
            <a:r>
              <a:rPr lang="ar-SA" b="1" dirty="0"/>
              <a:t> قنوات التواصل مع الممول مفتوحة دائماً </a:t>
            </a:r>
            <a:br>
              <a:rPr lang="ar-SA" b="1" dirty="0"/>
            </a:br>
            <a:endParaRPr lang="ar-SY"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خلاصة</a:t>
            </a:r>
            <a:endParaRPr lang="ar-SY" dirty="0"/>
          </a:p>
        </p:txBody>
      </p:sp>
      <p:sp>
        <p:nvSpPr>
          <p:cNvPr id="3" name="عنصر نائب للمحتوى 2"/>
          <p:cNvSpPr>
            <a:spLocks noGrp="1"/>
          </p:cNvSpPr>
          <p:nvPr>
            <p:ph idx="1"/>
          </p:nvPr>
        </p:nvSpPr>
        <p:spPr/>
        <p:txBody>
          <a:bodyPr/>
          <a:lstStyle/>
          <a:p>
            <a:r>
              <a:rPr lang="ar-SA" b="1" dirty="0"/>
              <a:t>خلاصة: تعمل الجمعية على تكوين علاقة طبيعية مع الجهات التمويلية فهي تتابعها بخصوص قرارها حول مقترح التمويل وتتابعها بشكل مستمر عند الموافقة على التمويل. </a:t>
            </a:r>
            <a:br>
              <a:rPr lang="ar-SA" b="1" dirty="0"/>
            </a:br>
            <a:endParaRPr lang="ar-SY"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t>نصائح وتوجيهات</a:t>
            </a:r>
            <a:br>
              <a:rPr lang="ar-SA" b="1" dirty="0"/>
            </a:br>
            <a:endParaRPr lang="ar-SY" dirty="0"/>
          </a:p>
        </p:txBody>
      </p:sp>
      <p:sp>
        <p:nvSpPr>
          <p:cNvPr id="3" name="عنصر نائب للمحتوى 2"/>
          <p:cNvSpPr>
            <a:spLocks noGrp="1"/>
          </p:cNvSpPr>
          <p:nvPr>
            <p:ph idx="1"/>
          </p:nvPr>
        </p:nvSpPr>
        <p:spPr/>
        <p:txBody>
          <a:bodyPr>
            <a:normAutofit fontScale="92500" lnSpcReduction="20000"/>
          </a:bodyPr>
          <a:lstStyle/>
          <a:p>
            <a:r>
              <a:rPr lang="ar-SA" b="1" dirty="0"/>
              <a:t>تأكد من وجود مشروع متكامل لدى الجمعية وتحتاج إلى تمويل لتنفيذه </a:t>
            </a:r>
            <a:br>
              <a:rPr lang="ar-SA" b="1" dirty="0"/>
            </a:br>
            <a:r>
              <a:rPr lang="ar-SA" b="1" dirty="0"/>
              <a:t>• </a:t>
            </a:r>
            <a:r>
              <a:rPr lang="ar-SA" b="1" dirty="0" err="1"/>
              <a:t>إبحث</a:t>
            </a:r>
            <a:r>
              <a:rPr lang="ar-SA" b="1" dirty="0"/>
              <a:t> عن الطرق المتاحة والممكنة لتمويل هذا المشروع وتأكد من أن وضعه في مقترح تمويل هو أفضل الطرق لتمويله </a:t>
            </a:r>
            <a:br>
              <a:rPr lang="ar-SA" b="1" dirty="0"/>
            </a:br>
            <a:r>
              <a:rPr lang="ar-SA" b="1" dirty="0"/>
              <a:t>• ضع قائمة بأسماء الممولين المحتملين واعمل على تطويرها كلما اقتضت الحاجة </a:t>
            </a:r>
            <a:br>
              <a:rPr lang="ar-SA" b="1" dirty="0"/>
            </a:br>
            <a:r>
              <a:rPr lang="ar-SA" b="1" dirty="0"/>
              <a:t>• كوَن صورة متكاملة عن كل جهة تمويلية: اهتماماتها واختصاصاتها، </a:t>
            </a:r>
            <a:r>
              <a:rPr lang="ar-SA" b="1" dirty="0" err="1"/>
              <a:t>اجراءاتها</a:t>
            </a:r>
            <a:r>
              <a:rPr lang="ar-SA" b="1" dirty="0"/>
              <a:t>، حجم التمويل الذي تمنحه، الأوقات المناسبة لتقديم المقترح </a:t>
            </a:r>
            <a:br>
              <a:rPr lang="ar-SA" b="1" dirty="0"/>
            </a:br>
            <a:r>
              <a:rPr lang="ar-SA" b="1" dirty="0"/>
              <a:t>• تأكد من أن مقترح التمويل يحتوي على كافة المكونات الرئيسية </a:t>
            </a:r>
            <a:endParaRPr lang="ar-SY"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Y"/>
          </a:p>
        </p:txBody>
      </p:sp>
      <p:sp>
        <p:nvSpPr>
          <p:cNvPr id="3" name="عنصر نائب للمحتوى 2"/>
          <p:cNvSpPr>
            <a:spLocks noGrp="1"/>
          </p:cNvSpPr>
          <p:nvPr>
            <p:ph idx="1"/>
          </p:nvPr>
        </p:nvSpPr>
        <p:spPr/>
        <p:txBody>
          <a:bodyPr/>
          <a:lstStyle/>
          <a:p>
            <a:r>
              <a:rPr lang="ar-SA" b="1" dirty="0"/>
              <a:t>وبالطبع هناك عشرات المنظمات العالمية التي تقوم بتقديم المنح كمنظمة الصحة العالمية والصليب </a:t>
            </a:r>
            <a:r>
              <a:rPr lang="ar-SA" b="1" dirty="0" err="1"/>
              <a:t>الاحمر</a:t>
            </a:r>
            <a:r>
              <a:rPr lang="ar-SA" b="1" dirty="0"/>
              <a:t> الدولي والمنظمات </a:t>
            </a:r>
            <a:r>
              <a:rPr lang="ar-SA" b="1" dirty="0" err="1"/>
              <a:t>الاقليمية</a:t>
            </a:r>
            <a:r>
              <a:rPr lang="ar-SA" b="1" dirty="0"/>
              <a:t> </a:t>
            </a:r>
            <a:r>
              <a:rPr lang="ar-SA" b="1" dirty="0" err="1"/>
              <a:t>والاسلامية</a:t>
            </a:r>
            <a:r>
              <a:rPr lang="ar-SA" b="1" dirty="0"/>
              <a:t> والعربية، </a:t>
            </a:r>
            <a:r>
              <a:rPr lang="ar-SA" b="1" dirty="0" err="1"/>
              <a:t>بالاضافة</a:t>
            </a:r>
            <a:r>
              <a:rPr lang="ar-SA" b="1" dirty="0"/>
              <a:t> </a:t>
            </a:r>
            <a:r>
              <a:rPr lang="ar-SA" b="1" dirty="0" err="1"/>
              <a:t>الى</a:t>
            </a:r>
            <a:r>
              <a:rPr lang="ar-SA" b="1" dirty="0"/>
              <a:t> الشركات التجارية والجهات الرسمية الحكومية ومنظمات </a:t>
            </a:r>
            <a:r>
              <a:rPr lang="ar-SA" b="1" dirty="0" err="1"/>
              <a:t>الامم</a:t>
            </a:r>
            <a:r>
              <a:rPr lang="ar-SA" b="1" dirty="0"/>
              <a:t> المتحدة </a:t>
            </a:r>
            <a:r>
              <a:rPr lang="ar-SA" b="1" dirty="0" err="1"/>
              <a:t>كمنظة</a:t>
            </a:r>
            <a:r>
              <a:rPr lang="ar-SA" b="1" dirty="0"/>
              <a:t> الفاو واليونيسيف </a:t>
            </a:r>
            <a:r>
              <a:rPr lang="ar-SA" b="1" dirty="0" err="1"/>
              <a:t>واليونيدو</a:t>
            </a:r>
            <a:r>
              <a:rPr lang="ar-SA" b="1" dirty="0"/>
              <a:t> وغيرها.</a:t>
            </a:r>
            <a:endParaRPr lang="en-US" dirty="0"/>
          </a:p>
          <a:p>
            <a:endParaRPr lang="ar-SY"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نصائح ومقترحات</a:t>
            </a:r>
            <a:endParaRPr lang="ar-SY" dirty="0"/>
          </a:p>
        </p:txBody>
      </p:sp>
      <p:sp>
        <p:nvSpPr>
          <p:cNvPr id="3" name="عنصر نائب للمحتوى 2"/>
          <p:cNvSpPr>
            <a:spLocks noGrp="1"/>
          </p:cNvSpPr>
          <p:nvPr>
            <p:ph idx="1"/>
          </p:nvPr>
        </p:nvSpPr>
        <p:spPr/>
        <p:txBody>
          <a:bodyPr/>
          <a:lstStyle/>
          <a:p>
            <a:r>
              <a:rPr lang="ar-SA" b="1" dirty="0"/>
              <a:t>• </a:t>
            </a:r>
            <a:br>
              <a:rPr lang="ar-SA" b="1" dirty="0"/>
            </a:br>
            <a:r>
              <a:rPr lang="ar-SA" b="1" dirty="0"/>
              <a:t>• تأكد من كتابة مقترح التمويل بأن تكون واضحة ومعدَة بصورة تريح القارئ </a:t>
            </a:r>
            <a:br>
              <a:rPr lang="ar-SA" b="1" dirty="0"/>
            </a:br>
            <a:r>
              <a:rPr lang="ar-SA" b="1" dirty="0"/>
              <a:t>• تابع مع الجهة الممولة مصير المقترح الذي قدمته لها، واستفسر عن أسباب رفضها له </a:t>
            </a:r>
            <a:br>
              <a:rPr lang="ar-SA" b="1" dirty="0"/>
            </a:br>
            <a:r>
              <a:rPr lang="ar-SA" b="1" dirty="0"/>
              <a:t>• ابق على اتصال وتواصل مباشر ومفتوح مع الجهة الممولة لمشروعك </a:t>
            </a:r>
            <a:br>
              <a:rPr lang="ar-SA" b="1" dirty="0"/>
            </a:br>
            <a:endParaRPr lang="ar-SY"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الخبرة في كتابة طلب التمويل</a:t>
            </a:r>
            <a:endParaRPr lang="ar-SY" dirty="0"/>
          </a:p>
        </p:txBody>
      </p:sp>
      <p:sp>
        <p:nvSpPr>
          <p:cNvPr id="3" name="عنصر نائب للمحتوى 2"/>
          <p:cNvSpPr>
            <a:spLocks noGrp="1"/>
          </p:cNvSpPr>
          <p:nvPr>
            <p:ph idx="1"/>
          </p:nvPr>
        </p:nvSpPr>
        <p:spPr/>
        <p:txBody>
          <a:bodyPr>
            <a:normAutofit fontScale="85000" lnSpcReduction="10000"/>
          </a:bodyPr>
          <a:lstStyle/>
          <a:p>
            <a:r>
              <a:rPr lang="ar-SA" b="1" dirty="0"/>
              <a:t>ولهذا فعلى الجمعية </a:t>
            </a:r>
            <a:r>
              <a:rPr lang="ar-SA" b="1" dirty="0" err="1"/>
              <a:t>ان</a:t>
            </a:r>
            <a:r>
              <a:rPr lang="ar-SA" b="1" dirty="0"/>
              <a:t> تتأكد قبل كتابتها لطلب تمويل لأي جهة مانحة، بأنها تمتلك مشروعاً متكاملاً يحتاج </a:t>
            </a:r>
            <a:r>
              <a:rPr lang="ar-SA" b="1" dirty="0" err="1"/>
              <a:t>الى</a:t>
            </a:r>
            <a:r>
              <a:rPr lang="ar-SA" b="1" dirty="0"/>
              <a:t> تمويل، وتبحث في مختلف الطرق المتاحة والممكنة لتمويله، وتضعه في إطار مقترح تمويل بعد أن تأكدَت بأن هذه الطريقة هي أفضل الطرق لتمويله، وتتوجه </a:t>
            </a:r>
            <a:r>
              <a:rPr lang="ar-SA" b="1" dirty="0" err="1"/>
              <a:t>به</a:t>
            </a:r>
            <a:r>
              <a:rPr lang="ar-SA" b="1" dirty="0"/>
              <a:t> </a:t>
            </a:r>
            <a:r>
              <a:rPr lang="ar-SA" b="1" dirty="0" err="1"/>
              <a:t>الى</a:t>
            </a:r>
            <a:r>
              <a:rPr lang="ar-SA" b="1" dirty="0"/>
              <a:t> الجهة التمويلية التي تهتم بموضوع المشروع بعد أن تكون قد كونت صورة متكاملة لديها عن الجهات التمويلية وتعرَفت على اهتماماتها </a:t>
            </a:r>
            <a:r>
              <a:rPr lang="ar-SA" b="1" dirty="0" err="1"/>
              <a:t>واجراءاتها</a:t>
            </a:r>
            <a:r>
              <a:rPr lang="ar-SA" b="1" dirty="0"/>
              <a:t> وحجم التمويل الذي تمنحه. </a:t>
            </a:r>
            <a:br>
              <a:rPr lang="ar-SA" b="1" dirty="0"/>
            </a:br>
            <a:r>
              <a:rPr lang="ar-SA" b="1" dirty="0"/>
              <a:t>تعمل الجمعية على كتابة طلب التمويل بشكل مهني وتتأكد من أنه يحتوي على كافة المكونات الرئيسية لطلب التمويل. </a:t>
            </a:r>
            <a:br>
              <a:rPr lang="ar-SA" b="1" dirty="0"/>
            </a:br>
            <a:endParaRPr lang="ar-SY"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يجب </a:t>
            </a:r>
            <a:r>
              <a:rPr lang="ar-SY" dirty="0" err="1" smtClean="0"/>
              <a:t>ان</a:t>
            </a:r>
            <a:r>
              <a:rPr lang="ar-SY" dirty="0" smtClean="0"/>
              <a:t> نتعلم </a:t>
            </a:r>
            <a:endParaRPr lang="ar-SY" dirty="0"/>
          </a:p>
        </p:txBody>
      </p:sp>
      <p:sp>
        <p:nvSpPr>
          <p:cNvPr id="3" name="عنصر نائب للمحتوى 2"/>
          <p:cNvSpPr>
            <a:spLocks noGrp="1"/>
          </p:cNvSpPr>
          <p:nvPr>
            <p:ph idx="1"/>
          </p:nvPr>
        </p:nvSpPr>
        <p:spPr/>
        <p:txBody>
          <a:bodyPr/>
          <a:lstStyle/>
          <a:p>
            <a:r>
              <a:rPr lang="ar-SA" b="1" dirty="0"/>
              <a:t>التعرَف على الخطوات التحضيرية لكتابة طلب التمويل </a:t>
            </a:r>
            <a:br>
              <a:rPr lang="ar-SA" b="1" dirty="0"/>
            </a:br>
            <a:r>
              <a:rPr lang="ar-SA" b="1" dirty="0"/>
              <a:t>• المكونات الرئيسية لطلب التمويل وكيفية إعداده </a:t>
            </a:r>
            <a:br>
              <a:rPr lang="ar-SA" b="1" dirty="0"/>
            </a:br>
            <a:r>
              <a:rPr lang="ar-SA" b="1" dirty="0"/>
              <a:t>• أساليب متابعة طلب التمويل مع الممول </a:t>
            </a:r>
            <a:br>
              <a:rPr lang="ar-SA" b="1" dirty="0"/>
            </a:br>
            <a:r>
              <a:rPr lang="ar-SA" b="1" dirty="0"/>
              <a:t>• طبيعة العلاقة مع الممولين </a:t>
            </a:r>
            <a:br>
              <a:rPr lang="ar-SA" b="1" dirty="0"/>
            </a:br>
            <a:r>
              <a:rPr lang="ar-SA" b="1" dirty="0"/>
              <a:t/>
            </a:r>
            <a:br>
              <a:rPr lang="ar-SA" b="1" dirty="0"/>
            </a:br>
            <a:endParaRPr lang="ar-SY"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طلب التمويل</a:t>
            </a:r>
            <a:endParaRPr lang="ar-SY" dirty="0"/>
          </a:p>
        </p:txBody>
      </p:sp>
      <p:sp>
        <p:nvSpPr>
          <p:cNvPr id="3" name="عنصر نائب للمحتوى 2"/>
          <p:cNvSpPr>
            <a:spLocks noGrp="1"/>
          </p:cNvSpPr>
          <p:nvPr>
            <p:ph idx="1"/>
          </p:nvPr>
        </p:nvSpPr>
        <p:spPr/>
        <p:txBody>
          <a:bodyPr/>
          <a:lstStyle/>
          <a:p>
            <a:r>
              <a:rPr lang="ar-SA" b="1" dirty="0"/>
              <a:t>هو وثيقة تعدَها الجمعية، وتحتوي على المشروع </a:t>
            </a:r>
            <a:r>
              <a:rPr lang="ar-SA" b="1" dirty="0" err="1"/>
              <a:t>والاجراءات</a:t>
            </a:r>
            <a:r>
              <a:rPr lang="ar-SA" b="1" dirty="0"/>
              <a:t> التي ستقوم </a:t>
            </a:r>
            <a:r>
              <a:rPr lang="ar-SA" b="1" dirty="0" err="1"/>
              <a:t>بها</a:t>
            </a:r>
            <a:r>
              <a:rPr lang="ar-SA" b="1" dirty="0"/>
              <a:t> الجمعية لتنفيذه، والموازنة التي تحتاجها لذلك، وتقَدم هذه الوثيقة </a:t>
            </a:r>
            <a:r>
              <a:rPr lang="ar-SA" b="1" dirty="0" err="1"/>
              <a:t>الى</a:t>
            </a:r>
            <a:r>
              <a:rPr lang="ar-SA" b="1" dirty="0"/>
              <a:t> جهة تمويلية بهدف الحصول على الأموال اللازمة لتنفيذ المشروع.</a:t>
            </a:r>
            <a:endParaRPr lang="ar-SY"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طلب التمويل </a:t>
            </a:r>
            <a:endParaRPr lang="ar-SY" dirty="0"/>
          </a:p>
        </p:txBody>
      </p:sp>
      <p:sp>
        <p:nvSpPr>
          <p:cNvPr id="3" name="عنصر نائب للمحتوى 2"/>
          <p:cNvSpPr>
            <a:spLocks noGrp="1"/>
          </p:cNvSpPr>
          <p:nvPr>
            <p:ph idx="1"/>
          </p:nvPr>
        </p:nvSpPr>
        <p:spPr/>
        <p:txBody>
          <a:bodyPr>
            <a:normAutofit fontScale="92500"/>
          </a:bodyPr>
          <a:lstStyle/>
          <a:p>
            <a:r>
              <a:rPr lang="ar-SA" b="1" dirty="0"/>
              <a:t>وتعتبر كتابة طلب التمويل من الطرق الشائعة التي تستخدمها الجمعيات لتوفير الموارد المالية اللازمة لتنفيذ مشاريعها. وتبرز أهميته في أنه احد الطرق التي تساعد على استقرار الجمعية المالي واستمرارها، بالإضافة </a:t>
            </a:r>
            <a:r>
              <a:rPr lang="ar-SA" b="1" dirty="0" err="1"/>
              <a:t>الى</a:t>
            </a:r>
            <a:r>
              <a:rPr lang="ar-SA" b="1" dirty="0"/>
              <a:t> أنه يعتبر أساس العلاقة مع أي ممول يعتمده. </a:t>
            </a:r>
            <a:br>
              <a:rPr lang="ar-SA" b="1" dirty="0"/>
            </a:br>
            <a:r>
              <a:rPr lang="ar-SA" b="1" dirty="0"/>
              <a:t>ونظراً </a:t>
            </a:r>
            <a:r>
              <a:rPr lang="ar-SA" b="1" dirty="0" err="1"/>
              <a:t>الى</a:t>
            </a:r>
            <a:r>
              <a:rPr lang="ar-SA" b="1" dirty="0"/>
              <a:t> هذه الأهمية، لا بد أن تقوم الجمعية ببعض </a:t>
            </a:r>
            <a:r>
              <a:rPr lang="ar-SA" b="1" dirty="0" err="1"/>
              <a:t>الاجراءات</a:t>
            </a:r>
            <a:r>
              <a:rPr lang="ar-SA" b="1" dirty="0"/>
              <a:t> قبل كتابة طلب التمويل، وأن تعدَه بشكل مهني ومتكامل، وأن تتمتع بقدرات ومهارات متتابعة وتكوين علاقات متينة مع الجهات الممولة.</a:t>
            </a:r>
            <a:br>
              <a:rPr lang="ar-SA" b="1" dirty="0"/>
            </a:br>
            <a:endParaRPr lang="ar-SY"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t>أولاً: تحضيرات قبل كتابة مقترح طلب التمويل </a:t>
            </a:r>
            <a:endParaRPr lang="ar-SY" dirty="0"/>
          </a:p>
        </p:txBody>
      </p:sp>
      <p:sp>
        <p:nvSpPr>
          <p:cNvPr id="3" name="عنصر نائب للمحتوى 2"/>
          <p:cNvSpPr>
            <a:spLocks noGrp="1"/>
          </p:cNvSpPr>
          <p:nvPr>
            <p:ph idx="1"/>
          </p:nvPr>
        </p:nvSpPr>
        <p:spPr/>
        <p:txBody>
          <a:bodyPr>
            <a:normAutofit fontScale="92500" lnSpcReduction="10000"/>
          </a:bodyPr>
          <a:lstStyle/>
          <a:p>
            <a:r>
              <a:rPr lang="ar-SA" b="1" dirty="0"/>
              <a:t>• عن ماذا ستكتب ؟ الإطار العام للمشروع الذي ستضعه </a:t>
            </a:r>
            <a:br>
              <a:rPr lang="ar-SA" b="1" dirty="0"/>
            </a:br>
            <a:r>
              <a:rPr lang="ar-SA" b="1" dirty="0"/>
              <a:t>يجب أن تفكَر الجمعية في مقترح التمويل، ويهدف هذا </a:t>
            </a:r>
            <a:r>
              <a:rPr lang="ar-SA" b="1" dirty="0" err="1"/>
              <a:t>الاجراء</a:t>
            </a:r>
            <a:r>
              <a:rPr lang="ar-SA" b="1" dirty="0"/>
              <a:t> </a:t>
            </a:r>
            <a:r>
              <a:rPr lang="ar-SA" b="1" dirty="0" err="1"/>
              <a:t>الى</a:t>
            </a:r>
            <a:r>
              <a:rPr lang="ar-SA" b="1" dirty="0"/>
              <a:t> توجيه الجمعية </a:t>
            </a:r>
            <a:r>
              <a:rPr lang="ar-SA" b="1" dirty="0" err="1"/>
              <a:t>الى</a:t>
            </a:r>
            <a:r>
              <a:rPr lang="ar-SA" b="1" dirty="0"/>
              <a:t> ممولين محتملين مهتمين بهذا الإطار، والأهم من ذلك يجعل الجمعية تكتشف فيما إذا كانت فكرة الحصول على تمويل لهذا المشروع من خلال مقترح طلب تمويل هي الوحيدة والأفضل أم لا. </a:t>
            </a:r>
            <a:br>
              <a:rPr lang="ar-SA" b="1" dirty="0"/>
            </a:br>
            <a:r>
              <a:rPr lang="ar-SA" b="1" dirty="0"/>
              <a:t>ففي هذا </a:t>
            </a:r>
            <a:r>
              <a:rPr lang="ar-SA" b="1" dirty="0" err="1"/>
              <a:t>الاجراء</a:t>
            </a:r>
            <a:r>
              <a:rPr lang="ar-SA" b="1" dirty="0"/>
              <a:t> ستتمكَن الجمعية من معرفة الطرق الأخرى المتاحة لتمويل المشروع، فقد يكون ذلك من خلال جمع تبرعات أو هبات، وإذا تأكدت الجمعية بأن هذه الطرق غير كافية أو متاحة، فعليها أن تبدأ بكتابة مقترح التمويل. </a:t>
            </a:r>
            <a:endParaRPr lang="ar-SY"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t>• من هو الممول ؟ </a:t>
            </a:r>
            <a:br>
              <a:rPr lang="ar-SA" b="1" dirty="0"/>
            </a:br>
            <a:endParaRPr lang="ar-SY" dirty="0"/>
          </a:p>
        </p:txBody>
      </p:sp>
      <p:sp>
        <p:nvSpPr>
          <p:cNvPr id="3" name="عنصر نائب للمحتوى 2"/>
          <p:cNvSpPr>
            <a:spLocks noGrp="1"/>
          </p:cNvSpPr>
          <p:nvPr>
            <p:ph idx="1"/>
          </p:nvPr>
        </p:nvSpPr>
        <p:spPr/>
        <p:txBody>
          <a:bodyPr>
            <a:normAutofit fontScale="85000" lnSpcReduction="10000"/>
          </a:bodyPr>
          <a:lstStyle/>
          <a:p>
            <a:r>
              <a:rPr lang="ar-SA" b="1" dirty="0"/>
              <a:t>يجب أن تتوجه الجمعية بطلب التمويل إلى الممول الصحيح وإلا لن تصل </a:t>
            </a:r>
            <a:r>
              <a:rPr lang="ar-SA" b="1" dirty="0" err="1"/>
              <a:t>الى</a:t>
            </a:r>
            <a:r>
              <a:rPr lang="ar-SA" b="1" dirty="0"/>
              <a:t> نتائج إيجابية في تمويل مشاريعها. فلا بد أن تعمل الجمعية على وضع قوائم بالممولين الموجودين والمحتملين، وأن في اختصاصات واهتمامات كل ممول وتعمل على ربط الإطار العام للمشروع الذي تسعى إلى تمويله مع تلك الاختصاصات والاهتمامات. فمن المحتمل أن تتقدَم الجمعية بمشروع بيئي مثلاً </a:t>
            </a:r>
            <a:r>
              <a:rPr lang="ar-SA" b="1" dirty="0" err="1"/>
              <a:t>الى</a:t>
            </a:r>
            <a:r>
              <a:rPr lang="ar-SA" b="1" dirty="0"/>
              <a:t> </a:t>
            </a:r>
            <a:r>
              <a:rPr lang="ar-SA" b="1" dirty="0" err="1"/>
              <a:t>جهه</a:t>
            </a:r>
            <a:r>
              <a:rPr lang="ar-SA" b="1" dirty="0"/>
              <a:t> تمويلية تهتم بالطفل مثلاً، وبالتالي لن يتم اعتماد مقترح التمويل من طرف هذه الجهة التمويلية بسبب عدم اهتمامها بالقضايا البيئية. وبالتالي يجب أن تتعرف الجمعية على اهتمامات الممولين المحتملين، وذلك من خلال الاتصال بهم أو قراءة منشوراتهم وتقاريرهم السنوية. </a:t>
            </a:r>
            <a:endParaRPr lang="ar-SY"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17</TotalTime>
  <Words>1106</Words>
  <Application>Microsoft Office PowerPoint</Application>
  <PresentationFormat>عرض على الشاشة (3:4)‏</PresentationFormat>
  <Paragraphs>59</Paragraphs>
  <Slides>30</Slides>
  <Notes>0</Notes>
  <HiddenSlides>0</HiddenSlides>
  <MMClips>0</MMClips>
  <ScaleCrop>false</ScaleCrop>
  <HeadingPairs>
    <vt:vector size="4" baseType="variant">
      <vt:variant>
        <vt:lpstr>سمة</vt:lpstr>
      </vt:variant>
      <vt:variant>
        <vt:i4>1</vt:i4>
      </vt:variant>
      <vt:variant>
        <vt:lpstr>عناوين الشرائح</vt:lpstr>
      </vt:variant>
      <vt:variant>
        <vt:i4>30</vt:i4>
      </vt:variant>
    </vt:vector>
  </HeadingPairs>
  <TitlesOfParts>
    <vt:vector size="31" baseType="lpstr">
      <vt:lpstr>انقلاب</vt:lpstr>
      <vt:lpstr>الأسس المهنية لكتابة طلب تمويل</vt:lpstr>
      <vt:lpstr>البحث عن التمويل </vt:lpstr>
      <vt:lpstr>الشريحة 3</vt:lpstr>
      <vt:lpstr>الخبرة في كتابة طلب التمويل</vt:lpstr>
      <vt:lpstr>يجب ان نتعلم </vt:lpstr>
      <vt:lpstr>طلب التمويل</vt:lpstr>
      <vt:lpstr>طلب التمويل </vt:lpstr>
      <vt:lpstr>أولاً: تحضيرات قبل كتابة مقترح طلب التمويل </vt:lpstr>
      <vt:lpstr>• من هو الممول ؟  </vt:lpstr>
      <vt:lpstr>ماذا اعرف عن الممول</vt:lpstr>
      <vt:lpstr>الشريحة 11</vt:lpstr>
      <vt:lpstr>اهمية طلب التمويل</vt:lpstr>
      <vt:lpstr>ثانياً: مكونات مقترح التمويل  </vt:lpstr>
      <vt:lpstr>• رسالة التغطية:  </vt:lpstr>
      <vt:lpstr>• قائمة المحتويات:  </vt:lpstr>
      <vt:lpstr>• الملخص:  </vt:lpstr>
      <vt:lpstr>• مبررات المشروع:  </vt:lpstr>
      <vt:lpstr>• أهداف المشروع:  </vt:lpstr>
      <vt:lpstr>• الفئات المستهدفة:  </vt:lpstr>
      <vt:lpstr>• النشاطات والخدمات:  </vt:lpstr>
      <vt:lpstr>• النتائج المتوقعة:  </vt:lpstr>
      <vt:lpstr>• خطة المشروع:  </vt:lpstr>
      <vt:lpstr>• موازنة المشروع:  </vt:lpstr>
      <vt:lpstr>• الملاحق:  </vt:lpstr>
      <vt:lpstr>ثالثاً: المتابعة والعلاقة مع الممولين  </vt:lpstr>
      <vt:lpstr>• متابعة المقترح:  </vt:lpstr>
      <vt:lpstr>• متابعة التمويل:  </vt:lpstr>
      <vt:lpstr>خلاصة</vt:lpstr>
      <vt:lpstr>نصائح وتوجيهات </vt:lpstr>
      <vt:lpstr>نصائح ومقترحات</vt:lpstr>
    </vt:vector>
  </TitlesOfParts>
  <Company>By DR.Ahmed Saker 2o1O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الاسس المهنية لكتابة طلب تمويل</dc:title>
  <dc:creator>RCC</dc:creator>
  <cp:lastModifiedBy>User</cp:lastModifiedBy>
  <cp:revision>7</cp:revision>
  <dcterms:created xsi:type="dcterms:W3CDTF">2005-09-03T03:10:31Z</dcterms:created>
  <dcterms:modified xsi:type="dcterms:W3CDTF">2013-11-06T07:09:51Z</dcterms:modified>
</cp:coreProperties>
</file>