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9" r:id="rId4"/>
    <p:sldId id="271" r:id="rId5"/>
    <p:sldId id="258" r:id="rId6"/>
    <p:sldId id="278" r:id="rId7"/>
    <p:sldId id="272" r:id="rId8"/>
    <p:sldId id="273" r:id="rId9"/>
    <p:sldId id="276" r:id="rId10"/>
    <p:sldId id="277" r:id="rId11"/>
    <p:sldId id="262" r:id="rId12"/>
    <p:sldId id="274" r:id="rId13"/>
    <p:sldId id="261" r:id="rId14"/>
    <p:sldId id="265" r:id="rId15"/>
    <p:sldId id="275" r:id="rId16"/>
    <p:sldId id="266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C2BD2B-37BF-4F60-83B1-94002F11BDB4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580681-73CE-4BBB-989A-2C6FD85771D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5963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Y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6306105-F45A-4E7C-823D-EA36EC5F9870}" type="datetimeFigureOut">
              <a:rPr lang="ar-SY" smtClean="0"/>
              <a:pPr/>
              <a:t>01/09/1437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Y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D0381A-78AC-445A-A094-2B90B23DEF1B}" type="slidenum">
              <a:rPr lang="ar-SY" smtClean="0"/>
              <a:pPr/>
              <a:t>‹#›</a:t>
            </a:fld>
            <a:endParaRPr lang="ar-SY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72803" y="4437112"/>
            <a:ext cx="6400800" cy="857256"/>
          </a:xfrm>
        </p:spPr>
        <p:txBody>
          <a:bodyPr>
            <a:noAutofit/>
          </a:bodyPr>
          <a:lstStyle/>
          <a:p>
            <a:r>
              <a:rPr lang="ar-SY" sz="2400" dirty="0" smtClean="0">
                <a:solidFill>
                  <a:schemeClr val="tx1"/>
                </a:solidFill>
              </a:rPr>
              <a:t>برنامج التمكين</a:t>
            </a:r>
          </a:p>
          <a:p>
            <a:r>
              <a:rPr lang="ar-SY" sz="2400" dirty="0" smtClean="0">
                <a:solidFill>
                  <a:schemeClr val="tx1"/>
                </a:solidFill>
              </a:rPr>
              <a:t>ورشة </a:t>
            </a:r>
            <a:r>
              <a:rPr lang="ar-SA" sz="2400" dirty="0" smtClean="0">
                <a:solidFill>
                  <a:schemeClr val="tx1"/>
                </a:solidFill>
              </a:rPr>
              <a:t>مفهوم </a:t>
            </a:r>
            <a:r>
              <a:rPr lang="ar-SA" sz="2400" dirty="0" err="1" smtClean="0">
                <a:solidFill>
                  <a:schemeClr val="tx1"/>
                </a:solidFill>
              </a:rPr>
              <a:t>الجندر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endParaRPr lang="ar-SY" sz="2400" dirty="0">
              <a:solidFill>
                <a:schemeClr val="tx1"/>
              </a:solidFill>
            </a:endParaRPr>
          </a:p>
          <a:p>
            <a:r>
              <a:rPr lang="ar-SA" sz="2400" dirty="0" smtClean="0">
                <a:solidFill>
                  <a:schemeClr val="tx1"/>
                </a:solidFill>
              </a:rPr>
              <a:t>6</a:t>
            </a:r>
            <a:r>
              <a:rPr lang="ar-SY" sz="2400" dirty="0" smtClean="0">
                <a:solidFill>
                  <a:schemeClr val="tx1"/>
                </a:solidFill>
              </a:rPr>
              <a:t>-</a:t>
            </a:r>
            <a:r>
              <a:rPr lang="ar-SA" sz="2400" dirty="0" smtClean="0">
                <a:solidFill>
                  <a:schemeClr val="tx1"/>
                </a:solidFill>
              </a:rPr>
              <a:t>6</a:t>
            </a:r>
            <a:r>
              <a:rPr lang="ar-SY" sz="2400" dirty="0" smtClean="0">
                <a:solidFill>
                  <a:schemeClr val="tx1"/>
                </a:solidFill>
              </a:rPr>
              <a:t>/</a:t>
            </a:r>
            <a:r>
              <a:rPr lang="ar-SA" sz="2400" dirty="0" smtClean="0">
                <a:solidFill>
                  <a:schemeClr val="tx1"/>
                </a:solidFill>
              </a:rPr>
              <a:t>8</a:t>
            </a:r>
            <a:r>
              <a:rPr lang="ar-SY" sz="2400" dirty="0" smtClean="0">
                <a:solidFill>
                  <a:schemeClr val="tx1"/>
                </a:solidFill>
              </a:rPr>
              <a:t>/ 201</a:t>
            </a:r>
            <a:r>
              <a:rPr lang="ar-SA" sz="2400" dirty="0" smtClean="0">
                <a:solidFill>
                  <a:schemeClr val="tx1"/>
                </a:solidFill>
              </a:rPr>
              <a:t>6</a:t>
            </a:r>
          </a:p>
          <a:p>
            <a:endParaRPr lang="ar-SY" sz="2400" dirty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2946352"/>
            <a:ext cx="7772400" cy="1190612"/>
          </a:xfrm>
        </p:spPr>
        <p:txBody>
          <a:bodyPr>
            <a:normAutofit fontScale="90000"/>
          </a:bodyPr>
          <a:lstStyle/>
          <a:p>
            <a:r>
              <a:rPr lang="ar-SA" b="1" dirty="0" smtClean="0"/>
              <a:t>الرابطة السورية للمواطنة</a:t>
            </a:r>
            <a:br>
              <a:rPr lang="ar-SA" b="1" dirty="0" smtClean="0"/>
            </a:br>
            <a:r>
              <a:rPr lang="ar-SA" sz="3600" b="1" dirty="0" smtClean="0"/>
              <a:t>(ر.س.م.)</a:t>
            </a:r>
            <a:endParaRPr lang="ar-SY" sz="3600" b="1" dirty="0"/>
          </a:p>
        </p:txBody>
      </p:sp>
      <p:pic>
        <p:nvPicPr>
          <p:cNvPr id="4" name="Picture 2" descr="C:\Users\User\Download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8594"/>
            <a:ext cx="2318556" cy="2080286"/>
          </a:xfrm>
          <a:prstGeom prst="rect">
            <a:avLst/>
          </a:prstGeom>
          <a:noFill/>
        </p:spPr>
      </p:pic>
      <p:pic>
        <p:nvPicPr>
          <p:cNvPr id="7" name="Picture 7" descr="Description: 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11430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3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-2790" r="-5658" b="2790"/>
          <a:stretch/>
        </p:blipFill>
        <p:spPr>
          <a:xfrm>
            <a:off x="494220" y="2514600"/>
            <a:ext cx="3992599" cy="3581400"/>
          </a:xfrm>
          <a:prstGeom prst="rect">
            <a:avLst/>
          </a:prstGeom>
        </p:spPr>
      </p:pic>
      <p:pic>
        <p:nvPicPr>
          <p:cNvPr id="3" name="Content Placehold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7693" r="8469" b="2870"/>
          <a:stretch/>
        </p:blipFill>
        <p:spPr>
          <a:xfrm>
            <a:off x="4469759" y="1981200"/>
            <a:ext cx="4164933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838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مفهوم المساواة لدى البعض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08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017" y="2209800"/>
            <a:ext cx="787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الصورة النمطية والأدوار </a:t>
            </a:r>
            <a:r>
              <a:rPr lang="ar-SA" sz="5400" b="1" cap="none" spc="0" dirty="0" err="1" smtClean="0">
                <a:ln/>
                <a:solidFill>
                  <a:schemeClr val="accent4"/>
                </a:solidFill>
                <a:effectLst/>
              </a:rPr>
              <a:t>الجندرية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078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09600"/>
            <a:ext cx="5439689" cy="54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thumbs.dreamstime.com/z/woman-cleaning-house-carrying-baby-full-length-portrait-women-men-relaxing-sofa-378197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2" b="9954"/>
          <a:stretch/>
        </p:blipFill>
        <p:spPr bwMode="auto">
          <a:xfrm>
            <a:off x="1447800" y="1066800"/>
            <a:ext cx="6324600" cy="47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appliancehouse.co.uk/blog/wp-content/uploads/Men-Clea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18802"/>
          <a:stretch/>
        </p:blipFill>
        <p:spPr bwMode="auto">
          <a:xfrm>
            <a:off x="1828800" y="457200"/>
            <a:ext cx="6019800" cy="554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209800"/>
            <a:ext cx="16690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تمرين 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1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91210"/>
              </p:ext>
            </p:extLst>
          </p:nvPr>
        </p:nvGraphicFramePr>
        <p:xfrm>
          <a:off x="762000" y="1142991"/>
          <a:ext cx="7239000" cy="509452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{17292A2E-F333-43FB-9621-5CBBE7FDCDCB}</a:tableStyleId>
              </a:tblPr>
              <a:tblGrid>
                <a:gridCol w="1078799"/>
                <a:gridCol w="1393945"/>
                <a:gridCol w="1636038"/>
                <a:gridCol w="1647081"/>
                <a:gridCol w="1483137"/>
              </a:tblGrid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الساعات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نوع العمل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النساء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الرجال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الأدوار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38400" y="4572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2800" b="1" dirty="0">
                <a:ea typeface="Times New Roman" panose="02020603050405020304" pitchFamily="18" charset="0"/>
                <a:cs typeface="Simplified Arabic" panose="02020603050405020304" pitchFamily="18" charset="-78"/>
              </a:rPr>
              <a:t>يوم في حياة أـسرة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97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7973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Y" sz="2800" b="1" dirty="0"/>
              <a:t>الدور </a:t>
            </a:r>
            <a:r>
              <a:rPr lang="ar-SY" sz="2800" b="1" dirty="0" smtClean="0"/>
              <a:t>الانجابي</a:t>
            </a:r>
            <a:r>
              <a:rPr lang="ar-SA" sz="2800" b="1" dirty="0" smtClean="0"/>
              <a:t>:</a:t>
            </a:r>
            <a:r>
              <a:rPr lang="ar-SY" sz="2800" b="1" dirty="0" smtClean="0"/>
              <a:t> </a:t>
            </a:r>
            <a:r>
              <a:rPr lang="ar-SY" sz="2800" dirty="0" smtClean="0"/>
              <a:t>(</a:t>
            </a:r>
            <a:r>
              <a:rPr lang="ar-SA" sz="2800" dirty="0" smtClean="0"/>
              <a:t> </a:t>
            </a:r>
            <a:r>
              <a:rPr lang="ar-SY" sz="2800" dirty="0" smtClean="0"/>
              <a:t>لكل </a:t>
            </a:r>
            <a:r>
              <a:rPr lang="ar-SY" sz="2800" dirty="0"/>
              <a:t>من المرأة والرجل </a:t>
            </a:r>
            <a:r>
              <a:rPr lang="ar-SY" sz="2800" dirty="0" smtClean="0"/>
              <a:t>و</a:t>
            </a:r>
            <a:r>
              <a:rPr lang="ar-SA" sz="2800" dirty="0" smtClean="0"/>
              <a:t> الذي ي</a:t>
            </a:r>
            <a:r>
              <a:rPr lang="ar-SY" sz="2800" dirty="0" smtClean="0"/>
              <a:t>تمثل </a:t>
            </a:r>
            <a:r>
              <a:rPr lang="ar-SA" sz="2800" dirty="0" smtClean="0"/>
              <a:t>في</a:t>
            </a:r>
            <a:r>
              <a:rPr lang="ar-SY" sz="2800" dirty="0" smtClean="0"/>
              <a:t>  مس</a:t>
            </a:r>
            <a:r>
              <a:rPr lang="ar-SA" sz="2800" dirty="0" err="1" smtClean="0"/>
              <a:t>ؤو</a:t>
            </a:r>
            <a:r>
              <a:rPr lang="ar-SY" sz="2800" dirty="0" err="1" smtClean="0"/>
              <a:t>ليات</a:t>
            </a:r>
            <a:r>
              <a:rPr lang="ar-SY" sz="2800" dirty="0" smtClean="0"/>
              <a:t> </a:t>
            </a:r>
            <a:r>
              <a:rPr lang="ar-SY" sz="2800" dirty="0"/>
              <a:t>الحمل وتربية الأطفال والواجبات العائلية الأخرى 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ar-SY" sz="2800" b="1" dirty="0"/>
              <a:t>الدور الانتاجي </a:t>
            </a:r>
            <a:r>
              <a:rPr lang="ar-SA" sz="2800" dirty="0" smtClean="0"/>
              <a:t>: </a:t>
            </a:r>
            <a:r>
              <a:rPr lang="ar-SY" sz="2800" dirty="0" smtClean="0"/>
              <a:t>النقد</a:t>
            </a:r>
            <a:r>
              <a:rPr lang="ar-SA" sz="2800" dirty="0" smtClean="0"/>
              <a:t>ي</a:t>
            </a:r>
            <a:r>
              <a:rPr lang="ar-SY" sz="2800" dirty="0" smtClean="0"/>
              <a:t>  </a:t>
            </a:r>
            <a:r>
              <a:rPr lang="ar-SY" sz="2800" dirty="0"/>
              <a:t>أو غير </a:t>
            </a:r>
            <a:r>
              <a:rPr lang="ar-SY" sz="2800" dirty="0" smtClean="0"/>
              <a:t>النقد</a:t>
            </a:r>
            <a:r>
              <a:rPr lang="ar-SA" sz="2800" dirty="0" smtClean="0"/>
              <a:t>ي،</a:t>
            </a:r>
            <a:r>
              <a:rPr lang="ar-SY" sz="2800" dirty="0" smtClean="0"/>
              <a:t>  </a:t>
            </a:r>
            <a:r>
              <a:rPr lang="ar-SY" sz="2800" dirty="0"/>
              <a:t>لكل من المرأة والرجل والذى  يتمثل </a:t>
            </a:r>
            <a:r>
              <a:rPr lang="ar-SA" sz="2800" dirty="0" smtClean="0"/>
              <a:t>في</a:t>
            </a:r>
            <a:r>
              <a:rPr lang="ar-SY" sz="2800" dirty="0" smtClean="0"/>
              <a:t>  </a:t>
            </a:r>
            <a:r>
              <a:rPr lang="ar-SY" sz="2800" dirty="0"/>
              <a:t>العمل لإنتاج السلع والخدمات القابلة للاستهلاك والتجارة أو الأعمال الأخرى  (وهو نوع العمل الذى  يعترف به ويقيم اجتماعيا واقتصاديا لأنه يتم حصره </a:t>
            </a:r>
            <a:r>
              <a:rPr lang="ar-SA" sz="2800" dirty="0" smtClean="0"/>
              <a:t>في</a:t>
            </a:r>
            <a:r>
              <a:rPr lang="ar-SY" sz="2800" dirty="0" smtClean="0"/>
              <a:t>  </a:t>
            </a:r>
            <a:r>
              <a:rPr lang="ar-SY" sz="2800" dirty="0"/>
              <a:t>أنظمة الحسابات القومية – فقط إذا كان نقديا)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ar-SY" sz="2800" b="1" dirty="0"/>
              <a:t>الدور المجتمعي </a:t>
            </a:r>
            <a:r>
              <a:rPr lang="ar-SY" sz="2800" dirty="0"/>
              <a:t>(لكل من المرأة والرجل ويشمل نشاطات يقوم بها كل الأطراف على  المستوى  </a:t>
            </a:r>
            <a:r>
              <a:rPr lang="ar-SY" sz="2800" dirty="0" smtClean="0"/>
              <a:t>المجتمع</a:t>
            </a:r>
            <a:r>
              <a:rPr lang="ar-SA" sz="2800" dirty="0" smtClean="0"/>
              <a:t>ي</a:t>
            </a:r>
            <a:r>
              <a:rPr lang="ar-SY" sz="2800" dirty="0" smtClean="0"/>
              <a:t>  </a:t>
            </a:r>
            <a:r>
              <a:rPr lang="ar-SY" sz="2800" dirty="0"/>
              <a:t>لتوفير الخدمات أو الموارد الخاصة بالاحتياج </a:t>
            </a:r>
            <a:r>
              <a:rPr lang="ar-SY" sz="2800" dirty="0" smtClean="0"/>
              <a:t>المجتمع</a:t>
            </a:r>
            <a:r>
              <a:rPr lang="ar-SA" sz="2800" dirty="0" smtClean="0"/>
              <a:t>ي</a:t>
            </a:r>
            <a:r>
              <a:rPr lang="ar-SY" sz="2800" dirty="0" smtClean="0"/>
              <a:t> </a:t>
            </a:r>
            <a:r>
              <a:rPr lang="ar-SY" sz="2800" dirty="0"/>
              <a:t>مثل الرعاية الصحية والتعليم، ويعتبر عملا تطوعيا غير مدفوع الأجر) </a:t>
            </a:r>
          </a:p>
          <a:p>
            <a:pPr algn="just" fontAlgn="auto">
              <a:spcAft>
                <a:spcPts val="0"/>
              </a:spcAft>
              <a:defRPr/>
            </a:pPr>
            <a:endParaRPr lang="ar-SY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533400"/>
            <a:ext cx="420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الأدوار </a:t>
            </a:r>
            <a:r>
              <a:rPr lang="ar-SY" sz="36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الجندرية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0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2438400"/>
            <a:ext cx="1478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شكرا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6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الجلسة الثانية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ar-SA" dirty="0" smtClean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 smtClean="0"/>
          </a:p>
          <a:p>
            <a:pPr marL="0" indent="0" algn="ctr">
              <a:buNone/>
            </a:pPr>
            <a:r>
              <a:rPr lang="ar-SA" sz="4000" b="1" dirty="0" smtClean="0"/>
              <a:t>الأدوار </a:t>
            </a:r>
            <a:r>
              <a:rPr lang="ar-SA" sz="4000" b="1" dirty="0" err="1" smtClean="0"/>
              <a:t>الجندرية</a:t>
            </a:r>
            <a:r>
              <a:rPr lang="ar-SA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07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هدف الجلسة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 smtClean="0"/>
          </a:p>
          <a:p>
            <a:pPr algn="ctr"/>
            <a:r>
              <a:rPr lang="ar-SA" dirty="0" smtClean="0"/>
              <a:t>التعرف على الأدوار </a:t>
            </a:r>
            <a:r>
              <a:rPr lang="ar-SA" dirty="0" err="1" smtClean="0"/>
              <a:t>الجندرية</a:t>
            </a:r>
            <a:r>
              <a:rPr lang="ar-S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71752">
            <a:off x="4708346" y="2153562"/>
            <a:ext cx="167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العنف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663949">
            <a:off x="929005" y="3862156"/>
            <a:ext cx="1585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التمييز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0706567">
            <a:off x="70494" y="1739566"/>
            <a:ext cx="4628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الحرمان من الحقوق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 rot="313527">
            <a:off x="1755792" y="3075497"/>
            <a:ext cx="6636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عدم لحظ الاحتياجات المختلفة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340" y="4998297"/>
            <a:ext cx="6739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الابعاد عن مراكز صنع القرار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847082">
            <a:off x="3705116" y="866215"/>
            <a:ext cx="5118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الفرص غير المتساوية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123590">
            <a:off x="3267423" y="4098750"/>
            <a:ext cx="3613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الصور النمطية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57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61925"/>
            <a:ext cx="8755063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8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167751" cy="34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44028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51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15543</TotalTime>
  <Words>177</Words>
  <Application>Microsoft Office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Andalus</vt:lpstr>
      <vt:lpstr>Arial</vt:lpstr>
      <vt:lpstr>Calibri</vt:lpstr>
      <vt:lpstr>Georgia</vt:lpstr>
      <vt:lpstr>Simplified Arabic</vt:lpstr>
      <vt:lpstr>Times New Roman</vt:lpstr>
      <vt:lpstr>Wingdings</vt:lpstr>
      <vt:lpstr>Wingdings 2</vt:lpstr>
      <vt:lpstr>مدني</vt:lpstr>
      <vt:lpstr>الرابطة السورية للمواطنة (ر.س.م.)</vt:lpstr>
      <vt:lpstr>الجلسة الثانية </vt:lpstr>
      <vt:lpstr>هدف الجلسة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الرابطة السورية للمواطنة</dc:title>
  <dc:creator>User</dc:creator>
  <cp:lastModifiedBy>wesam jalahej</cp:lastModifiedBy>
  <cp:revision>172</cp:revision>
  <dcterms:created xsi:type="dcterms:W3CDTF">2012-01-25T15:43:23Z</dcterms:created>
  <dcterms:modified xsi:type="dcterms:W3CDTF">2016-06-06T08:51:20Z</dcterms:modified>
</cp:coreProperties>
</file>