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6/7/2013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610600" cy="2362200"/>
          </a:xfrm>
        </p:spPr>
        <p:txBody>
          <a:bodyPr>
            <a:normAutofit/>
          </a:bodyPr>
          <a:lstStyle/>
          <a:p>
            <a:r>
              <a:rPr lang="ar-SA" dirty="0" smtClean="0"/>
              <a:t>كيف يتفاعل الأطفال والمراهقون مع الصدمةوالنزاع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الإسعاف النفسي الأولي للأطفال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عادة ما يعتمد الأطفال (المتراوحة أعمارهم بين 1,5 سنة و7 سنوات) والشباب (المتراوحة أعمارهم بين 8 سنوات و18 سنة) على مقدمي الرعاية الراشدين ليحموهم من الخسارة أو الخوف الكبيرين، أو التهديد الكبير أو الحالات المؤذيةالمحتملة الأخرى. </a:t>
            </a:r>
          </a:p>
          <a:p>
            <a:pPr algn="r" rtl="1">
              <a:buNone/>
            </a:pPr>
            <a:r>
              <a:rPr lang="ar-SA" dirty="0" smtClean="0"/>
              <a:t>أما أثناء الظروف الصعبة وبعدها مثل العنف السياسي والمجتمعي، أو الكوارث الطبيعية أو اللجوء، فيجد الأطفال والشباب أن عالمهم خرج عن السيطرة وأنهم لا يستطيعون الاتكال عليه بعد ذلك.</a:t>
            </a:r>
          </a:p>
          <a:p>
            <a:pPr algn="r" rt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مقدمة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وقد يعتقد الناجون من الشباب أو يشعرون بأنهم مهددون، وغير آمنين ومعزولون إلى أقصى حد، وقد يشعرون بالغضب واليأس تجاه أنفسهم وتجاه الراشدين المفترض أن يحموهم من الأذى..</a:t>
            </a:r>
          </a:p>
          <a:p>
            <a:pPr algn="r" rtl="1">
              <a:buNone/>
            </a:pPr>
            <a:r>
              <a:rPr lang="ar-SA" dirty="0" smtClean="0"/>
              <a:t>لذلك قد تدفع أحيانا هذه الأفكار والمشاعر المربكة بالناجين الشباب إلى العديد من </a:t>
            </a:r>
            <a:r>
              <a:rPr lang="ar-SA" dirty="0" err="1" smtClean="0"/>
              <a:t>السلوكات</a:t>
            </a:r>
            <a:r>
              <a:rPr lang="ar-SA" dirty="0" smtClean="0"/>
              <a:t>.والتي </a:t>
            </a:r>
            <a:r>
              <a:rPr lang="ar-SA" dirty="0" smtClean="0"/>
              <a:t>تكون مربكة للراشدين من حولهم أحيانا إلا أنها تعتبر ردود فعل طبيعية يظهرها الأطفال الذين يحاولوا أن يفهموا عالما تبدل فجأة ويخيفهم باستمرار....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38600"/>
          </a:xfrm>
        </p:spPr>
        <p:txBody>
          <a:bodyPr/>
          <a:lstStyle/>
          <a:p>
            <a:pPr algn="r" rtl="1"/>
            <a:endParaRPr lang="ar-SA" dirty="0" smtClean="0"/>
          </a:p>
          <a:p>
            <a:pPr algn="r" rtl="1"/>
            <a:r>
              <a:rPr lang="ar-SA" dirty="0" smtClean="0"/>
              <a:t>أولا أطفال ما دون سن الخامسة</a:t>
            </a:r>
          </a:p>
          <a:p>
            <a:pPr algn="r" rtl="1"/>
            <a:endParaRPr lang="ar-SA" dirty="0" smtClean="0"/>
          </a:p>
          <a:p>
            <a:pPr algn="r" rtl="1"/>
            <a:r>
              <a:rPr lang="ar-SA" dirty="0" smtClean="0"/>
              <a:t>الأطفال مابين 6 سنوات و 11 سنة</a:t>
            </a:r>
          </a:p>
          <a:p>
            <a:pPr algn="r" rtl="1"/>
            <a:endParaRPr lang="ar-SA" dirty="0" smtClean="0"/>
          </a:p>
          <a:p>
            <a:pPr algn="r" rtl="1"/>
            <a:r>
              <a:rPr lang="ar-SA" dirty="0" smtClean="0"/>
              <a:t>المراهقون مابين 12 و17 سنة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401762"/>
          </a:xfrm>
        </p:spPr>
        <p:txBody>
          <a:bodyPr>
            <a:normAutofit/>
          </a:bodyPr>
          <a:lstStyle/>
          <a:p>
            <a:pPr rtl="1"/>
            <a:r>
              <a:rPr lang="ar-SA" dirty="0" smtClean="0"/>
              <a:t>تفاعل الأطفال مع النزاع حسب المراحل العمرية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r" rtl="1"/>
            <a:r>
              <a:rPr lang="ar-SA" dirty="0" smtClean="0"/>
              <a:t>يظهرون تعلقا ً بشخص او أكثر من أهلهم، ويصابون بخوف شديد إذا افترقوا عنهم.</a:t>
            </a:r>
          </a:p>
          <a:p>
            <a:pPr algn="r" rtl="1"/>
            <a:r>
              <a:rPr lang="ar-SA" dirty="0" smtClean="0"/>
              <a:t>يبكون، ويئنون، ويصرخون، ويصبحون كثيري الحركة.</a:t>
            </a:r>
          </a:p>
          <a:p>
            <a:pPr algn="r" rtl="1"/>
            <a:r>
              <a:rPr lang="ar-SA" dirty="0" smtClean="0"/>
              <a:t>يرتجفون ويظهرون تصرفات أظهروها في مراحل أبكر من نموهم (كالتبول اللإرادي، والخوف من الظلام، ومص الإصبع... )</a:t>
            </a:r>
          </a:p>
          <a:p>
            <a:pPr algn="r" rtl="1"/>
            <a:r>
              <a:rPr lang="ar-SA" dirty="0" smtClean="0"/>
              <a:t>يراقبون أهلهم ومقدمي الرعاية عن كثب، فإذا أحسوا أن أهلهم خائفون جدا أو قلقون ازدادت درجات خوفهم وقلقهم.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ar-SA" dirty="0" smtClean="0"/>
              <a:t>الأطفال في سن الخامسة ومادون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 fontScale="92500"/>
          </a:bodyPr>
          <a:lstStyle/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يظهرون ميلا إلى الانسحاب والعزلة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يصبحون عدائيين ومزعجين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يفقدون القدرة على التركيز والانتباه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تصرفا انتكاسية (يظهرون تصرفات الأطفال الأصغر سنا ً منهم)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مشكلات في النوم (كوابيس، عدم قدرة على النوم، نوما زائدا، خوفا من الخلود إلى النوم.. )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حدية في الطباع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سريعي الغضب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يفقدون القدرة على السيطرة على مزاجهم وتصرفاتهم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رفض الذهاب إلى المدرسة ورغبة بالبقاء في المنزل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شكاوى وآلام جسدية (آلام الرأس والمعدة، تقلصات عضلية لا تعود لسبب طبي ..)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dirty="0" smtClean="0"/>
              <a:t>يلاحظ أن هؤلاء الأطفال مكتئبون وقلقون أو يشعرون بالذنب أو يظهرون خدرا عاطفيا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A" dirty="0" smtClean="0"/>
              <a:t>الأطفال ما بين 6سنوات و11 سنة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054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dirty="0" smtClean="0"/>
              <a:t>عادة تكون ردة فعل المراهقين على الصدمة أكثر شبها بردود فعل الراشدين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تنتابهم أفكار وصور متكررة عن الأحداث الصدميةلا يستطيعون السيطرة عليها.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كوابيس ومشكلات في النوم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فقدان القدرة على التركيز والانتباه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فرط انتباه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ادمان على الأدوية للتخفيف من أعراض القلق والإجهاد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مشاكل في العلاقة مع الأهل والأقران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يصبحون غير اجتماعيين (سلوك عدائي) مع غيرهم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انسحاب من الأنشطة المعتادة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اكتئاب أو قلق زائد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المراهقون (بين 12 و17 سنة)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dirty="0" smtClean="0"/>
              <a:t>لا يبدي الأطفال والمراهقون جميعهم إذا ًرد الفعل نفسه على الأحداث السلبية والصدمية. والأطفال الذين </a:t>
            </a:r>
            <a:r>
              <a:rPr lang="ar-SA" dirty="0" smtClean="0">
                <a:solidFill>
                  <a:srgbClr val="FF0000"/>
                </a:solidFill>
              </a:rPr>
              <a:t>تعرضوا مرارا ًوتكرارا </a:t>
            </a:r>
            <a:r>
              <a:rPr lang="ar-SA" dirty="0" smtClean="0"/>
              <a:t>ًلأحداث حياتية صدمية و</a:t>
            </a:r>
            <a:r>
              <a:rPr lang="en-US" dirty="0" smtClean="0"/>
              <a:t>/</a:t>
            </a:r>
            <a:r>
              <a:rPr lang="ar-SA" dirty="0" smtClean="0"/>
              <a:t> أو الذين </a:t>
            </a:r>
            <a:r>
              <a:rPr lang="ar-SA" dirty="0" smtClean="0">
                <a:solidFill>
                  <a:srgbClr val="FF0000"/>
                </a:solidFill>
              </a:rPr>
              <a:t>يفتقرون إلى الدعم الأسري </a:t>
            </a:r>
            <a:r>
              <a:rPr lang="ar-SA" dirty="0" smtClean="0">
                <a:solidFill>
                  <a:srgbClr val="C00000"/>
                </a:solidFill>
              </a:rPr>
              <a:t>عادة ًما يكونون أكثر عرضة للإصابة بمشاكل نفسية.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خاتمة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462</Words>
  <Application>Microsoft Office PowerPoint</Application>
  <PresentationFormat>عرض على الشاشة (3:4)‏</PresentationFormat>
  <Paragraphs>44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ملتقى</vt:lpstr>
      <vt:lpstr>كيف يتفاعل الأطفال والمراهقون مع الصدمةوالنزاع</vt:lpstr>
      <vt:lpstr>مقدمة</vt:lpstr>
      <vt:lpstr>الشريحة 3</vt:lpstr>
      <vt:lpstr>تفاعل الأطفال مع النزاع حسب المراحل العمرية</vt:lpstr>
      <vt:lpstr>الأطفال في سن الخامسة ومادون</vt:lpstr>
      <vt:lpstr>الأطفال ما بين 6سنوات و11 سنة</vt:lpstr>
      <vt:lpstr>المراهقون (بين 12 و17 سنة)</vt:lpstr>
      <vt:lpstr>خاتمة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الأطفال في الظروف الصعبة والحروب</dc:title>
  <dc:creator/>
  <cp:lastModifiedBy>IBM</cp:lastModifiedBy>
  <cp:revision>15</cp:revision>
  <dcterms:created xsi:type="dcterms:W3CDTF">2006-08-16T00:00:00Z</dcterms:created>
  <dcterms:modified xsi:type="dcterms:W3CDTF">2013-06-07T07:38:29Z</dcterms:modified>
</cp:coreProperties>
</file>