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6"/>
  </p:notesMasterIdLst>
  <p:sldIdLst>
    <p:sldId id="333" r:id="rId2"/>
    <p:sldId id="351" r:id="rId3"/>
    <p:sldId id="258" r:id="rId4"/>
    <p:sldId id="296" r:id="rId5"/>
    <p:sldId id="259" r:id="rId6"/>
    <p:sldId id="336" r:id="rId7"/>
    <p:sldId id="337" r:id="rId8"/>
    <p:sldId id="261" r:id="rId9"/>
    <p:sldId id="262" r:id="rId10"/>
    <p:sldId id="263" r:id="rId11"/>
    <p:sldId id="334" r:id="rId12"/>
    <p:sldId id="264" r:id="rId13"/>
    <p:sldId id="265" r:id="rId14"/>
    <p:sldId id="266" r:id="rId15"/>
    <p:sldId id="267" r:id="rId16"/>
    <p:sldId id="268" r:id="rId17"/>
    <p:sldId id="269" r:id="rId18"/>
    <p:sldId id="271" r:id="rId19"/>
    <p:sldId id="272" r:id="rId20"/>
    <p:sldId id="273" r:id="rId21"/>
    <p:sldId id="335" r:id="rId22"/>
    <p:sldId id="274" r:id="rId23"/>
    <p:sldId id="276" r:id="rId24"/>
    <p:sldId id="277" r:id="rId25"/>
    <p:sldId id="278" r:id="rId26"/>
    <p:sldId id="353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3" r:id="rId41"/>
    <p:sldId id="294" r:id="rId42"/>
    <p:sldId id="295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39" r:id="rId56"/>
    <p:sldId id="340" r:id="rId57"/>
    <p:sldId id="341" r:id="rId58"/>
    <p:sldId id="342" r:id="rId59"/>
    <p:sldId id="343" r:id="rId60"/>
    <p:sldId id="344" r:id="rId61"/>
    <p:sldId id="345" r:id="rId62"/>
    <p:sldId id="346" r:id="rId63"/>
    <p:sldId id="347" r:id="rId64"/>
    <p:sldId id="348" r:id="rId65"/>
    <p:sldId id="349" r:id="rId66"/>
    <p:sldId id="350" r:id="rId67"/>
    <p:sldId id="355" r:id="rId68"/>
    <p:sldId id="356" r:id="rId69"/>
    <p:sldId id="354" r:id="rId70"/>
    <p:sldId id="313" r:id="rId71"/>
    <p:sldId id="310" r:id="rId72"/>
    <p:sldId id="357" r:id="rId73"/>
    <p:sldId id="309" r:id="rId74"/>
    <p:sldId id="311" r:id="rId75"/>
    <p:sldId id="314" r:id="rId76"/>
    <p:sldId id="315" r:id="rId77"/>
    <p:sldId id="316" r:id="rId78"/>
    <p:sldId id="317" r:id="rId79"/>
    <p:sldId id="319" r:id="rId80"/>
    <p:sldId id="320" r:id="rId81"/>
    <p:sldId id="324" r:id="rId82"/>
    <p:sldId id="323" r:id="rId83"/>
    <p:sldId id="352" r:id="rId84"/>
    <p:sldId id="325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5C9DF-0997-4A5D-9FF6-BF07A2EA8E86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868D60-E7F2-4AFF-B409-1E64FC3BAE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825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18AAC1-5BF9-440D-AC6A-B6D22D4EEBB6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57716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83402B-5B78-4AA3-8D17-BEA66C3FD2F3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62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006143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697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4964088-C656-47EF-A091-3E96DE202D2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63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183883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00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2E019E-C9DC-45C4-9DF9-4B96C3E8CDD3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65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601716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320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503B71-DAA6-4CB4-A4AD-A25C62BE8F00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66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716458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06499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pitchFamily="34" charset="0"/>
              </a:rPr>
              <a:t>Project Management Slides</a:t>
            </a:r>
          </a:p>
        </p:txBody>
      </p:sp>
      <p:sp>
        <p:nvSpPr>
          <p:cNvPr id="106500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59EC4A-872E-4F14-B675-BAEDC01D388D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72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828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67E73F7-CDC9-42D3-9D7D-089A77C04105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9793944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7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2D89AF1-C0F6-4922-9AE1-920B303F7262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959150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5E06B1-73D4-4228-93E9-821C377A17A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374953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45059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pitchFamily="34" charset="0"/>
              </a:rPr>
              <a:t>Project Management Slides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8A0B28-16D1-4C12-8C25-D16FDB7F938A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30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1484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FF6BB1-B559-490B-A7E8-8CBBACA70EC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1414331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1264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pitchFamily="34" charset="0"/>
              </a:rPr>
              <a:t>Project Management Slides</a:t>
            </a:r>
          </a:p>
        </p:txBody>
      </p:sp>
      <p:sp>
        <p:nvSpPr>
          <p:cNvPr id="112644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291F80-68AC-448E-9939-AE0E9F1639CE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42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114691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cs typeface="Arial" pitchFamily="34" charset="0"/>
              </a:rPr>
              <a:t>Project Management Slides</a:t>
            </a:r>
          </a:p>
        </p:txBody>
      </p:sp>
      <p:sp>
        <p:nvSpPr>
          <p:cNvPr id="114692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25F5C8-9F39-4DD8-9A7C-0DDD69D7D797}" type="slidenum">
              <a:rPr lang="en-US" smtClean="0"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56</a:t>
            </a:fld>
            <a:endParaRPr lang="en-US" smtClean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854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328E72-1DB9-49CB-A03C-7BDE9D52CA2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61</a:t>
            </a:fld>
            <a:endParaRPr lang="ar-SA" smtClean="0"/>
          </a:p>
        </p:txBody>
      </p:sp>
    </p:spTree>
    <p:extLst>
      <p:ext uri="{BB962C8B-B14F-4D97-AF65-F5344CB8AC3E}">
        <p14:creationId xmlns:p14="http://schemas.microsoft.com/office/powerpoint/2010/main" val="2689951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BA14-6796-466D-90AA-0CC1CB45841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4A5C-E2B4-40C3-ABFD-FD72B6BC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13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BA14-6796-466D-90AA-0CC1CB45841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4A5C-E2B4-40C3-ABFD-FD72B6BC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8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BA14-6796-466D-90AA-0CC1CB45841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4A5C-E2B4-40C3-ABFD-FD72B6BC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56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BA14-6796-466D-90AA-0CC1CB45841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4A5C-E2B4-40C3-ABFD-FD72B6BC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1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BA14-6796-466D-90AA-0CC1CB45841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4A5C-E2B4-40C3-ABFD-FD72B6BC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89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BA14-6796-466D-90AA-0CC1CB45841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4A5C-E2B4-40C3-ABFD-FD72B6BC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790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BA14-6796-466D-90AA-0CC1CB45841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4A5C-E2B4-40C3-ABFD-FD72B6BC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629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BA14-6796-466D-90AA-0CC1CB45841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4A5C-E2B4-40C3-ABFD-FD72B6BC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40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BA14-6796-466D-90AA-0CC1CB45841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4A5C-E2B4-40C3-ABFD-FD72B6BC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303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BA14-6796-466D-90AA-0CC1CB45841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4A5C-E2B4-40C3-ABFD-FD72B6BC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695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FBA14-6796-466D-90AA-0CC1CB45841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84A5C-E2B4-40C3-ABFD-FD72B6BC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6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FBA14-6796-466D-90AA-0CC1CB458412}" type="datetimeFigureOut">
              <a:rPr lang="en-US" smtClean="0"/>
              <a:t>11/14/2014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A84A5C-E2B4-40C3-ABFD-FD72B6BCE0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385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gif"/><Relationship Id="rId4" Type="http://schemas.openxmlformats.org/officeDocument/2006/relationships/image" Target="../media/image19.emf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Oval 3"/>
          <p:cNvSpPr>
            <a:spLocks noChangeArrowheads="1"/>
          </p:cNvSpPr>
          <p:nvPr/>
        </p:nvSpPr>
        <p:spPr bwMode="gray">
          <a:xfrm>
            <a:off x="2449513" y="1849438"/>
            <a:ext cx="1284287" cy="127476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564" name="Oval 4"/>
          <p:cNvSpPr>
            <a:spLocks noChangeArrowheads="1"/>
          </p:cNvSpPr>
          <p:nvPr/>
        </p:nvSpPr>
        <p:spPr bwMode="gray">
          <a:xfrm>
            <a:off x="685800" y="3678238"/>
            <a:ext cx="1284288" cy="1274762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565" name="Oval 5"/>
          <p:cNvSpPr>
            <a:spLocks noChangeArrowheads="1"/>
          </p:cNvSpPr>
          <p:nvPr/>
        </p:nvSpPr>
        <p:spPr bwMode="gray">
          <a:xfrm>
            <a:off x="6794500" y="3429000"/>
            <a:ext cx="1282700" cy="127476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566" name="Oval 6"/>
          <p:cNvSpPr>
            <a:spLocks noChangeArrowheads="1"/>
          </p:cNvSpPr>
          <p:nvPr/>
        </p:nvSpPr>
        <p:spPr bwMode="gray">
          <a:xfrm>
            <a:off x="4195763" y="3810000"/>
            <a:ext cx="1284287" cy="127476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6567" name="Oval 7"/>
          <p:cNvSpPr>
            <a:spLocks noChangeArrowheads="1"/>
          </p:cNvSpPr>
          <p:nvPr/>
        </p:nvSpPr>
        <p:spPr bwMode="gray">
          <a:xfrm>
            <a:off x="5486400" y="1676400"/>
            <a:ext cx="1212850" cy="1274763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white">
          <a:xfrm>
            <a:off x="674688" y="4000500"/>
            <a:ext cx="1268412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1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Initiating</a:t>
            </a:r>
          </a:p>
          <a:p>
            <a:pPr algn="ctr"/>
            <a:r>
              <a:rPr lang="ar-SY" sz="1600" b="1">
                <a:solidFill>
                  <a:schemeClr val="bg1"/>
                </a:solidFill>
                <a:latin typeface="Verdana" pitchFamily="34" charset="0"/>
              </a:rPr>
              <a:t>الابتداء</a:t>
            </a:r>
            <a:endParaRPr lang="en-US" sz="1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white">
          <a:xfrm>
            <a:off x="2476500" y="2171700"/>
            <a:ext cx="1195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>2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>Planning</a:t>
            </a:r>
            <a:endParaRPr lang="ar-SY" sz="16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ar-SY" sz="1600" b="1" dirty="0">
                <a:solidFill>
                  <a:schemeClr val="bg1"/>
                </a:solidFill>
                <a:latin typeface="Verdana" pitchFamily="34" charset="0"/>
              </a:rPr>
              <a:t>التخطيط</a:t>
            </a: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white">
          <a:xfrm>
            <a:off x="5410200" y="1943100"/>
            <a:ext cx="13176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>3</a:t>
            </a:r>
          </a:p>
          <a:p>
            <a:pPr algn="ctr"/>
            <a:r>
              <a:rPr lang="en-US" sz="1600" b="1" dirty="0">
                <a:solidFill>
                  <a:schemeClr val="bg1"/>
                </a:solidFill>
                <a:latin typeface="Verdana" pitchFamily="34" charset="0"/>
              </a:rPr>
              <a:t>Executing</a:t>
            </a:r>
            <a:endParaRPr lang="ar-SY" sz="1600" b="1" dirty="0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ar-SY" sz="1600" b="1" dirty="0">
                <a:solidFill>
                  <a:schemeClr val="bg1"/>
                </a:solidFill>
                <a:latin typeface="Verdana" pitchFamily="34" charset="0"/>
              </a:rPr>
              <a:t>التنفيذ</a:t>
            </a:r>
            <a:endParaRPr lang="en-US" sz="1600" b="1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white">
          <a:xfrm>
            <a:off x="4267200" y="3937000"/>
            <a:ext cx="1138238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4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Monitoring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&amp;</a:t>
            </a:r>
          </a:p>
          <a:p>
            <a:pPr algn="ctr"/>
            <a:r>
              <a:rPr lang="en-US" sz="1200" b="1">
                <a:solidFill>
                  <a:schemeClr val="bg1"/>
                </a:solidFill>
                <a:latin typeface="Verdana" pitchFamily="34" charset="0"/>
              </a:rPr>
              <a:t>Controlling</a:t>
            </a:r>
            <a:endParaRPr lang="ar-SY" sz="1200" b="1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ar-SY" sz="1200" b="1">
                <a:solidFill>
                  <a:schemeClr val="bg1"/>
                </a:solidFill>
                <a:latin typeface="Verdana" pitchFamily="34" charset="0"/>
              </a:rPr>
              <a:t>المراقبة والضبط</a:t>
            </a:r>
            <a:endParaRPr lang="en-US" sz="12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white">
          <a:xfrm>
            <a:off x="6934200" y="3733800"/>
            <a:ext cx="1027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5</a:t>
            </a:r>
          </a:p>
          <a:p>
            <a:pPr algn="ctr"/>
            <a:r>
              <a:rPr lang="en-US" sz="1600" b="1">
                <a:solidFill>
                  <a:schemeClr val="bg1"/>
                </a:solidFill>
                <a:latin typeface="Verdana" pitchFamily="34" charset="0"/>
              </a:rPr>
              <a:t>Closing</a:t>
            </a:r>
            <a:endParaRPr lang="ar-SY" sz="1600" b="1">
              <a:solidFill>
                <a:schemeClr val="bg1"/>
              </a:solidFill>
              <a:latin typeface="Verdana" pitchFamily="34" charset="0"/>
            </a:endParaRPr>
          </a:p>
          <a:p>
            <a:pPr algn="ctr"/>
            <a:r>
              <a:rPr lang="ar-SY" sz="1600" b="1">
                <a:solidFill>
                  <a:schemeClr val="bg1"/>
                </a:solidFill>
                <a:latin typeface="Verdana" pitchFamily="34" charset="0"/>
              </a:rPr>
              <a:t>الانتهاء</a:t>
            </a:r>
            <a:endParaRPr lang="en-US" sz="1600" b="1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2541" name="AutoShape 13"/>
          <p:cNvSpPr>
            <a:spLocks noChangeArrowheads="1"/>
          </p:cNvSpPr>
          <p:nvPr/>
        </p:nvSpPr>
        <p:spPr bwMode="auto">
          <a:xfrm>
            <a:off x="3657600" y="1447800"/>
            <a:ext cx="1981200" cy="685800"/>
          </a:xfrm>
          <a:prstGeom prst="curvedDownArrow">
            <a:avLst>
              <a:gd name="adj1" fmla="val 57778"/>
              <a:gd name="adj2" fmla="val 115556"/>
              <a:gd name="adj3" fmla="val 33333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42" name="AutoShape 14"/>
          <p:cNvSpPr>
            <a:spLocks noChangeArrowheads="1"/>
          </p:cNvSpPr>
          <p:nvPr/>
        </p:nvSpPr>
        <p:spPr bwMode="auto">
          <a:xfrm rot="7280948">
            <a:off x="5238750" y="3471863"/>
            <a:ext cx="1524000" cy="685800"/>
          </a:xfrm>
          <a:prstGeom prst="curvedDownArrow">
            <a:avLst>
              <a:gd name="adj1" fmla="val 44444"/>
              <a:gd name="adj2" fmla="val 88889"/>
              <a:gd name="adj3" fmla="val 33333"/>
            </a:avLst>
          </a:prstGeom>
          <a:solidFill>
            <a:srgbClr val="FF0000"/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 rot="-7964522">
            <a:off x="2552700" y="3467100"/>
            <a:ext cx="1676400" cy="685800"/>
          </a:xfrm>
          <a:prstGeom prst="curvedDownArrow">
            <a:avLst>
              <a:gd name="adj1" fmla="val 48889"/>
              <a:gd name="adj2" fmla="val 97778"/>
              <a:gd name="adj3" fmla="val 33333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 rot="-2703764">
            <a:off x="1028700" y="2552700"/>
            <a:ext cx="1524000" cy="685800"/>
          </a:xfrm>
          <a:prstGeom prst="curvedDownArrow">
            <a:avLst>
              <a:gd name="adj1" fmla="val 44444"/>
              <a:gd name="adj2" fmla="val 88889"/>
              <a:gd name="adj3" fmla="val 33333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 rot="-699557">
            <a:off x="5486400" y="4724400"/>
            <a:ext cx="1752600" cy="609600"/>
          </a:xfrm>
          <a:prstGeom prst="curvedUpArrow">
            <a:avLst>
              <a:gd name="adj1" fmla="val 57500"/>
              <a:gd name="adj2" fmla="val 115000"/>
              <a:gd name="adj3" fmla="val 33333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547" name="AutoShape 19"/>
          <p:cNvSpPr>
            <a:spLocks noChangeArrowheads="1"/>
          </p:cNvSpPr>
          <p:nvPr/>
        </p:nvSpPr>
        <p:spPr bwMode="auto">
          <a:xfrm rot="10800000">
            <a:off x="762000" y="4953000"/>
            <a:ext cx="7086600" cy="1485900"/>
          </a:xfrm>
          <a:prstGeom prst="curvedDownArrow">
            <a:avLst>
              <a:gd name="adj1" fmla="val 33385"/>
              <a:gd name="adj2" fmla="val 87701"/>
              <a:gd name="adj3" fmla="val 33333"/>
            </a:avLst>
          </a:prstGeom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F8112-71B5-4309-893A-F43B121C899F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white">
          <a:xfrm>
            <a:off x="3429000" y="5848290"/>
            <a:ext cx="1981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/>
            <a:r>
              <a:rPr lang="ar-SY" sz="2000" b="1" dirty="0" smtClean="0">
                <a:latin typeface="Verdana" pitchFamily="34" charset="0"/>
              </a:rPr>
              <a:t>التكرار التالي</a:t>
            </a:r>
            <a:endParaRPr lang="en-US" sz="2000" b="1" dirty="0">
              <a:latin typeface="Verdana" pitchFamily="34" charset="0"/>
            </a:endParaRPr>
          </a:p>
        </p:txBody>
      </p:sp>
      <p:sp>
        <p:nvSpPr>
          <p:cNvPr id="21" name="عنوان فرعي 2"/>
          <p:cNvSpPr txBox="1">
            <a:spLocks/>
          </p:cNvSpPr>
          <p:nvPr/>
        </p:nvSpPr>
        <p:spPr>
          <a:xfrm>
            <a:off x="76200" y="190500"/>
            <a:ext cx="8991600" cy="1219200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200" b="1" dirty="0" smtClean="0">
                <a:latin typeface="+mn-lt"/>
                <a:cs typeface="+mn-cs"/>
              </a:rPr>
              <a:t>Project </a:t>
            </a:r>
            <a:r>
              <a:rPr lang="en-US" sz="3200" b="1" dirty="0">
                <a:latin typeface="+mn-lt"/>
                <a:cs typeface="+mn-cs"/>
              </a:rPr>
              <a:t>Life Cycle &amp; Organization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ar-SY" sz="3200" b="1" dirty="0" smtClean="0">
                <a:latin typeface="+mn-lt"/>
                <a:cs typeface="+mn-cs"/>
              </a:rPr>
              <a:t>دورة </a:t>
            </a:r>
            <a:r>
              <a:rPr lang="ar-SY" sz="3200" b="1" dirty="0">
                <a:latin typeface="+mn-lt"/>
                <a:cs typeface="+mn-cs"/>
              </a:rPr>
              <a:t>حياة المشروع والمنظومة </a:t>
            </a:r>
            <a:endParaRPr lang="en-US" sz="3200" b="1" dirty="0">
              <a:latin typeface="+mn-lt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ar-SA" sz="3200" b="1" kern="0" dirty="0">
              <a:latin typeface="+mn-lt"/>
              <a:cs typeface="+mn-cs"/>
            </a:endParaRPr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 rot="17311244">
            <a:off x="4327658" y="2741613"/>
            <a:ext cx="1524000" cy="685800"/>
          </a:xfrm>
          <a:prstGeom prst="curvedDownArrow">
            <a:avLst>
              <a:gd name="adj1" fmla="val 44444"/>
              <a:gd name="adj2" fmla="val 88889"/>
              <a:gd name="adj3" fmla="val 33333"/>
            </a:avLst>
          </a:prstGeom>
          <a:solidFill>
            <a:srgbClr val="FF0000"/>
          </a:solidFill>
          <a:ln>
            <a:solidFill>
              <a:srgbClr val="C00000"/>
            </a:solidFill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3391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10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1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66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4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7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1000"/>
                                        <p:tgtEl>
                                          <p:spTgt spid="22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10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6" grpId="0"/>
      <p:bldP spid="22537" grpId="0"/>
      <p:bldP spid="22538" grpId="0"/>
      <p:bldP spid="22539" grpId="0"/>
      <p:bldP spid="2254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ما هو المشروع؟ </a:t>
            </a:r>
            <a:br>
              <a:rPr lang="ar-SY" dirty="0" smtClean="0"/>
            </a:br>
            <a:r>
              <a:rPr lang="ar-SY" dirty="0" smtClean="0"/>
              <a:t> </a:t>
            </a:r>
            <a:r>
              <a:rPr lang="en-US" dirty="0" smtClean="0"/>
              <a:t>What Is a Project?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SY" dirty="0" smtClean="0"/>
              <a:t>يتم الانتهاء من المشروع عندما يتم التوصل إلى أهدافه من وجهة نظر الزبون ، أو عندما يتم التأكد من أن المشروع لا يمكن أن تتحقق أهدافه ، أو إذا أصبحت الحاجة إلى المشروع غير موجودة  , أو لأسباب أخرى يتم إنهاء المشروع قبل إكتماله ! .</a:t>
            </a:r>
          </a:p>
          <a:p>
            <a:pPr algn="r" rtl="1"/>
            <a:r>
              <a:rPr lang="ar-SY" b="1" dirty="0" smtClean="0"/>
              <a:t>يشير مصطلح " مؤقت - </a:t>
            </a:r>
            <a:r>
              <a:rPr lang="en-US" b="1" dirty="0" smtClean="0"/>
              <a:t>temporary " </a:t>
            </a:r>
            <a:r>
              <a:rPr lang="ar-SY" b="1" dirty="0" smtClean="0"/>
              <a:t> </a:t>
            </a:r>
            <a:r>
              <a:rPr lang="ar-SY" dirty="0" smtClean="0"/>
              <a:t>. إلى تنفيذ المشروع وليس إلى منتج المشروع ، والذي عادة ما يتم إنشاؤه لتقديم نتائج دائمة أو مستمرة . ومثال على هذا النوع من المشاريع تكوين نظام وطني للسكك الحديدية من الساحل إلى الساحل أو إنشاء نصب تذكاري وطني .</a:t>
            </a:r>
          </a:p>
          <a:p>
            <a:pPr algn="r" rtl="1"/>
            <a:r>
              <a:rPr lang="ar-SY" b="1" dirty="0" smtClean="0"/>
              <a:t>مصطلح " فريد - </a:t>
            </a:r>
            <a:r>
              <a:rPr lang="en-US" b="1" dirty="0" smtClean="0"/>
              <a:t>unique" </a:t>
            </a:r>
            <a:r>
              <a:rPr lang="ar-SY" b="1" dirty="0" smtClean="0"/>
              <a:t> . </a:t>
            </a:r>
            <a:r>
              <a:rPr lang="ar-SY" dirty="0" smtClean="0"/>
              <a:t>يعني أن ما تقومون به ليس له مثيل أو مساوي . وهذا لا يعني أن كل جانب من جوانب المشروع هو فريد من نوعه . قد يحتوي المشروع على عناصر تكرارية مثل العمليات أو عناصر البنية التحتية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What is a Project ?</a:t>
            </a:r>
            <a:br>
              <a:rPr lang="en-US" dirty="0" smtClean="0"/>
            </a:br>
            <a:r>
              <a:rPr lang="ar-SA" dirty="0" smtClean="0"/>
              <a:t>ماهو المشروع ؟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525963"/>
          </a:xfrm>
        </p:spPr>
        <p:txBody>
          <a:bodyPr rtlCol="0"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Is a </a:t>
            </a:r>
            <a:r>
              <a:rPr lang="en-US" b="1" dirty="0" smtClean="0">
                <a:solidFill>
                  <a:srgbClr val="C00000"/>
                </a:solidFill>
              </a:rPr>
              <a:t>temporary</a:t>
            </a:r>
            <a:r>
              <a:rPr lang="en-US" b="1" dirty="0" smtClean="0"/>
              <a:t> endeavor undertaken to create a </a:t>
            </a:r>
            <a:r>
              <a:rPr lang="en-US" b="1" dirty="0" smtClean="0">
                <a:solidFill>
                  <a:srgbClr val="C00000"/>
                </a:solidFill>
              </a:rPr>
              <a:t>unique</a:t>
            </a:r>
            <a:r>
              <a:rPr lang="en-US" b="1" dirty="0" smtClean="0"/>
              <a:t> product or service.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Example :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/>
              <a:t>A Tourism Project.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/>
              <a:t>A Desalination project.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/>
              <a:t>Developing a new product or service.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/>
              <a:t>Effecting a change in structure, staffing, or style of an organization.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/>
              <a:t>Designing of a new transportation vehicle.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/>
              <a:t>Developing or acquiring a new or modified information system.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/>
              <a:t>Constructing a building or facility.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/>
              <a:t>Building  a water system for a community.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/>
              <a:t>Running a campaign for a political office.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/>
              <a:t>Implementing a new business procedure or process.</a:t>
            </a:r>
          </a:p>
          <a:p>
            <a:pPr marL="971550" lvl="1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500" dirty="0" smtClean="0"/>
              <a:t>Responding to a contract solicitation. </a:t>
            </a:r>
            <a:endParaRPr lang="ar-SA" sz="2500" dirty="0"/>
          </a:p>
        </p:txBody>
      </p:sp>
      <p:sp>
        <p:nvSpPr>
          <p:cNvPr id="7" name="عنصر نائب للمحتوى 6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55000" lnSpcReduction="200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SA" sz="3600" b="1" dirty="0" smtClean="0"/>
              <a:t>هو جهد </a:t>
            </a:r>
            <a:r>
              <a:rPr lang="ar-SA" sz="3600" b="1" dirty="0" smtClean="0">
                <a:solidFill>
                  <a:srgbClr val="C00000"/>
                </a:solidFill>
              </a:rPr>
              <a:t>مؤقت</a:t>
            </a:r>
            <a:r>
              <a:rPr lang="ar-SA" sz="3600" b="1" dirty="0" smtClean="0"/>
              <a:t> يسعى لإيجاد منتج أو خدمة </a:t>
            </a:r>
            <a:r>
              <a:rPr lang="ar-SA" sz="3600" b="1" dirty="0" smtClean="0">
                <a:solidFill>
                  <a:srgbClr val="C00000"/>
                </a:solidFill>
              </a:rPr>
              <a:t>فريدين</a:t>
            </a:r>
            <a:r>
              <a:rPr lang="ar-SA" sz="3600" b="1" dirty="0" smtClean="0"/>
              <a:t> :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SA" sz="3600" b="1" dirty="0" smtClean="0"/>
              <a:t>أمثلة :</a:t>
            </a:r>
          </a:p>
          <a:p>
            <a:pPr marL="514350" indent="-51435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3300" dirty="0" smtClean="0"/>
              <a:t>مشروع سياحي .</a:t>
            </a:r>
          </a:p>
          <a:p>
            <a:pPr marL="514350" indent="-51435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3300" dirty="0" smtClean="0"/>
              <a:t>مشروع محطة تنقية للمياه.</a:t>
            </a:r>
          </a:p>
          <a:p>
            <a:pPr marL="514350" indent="-51435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3300" dirty="0" smtClean="0"/>
              <a:t>إنتاج أو تطوير منتج أو خدمة جديدين.</a:t>
            </a:r>
          </a:p>
          <a:p>
            <a:pPr marL="514350" indent="-51435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3300" dirty="0" smtClean="0"/>
              <a:t>التأثير للتغيير في بناء, توظيف, أو نظام منظومة .</a:t>
            </a:r>
          </a:p>
          <a:p>
            <a:pPr marL="514350" indent="-51435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3300" dirty="0" smtClean="0"/>
              <a:t> تصميم وسيلة نقل جديدة .</a:t>
            </a:r>
          </a:p>
          <a:p>
            <a:pPr marL="514350" indent="-51435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3300" dirty="0" smtClean="0"/>
              <a:t>تطوير أو حيازة نظام معلومات جديد.</a:t>
            </a:r>
          </a:p>
          <a:p>
            <a:pPr marL="514350" indent="-51435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3300" dirty="0" smtClean="0"/>
              <a:t>بناء مبنى أو مرفق .</a:t>
            </a:r>
          </a:p>
          <a:p>
            <a:pPr marL="514350" indent="-51435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3300" dirty="0" smtClean="0"/>
              <a:t>بناء نظام تزويد بالمياه لمجتمع ما .</a:t>
            </a:r>
          </a:p>
          <a:p>
            <a:pPr marL="514350" indent="-51435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3300" dirty="0" smtClean="0"/>
              <a:t>انجاز حملة لمكتب سياسي .</a:t>
            </a:r>
          </a:p>
          <a:p>
            <a:pPr marL="514350" indent="-51435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3300" dirty="0" smtClean="0"/>
              <a:t>تطبيق عمليات أو إجراءات جديدة للأعمال التجارية.</a:t>
            </a:r>
          </a:p>
          <a:p>
            <a:pPr marL="514350" indent="-514350" algn="r" rtl="1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ar-SA" sz="3300" dirty="0" smtClean="0"/>
              <a:t>الاستجابة لطلب استدراج عروض أسعار .</a:t>
            </a:r>
            <a:endParaRPr lang="ar-SA" sz="330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561A99-02B7-4AD3-A51F-025C6CB4F279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150" name="Picture 2" descr="G:\Yassin - PMP\صور مختلفة\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1843088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3" descr="G:\Yassin - PMP\صور مختلفة\5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66700"/>
            <a:ext cx="1600200" cy="11906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72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العمليات </a:t>
            </a:r>
            <a:br>
              <a:rPr lang="ar-SY" dirty="0" smtClean="0"/>
            </a:br>
            <a:r>
              <a:rPr lang="en-US" dirty="0" smtClean="0"/>
              <a:t>Operations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Y" dirty="0" smtClean="0"/>
              <a:t>تستمر لعمر المنتج ، العملية أو الخدمة .</a:t>
            </a:r>
          </a:p>
          <a:p>
            <a:pPr algn="r" rtl="1"/>
            <a:r>
              <a:rPr lang="ar-SY" dirty="0" smtClean="0"/>
              <a:t>يمكن تحسينها تدريجياً أو زيادتها خلال العمر التشغيلي .</a:t>
            </a:r>
          </a:p>
          <a:p>
            <a:pPr algn="r" rtl="1"/>
            <a:r>
              <a:rPr lang="ar-SY" dirty="0" smtClean="0"/>
              <a:t>التحسينات / التطوير يمكن القيام بها عادة على شكل سلسلة من المشاريع الصغيرة .</a:t>
            </a:r>
          </a:p>
          <a:p>
            <a:pPr algn="r" rtl="1"/>
            <a:r>
              <a:rPr lang="ar-SY" dirty="0" smtClean="0"/>
              <a:t>العمليات تدوم على طول عمر المنتج . أو العمليات مثل عمليات معالجة لنوع من خط التجميع وكلاهما يمكن التنبؤ بها وقابلة للتكرار . تحتوي العديد من المشاريع على العمليات التي تشبه تكرار عناصر العمليات التشغيلية - </a:t>
            </a:r>
            <a:r>
              <a:rPr lang="en-US" dirty="0" smtClean="0"/>
              <a:t>operational processes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dirty="0" smtClean="0"/>
              <a:t>هناك تشابه واضح بين المشاريع والعمليات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Y" dirty="0" smtClean="0"/>
              <a:t>كلا يتم تنفيذها من قبل الأفراد .</a:t>
            </a:r>
          </a:p>
          <a:p>
            <a:pPr algn="r" rtl="1"/>
            <a:r>
              <a:rPr lang="ar-SY" dirty="0" smtClean="0"/>
              <a:t>كلاهما يخضع لقيود بما في ذلك الموارد ، والجدول الزمني والمخاطر وغيرها .</a:t>
            </a:r>
          </a:p>
          <a:p>
            <a:pPr algn="r" rtl="1"/>
            <a:r>
              <a:rPr lang="ar-SY" dirty="0" smtClean="0"/>
              <a:t>كلاهما يتم تخطيطه وتنفيذه والسيطرة عليه .</a:t>
            </a:r>
          </a:p>
          <a:p>
            <a:pPr algn="r" rtl="1"/>
            <a:r>
              <a:rPr lang="ar-SY" dirty="0" smtClean="0"/>
              <a:t>كلاهما مصمم لتحقيق الأهداف التنظيمية و / أو الاستراتيجية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dirty="0" smtClean="0"/>
              <a:t>الاختلافات الرئيسية بين المشاريع والعمليات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r" rtl="1"/>
            <a:r>
              <a:rPr lang="ar-SY" dirty="0" smtClean="0"/>
              <a:t>ينتهي المشروع في مرحلة ما ، في حين لا تزال العمليات مستمرة على طول عمر المنتج .</a:t>
            </a:r>
          </a:p>
          <a:p>
            <a:pPr algn="r" rtl="1"/>
            <a:r>
              <a:rPr lang="ar-SY" dirty="0" smtClean="0"/>
              <a:t>قد يحتوي المشروع عدداص من المجاهيل ( غير المعلوم ) ، أو عناصر لا يمكن التنبؤ بها ، في حين أن العناصر التشغيلية كلاهما يمكن التنبؤ بها وهي قابلة للتكرار .</a:t>
            </a:r>
          </a:p>
          <a:p>
            <a:pPr algn="r" rtl="1"/>
            <a:r>
              <a:rPr lang="ar-SY" dirty="0" smtClean="0"/>
              <a:t>يجري تقييم المخاطر في المشاريع بشكل مستمر ، في حين أن العمليات التشغيلية عادة ما تكون مصممة لتقليل أو القضاء على المخاطر . ( العناصر التشغيلية على حد سواء يمكن التنبؤ بها وهي قابلة للتكرار ).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قيود المشروع </a:t>
            </a:r>
            <a:br>
              <a:rPr lang="ar-SY" dirty="0" smtClean="0"/>
            </a:br>
            <a:r>
              <a:rPr lang="ar-SY" dirty="0" smtClean="0"/>
              <a:t> </a:t>
            </a:r>
            <a:r>
              <a:rPr lang="en-US" dirty="0" smtClean="0"/>
              <a:t>Project Constraints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 rtl="1"/>
            <a:r>
              <a:rPr lang="ar-SY" dirty="0" smtClean="0"/>
              <a:t>سابقاً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 rtl="1"/>
            <a:r>
              <a:rPr lang="ar-SY" dirty="0" smtClean="0"/>
              <a:t>حالياً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4267200" cy="3810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040188" cy="3962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SY" sz="2800" dirty="0" smtClean="0"/>
              <a:t>ما هي البرامج ، والمحافظ والمشاريع الفرعية؟ </a:t>
            </a:r>
            <a:br>
              <a:rPr lang="ar-SY" sz="2800" dirty="0" smtClean="0"/>
            </a:br>
            <a:r>
              <a:rPr lang="ar-SY" sz="2800" dirty="0" smtClean="0"/>
              <a:t> </a:t>
            </a:r>
            <a:r>
              <a:rPr lang="en-US" sz="2800" dirty="0" smtClean="0"/>
              <a:t>What Are Programs, Portfolios and Sub-Projects?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ar-SY" b="1" dirty="0" smtClean="0"/>
              <a:t>المحفظة – </a:t>
            </a:r>
            <a:r>
              <a:rPr lang="en-US" b="1" dirty="0" smtClean="0"/>
              <a:t>Portfolio </a:t>
            </a:r>
            <a:r>
              <a:rPr lang="ar-SY" b="1" dirty="0" smtClean="0"/>
              <a:t> :</a:t>
            </a:r>
          </a:p>
          <a:p>
            <a:pPr lvl="1" algn="r" rtl="1"/>
            <a:r>
              <a:rPr lang="ar-SY" dirty="0" smtClean="0"/>
              <a:t>المحفظة هي عبارة عن مجموعة من المشاريع أو البرامج وغيرها من الأعمال التي يتم تجميعها معاً لتسهيل الإدارة الفعالة لهذا العمل لتلبية الأهداف الاستراتيجية للأعمال .</a:t>
            </a:r>
          </a:p>
          <a:p>
            <a:pPr lvl="1" algn="r" rtl="1"/>
            <a:r>
              <a:rPr lang="ar-SY" dirty="0" smtClean="0"/>
              <a:t>هي مشاريع أو برامج قد لا تكون بالضرورة مترابطة أو تتصل ببعضها مباشرة .</a:t>
            </a:r>
          </a:p>
          <a:p>
            <a:pPr marL="342900" lvl="1" indent="-342900" algn="r" rtl="1">
              <a:buFont typeface="Arial" pitchFamily="34" charset="0"/>
              <a:buChar char="•"/>
            </a:pPr>
            <a:r>
              <a:rPr lang="ar-SY" sz="3200" b="1" dirty="0" smtClean="0"/>
              <a:t>البرنامج – </a:t>
            </a:r>
            <a:r>
              <a:rPr lang="en-US" sz="3200" b="1" dirty="0" smtClean="0"/>
              <a:t>Program </a:t>
            </a:r>
            <a:r>
              <a:rPr lang="ar-SY" sz="3200" b="1" dirty="0" smtClean="0"/>
              <a:t> :</a:t>
            </a:r>
          </a:p>
          <a:p>
            <a:pPr lvl="1" algn="r" rtl="1"/>
            <a:r>
              <a:rPr lang="ar-SY" dirty="0"/>
              <a:t>البرنامج عبارة عن مجموعة من المشاريع ذات الصلة ببعضها البعض . تدار بطريقة منسقة للحصول على الفوائد والتحكم غير المتوفر من إدارتها بشكل فردي </a:t>
            </a:r>
            <a:r>
              <a:rPr lang="ar-SY" dirty="0" smtClean="0"/>
              <a:t>.</a:t>
            </a:r>
          </a:p>
          <a:p>
            <a:pPr marL="342900" lvl="1" indent="-342900" algn="r" rtl="1">
              <a:buFont typeface="Arial" pitchFamily="34" charset="0"/>
              <a:buChar char="•"/>
            </a:pPr>
            <a:r>
              <a:rPr lang="ar-SY" sz="3200" b="1" dirty="0" smtClean="0"/>
              <a:t>المشروع – </a:t>
            </a:r>
            <a:r>
              <a:rPr lang="en-US" sz="3200" b="1" dirty="0" smtClean="0"/>
              <a:t>Project</a:t>
            </a:r>
            <a:r>
              <a:rPr lang="ar-SY" sz="3200" b="1" dirty="0" smtClean="0"/>
              <a:t> :</a:t>
            </a:r>
          </a:p>
          <a:p>
            <a:pPr lvl="1" algn="r" rtl="1"/>
            <a:r>
              <a:rPr lang="ar-SY" dirty="0"/>
              <a:t>وسيلة لتحقيق الخطة الاستراتيجية للمنظومة .</a:t>
            </a:r>
          </a:p>
          <a:p>
            <a:pPr lvl="1" algn="r" rtl="1"/>
            <a:r>
              <a:rPr lang="ar-SY" dirty="0"/>
              <a:t>يتم تنقيحها </a:t>
            </a:r>
            <a:r>
              <a:rPr lang="ar-SY" dirty="0" smtClean="0"/>
              <a:t>تدريجياً  - </a:t>
            </a:r>
            <a:r>
              <a:rPr lang="ar-SY" dirty="0"/>
              <a:t>التنقيح المطرد - </a:t>
            </a:r>
            <a:r>
              <a:rPr lang="en-US" dirty="0"/>
              <a:t>Progressively </a:t>
            </a:r>
            <a:r>
              <a:rPr lang="en-US" dirty="0" smtClean="0"/>
              <a:t>elaborated.</a:t>
            </a:r>
            <a:r>
              <a:rPr lang="ar-SY" dirty="0" smtClean="0"/>
              <a:t> .</a:t>
            </a:r>
            <a:endParaRPr lang="en-US" dirty="0"/>
          </a:p>
          <a:p>
            <a:pPr marL="342900" lvl="1" indent="-342900" algn="r" rtl="1">
              <a:buFont typeface="Arial" pitchFamily="34" charset="0"/>
              <a:buChar char="•"/>
            </a:pPr>
            <a:r>
              <a:rPr lang="ar-SY" sz="3200" b="1" dirty="0"/>
              <a:t>المشروع الفرعي –   </a:t>
            </a:r>
            <a:r>
              <a:rPr lang="en-US" sz="3200" b="1" dirty="0"/>
              <a:t>Subproject : </a:t>
            </a:r>
            <a:r>
              <a:rPr lang="ar-SY" sz="3200" b="1" dirty="0" smtClean="0"/>
              <a:t> :</a:t>
            </a:r>
            <a:endParaRPr lang="ar-SY" sz="3200" b="1" dirty="0"/>
          </a:p>
          <a:p>
            <a:pPr lvl="1" algn="r" rtl="1"/>
            <a:r>
              <a:rPr lang="ar-SY" dirty="0" smtClean="0"/>
              <a:t>أصغر </a:t>
            </a:r>
            <a:r>
              <a:rPr lang="ar-SY" dirty="0"/>
              <a:t>جزء من مشروع عام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"/>
            <a:ext cx="8991600" cy="6248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مكتب إدارة المشروع </a:t>
            </a:r>
            <a:br>
              <a:rPr lang="ar-SY" dirty="0" smtClean="0"/>
            </a:br>
            <a:r>
              <a:rPr lang="en-US" dirty="0" smtClean="0"/>
              <a:t>The PMO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SY" dirty="0" smtClean="0"/>
              <a:t>الغرض من مكتب إدارة المشاريع -  </a:t>
            </a:r>
            <a:r>
              <a:rPr lang="en-US" dirty="0" smtClean="0"/>
              <a:t>PMO </a:t>
            </a:r>
            <a:r>
              <a:rPr lang="ar-SY" dirty="0" smtClean="0"/>
              <a:t> هو مركزية إدارة المشاريع في جميع أنحاء المنظومة . عادة سوف يوفر مكتب إدارة المشاريع -   </a:t>
            </a:r>
            <a:r>
              <a:rPr lang="en-US" dirty="0" smtClean="0"/>
              <a:t>PMO </a:t>
            </a:r>
            <a:r>
              <a:rPr lang="ar-SY" dirty="0" smtClean="0"/>
              <a:t>واحداً أو كل مما يلي للمشاريع :</a:t>
            </a:r>
          </a:p>
          <a:p>
            <a:pPr algn="r" rtl="1"/>
            <a:endParaRPr lang="ar-SY" dirty="0" smtClean="0"/>
          </a:p>
          <a:p>
            <a:pPr algn="r" rtl="1"/>
            <a:r>
              <a:rPr lang="ar-SY" dirty="0" smtClean="0"/>
              <a:t>طرق وإجراءات وقوالب ومنهجيات وسياسات لإدارة المشاريع .</a:t>
            </a:r>
          </a:p>
          <a:p>
            <a:pPr algn="r" rtl="1"/>
            <a:r>
              <a:rPr lang="ar-SY" dirty="0" smtClean="0"/>
              <a:t>التوجيه والتدريب للمنظومة على مفاهيم إدارة المشروع ، والمبادئ ، وكيف إدارة المشاريع ضمن المنظومة .</a:t>
            </a:r>
          </a:p>
          <a:p>
            <a:pPr algn="r" rtl="1"/>
            <a:r>
              <a:rPr lang="ar-SY" dirty="0" smtClean="0"/>
              <a:t>مجمع من الموارد من مديري المشاريع للمبادرات التنظيمية المختلفة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dirty="0" smtClean="0"/>
              <a:t>يلعب المكتب الأدوار التالية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SY" dirty="0" smtClean="0"/>
              <a:t>الامتثال للتدقيق مع سياسات المشروع ، والمعايير، والإجراءات ضمن نطاق الشركة .</a:t>
            </a:r>
          </a:p>
          <a:p>
            <a:pPr algn="r" rtl="1"/>
            <a:r>
              <a:rPr lang="ar-SY" dirty="0" smtClean="0"/>
              <a:t>يساعد في توفير الموارد المشروع .</a:t>
            </a:r>
          </a:p>
          <a:p>
            <a:pPr algn="r" rtl="1"/>
            <a:r>
              <a:rPr lang="ar-SY" dirty="0" smtClean="0"/>
              <a:t>إلغاء المشاريع .</a:t>
            </a:r>
          </a:p>
          <a:p>
            <a:pPr algn="r" rtl="1"/>
            <a:r>
              <a:rPr lang="ar-SY" dirty="0" smtClean="0"/>
              <a:t>توفير قوالب ونماذج معيارية للاستخدام في المشروع .</a:t>
            </a:r>
          </a:p>
          <a:p>
            <a:pPr algn="r" rtl="1"/>
            <a:r>
              <a:rPr lang="ar-SY" dirty="0" smtClean="0"/>
              <a:t>توفير التمرين والتدريب والتوجيه لمديري المشاريع .</a:t>
            </a:r>
          </a:p>
          <a:p>
            <a:pPr algn="r" rtl="1"/>
            <a:r>
              <a:rPr lang="ar-SY" dirty="0" smtClean="0"/>
              <a:t>العمل كقناة للاتصالات المركزية بين المشاريع .</a:t>
            </a:r>
          </a:p>
          <a:p>
            <a:pPr algn="r" rtl="1"/>
            <a:r>
              <a:rPr lang="ar-SY" dirty="0" smtClean="0"/>
              <a:t>إدارة التبعيات بين المشاريع والبرامجة، أو المحافظ .</a:t>
            </a:r>
          </a:p>
          <a:p>
            <a:pPr algn="r" rtl="1"/>
            <a:r>
              <a:rPr lang="ar-SY" dirty="0" smtClean="0"/>
              <a:t>العمل كوظيفة مشابهة لوظيفة أصحاب المصلحة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Y" smtClean="0"/>
              <a:t>التفاعل بين عمليات إدارة المشروع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914400" y="1692276"/>
            <a:ext cx="6569075" cy="4762500"/>
            <a:chOff x="1060450" y="1524000"/>
            <a:chExt cx="6569075" cy="4762500"/>
          </a:xfrm>
        </p:grpSpPr>
        <p:pic>
          <p:nvPicPr>
            <p:cNvPr id="4" name="Picture 3" descr="1-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60450" y="1524000"/>
              <a:ext cx="6569075" cy="4762500"/>
            </a:xfrm>
            <a:prstGeom prst="rect">
              <a:avLst/>
            </a:prstGeom>
            <a:ln w="38100" cap="sq">
              <a:solidFill>
                <a:srgbClr val="C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5" name="Text Box 4"/>
            <p:cNvSpPr txBox="1">
              <a:spLocks noChangeArrowheads="1"/>
            </p:cNvSpPr>
            <p:nvPr/>
          </p:nvSpPr>
          <p:spPr bwMode="auto">
            <a:xfrm>
              <a:off x="1447800" y="1798638"/>
              <a:ext cx="1249363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/>
                <a:t>Initiating</a:t>
              </a:r>
            </a:p>
            <a:p>
              <a:pPr algn="ctr" eaLnBrk="1" hangingPunct="1"/>
              <a:r>
                <a:rPr lang="en-US" altLang="en-US" sz="1600" b="1"/>
                <a:t>Processes</a:t>
              </a:r>
            </a:p>
            <a:p>
              <a:pPr algn="ctr" eaLnBrk="1" hangingPunct="1"/>
              <a:r>
                <a:rPr lang="ar-SY" altLang="en-US" sz="1600" b="1"/>
                <a:t>عمليات الابتداء </a:t>
              </a:r>
              <a:endParaRPr lang="en-US" altLang="en-US" sz="1600" b="1"/>
            </a:p>
          </p:txBody>
        </p:sp>
        <p:sp>
          <p:nvSpPr>
            <p:cNvPr id="6" name="Text Box 5"/>
            <p:cNvSpPr txBox="1">
              <a:spLocks noChangeArrowheads="1"/>
            </p:cNvSpPr>
            <p:nvPr/>
          </p:nvSpPr>
          <p:spPr bwMode="auto">
            <a:xfrm>
              <a:off x="3657600" y="1828800"/>
              <a:ext cx="13081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/>
                <a:t>Planning</a:t>
              </a:r>
            </a:p>
            <a:p>
              <a:pPr algn="ctr" eaLnBrk="1" hangingPunct="1"/>
              <a:r>
                <a:rPr lang="en-US" altLang="en-US" sz="1600" b="1"/>
                <a:t>Processes</a:t>
              </a:r>
              <a:endParaRPr lang="ar-SY" altLang="en-US" sz="1600" b="1"/>
            </a:p>
            <a:p>
              <a:pPr algn="ctr" eaLnBrk="1" hangingPunct="1"/>
              <a:r>
                <a:rPr lang="ar-SY" altLang="en-US" sz="1600" b="1"/>
                <a:t>عمليات التخطيط </a:t>
              </a:r>
              <a:endParaRPr lang="en-US" altLang="en-US" sz="1600" b="1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390900" y="3325813"/>
              <a:ext cx="1862138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/>
                <a:t>Monitoring</a:t>
              </a:r>
            </a:p>
            <a:p>
              <a:pPr algn="ctr" eaLnBrk="1" hangingPunct="1"/>
              <a:r>
                <a:rPr lang="en-US" altLang="en-US" sz="1600" b="1"/>
                <a:t>and</a:t>
              </a:r>
            </a:p>
            <a:p>
              <a:pPr algn="ctr" eaLnBrk="1" hangingPunct="1"/>
              <a:r>
                <a:rPr lang="en-US" altLang="en-US" sz="1600" b="1"/>
                <a:t>Controlling</a:t>
              </a:r>
            </a:p>
            <a:p>
              <a:pPr algn="ctr" eaLnBrk="1" hangingPunct="1"/>
              <a:r>
                <a:rPr lang="en-US" altLang="en-US" sz="1600" b="1"/>
                <a:t>Processes</a:t>
              </a:r>
              <a:endParaRPr lang="ar-SY" altLang="en-US" sz="1600" b="1"/>
            </a:p>
            <a:p>
              <a:pPr algn="ctr" eaLnBrk="1" hangingPunct="1"/>
              <a:r>
                <a:rPr lang="ar-SY" altLang="en-US" sz="1600" b="1"/>
                <a:t>عمليات الضبط والمراقبة </a:t>
              </a:r>
              <a:endParaRPr lang="en-US" altLang="en-US" sz="1600" b="1"/>
            </a:p>
          </p:txBody>
        </p:sp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6172200" y="3543300"/>
              <a:ext cx="1209675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/>
                <a:t>Executing</a:t>
              </a:r>
            </a:p>
            <a:p>
              <a:pPr algn="ctr" eaLnBrk="1" hangingPunct="1"/>
              <a:r>
                <a:rPr lang="en-US" altLang="en-US" sz="1600" b="1"/>
                <a:t>Processes</a:t>
              </a:r>
              <a:endParaRPr lang="ar-SY" altLang="en-US" sz="1600" b="1"/>
            </a:p>
            <a:p>
              <a:pPr algn="ctr" eaLnBrk="1" hangingPunct="1"/>
              <a:r>
                <a:rPr lang="ar-SY" altLang="en-US" sz="1600" b="1"/>
                <a:t>عمليات التنفيذ </a:t>
              </a:r>
              <a:endParaRPr lang="en-US" altLang="en-US" sz="1600" b="1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3733800" y="5219700"/>
              <a:ext cx="1219200" cy="830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altLang="en-US" sz="1600" b="1"/>
                <a:t>Closing</a:t>
              </a:r>
            </a:p>
            <a:p>
              <a:pPr algn="ctr" eaLnBrk="1" hangingPunct="1"/>
              <a:r>
                <a:rPr lang="en-US" altLang="en-US" sz="1600" b="1"/>
                <a:t>Processes</a:t>
              </a:r>
              <a:endParaRPr lang="ar-SY" altLang="en-US" sz="1600" b="1"/>
            </a:p>
            <a:p>
              <a:pPr algn="ctr" eaLnBrk="1" hangingPunct="1"/>
              <a:r>
                <a:rPr lang="ar-SY" altLang="en-US" sz="1600" b="1"/>
                <a:t>عمليات الانهاء </a:t>
              </a:r>
              <a:endParaRPr lang="en-US" altLang="en-US" sz="1600" b="1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933700" y="2171700"/>
              <a:ext cx="4318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>
              <a:off x="5334000" y="3657600"/>
              <a:ext cx="555625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5257800" y="3962400"/>
              <a:ext cx="57150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4305300" y="4610100"/>
              <a:ext cx="0" cy="366713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 flipV="1">
              <a:off x="4343400" y="2857500"/>
              <a:ext cx="0" cy="38100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5" name="Elbow Connector 14"/>
            <p:cNvCxnSpPr/>
            <p:nvPr/>
          </p:nvCxnSpPr>
          <p:spPr>
            <a:xfrm>
              <a:off x="5410200" y="2095500"/>
              <a:ext cx="1562100" cy="1066800"/>
            </a:xfrm>
            <a:prstGeom prst="bentConnector3">
              <a:avLst>
                <a:gd name="adj1" fmla="val 98940"/>
              </a:avLst>
            </a:prstGeom>
            <a:ln>
              <a:headEnd/>
              <a:tailEnd type="triangle" w="med" len="med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06447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أنواع مكاتب إدارة المشروع </a:t>
            </a:r>
            <a:br>
              <a:rPr lang="ar-SY" dirty="0" smtClean="0"/>
            </a:br>
            <a:r>
              <a:rPr lang="ar-SY" dirty="0" smtClean="0"/>
              <a:t> </a:t>
            </a:r>
            <a:r>
              <a:rPr lang="en-US" dirty="0" smtClean="0"/>
              <a:t>Types of PMOs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SY" b="1" dirty="0" smtClean="0"/>
              <a:t>داعم – </a:t>
            </a:r>
            <a:r>
              <a:rPr lang="en-US" b="1" dirty="0" smtClean="0"/>
              <a:t>Supportive </a:t>
            </a:r>
            <a:r>
              <a:rPr lang="ar-SY" b="1" dirty="0" smtClean="0"/>
              <a:t> : </a:t>
            </a:r>
            <a:r>
              <a:rPr lang="ar-SY" dirty="0" smtClean="0"/>
              <a:t>يقدم الدعم في شكل خبرات عند الطلب ، وقوالب ، وأفضل الممارسات ، والوصول إلى المعلومات والخبرات من مشاريع أخرى .</a:t>
            </a:r>
          </a:p>
          <a:p>
            <a:pPr algn="r" rtl="1"/>
            <a:r>
              <a:rPr lang="ar-SY" b="1" dirty="0" smtClean="0"/>
              <a:t>مسيطر ( ضابط ) – </a:t>
            </a:r>
            <a:r>
              <a:rPr lang="en-US" b="1" dirty="0" smtClean="0"/>
              <a:t>Controlling </a:t>
            </a:r>
            <a:r>
              <a:rPr lang="ar-SY" b="1" dirty="0" smtClean="0"/>
              <a:t> : </a:t>
            </a:r>
            <a:r>
              <a:rPr lang="ar-SY" dirty="0" smtClean="0"/>
              <a:t>يتطلب إستخدام الدعم والمساندة الفعليين , يمكن أن تشمل المتطلبات اعتماد منهجيات وقوالب وأشكال محددة ، والمطابقة معى الحكم ، وتطبيق مجموعات أخرى من القواعد من مكتب إدارة المشروع -  </a:t>
            </a:r>
            <a:r>
              <a:rPr lang="en-US" dirty="0" smtClean="0"/>
              <a:t>PMO </a:t>
            </a:r>
            <a:r>
              <a:rPr lang="ar-SY" dirty="0" smtClean="0"/>
              <a:t>المسيطر عليها .</a:t>
            </a:r>
          </a:p>
          <a:p>
            <a:pPr algn="r" rtl="1"/>
            <a:r>
              <a:rPr lang="ar-SY" b="1" dirty="0" smtClean="0"/>
              <a:t>موجه</a:t>
            </a:r>
            <a:r>
              <a:rPr lang="ar-SY" dirty="0" smtClean="0"/>
              <a:t> </a:t>
            </a:r>
            <a:r>
              <a:rPr lang="ar-SY" b="1" dirty="0" smtClean="0"/>
              <a:t>– </a:t>
            </a:r>
            <a:r>
              <a:rPr lang="en-US" b="1" dirty="0" smtClean="0"/>
              <a:t>Directive "</a:t>
            </a:r>
            <a:r>
              <a:rPr lang="ar-SY" b="1" dirty="0" smtClean="0"/>
              <a:t> : </a:t>
            </a:r>
            <a:r>
              <a:rPr lang="ar-SY" dirty="0" smtClean="0"/>
              <a:t>يتولى إدارة المشاريع بصورة مباشرة  من خلال توفير الخبرة في إدارة المشاريع والموارد اللازمة لإدارة المشروع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Project are Typically Authorized 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>ترخص المشاريع عادة  </a:t>
            </a:r>
            <a:r>
              <a:rPr lang="en-US" dirty="0" smtClean="0"/>
              <a:t> 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sz="half"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Market demand.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Organizational need.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Customer request.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Technological advance.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Legal </a:t>
            </a:r>
            <a:r>
              <a:rPr lang="en-US" sz="4000" dirty="0" smtClean="0"/>
              <a:t>requirements . </a:t>
            </a:r>
            <a:endParaRPr lang="en-US" sz="44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 smtClean="0"/>
              <a:t>Environmental requirements .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sz="4400" dirty="0" smtClean="0"/>
          </a:p>
        </p:txBody>
      </p:sp>
      <p:sp>
        <p:nvSpPr>
          <p:cNvPr id="14340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r" rtl="1" eaLnBrk="1" hangingPunct="1"/>
            <a:r>
              <a:rPr lang="ar-SY" sz="3700" dirty="0" smtClean="0"/>
              <a:t>طلب السوق .</a:t>
            </a:r>
          </a:p>
          <a:p>
            <a:pPr algn="r" rtl="1" eaLnBrk="1" hangingPunct="1"/>
            <a:r>
              <a:rPr lang="ar-SY" sz="3700" dirty="0" smtClean="0"/>
              <a:t>احتياجات تنظيمية .</a:t>
            </a:r>
          </a:p>
          <a:p>
            <a:pPr algn="r" rtl="1" eaLnBrk="1" hangingPunct="1"/>
            <a:r>
              <a:rPr lang="ar-SY" sz="3700" dirty="0" smtClean="0"/>
              <a:t>طلب من أحد الزبائن           ( العملاء ) .</a:t>
            </a:r>
          </a:p>
          <a:p>
            <a:pPr algn="r" rtl="1" eaLnBrk="1" hangingPunct="1"/>
            <a:r>
              <a:rPr lang="ar-SY" sz="3700" dirty="0" smtClean="0"/>
              <a:t>تقدم ( تطور ) تقني .</a:t>
            </a:r>
          </a:p>
          <a:p>
            <a:pPr algn="r" rtl="1" eaLnBrk="1" hangingPunct="1"/>
            <a:r>
              <a:rPr lang="ar-SY" sz="3700" dirty="0" smtClean="0"/>
              <a:t>متطلبات قانونية .</a:t>
            </a:r>
          </a:p>
          <a:p>
            <a:pPr algn="r" rtl="1" eaLnBrk="1" hangingPunct="1"/>
            <a:r>
              <a:rPr lang="ar-SY" sz="3700" dirty="0" smtClean="0"/>
              <a:t>متطلبات بيئية .</a:t>
            </a:r>
            <a:endParaRPr lang="en-US" sz="37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08B7C5-F5D0-4FF8-A6CC-F1E578CF5B6C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65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SY" sz="3600" dirty="0" smtClean="0"/>
              <a:t>المنظومات وإدارة المشروع </a:t>
            </a:r>
            <a:br>
              <a:rPr lang="ar-SY" sz="3600" dirty="0" smtClean="0"/>
            </a:br>
            <a:r>
              <a:rPr lang="en-US" sz="3600" dirty="0" smtClean="0"/>
              <a:t>Organizations and Project Management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SY" dirty="0" smtClean="0"/>
              <a:t>يمكن أن توجد المنظومات تحت أحد الأشكال التنظيمية : المنظومة الوظيفية – </a:t>
            </a:r>
            <a:r>
              <a:rPr lang="en-US" dirty="0" smtClean="0"/>
              <a:t>functional</a:t>
            </a:r>
            <a:r>
              <a:rPr lang="ar-SY" dirty="0" smtClean="0"/>
              <a:t> </a:t>
            </a:r>
            <a:r>
              <a:rPr lang="en-US" dirty="0" smtClean="0"/>
              <a:t>، </a:t>
            </a:r>
            <a:r>
              <a:rPr lang="ar-SY" dirty="0" smtClean="0"/>
              <a:t>المنظومة المصفوفة - </a:t>
            </a:r>
            <a:r>
              <a:rPr lang="en-US" dirty="0" smtClean="0"/>
              <a:t>matrix، </a:t>
            </a:r>
            <a:r>
              <a:rPr lang="ar-SY" dirty="0" smtClean="0"/>
              <a:t>أو المنظومة القائمة على المشاريع - </a:t>
            </a:r>
            <a:r>
              <a:rPr lang="en-US" dirty="0" smtClean="0"/>
              <a:t>projectized .</a:t>
            </a:r>
          </a:p>
          <a:p>
            <a:pPr algn="r" rtl="1"/>
            <a:r>
              <a:rPr lang="ar-SY" dirty="0" smtClean="0"/>
              <a:t>يمكن أن يقل التسلسل الهرمي والبيروقراطية ضمن المنظومة لأنه يتم قياس الأعمال بالنتائج بدلاً عن المواقف أو السياسات .</a:t>
            </a:r>
          </a:p>
          <a:p>
            <a:pPr algn="r" rtl="1"/>
            <a:r>
              <a:rPr lang="ar-SY" dirty="0" smtClean="0"/>
              <a:t>المنظومات المؤسسة على المشاريع -  </a:t>
            </a:r>
            <a:r>
              <a:rPr lang="en-US" dirty="0" smtClean="0"/>
              <a:t>PBO project based organizations  </a:t>
            </a:r>
            <a:r>
              <a:rPr lang="ar-SY" dirty="0" smtClean="0"/>
              <a:t> يمكن أن تعود إلى الشركة بأكملها ، أو لاتحاد من شركات متعددة ، أو لشبكة من الشركات .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دور مدير المشروع </a:t>
            </a:r>
            <a:br>
              <a:rPr lang="ar-SY" dirty="0" smtClean="0"/>
            </a:br>
            <a:r>
              <a:rPr lang="ar-SY" dirty="0" smtClean="0"/>
              <a:t> </a:t>
            </a:r>
            <a:r>
              <a:rPr lang="en-US" dirty="0" smtClean="0"/>
              <a:t>The Project Manager's Role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85000" lnSpcReduction="20000"/>
          </a:bodyPr>
          <a:lstStyle/>
          <a:p>
            <a:pPr marL="0" indent="0" algn="r" rtl="1">
              <a:buNone/>
            </a:pPr>
            <a:r>
              <a:rPr lang="ar-SY" dirty="0" smtClean="0"/>
              <a:t>في حين أن مدير المشروع هو المسؤول عن تطبيق الأدوات والتقنيات الصحيحة لضمان نجاح المشروع ، فالإدارة الفعالة للمشروع يتطلب أن يمتلك مدير المشروع أيضاً الخصائص التالية </a:t>
            </a:r>
          </a:p>
          <a:p>
            <a:pPr marL="0" indent="0" algn="r" rtl="1">
              <a:buNone/>
            </a:pPr>
            <a:r>
              <a:rPr lang="ar-SY" b="1" dirty="0" smtClean="0"/>
              <a:t>1 . المعرفة - </a:t>
            </a:r>
            <a:r>
              <a:rPr lang="en-US" b="1" dirty="0" smtClean="0"/>
              <a:t>Knowledge</a:t>
            </a:r>
            <a:r>
              <a:rPr lang="en-US" dirty="0" smtClean="0"/>
              <a:t> </a:t>
            </a:r>
            <a:r>
              <a:rPr lang="ar-SY" dirty="0" smtClean="0"/>
              <a:t> : ما يعرفه مدير المشروع عن إدارة المشاريع</a:t>
            </a:r>
          </a:p>
          <a:p>
            <a:pPr marL="0" indent="0" algn="r" rtl="1">
              <a:buNone/>
            </a:pPr>
            <a:r>
              <a:rPr lang="ar-SY" dirty="0" smtClean="0"/>
              <a:t> </a:t>
            </a:r>
            <a:r>
              <a:rPr lang="ar-SY" b="1" dirty="0" smtClean="0"/>
              <a:t>2</a:t>
            </a:r>
            <a:r>
              <a:rPr lang="ar-SY" dirty="0" smtClean="0"/>
              <a:t>. </a:t>
            </a:r>
            <a:r>
              <a:rPr lang="ar-SY" b="1" dirty="0" smtClean="0"/>
              <a:t>الأداء – </a:t>
            </a:r>
            <a:r>
              <a:rPr lang="en-US" b="1" dirty="0" smtClean="0"/>
              <a:t>Performance </a:t>
            </a:r>
            <a:r>
              <a:rPr lang="ar-SY" b="1" dirty="0" smtClean="0"/>
              <a:t> </a:t>
            </a:r>
            <a:r>
              <a:rPr lang="en-US" b="1" dirty="0" smtClean="0"/>
              <a:t> </a:t>
            </a:r>
            <a:r>
              <a:rPr lang="ar-SY" b="1" dirty="0" smtClean="0"/>
              <a:t>:</a:t>
            </a:r>
            <a:r>
              <a:rPr lang="ar-SY" dirty="0" smtClean="0"/>
              <a:t>ما يستطيع مدير المشروع إنجازه أثناء تطبيق المشروع وإدارة المعرفة .</a:t>
            </a:r>
          </a:p>
          <a:p>
            <a:pPr marL="0" indent="0" algn="r" rtl="1">
              <a:buNone/>
            </a:pPr>
            <a:r>
              <a:rPr lang="ar-SY" b="1" dirty="0" smtClean="0"/>
              <a:t>3</a:t>
            </a:r>
            <a:r>
              <a:rPr lang="ar-SY" dirty="0" smtClean="0"/>
              <a:t>. </a:t>
            </a:r>
            <a:r>
              <a:rPr lang="ar-SY" b="1" dirty="0" smtClean="0"/>
              <a:t>الشخصية – </a:t>
            </a:r>
            <a:r>
              <a:rPr lang="en-US" b="1" dirty="0" smtClean="0"/>
              <a:t>Personal</a:t>
            </a:r>
            <a:r>
              <a:rPr lang="en-US" dirty="0" smtClean="0"/>
              <a:t> </a:t>
            </a:r>
            <a:r>
              <a:rPr lang="ar-SY" dirty="0" smtClean="0"/>
              <a:t> </a:t>
            </a:r>
            <a:r>
              <a:rPr lang="en-US" dirty="0" smtClean="0"/>
              <a:t> </a:t>
            </a:r>
            <a:r>
              <a:rPr lang="ar-SY" dirty="0" smtClean="0"/>
              <a:t>:كيف يتصرف مدير المشروع عند تنفيذ الأنشطة المتعلقة بالمشروع . الفعالية الشخصية لمدير المشروع وتتكون من الخصائص الشخصية والقدرة على القيادة ، ومهارات حل المشكلات ، والمواقف ، والقدرة على توجيه فريق المشروع مع تحقيق أهداف المشروع والتوصل إلى التوازن في حل معوقات المشروع .</a:t>
            </a:r>
          </a:p>
          <a:p>
            <a:pPr marL="0" indent="0" algn="r" rtl="1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SY" sz="2800" dirty="0" smtClean="0"/>
              <a:t>التأثيرات التنظيمية على إدارة المشروع  </a:t>
            </a:r>
            <a:br>
              <a:rPr lang="ar-SY" sz="2800" dirty="0" smtClean="0"/>
            </a:br>
            <a:r>
              <a:rPr lang="ar-SY" sz="2800" dirty="0" smtClean="0"/>
              <a:t> </a:t>
            </a:r>
            <a:r>
              <a:rPr lang="en-US" sz="2800" dirty="0" smtClean="0"/>
              <a:t>Organizational Influences on Project Management </a:t>
            </a:r>
            <a:endParaRPr lang="en-US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38608"/>
            <a:ext cx="7696200" cy="4785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dirty="0" smtClean="0"/>
              <a:t>ثلاثة هياكل تنظيمية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Y" dirty="0" smtClean="0"/>
              <a:t>المنظومة الوظيفية – </a:t>
            </a:r>
            <a:r>
              <a:rPr lang="en-US" dirty="0" smtClean="0"/>
              <a:t>Functional .</a:t>
            </a:r>
          </a:p>
          <a:p>
            <a:pPr algn="r" rtl="1"/>
            <a:r>
              <a:rPr lang="ar-SY" dirty="0" smtClean="0"/>
              <a:t>المنظومة المصفوفة – </a:t>
            </a:r>
            <a:r>
              <a:rPr lang="en-US" dirty="0" smtClean="0"/>
              <a:t>Matrix :</a:t>
            </a:r>
          </a:p>
          <a:p>
            <a:pPr lvl="1" algn="r" rtl="1"/>
            <a:r>
              <a:rPr lang="ar-SY" dirty="0" smtClean="0"/>
              <a:t>القوية – </a:t>
            </a:r>
            <a:r>
              <a:rPr lang="en-US" dirty="0" smtClean="0"/>
              <a:t>Strong .</a:t>
            </a:r>
          </a:p>
          <a:p>
            <a:pPr lvl="1" algn="r" rtl="1"/>
            <a:r>
              <a:rPr lang="ar-SY" dirty="0" smtClean="0"/>
              <a:t>المتوازنة - </a:t>
            </a:r>
            <a:r>
              <a:rPr lang="en-US" dirty="0" smtClean="0"/>
              <a:t>Weak .</a:t>
            </a:r>
          </a:p>
          <a:p>
            <a:pPr lvl="1" algn="r" rtl="1"/>
            <a:r>
              <a:rPr lang="ar-SY" dirty="0" smtClean="0"/>
              <a:t>الضعيفة -  </a:t>
            </a:r>
            <a:r>
              <a:rPr lang="en-US" dirty="0" smtClean="0"/>
              <a:t>Weak .</a:t>
            </a:r>
          </a:p>
          <a:p>
            <a:pPr algn="r" rtl="1"/>
            <a:r>
              <a:rPr lang="en-US" dirty="0" smtClean="0"/>
              <a:t>	</a:t>
            </a:r>
            <a:r>
              <a:rPr lang="ar-SY" dirty="0" smtClean="0"/>
              <a:t>المنظومة القائمة على المشاريع – </a:t>
            </a:r>
            <a:r>
              <a:rPr lang="en-US" dirty="0" smtClean="0"/>
              <a:t>Projectized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عنوان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smtClean="0"/>
              <a:t>Organizational Structure Influences on Projects</a:t>
            </a:r>
            <a:r>
              <a:rPr lang="ar-SA" altLang="en-US" sz="3200" smtClean="0"/>
              <a:t/>
            </a:r>
            <a:br>
              <a:rPr lang="ar-SA" altLang="en-US" sz="3200" smtClean="0"/>
            </a:br>
            <a:r>
              <a:rPr lang="ar-SA" altLang="en-US" sz="3200" smtClean="0"/>
              <a:t>البنية التنظيمية المؤثرة في المشاريع</a:t>
            </a:r>
          </a:p>
        </p:txBody>
      </p:sp>
      <p:sp>
        <p:nvSpPr>
          <p:cNvPr id="21" name="عنصر نائب لرقم الشريحة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238E3-791E-4753-BCD7-8E345C42C0D9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مثلث متساوي الساقين 5"/>
          <p:cNvSpPr/>
          <p:nvPr/>
        </p:nvSpPr>
        <p:spPr>
          <a:xfrm>
            <a:off x="4191000" y="4381500"/>
            <a:ext cx="685800" cy="609600"/>
          </a:xfrm>
          <a:prstGeom prst="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cxnSp>
        <p:nvCxnSpPr>
          <p:cNvPr id="8" name="رابط كسهم مستقيم 7"/>
          <p:cNvCxnSpPr/>
          <p:nvPr/>
        </p:nvCxnSpPr>
        <p:spPr>
          <a:xfrm rot="5400000">
            <a:off x="3062288" y="4141788"/>
            <a:ext cx="1587" cy="164623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كسهم مستقيم 8"/>
          <p:cNvCxnSpPr/>
          <p:nvPr/>
        </p:nvCxnSpPr>
        <p:spPr>
          <a:xfrm>
            <a:off x="5257800" y="4964113"/>
            <a:ext cx="1646238" cy="158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838200" y="4736068"/>
            <a:ext cx="12954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Hierarchal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هرمية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7086600" y="4736068"/>
            <a:ext cx="1295400" cy="646331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Hierarchal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هرمية</a:t>
            </a:r>
          </a:p>
        </p:txBody>
      </p:sp>
      <p:sp>
        <p:nvSpPr>
          <p:cNvPr id="14" name="مستطيل 13"/>
          <p:cNvSpPr/>
          <p:nvPr/>
        </p:nvSpPr>
        <p:spPr>
          <a:xfrm>
            <a:off x="2362200" y="2514600"/>
            <a:ext cx="4419600" cy="18288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15" name="مربع نص 14"/>
          <p:cNvSpPr txBox="1"/>
          <p:nvPr/>
        </p:nvSpPr>
        <p:spPr>
          <a:xfrm>
            <a:off x="2667000" y="3272135"/>
            <a:ext cx="99060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ضعيفة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3810000" y="3272135"/>
            <a:ext cx="137160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Balanced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متوازنة</a:t>
            </a:r>
          </a:p>
        </p:txBody>
      </p:sp>
      <p:sp>
        <p:nvSpPr>
          <p:cNvPr id="17" name="مربع نص 16"/>
          <p:cNvSpPr txBox="1"/>
          <p:nvPr/>
        </p:nvSpPr>
        <p:spPr>
          <a:xfrm>
            <a:off x="5410200" y="3272135"/>
            <a:ext cx="1143000" cy="830997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قوية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3810000" y="2514600"/>
            <a:ext cx="1371600" cy="830263"/>
          </a:xfrm>
          <a:prstGeom prst="rect">
            <a:avLst/>
          </a:prstGeom>
          <a:noFill/>
          <a:ln>
            <a:noFill/>
          </a:ln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Matrix</a:t>
            </a:r>
            <a:endParaRPr lang="ar-SA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مصفوفة</a:t>
            </a:r>
          </a:p>
        </p:txBody>
      </p:sp>
      <p:sp>
        <p:nvSpPr>
          <p:cNvPr id="19" name="مربع نص 18"/>
          <p:cNvSpPr txBox="1"/>
          <p:nvPr/>
        </p:nvSpPr>
        <p:spPr>
          <a:xfrm>
            <a:off x="762000" y="3124200"/>
            <a:ext cx="1600200" cy="830263"/>
          </a:xfrm>
          <a:prstGeom prst="rect">
            <a:avLst/>
          </a:prstGeom>
          <a:noFill/>
          <a:ln>
            <a:noFill/>
          </a:ln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Functional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الوظيفية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6934200" y="2971800"/>
            <a:ext cx="1600200" cy="1200329"/>
          </a:xfrm>
          <a:prstGeom prst="rect">
            <a:avLst/>
          </a:prstGeom>
          <a:noFill/>
          <a:ln>
            <a:noFill/>
          </a:ln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Projectized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القائمة على المشاريع</a:t>
            </a:r>
            <a:endParaRPr lang="ar-SA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61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ما هو الهيكل التنظيمي لمنظومتك؟ </a:t>
            </a:r>
            <a:br>
              <a:rPr lang="ar-SY" dirty="0" smtClean="0"/>
            </a:br>
            <a:r>
              <a:rPr lang="en-US" dirty="0" smtClean="0"/>
              <a:t>What Is Your Organizational Structure?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47800"/>
            <a:ext cx="8610600" cy="5105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المنظومات الوظيفية </a:t>
            </a:r>
            <a:br>
              <a:rPr lang="ar-SY" dirty="0" smtClean="0"/>
            </a:br>
            <a:r>
              <a:rPr lang="en-US" dirty="0" smtClean="0"/>
              <a:t>Functional Organizations 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33930"/>
            <a:ext cx="8382000" cy="41668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dirty="0" smtClean="0"/>
              <a:t>تلميح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endParaRPr lang="ar-SY" dirty="0" smtClean="0"/>
          </a:p>
          <a:p>
            <a:pPr algn="r" rtl="1"/>
            <a:r>
              <a:rPr lang="ar-SY" dirty="0" smtClean="0"/>
              <a:t>مسرع </a:t>
            </a:r>
            <a:r>
              <a:rPr lang="ar-SY" dirty="0" smtClean="0"/>
              <a:t>المشروع </a:t>
            </a:r>
            <a:r>
              <a:rPr lang="ar-SY" dirty="0" smtClean="0"/>
              <a:t>- </a:t>
            </a:r>
            <a:r>
              <a:rPr lang="en-US" dirty="0" smtClean="0"/>
              <a:t>project expediter : </a:t>
            </a:r>
            <a:r>
              <a:rPr lang="ar-SY" dirty="0" smtClean="0"/>
              <a:t>هو المساعد الذي لا يمكنه إتخاذ أو تنفيذ القرارات.</a:t>
            </a:r>
          </a:p>
          <a:p>
            <a:pPr algn="r" rtl="1"/>
            <a:r>
              <a:rPr lang="ar-SY" dirty="0" smtClean="0"/>
              <a:t>منسق </a:t>
            </a:r>
            <a:r>
              <a:rPr lang="ar-SY" dirty="0" smtClean="0"/>
              <a:t>المشروع </a:t>
            </a:r>
            <a:r>
              <a:rPr lang="ar-SY" dirty="0" smtClean="0"/>
              <a:t>- </a:t>
            </a:r>
            <a:r>
              <a:rPr lang="en-US" dirty="0" smtClean="0"/>
              <a:t>project coordinator : </a:t>
            </a:r>
            <a:r>
              <a:rPr lang="ar-SY" dirty="0" smtClean="0"/>
              <a:t>لديه سلطة لاتخاذ بعض القرارات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الموضوعات التي سيتم تناولها </a:t>
            </a:r>
            <a:br>
              <a:rPr lang="ar-SY" dirty="0" smtClean="0"/>
            </a:br>
            <a:r>
              <a:rPr lang="en-US" dirty="0" smtClean="0"/>
              <a:t>Topics Covered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SY" dirty="0" smtClean="0"/>
              <a:t>تعريف إدارة المشروع - </a:t>
            </a:r>
            <a:r>
              <a:rPr lang="en-US" dirty="0" smtClean="0"/>
              <a:t>Project Management Defined.</a:t>
            </a:r>
          </a:p>
          <a:p>
            <a:pPr algn="r" rtl="1"/>
            <a:r>
              <a:rPr lang="ar-SY" dirty="0" smtClean="0"/>
              <a:t>دورة حياة إدارة المشروع مقابل دورة حياة المشروع - </a:t>
            </a:r>
            <a:r>
              <a:rPr lang="en-US" dirty="0" smtClean="0"/>
              <a:t>The Project Management Life Cycle vs. The Project Life Cycle.</a:t>
            </a:r>
          </a:p>
          <a:p>
            <a:pPr algn="r" rtl="1"/>
            <a:r>
              <a:rPr lang="ar-SY" dirty="0" smtClean="0"/>
              <a:t>أصحاب المصلحة في المشروع وتأثيرات أصحاب المصلحة - </a:t>
            </a:r>
            <a:r>
              <a:rPr lang="en-US" dirty="0" smtClean="0"/>
              <a:t>Project Stakeholders and Stakeholder Influence.</a:t>
            </a:r>
          </a:p>
          <a:p>
            <a:pPr algn="r" rtl="1"/>
            <a:r>
              <a:rPr lang="ar-SY" dirty="0" smtClean="0"/>
              <a:t>الهياكل التنظيمية للمشروع - </a:t>
            </a:r>
            <a:r>
              <a:rPr lang="en-US" dirty="0" smtClean="0"/>
              <a:t>Organizational Project Structures.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65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SY" sz="3600" dirty="0" smtClean="0"/>
              <a:t>مزايا وعيوب المنظومة الوظيفية </a:t>
            </a:r>
            <a:br>
              <a:rPr lang="ar-SY" sz="3600" dirty="0" smtClean="0"/>
            </a:br>
            <a:r>
              <a:rPr lang="ar-SY" sz="3600" dirty="0" smtClean="0"/>
              <a:t> </a:t>
            </a:r>
            <a:r>
              <a:rPr lang="en-US" sz="3600" dirty="0" smtClean="0"/>
              <a:t>Functional Advantages and Disadvantages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ar-SY" sz="4500" b="1" dirty="0" smtClean="0"/>
              <a:t>المزايا – </a:t>
            </a:r>
            <a:r>
              <a:rPr lang="en-US" sz="4500" b="1" dirty="0" smtClean="0"/>
              <a:t>Advantages :</a:t>
            </a:r>
            <a:endParaRPr lang="en-US" dirty="0" smtClean="0"/>
          </a:p>
          <a:p>
            <a:pPr algn="r" rtl="1"/>
            <a:r>
              <a:rPr lang="ar-SY" dirty="0" smtClean="0"/>
              <a:t>المسارات الوظيفية محددة بوضوح .</a:t>
            </a:r>
          </a:p>
          <a:p>
            <a:pPr algn="r" rtl="1"/>
            <a:r>
              <a:rPr lang="ar-SY" dirty="0" smtClean="0"/>
              <a:t>البنية مألوفة ( مستخدمة بصورة واسعة ) .</a:t>
            </a:r>
          </a:p>
          <a:p>
            <a:pPr algn="r" rtl="1"/>
            <a:r>
              <a:rPr lang="ar-SY" dirty="0" smtClean="0"/>
              <a:t>هيكل مباشر للتقرير إلى المشرف ( مشرف واحد محدد بوضوح ) .</a:t>
            </a:r>
          </a:p>
          <a:p>
            <a:pPr algn="r" rtl="1"/>
            <a:r>
              <a:rPr lang="ar-SY" dirty="0" smtClean="0"/>
              <a:t>الموظفون هم خبراء في الوظيفة .</a:t>
            </a:r>
          </a:p>
          <a:p>
            <a:pPr algn="r" rtl="1"/>
            <a:r>
              <a:rPr lang="ar-SY" sz="4500" b="1" dirty="0" smtClean="0"/>
              <a:t>العيوب – </a:t>
            </a:r>
            <a:r>
              <a:rPr lang="en-US" sz="4500" b="1" dirty="0" smtClean="0"/>
              <a:t>Disadvantages :</a:t>
            </a:r>
            <a:endParaRPr lang="en-US" dirty="0" smtClean="0"/>
          </a:p>
          <a:p>
            <a:pPr algn="r" rtl="1"/>
            <a:r>
              <a:rPr lang="ar-SY" dirty="0" smtClean="0"/>
              <a:t>من الصعب تغيير عمل الموظف .</a:t>
            </a:r>
          </a:p>
          <a:p>
            <a:pPr algn="r" rtl="1"/>
            <a:r>
              <a:rPr lang="ar-SY" dirty="0" smtClean="0"/>
              <a:t>خلاف كبير على الموارد وأولويات المشروع .</a:t>
            </a:r>
          </a:p>
          <a:p>
            <a:pPr algn="r" rtl="1"/>
            <a:r>
              <a:rPr lang="ar-SY" dirty="0" smtClean="0"/>
              <a:t>مراجعات الأداء والترقيات هي من مسؤوليات المدير الوظيفي .</a:t>
            </a:r>
          </a:p>
          <a:p>
            <a:pPr algn="r" rtl="1"/>
            <a:r>
              <a:rPr lang="ar-SY" dirty="0" smtClean="0"/>
              <a:t>مدير المشروع لديه سلطة ضئيلة أو حتى معدومة .</a:t>
            </a:r>
          </a:p>
          <a:p>
            <a:pPr algn="r" rtl="1"/>
            <a:r>
              <a:rPr lang="ar-SY" dirty="0" smtClean="0"/>
              <a:t>مدير المشروع  يعمل عادة بدوام جزئي - مساره الوظيفي محدد بوضوح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المنظومة المصفوفة </a:t>
            </a:r>
            <a:br>
              <a:rPr lang="ar-SY" dirty="0" smtClean="0"/>
            </a:br>
            <a:r>
              <a:rPr lang="en-US" dirty="0" smtClean="0"/>
              <a:t>The Matrixed Organization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r" rtl="1">
              <a:buNone/>
            </a:pPr>
            <a:r>
              <a:rPr lang="ar-SY" sz="2400" dirty="0" smtClean="0"/>
              <a:t>وضعت المنظومة المصفوفة في 1970</a:t>
            </a:r>
            <a:r>
              <a:rPr lang="en-US" sz="2400" dirty="0" smtClean="0"/>
              <a:t>s </a:t>
            </a:r>
            <a:r>
              <a:rPr lang="ar-SY" sz="2400" dirty="0" smtClean="0"/>
              <a:t>لمحاولة الجمع بين مزايا كل من المنظومة الوظيفية والمنظومة القائمة على المشاريع مع التقليل من المساوئ . هناك ثلاثة أنواع من المنظومات المصفوفة حددتها جمعية إدارة المشاريع - </a:t>
            </a:r>
            <a:r>
              <a:rPr lang="en-US" sz="2400" dirty="0" smtClean="0"/>
              <a:t>PMI </a:t>
            </a:r>
            <a:r>
              <a:rPr lang="ar-SY" sz="2400" dirty="0" smtClean="0"/>
              <a:t>وهي :</a:t>
            </a:r>
          </a:p>
          <a:p>
            <a:pPr algn="r" rtl="1"/>
            <a:r>
              <a:rPr lang="ar-SY" sz="2400" dirty="0" smtClean="0"/>
              <a:t>المصفوفة الضعيفة - </a:t>
            </a:r>
            <a:r>
              <a:rPr lang="en-US" sz="2400" dirty="0" smtClean="0"/>
              <a:t>Weak matrix : </a:t>
            </a:r>
            <a:r>
              <a:rPr lang="ar-SY" sz="2400" dirty="0" smtClean="0"/>
              <a:t>وهي على غرار التنظيم الوظيفي في أن موارد المشاريع ترفع تقاريرها مباشرة إلى المدراء الوظيفيين .</a:t>
            </a:r>
          </a:p>
          <a:p>
            <a:pPr algn="r" rtl="1"/>
            <a:r>
              <a:rPr lang="ar-SY" sz="2400" dirty="0" smtClean="0"/>
              <a:t>المصفوفة المتوازنة - </a:t>
            </a:r>
            <a:r>
              <a:rPr lang="en-US" sz="2400" dirty="0" smtClean="0"/>
              <a:t>Balanced matrix : </a:t>
            </a:r>
            <a:r>
              <a:rPr lang="ar-SY" sz="2400" dirty="0" smtClean="0"/>
              <a:t>مع هذا النوع المنظومات ، يتم تقاسم السلطة والنفوذ في المشروع بين مدير المشروع والمدير الوظيفي .</a:t>
            </a:r>
          </a:p>
          <a:p>
            <a:pPr algn="r" rtl="1"/>
            <a:r>
              <a:rPr lang="ar-SY" sz="2400" dirty="0" smtClean="0"/>
              <a:t>المصفوفة القوية - </a:t>
            </a:r>
            <a:r>
              <a:rPr lang="en-US" sz="2400" dirty="0" smtClean="0"/>
              <a:t>Strong matrix : </a:t>
            </a:r>
            <a:r>
              <a:rPr lang="ar-SY" sz="2400" dirty="0" smtClean="0"/>
              <a:t>هنا أكثر السلطة على المشروع مماثلة للمنظومة القائمة على المشاريع . وفي ذلك أن مدير المشروع لديه سيطرة كاملة تقريباً على موارد المشروع ، والميزانية ، والجدول الزمني ، والجودة ، ورضا العملاء </a:t>
            </a:r>
          </a:p>
          <a:p>
            <a:pPr algn="r" rt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SY" sz="3600" dirty="0" smtClean="0"/>
              <a:t>مزايا وعيوب المنظومة المصفوفة </a:t>
            </a:r>
            <a:br>
              <a:rPr lang="ar-SY" sz="3600" dirty="0" smtClean="0"/>
            </a:br>
            <a:r>
              <a:rPr lang="ar-SY" sz="3600" dirty="0" smtClean="0"/>
              <a:t> </a:t>
            </a:r>
            <a:r>
              <a:rPr lang="en-US" sz="3600" dirty="0" smtClean="0"/>
              <a:t>Matrixed Advantages and Disadvantages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r" rtl="1"/>
            <a:r>
              <a:rPr lang="ar-SY" sz="2000" b="1" dirty="0" smtClean="0"/>
              <a:t>المزايا – </a:t>
            </a:r>
            <a:r>
              <a:rPr lang="en-US" sz="2000" b="1" dirty="0" smtClean="0"/>
              <a:t>Advantages  :</a:t>
            </a:r>
          </a:p>
          <a:p>
            <a:pPr algn="r" rtl="1"/>
            <a:r>
              <a:rPr lang="ar-SY" sz="2000" dirty="0" smtClean="0"/>
              <a:t>تبقى الأهداف واضحة .</a:t>
            </a:r>
          </a:p>
          <a:p>
            <a:pPr algn="r" rtl="1"/>
            <a:r>
              <a:rPr lang="ar-SY" sz="2000" dirty="0" smtClean="0"/>
              <a:t>زيادة الدعم من المدراء الوظيفيين .</a:t>
            </a:r>
          </a:p>
          <a:p>
            <a:pPr algn="r" rtl="1"/>
            <a:r>
              <a:rPr lang="ar-SY" sz="2000" dirty="0" smtClean="0"/>
              <a:t>زيادة الرقابة من قبل مدير المشروع .</a:t>
            </a:r>
          </a:p>
          <a:p>
            <a:pPr algn="r" rtl="1"/>
            <a:r>
              <a:rPr lang="ar-SY" sz="2000" dirty="0" smtClean="0"/>
              <a:t>تحسين المرونة .</a:t>
            </a:r>
          </a:p>
          <a:p>
            <a:pPr algn="r" rtl="1"/>
            <a:r>
              <a:rPr lang="ar-SY" sz="2000" dirty="0" smtClean="0"/>
              <a:t>يبقى العمل الوظيفي بعد اكتمال المشروع .</a:t>
            </a:r>
          </a:p>
          <a:p>
            <a:pPr algn="r" rtl="1"/>
            <a:r>
              <a:rPr lang="ar-SY" sz="2000" dirty="0" smtClean="0"/>
              <a:t>مدخلات عديدة لتقييم أداء أعضاء الفريق .</a:t>
            </a:r>
          </a:p>
          <a:p>
            <a:pPr algn="r" rtl="1"/>
            <a:r>
              <a:rPr lang="ar-SY" sz="2000" b="1" dirty="0" smtClean="0"/>
              <a:t>العيوب – </a:t>
            </a:r>
            <a:r>
              <a:rPr lang="en-US" sz="2000" b="1" dirty="0" smtClean="0"/>
              <a:t>Disadvantages :</a:t>
            </a:r>
          </a:p>
          <a:p>
            <a:pPr algn="r" rtl="1"/>
            <a:r>
              <a:rPr lang="ar-SY" sz="2000" dirty="0" smtClean="0"/>
              <a:t>رؤساء متعددين .</a:t>
            </a:r>
          </a:p>
          <a:p>
            <a:pPr algn="r" rtl="1"/>
            <a:r>
              <a:rPr lang="ar-SY" sz="2000" dirty="0" smtClean="0"/>
              <a:t>إضافة تعقيدات .</a:t>
            </a:r>
          </a:p>
          <a:p>
            <a:pPr algn="r" rtl="1"/>
            <a:r>
              <a:rPr lang="ar-SY" sz="2000" dirty="0" smtClean="0"/>
              <a:t>سياسات وإجراءات إضافية ضرورية .</a:t>
            </a:r>
          </a:p>
          <a:p>
            <a:pPr algn="r" rtl="1"/>
            <a:r>
              <a:rPr lang="ar-SY" sz="2000" dirty="0" smtClean="0"/>
              <a:t>تبقى أولويات أو أهداف مختلفة موجودة .</a:t>
            </a:r>
          </a:p>
          <a:p>
            <a:pPr algn="r" rt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dirty="0" smtClean="0"/>
              <a:t>المصفوفة الضعيفة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0" y="1600200"/>
            <a:ext cx="76422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dirty="0" smtClean="0"/>
              <a:t>المصفوفة المتوازنة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94" y="1600200"/>
            <a:ext cx="752761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dirty="0" smtClean="0"/>
              <a:t>المصفوفة القوية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8458200" cy="449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المنظومات القائمة على المشاريع </a:t>
            </a:r>
            <a:br>
              <a:rPr lang="ar-SY" dirty="0" smtClean="0"/>
            </a:br>
            <a:r>
              <a:rPr lang="en-US" dirty="0" smtClean="0"/>
              <a:t>Projectized Organizations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r" rtl="1"/>
            <a:r>
              <a:rPr lang="ar-SY" dirty="0" smtClean="0"/>
              <a:t>المنظومة القائمة على المشاريع  تستمد الدخل الأولي من إنجاز المشاريع وتسليمها . في هذه المنظومة ، مدير المشروع لديه السلطة النهائية على المشروع ، بما في ذلك الجدول الزمني ، والميزانية ، والموارد ، والنطاق ، والجودة  ، وفي نهاية المطاف ، رضا العملاء .</a:t>
            </a:r>
          </a:p>
          <a:p>
            <a:pPr algn="r" rtl="1"/>
            <a:r>
              <a:rPr lang="ar-SY" dirty="0" smtClean="0"/>
              <a:t>في هذه البيئة تكرس جميع موارد المشروع 100٪ للعمل على المشاريع ، وتركز على المشروع القائم . هذا المنهج فعال عندما يكون المشروع هو أولوية عالية جداً ويتطلب التركيز المتخصص من جميع أعضاء الفريق . عادة ، يتم تنفيذ مشاريع كبيرة ومعقدة جداً في بيئة المنظومة القائمة على المشاريع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المنظومات القائمة على المشاريع </a:t>
            </a:r>
            <a:br>
              <a:rPr lang="ar-SY" dirty="0" smtClean="0"/>
            </a:br>
            <a:r>
              <a:rPr lang="en-US" dirty="0" smtClean="0"/>
              <a:t>Projectized Organizations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769" y="1600200"/>
            <a:ext cx="682446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1"/>
            <a:r>
              <a:rPr lang="ar-SY" sz="3600" dirty="0" smtClean="0"/>
              <a:t>مزايا وعيوب المنظومة القائمة على المشاريع </a:t>
            </a:r>
            <a:br>
              <a:rPr lang="ar-SY" sz="3600" dirty="0" smtClean="0"/>
            </a:br>
            <a:r>
              <a:rPr lang="ar-SY" sz="3600" dirty="0" smtClean="0"/>
              <a:t> </a:t>
            </a:r>
            <a:r>
              <a:rPr lang="en-US" sz="3600" dirty="0" smtClean="0"/>
              <a:t>Projectized Advantages and Disadvantages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SY" b="1" dirty="0" smtClean="0"/>
              <a:t>المزايا – </a:t>
            </a:r>
            <a:r>
              <a:rPr lang="en-US" b="1" dirty="0" smtClean="0"/>
              <a:t>Advantages :</a:t>
            </a:r>
          </a:p>
          <a:p>
            <a:pPr algn="r" rtl="1"/>
            <a:r>
              <a:rPr lang="ar-SY" dirty="0" smtClean="0"/>
              <a:t>التركيز مخصصة للمشروع .</a:t>
            </a:r>
          </a:p>
          <a:p>
            <a:pPr algn="r" rtl="1"/>
            <a:r>
              <a:rPr lang="ar-SY" dirty="0" smtClean="0"/>
              <a:t>الولاء للمشروع .</a:t>
            </a:r>
          </a:p>
          <a:p>
            <a:pPr algn="r" rtl="1"/>
            <a:r>
              <a:rPr lang="ar-SY" dirty="0" smtClean="0"/>
              <a:t>التنظيم عالي الكفاءة لمشروع .</a:t>
            </a:r>
          </a:p>
          <a:p>
            <a:pPr algn="r" rtl="1"/>
            <a:r>
              <a:rPr lang="ar-SY" dirty="0" smtClean="0"/>
              <a:t>الاتصالات عالية الكفاءة في المشروع .</a:t>
            </a:r>
          </a:p>
          <a:p>
            <a:pPr algn="r" rtl="1"/>
            <a:r>
              <a:rPr lang="ar-SY" b="1" dirty="0" smtClean="0"/>
              <a:t>العيوب – </a:t>
            </a:r>
            <a:r>
              <a:rPr lang="en-US" b="1" dirty="0" smtClean="0"/>
              <a:t>Disadvantages :</a:t>
            </a:r>
          </a:p>
          <a:p>
            <a:pPr algn="r" rtl="1"/>
            <a:r>
              <a:rPr lang="ar-SY" dirty="0" smtClean="0"/>
              <a:t>لا يبقَ عمل لأفراد فريق المشروع بعد إنتهائه .</a:t>
            </a:r>
          </a:p>
          <a:p>
            <a:pPr algn="r" rtl="1"/>
            <a:r>
              <a:rPr lang="ar-SY" dirty="0" smtClean="0"/>
              <a:t>الموارد مركزة عمودياً بدلاً من تقاسمها أفقياً .</a:t>
            </a:r>
          </a:p>
          <a:p>
            <a:pPr algn="r" rtl="1"/>
            <a:r>
              <a:rPr lang="ar-SY" dirty="0" smtClean="0"/>
              <a:t>يمكن أن تتكرر الوظائف والمرافق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المنظومة المركبة </a:t>
            </a:r>
            <a:br>
              <a:rPr lang="ar-SY" dirty="0" smtClean="0"/>
            </a:br>
            <a:r>
              <a:rPr lang="en-US" dirty="0" smtClean="0"/>
              <a:t>Composite Organizations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8000999" cy="4267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أهداف القسم </a:t>
            </a:r>
            <a:br>
              <a:rPr lang="ar-SY" dirty="0" smtClean="0"/>
            </a:br>
            <a:r>
              <a:rPr lang="en-US" dirty="0" smtClean="0"/>
              <a:t>Section 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r" rtl="1"/>
            <a:r>
              <a:rPr lang="ar-SY" dirty="0" smtClean="0"/>
              <a:t>ماهو المشروع وما هي إدارة المشاريع .</a:t>
            </a:r>
          </a:p>
          <a:p>
            <a:pPr algn="r" rtl="1"/>
            <a:r>
              <a:rPr lang="ar-SY" dirty="0" smtClean="0"/>
              <a:t>دورة حياة إدارة المشروع مقابل دورة حياة المشروع .</a:t>
            </a:r>
          </a:p>
          <a:p>
            <a:pPr algn="r" rtl="1"/>
            <a:r>
              <a:rPr lang="ar-SY" dirty="0" smtClean="0"/>
              <a:t>إدارة المحفظة ، وإدارة البرامج، وإدارة المشاريع ، والإدارة التنظيمية للمشاريع .</a:t>
            </a:r>
          </a:p>
          <a:p>
            <a:pPr algn="r" rtl="1"/>
            <a:r>
              <a:rPr lang="ar-SY" dirty="0" smtClean="0"/>
              <a:t>إدارة المشاريع ، وإدارة العمليات التشغيلية ، والاستراتيجية التنظيمية .</a:t>
            </a:r>
          </a:p>
          <a:p>
            <a:pPr algn="r" rtl="1"/>
            <a:r>
              <a:rPr lang="ar-SY" dirty="0" smtClean="0"/>
              <a:t>قيمة الأعمال .</a:t>
            </a:r>
          </a:p>
          <a:p>
            <a:pPr algn="r" rtl="1"/>
            <a:r>
              <a:rPr lang="ar-SY" dirty="0" smtClean="0"/>
              <a:t>التأثيرات التنظيمية على إدارة المشروع .</a:t>
            </a:r>
          </a:p>
          <a:p>
            <a:pPr algn="r" rtl="1"/>
            <a:r>
              <a:rPr lang="ar-SY" dirty="0" smtClean="0"/>
              <a:t>أصحاب المصلحة في المشروع والحكم ( الإدارة ) .</a:t>
            </a:r>
          </a:p>
          <a:p>
            <a:pPr algn="r" rtl="1"/>
            <a:r>
              <a:rPr lang="ar-SY" dirty="0" smtClean="0"/>
              <a:t>فريق المشروع .</a:t>
            </a:r>
          </a:p>
          <a:p>
            <a:pPr algn="r" rtl="1"/>
            <a:r>
              <a:rPr lang="ar-SY" dirty="0" smtClean="0"/>
              <a:t>دورة حياة المشروع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المنظومة المركبة </a:t>
            </a:r>
            <a:br>
              <a:rPr lang="ar-SY" dirty="0" smtClean="0"/>
            </a:br>
            <a:r>
              <a:rPr lang="en-US" dirty="0" smtClean="0"/>
              <a:t>Composite Organizations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0" indent="0" algn="r" rtl="1">
              <a:buNone/>
            </a:pPr>
            <a:r>
              <a:rPr lang="ar-SY" dirty="0" smtClean="0"/>
              <a:t>تتكون المنظمة المركبة من عناصر من المنظومات الوظيفية ، والمصفوفة ، والقائمة على المشاريع . وفيها  يمكن أن يكون المشروع قد اقترب من استخدام أي واحدة من الطرق الثلاث السابقة . اعتمادا على تعقيدات المشروع ، يجوز للمنظومة استخدام كافة الأساليب الثلاثة على نفس المشروع .</a:t>
            </a:r>
          </a:p>
          <a:p>
            <a:pPr marL="0" indent="0" algn="r" rtl="1">
              <a:buNone/>
            </a:pPr>
            <a:r>
              <a:rPr lang="ar-SY" dirty="0" smtClean="0"/>
              <a:t>حيث أن المشروعات يمكن أن تشمل ، الإدارة الاستراتيجية , والإدارة المتوسطة ، والمستويات التنفيذية التشغيلية ، فمدير المشروع قد يتفاعل مع جميع المستويات الثلاثة اعتماداً على :</a:t>
            </a:r>
          </a:p>
          <a:p>
            <a:pPr algn="r" rtl="1"/>
            <a:r>
              <a:rPr lang="ar-SY" dirty="0" smtClean="0"/>
              <a:t>الأهمية الاستراتيجية للمشروع .</a:t>
            </a:r>
          </a:p>
          <a:p>
            <a:pPr algn="r" rtl="1"/>
            <a:r>
              <a:rPr lang="ar-SY" dirty="0" smtClean="0"/>
              <a:t>قدرة أصحاب المصلحة على ممارسة النفوذ على المشروع .</a:t>
            </a:r>
          </a:p>
          <a:p>
            <a:pPr algn="r" rtl="1"/>
            <a:r>
              <a:rPr lang="ar-SY" dirty="0" smtClean="0"/>
              <a:t>درجة النضج في المنظومة فيما يتعلق بإدارة المشاريع .</a:t>
            </a:r>
          </a:p>
          <a:p>
            <a:pPr algn="r" rtl="1"/>
            <a:r>
              <a:rPr lang="ar-SY" dirty="0" smtClean="0"/>
              <a:t>أنظمة إدارة المشاريع .</a:t>
            </a:r>
          </a:p>
          <a:p>
            <a:pPr algn="r" rtl="1"/>
            <a:r>
              <a:rPr lang="ar-SY" dirty="0" smtClean="0"/>
              <a:t>الاتصالات التنظيمية .</a:t>
            </a:r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أصول العملية التنظيمية </a:t>
            </a:r>
            <a:br>
              <a:rPr lang="ar-SY" dirty="0" smtClean="0"/>
            </a:br>
            <a:r>
              <a:rPr lang="en-US" dirty="0" smtClean="0"/>
              <a:t>Organizational Process Assets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Y" dirty="0"/>
              <a:t>تشمل أصول العملية التنظيمية الخطط والعمليات والسياسات والإجراءات ، وقواعد المعرفة المستخدمة من قبل المنظومة لأداء تنفيذ المشاريع . ويمكن أن تشمل هذه الأصول الخطط الرسمية وغير الرسمية والدروس المستفادة ، والمعلومات التاريخية ، وبيانات المخاطر والجداول الزمنية الكتملة وبيانات القيمة المكتسبة . أصول العملية التنظيمية هي مدخل لمعظم عمليات التخطيط . بحسب مجموعات العمليات يمكن أن تشمل أصول العملية التنظيمية على ما يلي 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أصول العملية التنظيمية </a:t>
            </a:r>
            <a:br>
              <a:rPr lang="ar-SY" dirty="0"/>
            </a:br>
            <a:r>
              <a:rPr lang="en-US" dirty="0"/>
              <a:t>Organizational Process Assets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dirty="0" smtClean="0"/>
              <a:t>البدء </a:t>
            </a:r>
            <a:r>
              <a:rPr lang="ar-SY" dirty="0"/>
              <a:t>والتخطيط - </a:t>
            </a:r>
            <a:r>
              <a:rPr lang="en-US" dirty="0"/>
              <a:t>Initiating and planning </a:t>
            </a:r>
            <a:r>
              <a:rPr lang="en-US" dirty="0" smtClean="0"/>
              <a:t>:</a:t>
            </a:r>
            <a:endParaRPr lang="en-US" dirty="0"/>
          </a:p>
          <a:p>
            <a:pPr algn="r" rtl="1"/>
            <a:r>
              <a:rPr lang="ar-SY" dirty="0" smtClean="0"/>
              <a:t>المبادئ </a:t>
            </a:r>
            <a:r>
              <a:rPr lang="ar-SY" dirty="0"/>
              <a:t>التوجيهية والمعايير لتفصيل العمليات القياسية التنظيمية لاحتياجات المشروع .</a:t>
            </a:r>
          </a:p>
          <a:p>
            <a:pPr algn="r" rtl="1"/>
            <a:r>
              <a:rPr lang="ar-SY" dirty="0" smtClean="0"/>
              <a:t>المعايير </a:t>
            </a:r>
            <a:r>
              <a:rPr lang="ar-SY" dirty="0"/>
              <a:t>التنظيمية الداخلية مثل السياسات والمنتجات ودورات حياة المشاريع ، والسياسات والإجراءات المتعلقة بالجودة .</a:t>
            </a:r>
          </a:p>
          <a:p>
            <a:pPr algn="r" rtl="1"/>
            <a:r>
              <a:rPr lang="ar-SY" dirty="0" smtClean="0"/>
              <a:t>القوالب </a:t>
            </a:r>
            <a:r>
              <a:rPr lang="ar-SY" dirty="0"/>
              <a:t>( مثال : سجل المخاطر وهيكل تجزئة العمل والمخططات الشبكية ، الخ )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أصول العملية التنظيمية </a:t>
            </a:r>
            <a:br>
              <a:rPr lang="ar-SY" dirty="0"/>
            </a:br>
            <a:r>
              <a:rPr lang="en-US" dirty="0"/>
              <a:t>Organizational Process Assets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ar-SY" dirty="0" smtClean="0"/>
              <a:t>التنفيذ </a:t>
            </a:r>
            <a:r>
              <a:rPr lang="ar-SY" dirty="0"/>
              <a:t>، والرصد والمراقبة - </a:t>
            </a:r>
            <a:r>
              <a:rPr lang="en-US" dirty="0"/>
              <a:t>Executing, Monitoring and Controlling </a:t>
            </a:r>
            <a:r>
              <a:rPr lang="en-US" dirty="0" smtClean="0"/>
              <a:t>:</a:t>
            </a:r>
            <a:endParaRPr lang="en-US" dirty="0"/>
          </a:p>
          <a:p>
            <a:pPr algn="r" rtl="1"/>
            <a:r>
              <a:rPr lang="ar-SY" dirty="0" smtClean="0"/>
              <a:t>إجراءات </a:t>
            </a:r>
            <a:r>
              <a:rPr lang="ar-SY" dirty="0"/>
              <a:t>مراقبة التغيير ، والمعايير الكيفية والسياسات والخطط والإجراءات المطلوبة للموافقة على التغييرات والتعديلات ، وكيفية التحقق من صحتها .</a:t>
            </a:r>
          </a:p>
          <a:p>
            <a:pPr algn="r" rtl="1"/>
            <a:r>
              <a:rPr lang="ar-SY" dirty="0" smtClean="0"/>
              <a:t>الضوابط </a:t>
            </a:r>
            <a:r>
              <a:rPr lang="ar-SY" dirty="0"/>
              <a:t>المالية .</a:t>
            </a:r>
          </a:p>
          <a:p>
            <a:pPr algn="r" rtl="1"/>
            <a:r>
              <a:rPr lang="ar-SY" dirty="0" smtClean="0"/>
              <a:t>المشاكل </a:t>
            </a:r>
            <a:r>
              <a:rPr lang="ar-SY" dirty="0"/>
              <a:t>والقضايا وإجراءات إدارة العيوب .</a:t>
            </a:r>
          </a:p>
          <a:p>
            <a:pPr algn="r" rtl="1"/>
            <a:r>
              <a:rPr lang="ar-SY" dirty="0" smtClean="0"/>
              <a:t>متطلبات </a:t>
            </a:r>
            <a:r>
              <a:rPr lang="ar-SY" dirty="0"/>
              <a:t>الاتصالات التنظيمية .</a:t>
            </a:r>
          </a:p>
          <a:p>
            <a:pPr algn="r" rtl="1"/>
            <a:r>
              <a:rPr lang="ar-SY" dirty="0" smtClean="0"/>
              <a:t>إعطاء </a:t>
            </a:r>
            <a:r>
              <a:rPr lang="ar-SY" dirty="0"/>
              <a:t>الأولوية ، والموافقة ، وإصدار تراخيص العمل .</a:t>
            </a:r>
          </a:p>
          <a:p>
            <a:pPr algn="r" rtl="1"/>
            <a:r>
              <a:rPr lang="ar-SY" dirty="0" smtClean="0"/>
              <a:t>إجراءات </a:t>
            </a:r>
            <a:r>
              <a:rPr lang="ar-SY" dirty="0"/>
              <a:t>السيطرة على المخاطر .</a:t>
            </a:r>
          </a:p>
          <a:p>
            <a:pPr algn="r" rtl="1"/>
            <a:r>
              <a:rPr lang="ar-SY" dirty="0" smtClean="0"/>
              <a:t>المبادئ </a:t>
            </a:r>
            <a:r>
              <a:rPr lang="ar-SY" dirty="0"/>
              <a:t>التوجيهية القياسية التي يمكن أن تشمل تعليمات العمل ، معايير تقييم العروض ، ومعايير قياس الأداء </a:t>
            </a:r>
            <a:r>
              <a:rPr lang="ar-SY" dirty="0" smtClean="0"/>
              <a:t>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26163962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أصول العملية التنظيمية </a:t>
            </a:r>
            <a:br>
              <a:rPr lang="ar-SY" dirty="0"/>
            </a:br>
            <a:r>
              <a:rPr lang="en-US" dirty="0"/>
              <a:t>Organizational Process Assets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Y" dirty="0" smtClean="0"/>
              <a:t>الإنتهاء </a:t>
            </a:r>
            <a:r>
              <a:rPr lang="ar-SY" dirty="0"/>
              <a:t>– </a:t>
            </a:r>
            <a:r>
              <a:rPr lang="en-US" dirty="0"/>
              <a:t>Closing </a:t>
            </a:r>
            <a:endParaRPr lang="en-US" dirty="0" smtClean="0"/>
          </a:p>
          <a:p>
            <a:pPr marL="0" indent="0" algn="r" rtl="1">
              <a:buNone/>
            </a:pPr>
            <a:r>
              <a:rPr lang="ar-SY" dirty="0" smtClean="0"/>
              <a:t>المبادئ </a:t>
            </a:r>
            <a:r>
              <a:rPr lang="ar-SY" dirty="0"/>
              <a:t>التوجيهية لإغلاق المشروع أو المتطلبات </a:t>
            </a:r>
            <a:r>
              <a:rPr lang="ar-SY" dirty="0" smtClean="0"/>
              <a:t>.</a:t>
            </a:r>
            <a:endParaRPr lang="ar-SY" dirty="0"/>
          </a:p>
          <a:p>
            <a:pPr marL="0" indent="0" algn="r" rtl="1">
              <a:buNone/>
            </a:pPr>
            <a:endParaRPr lang="en-US" dirty="0" smtClean="0"/>
          </a:p>
          <a:p>
            <a:pPr marL="0" indent="0" algn="r" rtl="1">
              <a:buNone/>
            </a:pPr>
            <a:r>
              <a:rPr lang="ar-SY" dirty="0" smtClean="0"/>
              <a:t>تلميح </a:t>
            </a:r>
            <a:r>
              <a:rPr lang="ar-SY" dirty="0"/>
              <a:t>الامتحان : كل ما سبق ذكره يمكن أن يكون وارداً ضمن قاعدة المعرفة للشركات 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91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العوامل البيئية للمنظومة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Enterprise </a:t>
            </a:r>
            <a:r>
              <a:rPr lang="en-US" dirty="0"/>
              <a:t>Environmental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ar-SY" b="1" dirty="0"/>
              <a:t>المؤسسة العوامل البيئية - </a:t>
            </a:r>
            <a:r>
              <a:rPr lang="en-US" b="1" dirty="0"/>
              <a:t>Enterprise Environmental Factors (EEF) . </a:t>
            </a:r>
            <a:r>
              <a:rPr lang="ar-SY" b="1" dirty="0" smtClean="0"/>
              <a:t> :</a:t>
            </a:r>
          </a:p>
          <a:p>
            <a:pPr algn="r" rtl="1"/>
            <a:r>
              <a:rPr lang="ar-SY" dirty="0" smtClean="0"/>
              <a:t>هي </a:t>
            </a:r>
            <a:r>
              <a:rPr lang="ar-SY" dirty="0"/>
              <a:t>المدخلات المتكررة </a:t>
            </a:r>
            <a:r>
              <a:rPr lang="ar-SY" dirty="0" smtClean="0"/>
              <a:t>لأكثر </a:t>
            </a:r>
            <a:r>
              <a:rPr lang="ar-SY" dirty="0"/>
              <a:t>من 20 من العمليات وفي المقام الأول في مجموعة عمليات التخطط . هذه العناصر تشير إلى ظروف ليست ضمن سيطرة فريق المشروع . وتأثيراتها ستؤدي إلى التقييد أو التوجيه لفريق المشروع ,  قد يكون لها تأثيرات إيجابية أو سلبية على نتائج المشروع . العناصر الرئيسية التي تشمل العوامل البيئية للمنظومة هي ما يلي </a:t>
            </a:r>
            <a:r>
              <a:rPr lang="ar-SY" dirty="0" smtClean="0"/>
              <a:t>:</a:t>
            </a:r>
            <a:endParaRPr lang="ar-SY" dirty="0"/>
          </a:p>
          <a:p>
            <a:pPr algn="r" rtl="1"/>
            <a:r>
              <a:rPr lang="ar-SY" dirty="0" smtClean="0"/>
              <a:t>الثقافة </a:t>
            </a:r>
            <a:r>
              <a:rPr lang="ar-SY" dirty="0"/>
              <a:t>التنظيمية والهيكل التنظيمي .</a:t>
            </a:r>
          </a:p>
          <a:p>
            <a:pPr algn="r" rtl="1"/>
            <a:r>
              <a:rPr lang="ar-SY" dirty="0" smtClean="0"/>
              <a:t>المعايير </a:t>
            </a:r>
            <a:r>
              <a:rPr lang="ar-SY" dirty="0"/>
              <a:t>الحكومية والصناعية .</a:t>
            </a:r>
          </a:p>
          <a:p>
            <a:pPr algn="r" rtl="1"/>
            <a:r>
              <a:rPr lang="ar-SY" dirty="0" smtClean="0"/>
              <a:t>الموارد </a:t>
            </a:r>
            <a:r>
              <a:rPr lang="ar-SY" dirty="0"/>
              <a:t>البشرية الموجودة .</a:t>
            </a:r>
          </a:p>
          <a:p>
            <a:pPr algn="r" rtl="1"/>
            <a:r>
              <a:rPr lang="ar-SY" dirty="0" smtClean="0"/>
              <a:t>إدارة </a:t>
            </a:r>
            <a:r>
              <a:rPr lang="ar-SY" dirty="0"/>
              <a:t>شؤون الموظفين .</a:t>
            </a:r>
          </a:p>
          <a:p>
            <a:pPr algn="r" rtl="1"/>
            <a:r>
              <a:rPr lang="ar-SY" dirty="0" smtClean="0"/>
              <a:t>نظام </a:t>
            </a:r>
            <a:r>
              <a:rPr lang="ar-SY" dirty="0"/>
              <a:t>التفويض بالعمل لدى الشركة * .</a:t>
            </a:r>
          </a:p>
          <a:p>
            <a:pPr algn="r" rtl="1"/>
            <a:r>
              <a:rPr lang="ar-SY" dirty="0" smtClean="0"/>
              <a:t>ظروف </a:t>
            </a:r>
            <a:r>
              <a:rPr lang="ar-SY" dirty="0"/>
              <a:t>السوق .</a:t>
            </a:r>
          </a:p>
          <a:p>
            <a:pPr algn="r" rtl="1"/>
            <a:r>
              <a:rPr lang="ar-SY" dirty="0" smtClean="0"/>
              <a:t>تحمل </a:t>
            </a:r>
            <a:r>
              <a:rPr lang="ar-SY" dirty="0"/>
              <a:t>( سماحيات ) المخاطر لدى أصحاب المصلحة .</a:t>
            </a:r>
          </a:p>
          <a:p>
            <a:pPr algn="r" rtl="1"/>
            <a:r>
              <a:rPr lang="ar-SY" dirty="0" smtClean="0"/>
              <a:t>قواعد </a:t>
            </a:r>
            <a:r>
              <a:rPr lang="ar-SY" dirty="0"/>
              <a:t>البيانات التجارية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624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فهم احتياجات أصحاب المصلحة </a:t>
            </a:r>
            <a:r>
              <a:rPr lang="en-US" dirty="0" smtClean="0"/>
              <a:t>Understanding </a:t>
            </a:r>
            <a:r>
              <a:rPr lang="en-US" dirty="0"/>
              <a:t>Stakeholder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SY" sz="3600" dirty="0" smtClean="0"/>
              <a:t>من هو صاحب </a:t>
            </a:r>
            <a:r>
              <a:rPr lang="ar-SY" sz="3600" dirty="0"/>
              <a:t>المصلحة </a:t>
            </a:r>
            <a:r>
              <a:rPr lang="ar-SY" sz="3600" dirty="0" smtClean="0"/>
              <a:t>؟ :</a:t>
            </a:r>
            <a:endParaRPr lang="en-US" sz="3600" dirty="0" smtClean="0"/>
          </a:p>
          <a:p>
            <a:pPr algn="r" rtl="1"/>
            <a:r>
              <a:rPr lang="ar-SY" sz="3600" dirty="0" smtClean="0"/>
              <a:t>هو </a:t>
            </a:r>
            <a:r>
              <a:rPr lang="ar-SY" sz="3600" dirty="0"/>
              <a:t>أي شخص ( أو مجموعة من الأشخاص ) يتأثر بالمشروع سلبا أو إيجاباً .</a:t>
            </a:r>
          </a:p>
          <a:p>
            <a:pPr algn="r" rtl="1"/>
            <a:r>
              <a:rPr lang="ar-SY" sz="3600" dirty="0" smtClean="0"/>
              <a:t>هو </a:t>
            </a:r>
            <a:r>
              <a:rPr lang="ar-SY" sz="3600" dirty="0"/>
              <a:t>أي شخص ( أو مجموعة من الأشخاص ) يمكن أن يمارس تأثيراً على أهداف ونتائج المشروع .</a:t>
            </a:r>
          </a:p>
        </p:txBody>
      </p:sp>
    </p:spTree>
    <p:extLst>
      <p:ext uri="{BB962C8B-B14F-4D97-AF65-F5344CB8AC3E}">
        <p14:creationId xmlns:p14="http://schemas.microsoft.com/office/powerpoint/2010/main" val="26163962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فهم احتياجات أصحاب المصلحة </a:t>
            </a:r>
            <a:r>
              <a:rPr lang="en-US" dirty="0"/>
              <a:t>Understanding Stakeholder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r" rtl="1">
              <a:buNone/>
            </a:pPr>
            <a:r>
              <a:rPr lang="ar-SY" dirty="0"/>
              <a:t>يمكن أن يشمل أصحاب المصلحة الرئيسيين نموذجياً ، ولكن لا يقتصروا على </a:t>
            </a:r>
            <a:r>
              <a:rPr lang="ar-SY" dirty="0" smtClean="0"/>
              <a:t>:</a:t>
            </a:r>
            <a:endParaRPr lang="ar-SY" dirty="0"/>
          </a:p>
          <a:p>
            <a:pPr algn="r" rtl="1"/>
            <a:r>
              <a:rPr lang="ar-SY" dirty="0" smtClean="0"/>
              <a:t>مدير </a:t>
            </a:r>
            <a:r>
              <a:rPr lang="ar-SY" dirty="0"/>
              <a:t>المشروع .</a:t>
            </a:r>
          </a:p>
          <a:p>
            <a:pPr algn="r" rtl="1"/>
            <a:r>
              <a:rPr lang="ar-SY" dirty="0" smtClean="0"/>
              <a:t>العملاء </a:t>
            </a:r>
            <a:r>
              <a:rPr lang="ar-SY" dirty="0"/>
              <a:t>/ المستخدم .</a:t>
            </a:r>
          </a:p>
          <a:p>
            <a:pPr algn="r" rtl="1"/>
            <a:r>
              <a:rPr lang="ar-SY" dirty="0" smtClean="0"/>
              <a:t>المنظومة </a:t>
            </a:r>
            <a:r>
              <a:rPr lang="ar-SY" dirty="0"/>
              <a:t>المنفذة .</a:t>
            </a:r>
          </a:p>
          <a:p>
            <a:pPr algn="r" rtl="1"/>
            <a:r>
              <a:rPr lang="ar-SY" dirty="0" smtClean="0"/>
              <a:t>أعضاء </a:t>
            </a:r>
            <a:r>
              <a:rPr lang="ar-SY" dirty="0"/>
              <a:t>فريق المشروع .</a:t>
            </a:r>
          </a:p>
          <a:p>
            <a:pPr algn="r" rtl="1"/>
            <a:r>
              <a:rPr lang="ar-SY" dirty="0" smtClean="0"/>
              <a:t>فريق </a:t>
            </a:r>
            <a:r>
              <a:rPr lang="ar-SY" dirty="0"/>
              <a:t>إدارة المشروع .</a:t>
            </a:r>
          </a:p>
          <a:p>
            <a:pPr algn="r" rtl="1"/>
            <a:r>
              <a:rPr lang="ar-SY" dirty="0" smtClean="0"/>
              <a:t>الراعي </a:t>
            </a:r>
            <a:r>
              <a:rPr lang="ar-SY" dirty="0"/>
              <a:t>.</a:t>
            </a:r>
          </a:p>
          <a:p>
            <a:pPr algn="r" rtl="1"/>
            <a:r>
              <a:rPr lang="ar-SY" dirty="0" smtClean="0"/>
              <a:t>المدير </a:t>
            </a:r>
            <a:r>
              <a:rPr lang="ar-SY" dirty="0"/>
              <a:t>وظيفي / كبار الموظفين .</a:t>
            </a:r>
          </a:p>
          <a:p>
            <a:pPr algn="r" rtl="1"/>
            <a:r>
              <a:rPr lang="ar-SY" dirty="0" smtClean="0"/>
              <a:t>العمليات </a:t>
            </a:r>
            <a:r>
              <a:rPr lang="ar-SY" dirty="0"/>
              <a:t>.</a:t>
            </a:r>
          </a:p>
          <a:p>
            <a:pPr algn="r" rtl="1"/>
            <a:r>
              <a:rPr lang="ar-SY" dirty="0" smtClean="0"/>
              <a:t>شركاء </a:t>
            </a:r>
            <a:r>
              <a:rPr lang="ar-SY" dirty="0"/>
              <a:t>الأعمال .</a:t>
            </a:r>
          </a:p>
          <a:p>
            <a:pPr algn="r" rtl="1"/>
            <a:r>
              <a:rPr lang="ar-SY" dirty="0" smtClean="0"/>
              <a:t>المؤثرين </a:t>
            </a:r>
            <a:r>
              <a:rPr lang="ar-SY" dirty="0"/>
              <a:t>.</a:t>
            </a:r>
          </a:p>
          <a:p>
            <a:pPr algn="r" rtl="1"/>
            <a:r>
              <a:rPr lang="ar-SY" dirty="0" smtClean="0"/>
              <a:t>مكتب </a:t>
            </a:r>
            <a:r>
              <a:rPr lang="ar-SY" dirty="0"/>
              <a:t>إدارة المشروع -  </a:t>
            </a:r>
            <a:r>
              <a:rPr lang="en-US" dirty="0"/>
              <a:t>PMO .</a:t>
            </a:r>
          </a:p>
          <a:p>
            <a:pPr algn="r" rtl="1"/>
            <a:r>
              <a:rPr lang="ar-SY" dirty="0" smtClean="0"/>
              <a:t>العامة </a:t>
            </a:r>
            <a:endParaRPr lang="ar-SY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91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فهم احتياجات أصحاب المصلحة </a:t>
            </a:r>
            <a:r>
              <a:rPr lang="en-US" dirty="0"/>
              <a:t>Understanding Stakeholder Needs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r" rtl="1">
              <a:buNone/>
            </a:pPr>
            <a:r>
              <a:rPr lang="ar-SY" dirty="0"/>
              <a:t>من أجل التكرار ، فأصحاب المصلحة في المشروع هم أي شخص يمكن أن يكون له تأثير إيجابي أو سلبي أو يتأثر بنتائج المشروع . على هذا النحو ، تقع مهمة مدير المشروع في تحقيق التوازن بين احتياجات أصحاب المصلحة أثناء تسليم منتج المشروع . قد يكون على مدير المشروع التعامل مع ما يلي عند معالجة احتياجات أصحاب المصلحة :</a:t>
            </a:r>
          </a:p>
          <a:p>
            <a:pPr algn="r" rtl="1"/>
            <a:endParaRPr lang="ar-SY" dirty="0"/>
          </a:p>
          <a:p>
            <a:pPr algn="r" rtl="1"/>
            <a:r>
              <a:rPr lang="ar-SY" dirty="0" smtClean="0"/>
              <a:t>احتياجات </a:t>
            </a:r>
            <a:r>
              <a:rPr lang="ar-SY" dirty="0"/>
              <a:t>أصحاب المصلحة أو مصالحهم المتعارضة .</a:t>
            </a:r>
          </a:p>
          <a:p>
            <a:pPr algn="r" rtl="1"/>
            <a:r>
              <a:rPr lang="ar-SY" dirty="0" smtClean="0"/>
              <a:t>حل </a:t>
            </a:r>
            <a:r>
              <a:rPr lang="ar-SY" dirty="0"/>
              <a:t>الخلافات بين أصحاب المصلحة بشأن منتج المشروع .</a:t>
            </a:r>
          </a:p>
          <a:p>
            <a:pPr algn="r" rtl="1"/>
            <a:r>
              <a:rPr lang="ar-SY" dirty="0" smtClean="0"/>
              <a:t>احتياجات </a:t>
            </a:r>
            <a:r>
              <a:rPr lang="ar-SY" dirty="0"/>
              <a:t>الاتصالات المختلفة لأصحاب المصلحة .</a:t>
            </a:r>
          </a:p>
          <a:p>
            <a:pPr algn="r" rtl="1"/>
            <a:r>
              <a:rPr lang="ar-SY" dirty="0" smtClean="0"/>
              <a:t>المستويات </a:t>
            </a:r>
            <a:r>
              <a:rPr lang="ar-SY" dirty="0"/>
              <a:t>المتفاوتة لتأثيرات أصحاب المصلحة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6241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حوكمة ( حكم – إدارة ) المشروع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Project </a:t>
            </a:r>
            <a:r>
              <a:rPr lang="en-US" dirty="0"/>
              <a:t>Governance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r" rtl="1">
              <a:buNone/>
            </a:pPr>
            <a:r>
              <a:rPr lang="ar-SY" dirty="0"/>
              <a:t>حوكمة ( حكم ) المشروع هي وظيفة الرقابة التي تشمل دورة حياة المشروع . وهي توفر لمدير المشروع وفريق المشروع هيكلاً مبنياً ، وعمليات ، ونماذج لصنع القرار وأدوات لإدارة </a:t>
            </a:r>
            <a:r>
              <a:rPr lang="ar-SY" dirty="0" smtClean="0"/>
              <a:t>المشروع </a:t>
            </a:r>
            <a:r>
              <a:rPr lang="ar-SY" dirty="0"/>
              <a:t>. </a:t>
            </a:r>
            <a:endParaRPr lang="en-US" dirty="0" smtClean="0"/>
          </a:p>
          <a:p>
            <a:pPr algn="r" rtl="1"/>
            <a:r>
              <a:rPr lang="ar-SY" dirty="0" smtClean="0"/>
              <a:t>معايير </a:t>
            </a:r>
            <a:r>
              <a:rPr lang="ar-SY" dirty="0"/>
              <a:t>قبول المستلم .</a:t>
            </a:r>
          </a:p>
          <a:p>
            <a:pPr algn="r" rtl="1"/>
            <a:r>
              <a:rPr lang="ar-SY" dirty="0" smtClean="0"/>
              <a:t>عملية </a:t>
            </a:r>
            <a:r>
              <a:rPr lang="ar-SY" dirty="0"/>
              <a:t>التصعيد من أجل حل المشاكل التي لم يتمكن مدير أو فريق المشروع من حلها خلال المشروع .</a:t>
            </a:r>
          </a:p>
          <a:p>
            <a:pPr algn="r" rtl="1"/>
            <a:r>
              <a:rPr lang="ar-SY" dirty="0" smtClean="0"/>
              <a:t>العلاقة </a:t>
            </a:r>
            <a:r>
              <a:rPr lang="ar-SY" dirty="0"/>
              <a:t>بين فريق المشروع والمجموعات التنظيمية ، وأصحاب المصلحة الخارجيين .</a:t>
            </a:r>
          </a:p>
          <a:p>
            <a:pPr algn="r" rtl="1"/>
            <a:r>
              <a:rPr lang="ar-SY" dirty="0" smtClean="0"/>
              <a:t>المخطط </a:t>
            </a:r>
            <a:r>
              <a:rPr lang="ar-SY" dirty="0"/>
              <a:t>التنظيمي للمشروع .</a:t>
            </a:r>
          </a:p>
          <a:p>
            <a:pPr algn="r" rtl="1"/>
            <a:r>
              <a:rPr lang="ar-SY" dirty="0" smtClean="0"/>
              <a:t>عمليات </a:t>
            </a:r>
            <a:r>
              <a:rPr lang="ar-SY" dirty="0"/>
              <a:t>الاتصالات في المشروع .</a:t>
            </a:r>
          </a:p>
          <a:p>
            <a:pPr algn="r" rtl="1"/>
            <a:r>
              <a:rPr lang="ar-SY" dirty="0" smtClean="0"/>
              <a:t>عمليات </a:t>
            </a:r>
            <a:r>
              <a:rPr lang="ar-SY" dirty="0"/>
              <a:t>صنع القرار في المشروع .</a:t>
            </a:r>
          </a:p>
          <a:p>
            <a:pPr algn="r" rtl="1"/>
            <a:r>
              <a:rPr lang="ar-SY" dirty="0" smtClean="0"/>
              <a:t>محاذاة </a:t>
            </a:r>
            <a:r>
              <a:rPr lang="ar-SY" dirty="0"/>
              <a:t>حكم المشروع والاستراتيجية التنظيمية .</a:t>
            </a:r>
          </a:p>
          <a:p>
            <a:pPr algn="r" rtl="1"/>
            <a:r>
              <a:rPr lang="ar-SY" dirty="0" smtClean="0"/>
              <a:t>منهج </a:t>
            </a:r>
            <a:r>
              <a:rPr lang="ar-SY" dirty="0"/>
              <a:t>دورة حياة المشروع .</a:t>
            </a:r>
          </a:p>
          <a:p>
            <a:pPr algn="r" rtl="1"/>
            <a:r>
              <a:rPr lang="ar-SY" dirty="0" smtClean="0"/>
              <a:t>عملية </a:t>
            </a:r>
            <a:r>
              <a:rPr lang="ar-SY" dirty="0"/>
              <a:t>مراجعة المرحلة .</a:t>
            </a:r>
          </a:p>
          <a:p>
            <a:pPr algn="r" rtl="1"/>
            <a:r>
              <a:rPr lang="ar-SY" dirty="0" smtClean="0"/>
              <a:t>عملية </a:t>
            </a:r>
            <a:r>
              <a:rPr lang="ar-SY" dirty="0"/>
              <a:t>المراجعة والموافقة على التغييرات في المشروع  مثل ( الميزانية ، والنطاق والجودة ، والجدول الزمني ) .</a:t>
            </a:r>
          </a:p>
          <a:p>
            <a:pPr algn="r" rtl="1"/>
            <a:r>
              <a:rPr lang="ar-SY" dirty="0" smtClean="0"/>
              <a:t>عملية </a:t>
            </a:r>
            <a:r>
              <a:rPr lang="ar-SY" dirty="0"/>
              <a:t>التوفيق بين أصحاب المصلحة الداخليين مع متطلبات عمليات المشروع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96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تعريف إدارة المشاريع </a:t>
            </a:r>
            <a:br>
              <a:rPr lang="ar-SY" dirty="0" smtClean="0"/>
            </a:br>
            <a:r>
              <a:rPr lang="ar-SY" dirty="0" smtClean="0"/>
              <a:t> </a:t>
            </a:r>
            <a:r>
              <a:rPr lang="en-US" dirty="0" smtClean="0"/>
              <a:t>Definition of Project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Y" dirty="0" smtClean="0"/>
              <a:t>وفقاً لجمعية إدارة المشاريع ، فإدارة المشاريع هي :</a:t>
            </a:r>
          </a:p>
          <a:p>
            <a:pPr algn="r" rtl="1"/>
            <a:endParaRPr lang="ar-SY" dirty="0" smtClean="0"/>
          </a:p>
          <a:p>
            <a:pPr marL="344488" lvl="1" algn="r" rtl="1">
              <a:buFont typeface="Arial" panose="020B0604020202020204" pitchFamily="34" charset="0"/>
              <a:buChar char="•"/>
            </a:pPr>
            <a:r>
              <a:rPr lang="ar-SY" dirty="0" smtClean="0"/>
              <a:t>تطبيق المعرفة والمهارات والأدوات والتقنيات اللازمة على أنشطة المشروع لتلبية متطلبات المشروع .</a:t>
            </a:r>
            <a:endParaRPr lang="en-US" dirty="0" smtClean="0"/>
          </a:p>
          <a:p>
            <a:pPr marL="344488" lvl="1" algn="r" rtl="1">
              <a:buFont typeface="Arial" panose="020B0604020202020204" pitchFamily="34" charset="0"/>
              <a:buChar char="•"/>
            </a:pPr>
            <a:r>
              <a:rPr lang="ar-SY" dirty="0" smtClean="0"/>
              <a:t>يتم إنجاز إدارة المشاريع من خلال التطبيق والتكامل المناسب للعمليات التي عددها </a:t>
            </a:r>
            <a:r>
              <a:rPr lang="en-US" dirty="0" smtClean="0"/>
              <a:t>47  </a:t>
            </a:r>
            <a:r>
              <a:rPr lang="ar-SY" dirty="0" smtClean="0"/>
              <a:t> عملية لإدارة المشاريع مجمعة منطقيا , والتي تضم مجموعات العمليات الخمسة .</a:t>
            </a:r>
            <a:endParaRPr lang="ar-SY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فريق المشروع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/>
              <a:t>Project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r" rtl="1"/>
            <a:r>
              <a:rPr lang="ar-SY" b="1" dirty="0" smtClean="0"/>
              <a:t>موظفوا </a:t>
            </a:r>
            <a:r>
              <a:rPr lang="ar-SY" b="1" dirty="0"/>
              <a:t>إدارة المشروع -  </a:t>
            </a:r>
            <a:r>
              <a:rPr lang="en-US" b="1" dirty="0"/>
              <a:t>Project Management Staff </a:t>
            </a:r>
            <a:r>
              <a:rPr lang="ar-SY" b="1" dirty="0" smtClean="0"/>
              <a:t>: </a:t>
            </a:r>
            <a:r>
              <a:rPr lang="ar-SY" dirty="0" smtClean="0"/>
              <a:t>أعضاء </a:t>
            </a:r>
            <a:r>
              <a:rPr lang="ar-SY" dirty="0"/>
              <a:t>الفريق لأداء أنشطة إدارة المشاريع .</a:t>
            </a:r>
          </a:p>
          <a:p>
            <a:pPr algn="r" rtl="1"/>
            <a:r>
              <a:rPr lang="ar-SY" b="1" dirty="0" smtClean="0"/>
              <a:t>موظفوا </a:t>
            </a:r>
            <a:r>
              <a:rPr lang="ar-SY" b="1" dirty="0"/>
              <a:t>المشروع - </a:t>
            </a:r>
            <a:r>
              <a:rPr lang="en-US" b="1" dirty="0" smtClean="0"/>
              <a:t>Project </a:t>
            </a:r>
            <a:r>
              <a:rPr lang="en-US" b="1" dirty="0"/>
              <a:t>Staff </a:t>
            </a:r>
            <a:r>
              <a:rPr lang="ar-SY" b="1" dirty="0" smtClean="0"/>
              <a:t> : </a:t>
            </a:r>
            <a:r>
              <a:rPr lang="ar-SY" dirty="0" smtClean="0"/>
              <a:t>أعضاء </a:t>
            </a:r>
            <a:r>
              <a:rPr lang="ar-SY" dirty="0"/>
              <a:t>الفريق لتنفيذ عمل المشروع </a:t>
            </a:r>
            <a:endParaRPr lang="ar-SY" dirty="0" smtClean="0"/>
          </a:p>
          <a:p>
            <a:pPr algn="r" rtl="1"/>
            <a:r>
              <a:rPr lang="ar-SY" b="1" dirty="0"/>
              <a:t>خ</a:t>
            </a:r>
            <a:r>
              <a:rPr lang="ar-SY" b="1" dirty="0" smtClean="0"/>
              <a:t>براء </a:t>
            </a:r>
            <a:r>
              <a:rPr lang="ar-SY" b="1" dirty="0"/>
              <a:t>الدعم - </a:t>
            </a:r>
            <a:r>
              <a:rPr lang="en-US" b="1" dirty="0"/>
              <a:t>Supporting Experts </a:t>
            </a:r>
            <a:r>
              <a:rPr lang="ar-SY" b="1" dirty="0" smtClean="0"/>
              <a:t>: </a:t>
            </a:r>
            <a:r>
              <a:rPr lang="ar-SY" dirty="0" smtClean="0"/>
              <a:t>الخبراء </a:t>
            </a:r>
            <a:r>
              <a:rPr lang="ar-SY" dirty="0"/>
              <a:t>في الموضوع اللازمين للمساعدة في وضع أو تنفيذ خطة إدارة المشروع .</a:t>
            </a:r>
          </a:p>
          <a:p>
            <a:pPr algn="r" rtl="1"/>
            <a:r>
              <a:rPr lang="ar-SY" b="1" dirty="0" smtClean="0"/>
              <a:t>ممثلواالمستخدم </a:t>
            </a:r>
            <a:r>
              <a:rPr lang="ar-SY" b="1" dirty="0"/>
              <a:t>أو العملاء - </a:t>
            </a:r>
            <a:r>
              <a:rPr lang="ar-SY" b="1" dirty="0" smtClean="0"/>
              <a:t>  </a:t>
            </a:r>
            <a:r>
              <a:rPr lang="en-US" b="1" dirty="0" smtClean="0"/>
              <a:t>User </a:t>
            </a:r>
            <a:r>
              <a:rPr lang="en-US" b="1" dirty="0"/>
              <a:t>or Customer Representatives </a:t>
            </a:r>
            <a:r>
              <a:rPr lang="ar-SY" b="1" dirty="0" smtClean="0"/>
              <a:t>: </a:t>
            </a:r>
            <a:r>
              <a:rPr lang="ar-SY" dirty="0" smtClean="0"/>
              <a:t>الأعضاء </a:t>
            </a:r>
            <a:r>
              <a:rPr lang="ar-SY" dirty="0"/>
              <a:t>الذين سيقبلون تسليمات أو نتاج المشروع .</a:t>
            </a:r>
          </a:p>
          <a:p>
            <a:pPr algn="r" rtl="1"/>
            <a:r>
              <a:rPr lang="ar-SY" b="1" dirty="0" smtClean="0"/>
              <a:t>الباعة </a:t>
            </a:r>
            <a:r>
              <a:rPr lang="ar-SY" b="1" dirty="0"/>
              <a:t>– </a:t>
            </a:r>
            <a:r>
              <a:rPr lang="en-US" b="1" dirty="0"/>
              <a:t>Sellers : </a:t>
            </a:r>
            <a:r>
              <a:rPr lang="ar-SY" b="1" dirty="0" smtClean="0"/>
              <a:t> : </a:t>
            </a:r>
            <a:r>
              <a:rPr lang="ar-SY" dirty="0" smtClean="0"/>
              <a:t>المنظومات </a:t>
            </a:r>
            <a:r>
              <a:rPr lang="ar-SY" dirty="0"/>
              <a:t>المتعاقد معها والتي توفر المكونات أو الخدمات اللازمة للمشروع .</a:t>
            </a:r>
          </a:p>
          <a:p>
            <a:pPr algn="r" rtl="1"/>
            <a:r>
              <a:rPr lang="ar-SY" b="1" dirty="0" smtClean="0"/>
              <a:t>شركاء </a:t>
            </a:r>
            <a:r>
              <a:rPr lang="ar-SY" b="1" dirty="0"/>
              <a:t>الأعمال أو أعضاء الشريك التجاري - </a:t>
            </a:r>
            <a:r>
              <a:rPr lang="en-US" b="1" dirty="0"/>
              <a:t>Business Partners or Business Partner Members </a:t>
            </a:r>
            <a:r>
              <a:rPr lang="ar-SY" b="1" dirty="0" smtClean="0"/>
              <a:t>: </a:t>
            </a:r>
            <a:r>
              <a:rPr lang="ar-SY" dirty="0" smtClean="0"/>
              <a:t>الشركات </a:t>
            </a:r>
            <a:r>
              <a:rPr lang="ar-SY" dirty="0"/>
              <a:t>الخارجية التي لها علاقة مع المؤسسة لتوفير المهارات المتخصصة أو الأدوار في للمشروع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917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فريق المشروع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The Project Team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SY" b="1" dirty="0" smtClean="0"/>
              <a:t>فريق </a:t>
            </a:r>
            <a:r>
              <a:rPr lang="ar-SY" b="1" dirty="0"/>
              <a:t>مخصص – </a:t>
            </a:r>
            <a:r>
              <a:rPr lang="ar-SY" b="1" dirty="0" smtClean="0"/>
              <a:t> </a:t>
            </a:r>
            <a:r>
              <a:rPr lang="en-US" b="1" dirty="0" smtClean="0"/>
              <a:t>Team </a:t>
            </a:r>
            <a:r>
              <a:rPr lang="en-US" b="1" dirty="0"/>
              <a:t>Dedicated </a:t>
            </a:r>
            <a:r>
              <a:rPr lang="ar-SY" b="1" dirty="0" smtClean="0"/>
              <a:t>: </a:t>
            </a:r>
            <a:r>
              <a:rPr lang="ar-SY" dirty="0" smtClean="0"/>
              <a:t>يتم </a:t>
            </a:r>
            <a:r>
              <a:rPr lang="ar-SY" dirty="0"/>
              <a:t>تعيين أعضاء الفريق للعمل بدوام كامل على المشروع . في هذه الحالة عادة ما يشترك فريق المشروع في الموقع ويرفع تقاريره مباشرة إلى مدير المشروع .</a:t>
            </a:r>
          </a:p>
          <a:p>
            <a:pPr algn="r" rtl="1"/>
            <a:r>
              <a:rPr lang="ar-SY" b="1" dirty="0" smtClean="0"/>
              <a:t>فريق </a:t>
            </a:r>
            <a:r>
              <a:rPr lang="ar-SY" b="1" dirty="0"/>
              <a:t>يعمل بدوام جزئي - </a:t>
            </a:r>
            <a:r>
              <a:rPr lang="en-US" b="1" dirty="0"/>
              <a:t>Team Part-Time </a:t>
            </a:r>
            <a:r>
              <a:rPr lang="ar-SY" b="1" dirty="0" smtClean="0"/>
              <a:t> : </a:t>
            </a:r>
            <a:r>
              <a:rPr lang="ar-SY" dirty="0" smtClean="0"/>
              <a:t>يتم </a:t>
            </a:r>
            <a:r>
              <a:rPr lang="ar-SY" dirty="0"/>
              <a:t>تعيين أعضاء الفريق على مشاريع متعددة لإنجاز عمل إضافي مؤقت . ونتيجة لذلك ، فإن المدير الوظيفي - </a:t>
            </a:r>
            <a:r>
              <a:rPr lang="en-US" dirty="0"/>
              <a:t>functional manager  </a:t>
            </a:r>
            <a:r>
              <a:rPr lang="ar-SY" dirty="0"/>
              <a:t>هو عادة ما يكون له السيطرة على أعضاء الفريق وعلى الموارد المخصصة للمشروع . في هذه الحالة ، قد يتم تعيين أعضاء الفريق لجزء من الوقت وعلى أكثر من مشروع واحد في وقت واحد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624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دورة حياة المشروع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SY" dirty="0" smtClean="0"/>
              <a:t> </a:t>
            </a:r>
            <a:r>
              <a:rPr lang="en-US" dirty="0"/>
              <a:t>The Project Life Cycle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SY" dirty="0"/>
              <a:t>دورة حياة المشروع هي فريدة من نوعها حسب الصناعات التي تخدمها </a:t>
            </a:r>
            <a:r>
              <a:rPr lang="en-US" dirty="0" smtClean="0"/>
              <a:t> </a:t>
            </a:r>
            <a:r>
              <a:rPr lang="ar-SY" dirty="0" smtClean="0"/>
              <a:t>.</a:t>
            </a:r>
          </a:p>
          <a:p>
            <a:pPr algn="r" rtl="1"/>
            <a:r>
              <a:rPr lang="ar-SY" dirty="0"/>
              <a:t>. يتم تقسيم المشاريع عموماً إلى مراحل تستخدم للسيطرة على تنفيذ المشاريع وضمان نجاحها </a:t>
            </a:r>
            <a:r>
              <a:rPr lang="ar-SY" dirty="0" smtClean="0"/>
              <a:t>.</a:t>
            </a:r>
          </a:p>
          <a:p>
            <a:pPr algn="r" rtl="1"/>
            <a:r>
              <a:rPr lang="ar-SY" dirty="0"/>
              <a:t>يجب أن يكون الحكم التنظيمي في جميع أنحاء دورة حياة المشروع لتوفير طريقة متسقة لضبط المشروع وضمان نجاحه . وتوفير هيكل رسمي أساس لمثل هذه السيطرة على المرحلة . </a:t>
            </a:r>
            <a:endParaRPr lang="ar-SY" dirty="0" smtClean="0"/>
          </a:p>
          <a:p>
            <a:pPr algn="r" rtl="1"/>
            <a:r>
              <a:rPr lang="ar-SY" dirty="0"/>
              <a:t>مراجعة نهاية المرحلة يمكن أن تحقق هدفين للمشروع </a:t>
            </a:r>
            <a:r>
              <a:rPr lang="ar-SY" dirty="0" smtClean="0"/>
              <a:t>:</a:t>
            </a:r>
            <a:endParaRPr lang="ar-SY" dirty="0"/>
          </a:p>
          <a:p>
            <a:pPr lvl="1" algn="r" rtl="1"/>
            <a:r>
              <a:rPr lang="ar-SY" dirty="0" smtClean="0"/>
              <a:t>تصريح </a:t>
            </a:r>
            <a:r>
              <a:rPr lang="ar-SY" dirty="0"/>
              <a:t>بإغلاق المرحلة الحالية للمشروع .</a:t>
            </a:r>
          </a:p>
          <a:p>
            <a:pPr lvl="1" algn="r" rtl="1"/>
            <a:r>
              <a:rPr lang="ar-SY" dirty="0" smtClean="0"/>
              <a:t>تصريح </a:t>
            </a:r>
            <a:r>
              <a:rPr lang="ar-SY" dirty="0"/>
              <a:t>ببدء المرحلة التالية من مراحل المشروع اللاحقة </a:t>
            </a:r>
          </a:p>
          <a:p>
            <a:pPr algn="r" rt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1639625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دورة حياة المشروع </a:t>
            </a:r>
            <a:r>
              <a:rPr lang="en-US" dirty="0"/>
              <a:t/>
            </a:r>
            <a:br>
              <a:rPr lang="en-US" dirty="0"/>
            </a:br>
            <a:r>
              <a:rPr lang="ar-SY" dirty="0"/>
              <a:t> </a:t>
            </a:r>
            <a:r>
              <a:rPr lang="en-US" dirty="0"/>
              <a:t>The Project Life Cycle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Y" dirty="0"/>
              <a:t>يمكن لتنفيذ الهيكل المرحلي لمراحل المشروع تحقيق الفوائد التالية </a:t>
            </a:r>
            <a:r>
              <a:rPr lang="ar-SY" dirty="0" smtClean="0"/>
              <a:t>:</a:t>
            </a:r>
            <a:endParaRPr lang="ar-SY" dirty="0"/>
          </a:p>
          <a:p>
            <a:pPr algn="r" rtl="1"/>
            <a:r>
              <a:rPr lang="ar-SY" dirty="0" smtClean="0"/>
              <a:t>تجزئة </a:t>
            </a:r>
            <a:r>
              <a:rPr lang="ar-SY" dirty="0"/>
              <a:t>العمل إلى قطع أصغر تمكن من وضع ميزانية وتقديرات أكثر دقة للجدول الزمني .</a:t>
            </a:r>
          </a:p>
          <a:p>
            <a:pPr algn="r" rtl="1"/>
            <a:r>
              <a:rPr lang="ar-SY" dirty="0" smtClean="0"/>
              <a:t>يمكن </a:t>
            </a:r>
            <a:r>
              <a:rPr lang="ar-SY" dirty="0"/>
              <a:t>للهيكل المرحلي ( تنفيذ المشروع على مراحل ) أن يساعد في منع زحف النطاق - </a:t>
            </a:r>
            <a:r>
              <a:rPr lang="en-US" dirty="0"/>
              <a:t>scope creep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91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العلاقات بين المراحل المتتالية 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en-US" dirty="0" smtClean="0"/>
              <a:t>Phase-to-Phase </a:t>
            </a:r>
            <a:r>
              <a:rPr lang="en-US" dirty="0"/>
              <a:t>Relationships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Y" dirty="0" smtClean="0"/>
              <a:t>العلاقات </a:t>
            </a:r>
            <a:r>
              <a:rPr lang="ar-SY" dirty="0"/>
              <a:t>المتسلسلة - </a:t>
            </a:r>
            <a:r>
              <a:rPr lang="en-US" dirty="0"/>
              <a:t>Sequential Relationship :</a:t>
            </a:r>
          </a:p>
          <a:p>
            <a:pPr algn="r" rtl="1"/>
            <a:r>
              <a:rPr lang="ar-SY" dirty="0"/>
              <a:t>يصف هذا الوضع العلاقة التقليدية بين نهاية مرحلة وبداية مرحلة تالية . يجب أن تكتمل المرحلة 1 قبل أن يتم البدء في المرحلة 2 . تستخدم مشاريع البناء التقليدية في كثير من الأحيان العلاقة متتابعة بين المراحل عند بناء منزل أو مبنى للمكاتب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62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Project Life Cycle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>دورة حياة المشروع </a:t>
            </a:r>
            <a:endParaRPr lang="en-US" dirty="0" smtClean="0"/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238142-1FFB-43D5-AFF8-86C819E7C2FE}" type="slidenum">
              <a:rPr lang="en-US"/>
              <a:pPr>
                <a:defRPr/>
              </a:pPr>
              <a:t>55</a:t>
            </a:fld>
            <a:endParaRPr lang="en-US"/>
          </a:p>
        </p:txBody>
      </p:sp>
      <p:sp>
        <p:nvSpPr>
          <p:cNvPr id="46084" name="Text Box 8"/>
          <p:cNvSpPr txBox="1">
            <a:spLocks noChangeArrowheads="1"/>
          </p:cNvSpPr>
          <p:nvPr/>
        </p:nvSpPr>
        <p:spPr bwMode="auto">
          <a:xfrm>
            <a:off x="2459038" y="2092325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2646027" name="Rectangle 11"/>
          <p:cNvSpPr>
            <a:spLocks noChangeArrowheads="1"/>
          </p:cNvSpPr>
          <p:nvPr/>
        </p:nvSpPr>
        <p:spPr bwMode="auto">
          <a:xfrm>
            <a:off x="2806700" y="2817813"/>
            <a:ext cx="18288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Design</a:t>
            </a:r>
          </a:p>
        </p:txBody>
      </p:sp>
      <p:sp>
        <p:nvSpPr>
          <p:cNvPr id="2646028" name="Rectangle 12"/>
          <p:cNvSpPr>
            <a:spLocks noChangeArrowheads="1"/>
          </p:cNvSpPr>
          <p:nvPr/>
        </p:nvSpPr>
        <p:spPr bwMode="auto">
          <a:xfrm>
            <a:off x="4210050" y="3503613"/>
            <a:ext cx="18288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Build / Buy</a:t>
            </a:r>
          </a:p>
        </p:txBody>
      </p:sp>
      <p:sp>
        <p:nvSpPr>
          <p:cNvPr id="2646029" name="Rectangle 13"/>
          <p:cNvSpPr>
            <a:spLocks noChangeArrowheads="1"/>
          </p:cNvSpPr>
          <p:nvPr/>
        </p:nvSpPr>
        <p:spPr bwMode="auto">
          <a:xfrm>
            <a:off x="5613400" y="4189413"/>
            <a:ext cx="18288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Test</a:t>
            </a:r>
          </a:p>
        </p:txBody>
      </p:sp>
      <p:sp>
        <p:nvSpPr>
          <p:cNvPr id="2646030" name="Rectangle 14"/>
          <p:cNvSpPr>
            <a:spLocks noChangeArrowheads="1"/>
          </p:cNvSpPr>
          <p:nvPr/>
        </p:nvSpPr>
        <p:spPr bwMode="auto">
          <a:xfrm>
            <a:off x="7016750" y="4875213"/>
            <a:ext cx="18288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Implement</a:t>
            </a:r>
          </a:p>
        </p:txBody>
      </p:sp>
      <p:sp>
        <p:nvSpPr>
          <p:cNvPr id="46097" name="Oval 15"/>
          <p:cNvSpPr>
            <a:spLocks noChangeArrowheads="1"/>
          </p:cNvSpPr>
          <p:nvPr/>
        </p:nvSpPr>
        <p:spPr bwMode="auto">
          <a:xfrm>
            <a:off x="1238250" y="1900238"/>
            <a:ext cx="2063750" cy="838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Calibri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24000" y="2057400"/>
            <a:ext cx="1828800" cy="457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Analyze</a:t>
            </a:r>
          </a:p>
        </p:txBody>
      </p:sp>
      <p:sp>
        <p:nvSpPr>
          <p:cNvPr id="23" name="Rectangle 11"/>
          <p:cNvSpPr>
            <a:spLocks noChangeArrowheads="1"/>
          </p:cNvSpPr>
          <p:nvPr/>
        </p:nvSpPr>
        <p:spPr bwMode="auto">
          <a:xfrm>
            <a:off x="1930400" y="3771900"/>
            <a:ext cx="18288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تصميم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3333750" y="4457700"/>
            <a:ext cx="18288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بناء \ شراء 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4737100" y="5143500"/>
            <a:ext cx="18288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اختبار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6" name="Rectangle 14"/>
          <p:cNvSpPr>
            <a:spLocks noChangeArrowheads="1"/>
          </p:cNvSpPr>
          <p:nvPr/>
        </p:nvSpPr>
        <p:spPr bwMode="auto">
          <a:xfrm>
            <a:off x="6140450" y="5829300"/>
            <a:ext cx="182880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تنفيذ</a:t>
            </a:r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47700" y="3011487"/>
            <a:ext cx="1828800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تحليل 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cxnSp>
        <p:nvCxnSpPr>
          <p:cNvPr id="18" name="Curved Connector 17"/>
          <p:cNvCxnSpPr/>
          <p:nvPr/>
        </p:nvCxnSpPr>
        <p:spPr>
          <a:xfrm rot="16200000" flipH="1">
            <a:off x="3352800" y="23622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16200000" flipH="1">
            <a:off x="4572000" y="30861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H="1">
            <a:off x="6019800" y="37719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Curved Connector 27"/>
          <p:cNvCxnSpPr/>
          <p:nvPr/>
        </p:nvCxnSpPr>
        <p:spPr>
          <a:xfrm rot="16200000" flipH="1">
            <a:off x="7429500" y="45339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6200000" flipH="1">
            <a:off x="2476500" y="32766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 rot="16200000" flipH="1">
            <a:off x="3695700" y="40005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Curved Connector 30"/>
          <p:cNvCxnSpPr/>
          <p:nvPr/>
        </p:nvCxnSpPr>
        <p:spPr>
          <a:xfrm rot="16200000" flipH="1">
            <a:off x="5143500" y="46863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6200000" flipH="1">
            <a:off x="6553200" y="54483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446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Project Management Life Cycle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>دورة حياة ادارة المشروع</a:t>
            </a:r>
            <a:endParaRPr lang="en-US" dirty="0" smtClean="0"/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AFE191-9168-4A2A-83AF-5F914D6528A8}" type="slidenum">
              <a:rPr lang="en-US"/>
              <a:pPr>
                <a:defRPr/>
              </a:pPr>
              <a:t>56</a:t>
            </a:fld>
            <a:endParaRPr lang="en-US"/>
          </a:p>
        </p:txBody>
      </p:sp>
      <p:sp>
        <p:nvSpPr>
          <p:cNvPr id="2647048" name="Rectangle 8"/>
          <p:cNvSpPr>
            <a:spLocks noChangeArrowheads="1"/>
          </p:cNvSpPr>
          <p:nvPr/>
        </p:nvSpPr>
        <p:spPr bwMode="auto">
          <a:xfrm>
            <a:off x="1458913" y="2085974"/>
            <a:ext cx="164592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 charset="0"/>
              </a:rPr>
              <a:t>Initiate</a:t>
            </a:r>
          </a:p>
        </p:txBody>
      </p:sp>
      <p:sp>
        <p:nvSpPr>
          <p:cNvPr id="2647049" name="Rectangle 9"/>
          <p:cNvSpPr>
            <a:spLocks noChangeArrowheads="1"/>
          </p:cNvSpPr>
          <p:nvPr/>
        </p:nvSpPr>
        <p:spPr bwMode="auto">
          <a:xfrm>
            <a:off x="2862263" y="2771774"/>
            <a:ext cx="164592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 charset="0"/>
              </a:rPr>
              <a:t>Plan</a:t>
            </a:r>
          </a:p>
        </p:txBody>
      </p:sp>
      <p:sp>
        <p:nvSpPr>
          <p:cNvPr id="2647050" name="Rectangle 10"/>
          <p:cNvSpPr>
            <a:spLocks noChangeArrowheads="1"/>
          </p:cNvSpPr>
          <p:nvPr/>
        </p:nvSpPr>
        <p:spPr bwMode="auto">
          <a:xfrm>
            <a:off x="4265613" y="3457574"/>
            <a:ext cx="164592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>
                <a:solidFill>
                  <a:srgbClr val="FFFFFF"/>
                </a:solidFill>
                <a:latin typeface="Arial" charset="0"/>
                <a:cs typeface="Arial" charset="0"/>
              </a:rPr>
              <a:t>Execute</a:t>
            </a:r>
          </a:p>
        </p:txBody>
      </p:sp>
      <p:sp>
        <p:nvSpPr>
          <p:cNvPr id="2647051" name="Rectangle 11"/>
          <p:cNvSpPr>
            <a:spLocks noChangeArrowheads="1"/>
          </p:cNvSpPr>
          <p:nvPr/>
        </p:nvSpPr>
        <p:spPr bwMode="auto">
          <a:xfrm>
            <a:off x="5668963" y="4143374"/>
            <a:ext cx="164592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cs typeface="Arial" charset="0"/>
              </a:rPr>
              <a:t>Control</a:t>
            </a:r>
          </a:p>
        </p:txBody>
      </p:sp>
      <p:sp>
        <p:nvSpPr>
          <p:cNvPr id="2647052" name="Rectangle 12"/>
          <p:cNvSpPr>
            <a:spLocks noChangeArrowheads="1"/>
          </p:cNvSpPr>
          <p:nvPr/>
        </p:nvSpPr>
        <p:spPr bwMode="auto">
          <a:xfrm>
            <a:off x="7072313" y="4829174"/>
            <a:ext cx="164592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rgbClr val="FFFFFF"/>
                </a:solidFill>
                <a:latin typeface="Arial" charset="0"/>
                <a:cs typeface="Arial" charset="0"/>
              </a:rPr>
              <a:t>Close Out</a:t>
            </a:r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914400" y="3086100"/>
            <a:ext cx="164592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dirty="0">
                <a:solidFill>
                  <a:srgbClr val="FFFFFF"/>
                </a:solidFill>
                <a:latin typeface="Arial" charset="0"/>
              </a:rPr>
              <a:t>الابتداء</a:t>
            </a:r>
            <a:endParaRPr 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2317750" y="3771900"/>
            <a:ext cx="164592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dirty="0">
                <a:solidFill>
                  <a:srgbClr val="FFFFFF"/>
                </a:solidFill>
                <a:latin typeface="Arial" charset="0"/>
              </a:rPr>
              <a:t>التخطيط</a:t>
            </a:r>
            <a:endParaRPr 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3721100" y="4457700"/>
            <a:ext cx="164592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dirty="0">
                <a:solidFill>
                  <a:srgbClr val="FFFFFF"/>
                </a:solidFill>
                <a:latin typeface="Arial" charset="0"/>
              </a:rPr>
              <a:t>التنفيذ</a:t>
            </a:r>
            <a:endParaRPr 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Rectangle 11"/>
          <p:cNvSpPr>
            <a:spLocks noChangeArrowheads="1"/>
          </p:cNvSpPr>
          <p:nvPr/>
        </p:nvSpPr>
        <p:spPr bwMode="auto">
          <a:xfrm>
            <a:off x="5124450" y="5143500"/>
            <a:ext cx="164592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dirty="0">
                <a:solidFill>
                  <a:srgbClr val="FFFFFF"/>
                </a:solidFill>
                <a:latin typeface="Arial" charset="0"/>
              </a:rPr>
              <a:t>الضبط</a:t>
            </a:r>
            <a:endParaRPr 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6527800" y="5829300"/>
            <a:ext cx="1645920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dirty="0">
                <a:solidFill>
                  <a:srgbClr val="FFFFFF"/>
                </a:solidFill>
                <a:latin typeface="Arial" charset="0"/>
              </a:rPr>
              <a:t>الانتهاء</a:t>
            </a:r>
            <a:endParaRPr lang="en-US" sz="2000" dirty="0">
              <a:solidFill>
                <a:srgbClr val="FFFFFF"/>
              </a:solidFill>
              <a:latin typeface="Arial" charset="0"/>
              <a:cs typeface="Arial" charset="0"/>
            </a:endParaRPr>
          </a:p>
        </p:txBody>
      </p:sp>
      <p:cxnSp>
        <p:nvCxnSpPr>
          <p:cNvPr id="20" name="Curved Connector 19"/>
          <p:cNvCxnSpPr/>
          <p:nvPr/>
        </p:nvCxnSpPr>
        <p:spPr>
          <a:xfrm rot="16200000" flipH="1">
            <a:off x="3086100" y="23241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H="1">
            <a:off x="4495800" y="30480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urved Connector 21"/>
          <p:cNvCxnSpPr/>
          <p:nvPr/>
        </p:nvCxnSpPr>
        <p:spPr>
          <a:xfrm rot="16200000" flipH="1">
            <a:off x="5943600" y="37338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16200000" flipH="1">
            <a:off x="7353300" y="44958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 rot="16200000" flipH="1">
            <a:off x="2552700" y="33528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6200000" flipH="1">
            <a:off x="3962400" y="40767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16200000" flipH="1">
            <a:off x="5410200" y="47625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 rot="16200000" flipH="1">
            <a:off x="6819900" y="5524500"/>
            <a:ext cx="457200" cy="304800"/>
          </a:xfrm>
          <a:prstGeom prst="curvedConnector3">
            <a:avLst>
              <a:gd name="adj1" fmla="val 7377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3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rot="5400000">
            <a:off x="6020594" y="3610769"/>
            <a:ext cx="2743200" cy="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B86FB-2449-453C-BC9E-526B0CCD7AB8}" type="slidenum">
              <a:rPr lang="en-US"/>
              <a:pPr>
                <a:defRPr/>
              </a:pPr>
              <a:t>57</a:t>
            </a:fld>
            <a:endParaRPr lang="en-US" dirty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29600" cy="4343400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4"/>
          <p:cNvSpPr txBox="1">
            <a:spLocks noChangeArrowheads="1"/>
          </p:cNvSpPr>
          <p:nvPr/>
        </p:nvSpPr>
        <p:spPr>
          <a:xfrm>
            <a:off x="342900" y="647700"/>
            <a:ext cx="83058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600" dirty="0">
                <a:ea typeface="+mj-ea"/>
              </a:rPr>
              <a:t>Construction Project Life Cycle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ar-SY" sz="3600" dirty="0"/>
              <a:t>دورة حياة مشروع انشائي</a:t>
            </a:r>
            <a:endParaRPr lang="en-US" sz="3600" dirty="0"/>
          </a:p>
          <a:p>
            <a:pPr algn="ctr" fontAlgn="auto">
              <a:spcAft>
                <a:spcPts val="0"/>
              </a:spcAft>
              <a:defRPr/>
            </a:pPr>
            <a:endParaRPr lang="en-US" sz="3600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550421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81000" y="1600200"/>
            <a:ext cx="8610600" cy="480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 Curve Very Slow at Beginning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>مخطط </a:t>
            </a:r>
            <a:r>
              <a:rPr lang="en-US" dirty="0" smtClean="0"/>
              <a:t>S</a:t>
            </a:r>
            <a:r>
              <a:rPr lang="ar-SY" dirty="0" smtClean="0"/>
              <a:t> لمشروع مفرط البطء في البداية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35D0EA-2FBA-4681-9C45-D2EB00A480E2}" type="slidenum">
              <a:rPr lang="en-US"/>
              <a:pPr>
                <a:defRPr/>
              </a:pPr>
              <a:t>58</a:t>
            </a:fld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09600" y="5725180"/>
            <a:ext cx="7772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المشروع مفرط في التحليل </a:t>
            </a:r>
            <a:endParaRPr lang="en-US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>
            <a:endCxn id="16" idx="0"/>
          </p:cNvCxnSpPr>
          <p:nvPr/>
        </p:nvCxnSpPr>
        <p:spPr>
          <a:xfrm rot="16200000" flipH="1">
            <a:off x="372268" y="3666332"/>
            <a:ext cx="3065463" cy="0"/>
          </a:xfrm>
          <a:prstGeom prst="straightConnector1">
            <a:avLst/>
          </a:prstGeom>
          <a:ln w="381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8153400" y="5181600"/>
            <a:ext cx="1588" cy="1588"/>
          </a:xfrm>
          <a:prstGeom prst="straightConnector1">
            <a:avLst/>
          </a:prstGeom>
          <a:ln w="381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reeform 15"/>
          <p:cNvSpPr/>
          <p:nvPr/>
        </p:nvSpPr>
        <p:spPr>
          <a:xfrm>
            <a:off x="1924050" y="2524125"/>
            <a:ext cx="5895975" cy="2674938"/>
          </a:xfrm>
          <a:custGeom>
            <a:avLst/>
            <a:gdLst>
              <a:gd name="connsiteX0" fmla="*/ 0 w 5895833"/>
              <a:gd name="connsiteY0" fmla="*/ 2674961 h 2674961"/>
              <a:gd name="connsiteX1" fmla="*/ 696036 w 5895833"/>
              <a:gd name="connsiteY1" fmla="*/ 2634018 h 2674961"/>
              <a:gd name="connsiteX2" fmla="*/ 1351129 w 5895833"/>
              <a:gd name="connsiteY2" fmla="*/ 2579427 h 2674961"/>
              <a:gd name="connsiteX3" fmla="*/ 1937982 w 5895833"/>
              <a:gd name="connsiteY3" fmla="*/ 2483892 h 2674961"/>
              <a:gd name="connsiteX4" fmla="*/ 2961565 w 5895833"/>
              <a:gd name="connsiteY4" fmla="*/ 2142698 h 2674961"/>
              <a:gd name="connsiteX5" fmla="*/ 3985147 w 5895833"/>
              <a:gd name="connsiteY5" fmla="*/ 1651379 h 2674961"/>
              <a:gd name="connsiteX6" fmla="*/ 4640239 w 5895833"/>
              <a:gd name="connsiteY6" fmla="*/ 1201003 h 2674961"/>
              <a:gd name="connsiteX7" fmla="*/ 5295332 w 5895833"/>
              <a:gd name="connsiteY7" fmla="*/ 627797 h 2674961"/>
              <a:gd name="connsiteX8" fmla="*/ 5895833 w 5895833"/>
              <a:gd name="connsiteY8" fmla="*/ 0 h 267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5833" h="2674961">
                <a:moveTo>
                  <a:pt x="0" y="2674961"/>
                </a:moveTo>
                <a:lnTo>
                  <a:pt x="696036" y="2634018"/>
                </a:lnTo>
                <a:cubicBezTo>
                  <a:pt x="921224" y="2618096"/>
                  <a:pt x="1144138" y="2604448"/>
                  <a:pt x="1351129" y="2579427"/>
                </a:cubicBezTo>
                <a:cubicBezTo>
                  <a:pt x="1558120" y="2554406"/>
                  <a:pt x="1669576" y="2556680"/>
                  <a:pt x="1937982" y="2483892"/>
                </a:cubicBezTo>
                <a:cubicBezTo>
                  <a:pt x="2206388" y="2411104"/>
                  <a:pt x="2620371" y="2281450"/>
                  <a:pt x="2961565" y="2142698"/>
                </a:cubicBezTo>
                <a:cubicBezTo>
                  <a:pt x="3302759" y="2003946"/>
                  <a:pt x="3705368" y="1808328"/>
                  <a:pt x="3985147" y="1651379"/>
                </a:cubicBezTo>
                <a:cubicBezTo>
                  <a:pt x="4264926" y="1494430"/>
                  <a:pt x="4421875" y="1371600"/>
                  <a:pt x="4640239" y="1201003"/>
                </a:cubicBezTo>
                <a:cubicBezTo>
                  <a:pt x="4858603" y="1030406"/>
                  <a:pt x="5086066" y="827964"/>
                  <a:pt x="5295332" y="627797"/>
                </a:cubicBezTo>
                <a:cubicBezTo>
                  <a:pt x="5504598" y="427630"/>
                  <a:pt x="5802573" y="104633"/>
                  <a:pt x="5895833" y="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90600" y="2362200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14400" y="2982913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90600" y="3668713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" y="4354513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14400" y="4953000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000" y="5257800"/>
            <a:ext cx="6477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3 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4 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5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6   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 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8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9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10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rot="10800000">
            <a:off x="1905000" y="5181600"/>
            <a:ext cx="6553200" cy="0"/>
          </a:xfrm>
          <a:prstGeom prst="straightConnector1">
            <a:avLst/>
          </a:prstGeom>
          <a:ln w="381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1828800" y="4495800"/>
            <a:ext cx="3429000" cy="158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952207" y="4876006"/>
            <a:ext cx="609600" cy="1587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3"/>
          </p:cNvCxnSpPr>
          <p:nvPr/>
        </p:nvCxnSpPr>
        <p:spPr>
          <a:xfrm>
            <a:off x="1905000" y="3854450"/>
            <a:ext cx="4419600" cy="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>
            <a:off x="5675313" y="4533900"/>
            <a:ext cx="1296988" cy="1587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229600" y="5257800"/>
            <a:ext cx="6096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الزمن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66800" y="1905000"/>
            <a:ext cx="6858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الانجاز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47" name="Straight Arrow Connector 46"/>
          <p:cNvCxnSpPr>
            <a:endCxn id="16" idx="7"/>
          </p:cNvCxnSpPr>
          <p:nvPr/>
        </p:nvCxnSpPr>
        <p:spPr>
          <a:xfrm flipV="1">
            <a:off x="1981200" y="3152775"/>
            <a:ext cx="5238750" cy="1428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6200000" flipH="1">
            <a:off x="6171406" y="4190207"/>
            <a:ext cx="1982787" cy="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905000" y="2514600"/>
            <a:ext cx="5943600" cy="1428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 rot="16200000" flipH="1">
            <a:off x="6477000" y="3886200"/>
            <a:ext cx="2743200" cy="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6629400" y="3733800"/>
            <a:ext cx="2286000" cy="1200329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%25	# 6,00 شهر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%50 	# 7,80  شهر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%75	# 9,00  شهر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%100  	 10,00 شهر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2209800" y="2057400"/>
            <a:ext cx="510540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مخطط</a:t>
            </a:r>
            <a:r>
              <a:rPr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SY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</a:t>
            </a:r>
            <a:r>
              <a:rPr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ar-SY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 يظهر فقدان الاندفاع ( البطء في البداية )                ثم التوجه السريع نحو النهاية  </a:t>
            </a:r>
            <a:endParaRPr lang="en-US" sz="20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9190" name="Picture 2" descr="bd0713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00200"/>
            <a:ext cx="11445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941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381000" y="1600200"/>
            <a:ext cx="8610600" cy="480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595C44-0ED4-45C6-AB08-59D155EF843B}" type="slidenum">
              <a:rPr lang="en-US"/>
              <a:pPr>
                <a:defRPr/>
              </a:pPr>
              <a:t>59</a:t>
            </a:fld>
            <a:endParaRPr lang="en-US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09600" y="5648980"/>
            <a:ext cx="7772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المشروع مسرع نحو مرحلة البناء</a:t>
            </a:r>
            <a:endParaRPr lang="en-US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rot="5400000" flipH="1" flipV="1">
            <a:off x="8153400" y="5181600"/>
            <a:ext cx="1588" cy="1588"/>
          </a:xfrm>
          <a:prstGeom prst="straightConnector1">
            <a:avLst/>
          </a:prstGeom>
          <a:ln w="38100"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 rot="10800000">
            <a:off x="1924050" y="2524125"/>
            <a:ext cx="5895975" cy="2674938"/>
          </a:xfrm>
          <a:custGeom>
            <a:avLst/>
            <a:gdLst>
              <a:gd name="connsiteX0" fmla="*/ 0 w 5895833"/>
              <a:gd name="connsiteY0" fmla="*/ 2674961 h 2674961"/>
              <a:gd name="connsiteX1" fmla="*/ 696036 w 5895833"/>
              <a:gd name="connsiteY1" fmla="*/ 2634018 h 2674961"/>
              <a:gd name="connsiteX2" fmla="*/ 1351129 w 5895833"/>
              <a:gd name="connsiteY2" fmla="*/ 2579427 h 2674961"/>
              <a:gd name="connsiteX3" fmla="*/ 1937982 w 5895833"/>
              <a:gd name="connsiteY3" fmla="*/ 2483892 h 2674961"/>
              <a:gd name="connsiteX4" fmla="*/ 2961565 w 5895833"/>
              <a:gd name="connsiteY4" fmla="*/ 2142698 h 2674961"/>
              <a:gd name="connsiteX5" fmla="*/ 3985147 w 5895833"/>
              <a:gd name="connsiteY5" fmla="*/ 1651379 h 2674961"/>
              <a:gd name="connsiteX6" fmla="*/ 4640239 w 5895833"/>
              <a:gd name="connsiteY6" fmla="*/ 1201003 h 2674961"/>
              <a:gd name="connsiteX7" fmla="*/ 5295332 w 5895833"/>
              <a:gd name="connsiteY7" fmla="*/ 627797 h 2674961"/>
              <a:gd name="connsiteX8" fmla="*/ 5895833 w 5895833"/>
              <a:gd name="connsiteY8" fmla="*/ 0 h 2674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5833" h="2674961">
                <a:moveTo>
                  <a:pt x="0" y="2674961"/>
                </a:moveTo>
                <a:lnTo>
                  <a:pt x="696036" y="2634018"/>
                </a:lnTo>
                <a:cubicBezTo>
                  <a:pt x="921224" y="2618096"/>
                  <a:pt x="1144138" y="2604448"/>
                  <a:pt x="1351129" y="2579427"/>
                </a:cubicBezTo>
                <a:cubicBezTo>
                  <a:pt x="1558120" y="2554406"/>
                  <a:pt x="1669576" y="2556680"/>
                  <a:pt x="1937982" y="2483892"/>
                </a:cubicBezTo>
                <a:cubicBezTo>
                  <a:pt x="2206388" y="2411104"/>
                  <a:pt x="2620371" y="2281450"/>
                  <a:pt x="2961565" y="2142698"/>
                </a:cubicBezTo>
                <a:cubicBezTo>
                  <a:pt x="3302759" y="2003946"/>
                  <a:pt x="3705368" y="1808328"/>
                  <a:pt x="3985147" y="1651379"/>
                </a:cubicBezTo>
                <a:cubicBezTo>
                  <a:pt x="4264926" y="1494430"/>
                  <a:pt x="4421875" y="1371600"/>
                  <a:pt x="4640239" y="1201003"/>
                </a:cubicBezTo>
                <a:cubicBezTo>
                  <a:pt x="4858603" y="1030406"/>
                  <a:pt x="5086066" y="827964"/>
                  <a:pt x="5295332" y="627797"/>
                </a:cubicBezTo>
                <a:cubicBezTo>
                  <a:pt x="5504598" y="427630"/>
                  <a:pt x="5802573" y="104633"/>
                  <a:pt x="5895833" y="0"/>
                </a:cubicBezTo>
              </a:path>
            </a:pathLst>
          </a:cu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90600" y="2362200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2982913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600" y="3668713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14400" y="4354513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14400" y="4953000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05000" y="5257800"/>
            <a:ext cx="6477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3 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4 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5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6   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 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8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9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10</a:t>
            </a:r>
          </a:p>
        </p:txBody>
      </p:sp>
      <p:cxnSp>
        <p:nvCxnSpPr>
          <p:cNvPr id="25" name="Straight Arrow Connector 24"/>
          <p:cNvCxnSpPr>
            <a:stCxn id="15" idx="8"/>
          </p:cNvCxnSpPr>
          <p:nvPr/>
        </p:nvCxnSpPr>
        <p:spPr>
          <a:xfrm rot="10800000">
            <a:off x="1924050" y="2057400"/>
            <a:ext cx="0" cy="31416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5" idx="8"/>
          </p:cNvCxnSpPr>
          <p:nvPr/>
        </p:nvCxnSpPr>
        <p:spPr>
          <a:xfrm rot="10800000" flipH="1">
            <a:off x="1924050" y="5199063"/>
            <a:ext cx="64579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1828800" y="4419600"/>
            <a:ext cx="914400" cy="158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>
            <a:off x="2285207" y="4799806"/>
            <a:ext cx="762000" cy="1587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905000" y="3854450"/>
            <a:ext cx="1447800" cy="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5400000">
            <a:off x="2705894" y="4533106"/>
            <a:ext cx="1295400" cy="158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8229600" y="5257800"/>
            <a:ext cx="6096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الزمن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066800" y="1905000"/>
            <a:ext cx="6858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الانجاز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1981200" y="3200400"/>
            <a:ext cx="2514600" cy="158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3444876" y="4206875"/>
            <a:ext cx="1949450" cy="3175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endCxn id="15" idx="0"/>
          </p:cNvCxnSpPr>
          <p:nvPr/>
        </p:nvCxnSpPr>
        <p:spPr>
          <a:xfrm>
            <a:off x="1905000" y="2514600"/>
            <a:ext cx="5915025" cy="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rot="16200000" flipH="1">
            <a:off x="6477000" y="3886200"/>
            <a:ext cx="2743200" cy="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مربع نص 8"/>
          <p:cNvSpPr txBox="1"/>
          <p:nvPr/>
        </p:nvSpPr>
        <p:spPr>
          <a:xfrm>
            <a:off x="2133600" y="1905000"/>
            <a:ext cx="2819400" cy="101566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مخطط  </a:t>
            </a:r>
            <a:r>
              <a:rPr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</a:t>
            </a:r>
            <a:r>
              <a:rPr lang="ar-SY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ar-SY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يشير إلى التسرع في التخطيط سابقا ومن ثم الوقوع في الأخطاء لاحقا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6629400" y="3200400"/>
            <a:ext cx="2286000" cy="1200329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%25	# 2,00 شهر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%50 	# 3,00  شهر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%75	# 4,80  شهر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%100  	 10,00 شهر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 Curve Rush </a:t>
            </a:r>
            <a:br>
              <a:rPr lang="en-US" dirty="0" smtClean="0"/>
            </a:br>
            <a:r>
              <a:rPr lang="ar-SY" dirty="0" smtClean="0"/>
              <a:t>مخطط </a:t>
            </a:r>
            <a:r>
              <a:rPr lang="en-US" dirty="0" smtClean="0"/>
              <a:t>S</a:t>
            </a:r>
            <a:r>
              <a:rPr lang="ar-SY" dirty="0" smtClean="0"/>
              <a:t> لمشروع متسرع</a:t>
            </a:r>
            <a:endParaRPr lang="en-US" dirty="0"/>
          </a:p>
        </p:txBody>
      </p:sp>
      <p:pic>
        <p:nvPicPr>
          <p:cNvPr id="50214" name="Picture 2" descr="bd0713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00200"/>
            <a:ext cx="11445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0617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Project Processes – Two Categories</a:t>
            </a:r>
            <a:br>
              <a:rPr lang="en-US" dirty="0" smtClean="0"/>
            </a:br>
            <a:r>
              <a:rPr lang="ar-SY" dirty="0" smtClean="0"/>
              <a:t> عمليات إدارة المشروع </a:t>
            </a:r>
            <a:r>
              <a:rPr lang="ar-SA" dirty="0" smtClean="0"/>
              <a:t>- نوعان</a:t>
            </a:r>
            <a:endParaRPr lang="ar-SA" dirty="0"/>
          </a:p>
        </p:txBody>
      </p:sp>
      <p:sp>
        <p:nvSpPr>
          <p:cNvPr id="5" name="عنصر نائب للمحتوى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91100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Project Management Processes: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Purpose : is to initiate, plan, execute, monitor and control, and close a project.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Common to most projects most of the time are associated with each other by their performance for an integrated purpose.</a:t>
            </a:r>
          </a:p>
          <a:p>
            <a:pPr marL="342900" lvl="1" indent="-34290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Product-Oriented Processes:</a:t>
            </a:r>
          </a:p>
          <a:p>
            <a:pPr marL="742950" lvl="2" indent="-3429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Specify &amp; create the project’s product.</a:t>
            </a:r>
          </a:p>
          <a:p>
            <a:pPr marL="742950" lvl="2" indent="-3429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Are typically defined by the project life cycle.</a:t>
            </a:r>
          </a:p>
          <a:p>
            <a:pPr marL="742950" lvl="2" indent="-342900" eaLnBrk="1" fontAlgn="auto" hangingPunct="1">
              <a:spcAft>
                <a:spcPts val="0"/>
              </a:spcAft>
              <a:defRPr/>
            </a:pPr>
            <a:r>
              <a:rPr lang="en-US" dirty="0" smtClean="0"/>
              <a:t>Vary by application areas.</a:t>
            </a:r>
            <a:endParaRPr lang="ar-SA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4914900"/>
          </a:xfrm>
        </p:spPr>
        <p:txBody>
          <a:bodyPr rtlCol="0">
            <a:normAutofit lnSpcReduction="10000"/>
          </a:bodyPr>
          <a:lstStyle/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rgbClr val="C00000"/>
                </a:solidFill>
              </a:rPr>
              <a:t>عمليات ادارة المشروع :</a:t>
            </a:r>
          </a:p>
          <a:p>
            <a:pPr lvl="1" algn="r" rtl="1" eaLnBrk="1" fontAlgn="auto" hangingPunct="1">
              <a:spcAft>
                <a:spcPts val="0"/>
              </a:spcAft>
              <a:defRPr/>
            </a:pPr>
            <a:r>
              <a:rPr lang="ar-SA" dirty="0" smtClean="0"/>
              <a:t>الغرض : ه</a:t>
            </a:r>
            <a:r>
              <a:rPr lang="ar-SY" dirty="0" smtClean="0"/>
              <a:t>و</a:t>
            </a:r>
            <a:r>
              <a:rPr lang="ar-SA" dirty="0" smtClean="0"/>
              <a:t> </a:t>
            </a:r>
            <a:r>
              <a:rPr lang="ar-SY" dirty="0" smtClean="0"/>
              <a:t>ال</a:t>
            </a:r>
            <a:r>
              <a:rPr lang="ar-SA" dirty="0" smtClean="0"/>
              <a:t>بدء</a:t>
            </a:r>
            <a:r>
              <a:rPr lang="ar-SA" dirty="0" smtClean="0"/>
              <a:t>, </a:t>
            </a:r>
            <a:r>
              <a:rPr lang="ar-SY" dirty="0" smtClean="0"/>
              <a:t>ال</a:t>
            </a:r>
            <a:r>
              <a:rPr lang="ar-SA" dirty="0" smtClean="0"/>
              <a:t>تخطيط</a:t>
            </a:r>
            <a:r>
              <a:rPr lang="ar-SA" dirty="0" smtClean="0"/>
              <a:t>, </a:t>
            </a:r>
            <a:r>
              <a:rPr lang="ar-SY" dirty="0" smtClean="0"/>
              <a:t>ال</a:t>
            </a:r>
            <a:r>
              <a:rPr lang="ar-SA" dirty="0" smtClean="0"/>
              <a:t>تنفيذ</a:t>
            </a:r>
            <a:r>
              <a:rPr lang="ar-SA" dirty="0" smtClean="0"/>
              <a:t>, </a:t>
            </a:r>
            <a:r>
              <a:rPr lang="ar-SY" dirty="0" smtClean="0"/>
              <a:t>ال</a:t>
            </a:r>
            <a:r>
              <a:rPr lang="ar-SA" dirty="0" smtClean="0"/>
              <a:t>راقبة و</a:t>
            </a:r>
            <a:r>
              <a:rPr lang="ar-SY" dirty="0" smtClean="0"/>
              <a:t>ال</a:t>
            </a:r>
            <a:r>
              <a:rPr lang="ar-SA" dirty="0" smtClean="0"/>
              <a:t>ضبط</a:t>
            </a:r>
            <a:r>
              <a:rPr lang="ar-SA" dirty="0" smtClean="0"/>
              <a:t>, </a:t>
            </a:r>
            <a:r>
              <a:rPr lang="ar-SA" dirty="0" smtClean="0"/>
              <a:t>وا</a:t>
            </a:r>
            <a:r>
              <a:rPr lang="ar-SY" dirty="0" smtClean="0"/>
              <a:t>لإ</a:t>
            </a:r>
            <a:r>
              <a:rPr lang="ar-SA" dirty="0" smtClean="0"/>
              <a:t>نهاء.</a:t>
            </a:r>
            <a:endParaRPr lang="ar-SA" dirty="0" smtClean="0"/>
          </a:p>
          <a:p>
            <a:pPr lvl="1" algn="r" rtl="1" eaLnBrk="1" fontAlgn="auto" hangingPunct="1">
              <a:spcAft>
                <a:spcPts val="0"/>
              </a:spcAft>
              <a:defRPr/>
            </a:pPr>
            <a:r>
              <a:rPr lang="ar-SA" dirty="0" smtClean="0"/>
              <a:t>عامة لجميع المشاريع في معظم الأوقات متعلقة بعضها ببعض عن طريق الانجاز لغرض متكامل .</a:t>
            </a:r>
          </a:p>
          <a:p>
            <a:pPr algn="r" rtl="1" eaLnBrk="1" fontAlgn="auto" hangingPunct="1">
              <a:spcAft>
                <a:spcPts val="0"/>
              </a:spcAft>
              <a:defRPr/>
            </a:pPr>
            <a:r>
              <a:rPr lang="ar-SA" sz="2400" b="1" dirty="0" smtClean="0">
                <a:solidFill>
                  <a:srgbClr val="C00000"/>
                </a:solidFill>
              </a:rPr>
              <a:t>العمليات الموجهة للمنتج :</a:t>
            </a:r>
          </a:p>
          <a:p>
            <a:pPr lvl="1" algn="r" rtl="1" eaLnBrk="1" fontAlgn="auto" hangingPunct="1">
              <a:spcAft>
                <a:spcPts val="0"/>
              </a:spcAft>
              <a:defRPr/>
            </a:pPr>
            <a:r>
              <a:rPr lang="ar-SA" dirty="0" smtClean="0"/>
              <a:t>تحدد وتوجد المنتج .</a:t>
            </a:r>
          </a:p>
          <a:p>
            <a:pPr lvl="1" algn="r" rtl="1" eaLnBrk="1" fontAlgn="auto" hangingPunct="1">
              <a:spcAft>
                <a:spcPts val="0"/>
              </a:spcAft>
              <a:defRPr/>
            </a:pPr>
            <a:r>
              <a:rPr lang="ar-SA" dirty="0" smtClean="0"/>
              <a:t>محددة نمطيا بدورة حياة المشروع .</a:t>
            </a:r>
          </a:p>
          <a:p>
            <a:pPr lvl="1" algn="r" rtl="1" eaLnBrk="1" fontAlgn="auto" hangingPunct="1">
              <a:spcAft>
                <a:spcPts val="0"/>
              </a:spcAft>
              <a:defRPr/>
            </a:pPr>
            <a:r>
              <a:rPr lang="ar-SA" dirty="0" smtClean="0"/>
              <a:t>تختلف بحسب مناحي التطبيق .</a:t>
            </a:r>
            <a:endParaRPr lang="ar-SA" sz="2000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984624-D31C-477A-9D02-F48968A63E34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53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381000" y="1600200"/>
            <a:ext cx="8610600" cy="4800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lIns="0" rIns="0" bIns="0" rtlCol="0">
            <a:normAutofit fontScale="90000"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en-US" dirty="0" smtClean="0"/>
              <a:t>S Curve Normal</a:t>
            </a:r>
            <a:br>
              <a:rPr lang="en-US" dirty="0" smtClean="0"/>
            </a:br>
            <a:r>
              <a:rPr lang="ar-SY" dirty="0" smtClean="0"/>
              <a:t>مخطط </a:t>
            </a:r>
            <a:r>
              <a:rPr lang="en-US" dirty="0" smtClean="0"/>
              <a:t>S </a:t>
            </a:r>
            <a:r>
              <a:rPr lang="ar-SY" dirty="0" smtClean="0"/>
              <a:t> طبيعي</a:t>
            </a:r>
            <a:endParaRPr lang="en-US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37DEFCC-0C91-48D5-9BAD-0F92BC738D02}" type="slidenum">
              <a:rPr lang="en-US"/>
              <a:pPr>
                <a:defRPr/>
              </a:pPr>
              <a:t>60</a:t>
            </a:fld>
            <a:endParaRPr lang="en-US" dirty="0"/>
          </a:p>
        </p:txBody>
      </p:sp>
      <p:sp>
        <p:nvSpPr>
          <p:cNvPr id="9" name="مربع نص 8"/>
          <p:cNvSpPr txBox="1"/>
          <p:nvPr/>
        </p:nvSpPr>
        <p:spPr>
          <a:xfrm>
            <a:off x="609600" y="5648325"/>
            <a:ext cx="7772400" cy="523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800" dirty="0"/>
              <a:t>أداء اعتيادي وطبيعي للمشروع</a:t>
            </a:r>
            <a:endParaRPr lang="en-US" sz="2800" dirty="0"/>
          </a:p>
        </p:txBody>
      </p:sp>
      <p:sp>
        <p:nvSpPr>
          <p:cNvPr id="10" name="مربع نص 9"/>
          <p:cNvSpPr txBox="1"/>
          <p:nvPr/>
        </p:nvSpPr>
        <p:spPr>
          <a:xfrm>
            <a:off x="609600" y="5648980"/>
            <a:ext cx="7772400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8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المشروع يسير بشكل معقول</a:t>
            </a:r>
            <a:endParaRPr lang="en-US" sz="28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2362200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14400" y="2982913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0600" y="3668713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4400" y="4354513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14400" y="4953000"/>
            <a:ext cx="914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0 %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05000" y="5257800"/>
            <a:ext cx="6477000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  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3 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4 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5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6   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7   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8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9     </a:t>
            </a:r>
            <a:r>
              <a: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10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1924050" y="2057400"/>
            <a:ext cx="0" cy="3141663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H="1">
            <a:off x="1924050" y="5199063"/>
            <a:ext cx="645795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شكل حر 12"/>
          <p:cNvSpPr/>
          <p:nvPr/>
        </p:nvSpPr>
        <p:spPr>
          <a:xfrm>
            <a:off x="1924050" y="2514600"/>
            <a:ext cx="5848350" cy="2649538"/>
          </a:xfrm>
          <a:custGeom>
            <a:avLst/>
            <a:gdLst>
              <a:gd name="connsiteX0" fmla="*/ 0 w 5813947"/>
              <a:gd name="connsiteY0" fmla="*/ 2725003 h 2725003"/>
              <a:gd name="connsiteX1" fmla="*/ 532263 w 5813947"/>
              <a:gd name="connsiteY1" fmla="*/ 2684060 h 2725003"/>
              <a:gd name="connsiteX2" fmla="*/ 1009935 w 5813947"/>
              <a:gd name="connsiteY2" fmla="*/ 2574877 h 2725003"/>
              <a:gd name="connsiteX3" fmla="*/ 1392072 w 5813947"/>
              <a:gd name="connsiteY3" fmla="*/ 2452048 h 2725003"/>
              <a:gd name="connsiteX4" fmla="*/ 1869744 w 5813947"/>
              <a:gd name="connsiteY4" fmla="*/ 2247331 h 2725003"/>
              <a:gd name="connsiteX5" fmla="*/ 2333767 w 5813947"/>
              <a:gd name="connsiteY5" fmla="*/ 2015319 h 2725003"/>
              <a:gd name="connsiteX6" fmla="*/ 2756848 w 5813947"/>
              <a:gd name="connsiteY6" fmla="*/ 1660477 h 2725003"/>
              <a:gd name="connsiteX7" fmla="*/ 3220872 w 5813947"/>
              <a:gd name="connsiteY7" fmla="*/ 1155510 h 2725003"/>
              <a:gd name="connsiteX8" fmla="*/ 3671248 w 5813947"/>
              <a:gd name="connsiteY8" fmla="*/ 705134 h 2725003"/>
              <a:gd name="connsiteX9" fmla="*/ 4162567 w 5813947"/>
              <a:gd name="connsiteY9" fmla="*/ 432179 h 2725003"/>
              <a:gd name="connsiteX10" fmla="*/ 4831308 w 5813947"/>
              <a:gd name="connsiteY10" fmla="*/ 159224 h 2725003"/>
              <a:gd name="connsiteX11" fmla="*/ 5377218 w 5813947"/>
              <a:gd name="connsiteY11" fmla="*/ 22746 h 2725003"/>
              <a:gd name="connsiteX12" fmla="*/ 5813947 w 5813947"/>
              <a:gd name="connsiteY12" fmla="*/ 22746 h 2725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813947" h="2725003">
                <a:moveTo>
                  <a:pt x="0" y="2725003"/>
                </a:moveTo>
                <a:cubicBezTo>
                  <a:pt x="181970" y="2717042"/>
                  <a:pt x="363941" y="2709081"/>
                  <a:pt x="532263" y="2684060"/>
                </a:cubicBezTo>
                <a:cubicBezTo>
                  <a:pt x="700586" y="2659039"/>
                  <a:pt x="866634" y="2613546"/>
                  <a:pt x="1009935" y="2574877"/>
                </a:cubicBezTo>
                <a:cubicBezTo>
                  <a:pt x="1153236" y="2536208"/>
                  <a:pt x="1248770" y="2506639"/>
                  <a:pt x="1392072" y="2452048"/>
                </a:cubicBezTo>
                <a:cubicBezTo>
                  <a:pt x="1535374" y="2397457"/>
                  <a:pt x="1712795" y="2320119"/>
                  <a:pt x="1869744" y="2247331"/>
                </a:cubicBezTo>
                <a:cubicBezTo>
                  <a:pt x="2026693" y="2174543"/>
                  <a:pt x="2185916" y="2113128"/>
                  <a:pt x="2333767" y="2015319"/>
                </a:cubicBezTo>
                <a:cubicBezTo>
                  <a:pt x="2481618" y="1917510"/>
                  <a:pt x="2608997" y="1803779"/>
                  <a:pt x="2756848" y="1660477"/>
                </a:cubicBezTo>
                <a:cubicBezTo>
                  <a:pt x="2904699" y="1517176"/>
                  <a:pt x="3068472" y="1314734"/>
                  <a:pt x="3220872" y="1155510"/>
                </a:cubicBezTo>
                <a:cubicBezTo>
                  <a:pt x="3373272" y="996286"/>
                  <a:pt x="3514299" y="825689"/>
                  <a:pt x="3671248" y="705134"/>
                </a:cubicBezTo>
                <a:cubicBezTo>
                  <a:pt x="3828197" y="584579"/>
                  <a:pt x="3969224" y="523164"/>
                  <a:pt x="4162567" y="432179"/>
                </a:cubicBezTo>
                <a:cubicBezTo>
                  <a:pt x="4355910" y="341194"/>
                  <a:pt x="4628866" y="227463"/>
                  <a:pt x="4831308" y="159224"/>
                </a:cubicBezTo>
                <a:cubicBezTo>
                  <a:pt x="5033750" y="90985"/>
                  <a:pt x="5213445" y="45492"/>
                  <a:pt x="5377218" y="22746"/>
                </a:cubicBezTo>
                <a:cubicBezTo>
                  <a:pt x="5540991" y="0"/>
                  <a:pt x="5813947" y="22746"/>
                  <a:pt x="5813947" y="22746"/>
                </a:cubicBezTo>
              </a:path>
            </a:pathLst>
          </a:custGeom>
          <a:ln w="57150">
            <a:solidFill>
              <a:srgbClr val="A5002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8229600" y="5257800"/>
            <a:ext cx="6096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الزمن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66800" y="1905000"/>
            <a:ext cx="685800" cy="369332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الانجاز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cxnSp>
        <p:nvCxnSpPr>
          <p:cNvPr id="24" name="Straight Arrow Connector 23"/>
          <p:cNvCxnSpPr>
            <a:endCxn id="13" idx="5"/>
          </p:cNvCxnSpPr>
          <p:nvPr/>
        </p:nvCxnSpPr>
        <p:spPr>
          <a:xfrm flipV="1">
            <a:off x="1828800" y="4473575"/>
            <a:ext cx="2443163" cy="2063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3810794" y="4799806"/>
            <a:ext cx="762000" cy="158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1905000" y="3810000"/>
            <a:ext cx="3124200" cy="158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>
            <a:off x="4306094" y="4533106"/>
            <a:ext cx="1295400" cy="1588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3" idx="8"/>
          </p:cNvCxnSpPr>
          <p:nvPr/>
        </p:nvCxnSpPr>
        <p:spPr>
          <a:xfrm flipV="1">
            <a:off x="1905000" y="3200400"/>
            <a:ext cx="3711575" cy="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>
            <a:off x="4609307" y="4191794"/>
            <a:ext cx="1981200" cy="1587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1905000" y="2514600"/>
            <a:ext cx="5791200" cy="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>
            <a:off x="6400800" y="3886200"/>
            <a:ext cx="2743200" cy="0"/>
          </a:xfrm>
          <a:prstGeom prst="straightConnector1">
            <a:avLst/>
          </a:prstGeom>
          <a:ln w="28575"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629400" y="3200400"/>
            <a:ext cx="2286000" cy="1200329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%25	# 4,30 شهر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%50 	# 5,50 شهر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%75	#</a:t>
            </a:r>
            <a:r>
              <a:rPr 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 </a:t>
            </a:r>
            <a:r>
              <a:rPr lang="ar-S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6,60 شهر</a:t>
            </a:r>
          </a:p>
          <a:p>
            <a:pPr algn="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%100  	 10,00 شهر 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1" name="مربع نص 8"/>
          <p:cNvSpPr txBox="1"/>
          <p:nvPr/>
        </p:nvSpPr>
        <p:spPr>
          <a:xfrm>
            <a:off x="2514600" y="2057400"/>
            <a:ext cx="2133600" cy="163121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مخطط </a:t>
            </a:r>
            <a:r>
              <a:rPr lang="en-US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 </a:t>
            </a:r>
            <a:r>
              <a:rPr lang="ar-SY" sz="2000" b="1" dirty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طبيعي مع تخطيط ملائم يبدأ المشروع بطيئا ثم يتسارع ويتقدم ببطء نحو النهاية</a:t>
            </a:r>
          </a:p>
        </p:txBody>
      </p:sp>
      <p:pic>
        <p:nvPicPr>
          <p:cNvPr id="51238" name="Picture 2" descr="bd07139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600200"/>
            <a:ext cx="1144588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745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شارة رتبة 20"/>
          <p:cNvSpPr/>
          <p:nvPr/>
        </p:nvSpPr>
        <p:spPr>
          <a:xfrm>
            <a:off x="6324600" y="2514600"/>
            <a:ext cx="1676400" cy="914400"/>
          </a:xfrm>
          <a:prstGeom prst="chevron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Typical Sequence of Phases in a PLC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التتابع النمطي للمراحل في دورة حياة المشروع</a:t>
            </a:r>
            <a:endParaRPr lang="ar-SA" dirty="0"/>
          </a:p>
        </p:txBody>
      </p:sp>
      <p:sp>
        <p:nvSpPr>
          <p:cNvPr id="45" name="عنصر نائب لرقم الشريحة 4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30D65B-2FE9-4F21-9F10-A0F74EC64356}" type="slidenum">
              <a:rPr lang="en-US"/>
              <a:pPr>
                <a:defRPr/>
              </a:pPr>
              <a:t>61</a:t>
            </a:fld>
            <a:endParaRPr lang="en-US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457199" y="3886200"/>
            <a:ext cx="4572000" cy="3175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914400" y="2514600"/>
            <a:ext cx="70866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رابط مستقيم 9"/>
          <p:cNvCxnSpPr/>
          <p:nvPr/>
        </p:nvCxnSpPr>
        <p:spPr>
          <a:xfrm>
            <a:off x="914400" y="3427413"/>
            <a:ext cx="70866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>
            <a:off x="914400" y="4646613"/>
            <a:ext cx="70866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رابط مستقيم 11"/>
          <p:cNvCxnSpPr/>
          <p:nvPr/>
        </p:nvCxnSpPr>
        <p:spPr>
          <a:xfrm>
            <a:off x="914400" y="5561013"/>
            <a:ext cx="7086600" cy="158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مربع نص 12"/>
          <p:cNvSpPr txBox="1"/>
          <p:nvPr/>
        </p:nvSpPr>
        <p:spPr>
          <a:xfrm>
            <a:off x="990600" y="1905000"/>
            <a:ext cx="9144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Inputs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المدخلات</a:t>
            </a:r>
          </a:p>
        </p:txBody>
      </p:sp>
      <p:sp>
        <p:nvSpPr>
          <p:cNvPr id="14" name="مربع نص 13"/>
          <p:cNvSpPr txBox="1"/>
          <p:nvPr/>
        </p:nvSpPr>
        <p:spPr>
          <a:xfrm>
            <a:off x="914400" y="2667000"/>
            <a:ext cx="914400" cy="646113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Phases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المراحل</a:t>
            </a:r>
          </a:p>
        </p:txBody>
      </p:sp>
      <p:sp>
        <p:nvSpPr>
          <p:cNvPr id="15" name="مربع نص 14"/>
          <p:cNvSpPr txBox="1"/>
          <p:nvPr/>
        </p:nvSpPr>
        <p:spPr>
          <a:xfrm>
            <a:off x="457200" y="3505200"/>
            <a:ext cx="1524000" cy="11699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Project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Management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Outputs</a:t>
            </a:r>
            <a:endParaRPr lang="ar-S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مخرجات إدارة المشروع</a:t>
            </a:r>
          </a:p>
        </p:txBody>
      </p:sp>
      <p:sp>
        <p:nvSpPr>
          <p:cNvPr id="16" name="مربع نص 15"/>
          <p:cNvSpPr txBox="1"/>
          <p:nvPr/>
        </p:nvSpPr>
        <p:spPr>
          <a:xfrm>
            <a:off x="304800" y="4764088"/>
            <a:ext cx="1524000" cy="830262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Project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Deliverables</a:t>
            </a:r>
            <a:endParaRPr lang="ar-S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مستلمات المشروع</a:t>
            </a:r>
          </a:p>
        </p:txBody>
      </p:sp>
      <p:sp>
        <p:nvSpPr>
          <p:cNvPr id="17" name="خماسي 16"/>
          <p:cNvSpPr/>
          <p:nvPr/>
        </p:nvSpPr>
        <p:spPr>
          <a:xfrm>
            <a:off x="1828800" y="2514600"/>
            <a:ext cx="1600200" cy="914400"/>
          </a:xfrm>
          <a:prstGeom prst="homePlat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INITIAL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ابتدائية</a:t>
            </a:r>
          </a:p>
        </p:txBody>
      </p:sp>
      <p:sp>
        <p:nvSpPr>
          <p:cNvPr id="18" name="شارة رتبة 17"/>
          <p:cNvSpPr/>
          <p:nvPr/>
        </p:nvSpPr>
        <p:spPr>
          <a:xfrm>
            <a:off x="3048000" y="2514600"/>
            <a:ext cx="1524000" cy="9144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19" name="شارة رتبة 18"/>
          <p:cNvSpPr/>
          <p:nvPr/>
        </p:nvSpPr>
        <p:spPr>
          <a:xfrm>
            <a:off x="4191000" y="2514600"/>
            <a:ext cx="1447800" cy="9144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0" name="شارة رتبة 19"/>
          <p:cNvSpPr/>
          <p:nvPr/>
        </p:nvSpPr>
        <p:spPr>
          <a:xfrm>
            <a:off x="5257800" y="2514600"/>
            <a:ext cx="1447800" cy="914400"/>
          </a:xfrm>
          <a:prstGeom prst="chevron">
            <a:avLst/>
          </a:prstGeom>
          <a:solidFill>
            <a:schemeClr val="accent2">
              <a:lumMod val="7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3581400" y="2514600"/>
            <a:ext cx="2514600" cy="954088"/>
          </a:xfrm>
          <a:prstGeom prst="rect">
            <a:avLst/>
          </a:prstGeom>
          <a:noFill/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INTERMEDIATE</a:t>
            </a:r>
            <a:endParaRPr lang="ar-SA" sz="2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متوسطة</a:t>
            </a:r>
          </a:p>
        </p:txBody>
      </p:sp>
      <p:sp>
        <p:nvSpPr>
          <p:cNvPr id="24" name="مستطيل 23"/>
          <p:cNvSpPr/>
          <p:nvPr/>
        </p:nvSpPr>
        <p:spPr>
          <a:xfrm>
            <a:off x="6705600" y="2514600"/>
            <a:ext cx="1054100" cy="9540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FINAL</a:t>
            </a:r>
            <a:endParaRPr lang="ar-SA" sz="28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نهائية</a:t>
            </a:r>
          </a:p>
        </p:txBody>
      </p:sp>
      <p:cxnSp>
        <p:nvCxnSpPr>
          <p:cNvPr id="27" name="رابط مستقيم 26"/>
          <p:cNvCxnSpPr/>
          <p:nvPr/>
        </p:nvCxnSpPr>
        <p:spPr>
          <a:xfrm rot="5400000">
            <a:off x="5715794" y="3885406"/>
            <a:ext cx="4572000" cy="158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9" name="مثلث قائم الزاوية 28"/>
          <p:cNvSpPr/>
          <p:nvPr/>
        </p:nvSpPr>
        <p:spPr>
          <a:xfrm rot="10800000">
            <a:off x="7543800" y="2514600"/>
            <a:ext cx="457200" cy="457200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30" name="مثلث قائم الزاوية 29"/>
          <p:cNvSpPr/>
          <p:nvPr/>
        </p:nvSpPr>
        <p:spPr>
          <a:xfrm rot="16200000">
            <a:off x="7543800" y="2971800"/>
            <a:ext cx="457200" cy="457200"/>
          </a:xfrm>
          <a:prstGeom prst="rtTriangl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>
              <a:solidFill>
                <a:schemeClr val="tx1"/>
              </a:solidFill>
            </a:endParaRPr>
          </a:p>
        </p:txBody>
      </p:sp>
      <p:cxnSp>
        <p:nvCxnSpPr>
          <p:cNvPr id="32" name="رابط مستقيم 31"/>
          <p:cNvCxnSpPr/>
          <p:nvPr/>
        </p:nvCxnSpPr>
        <p:spPr>
          <a:xfrm rot="5400000">
            <a:off x="1941513" y="2324100"/>
            <a:ext cx="38258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رابط مستقيم 33"/>
          <p:cNvCxnSpPr/>
          <p:nvPr/>
        </p:nvCxnSpPr>
        <p:spPr>
          <a:xfrm rot="5400000">
            <a:off x="2551113" y="2324100"/>
            <a:ext cx="38258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263" name="مربع نص 34"/>
          <p:cNvSpPr txBox="1">
            <a:spLocks noChangeArrowheads="1"/>
          </p:cNvSpPr>
          <p:nvPr/>
        </p:nvSpPr>
        <p:spPr bwMode="auto">
          <a:xfrm>
            <a:off x="1828800" y="1839913"/>
            <a:ext cx="609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Calibri" pitchFamily="34" charset="0"/>
              </a:rPr>
              <a:t>Idea</a:t>
            </a:r>
            <a:endParaRPr lang="ar-SA" sz="1600" b="1">
              <a:latin typeface="Calibri" pitchFamily="34" charset="0"/>
            </a:endParaRPr>
          </a:p>
          <a:p>
            <a:pPr algn="ctr" eaLnBrk="1" hangingPunct="1"/>
            <a:r>
              <a:rPr lang="ar-SA" sz="1600" b="1">
                <a:latin typeface="Calibri" pitchFamily="34" charset="0"/>
              </a:rPr>
              <a:t>الفكرة</a:t>
            </a:r>
          </a:p>
        </p:txBody>
      </p:sp>
      <p:sp>
        <p:nvSpPr>
          <p:cNvPr id="52264" name="مربع نص 35"/>
          <p:cNvSpPr txBox="1">
            <a:spLocks noChangeArrowheads="1"/>
          </p:cNvSpPr>
          <p:nvPr/>
        </p:nvSpPr>
        <p:spPr bwMode="auto">
          <a:xfrm>
            <a:off x="2438400" y="1839913"/>
            <a:ext cx="25146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Calibri" pitchFamily="34" charset="0"/>
              </a:rPr>
              <a:t>Project Management Team</a:t>
            </a:r>
            <a:endParaRPr lang="ar-SA" sz="1600" b="1">
              <a:latin typeface="Calibri" pitchFamily="34" charset="0"/>
            </a:endParaRPr>
          </a:p>
          <a:p>
            <a:pPr algn="ctr" eaLnBrk="1" hangingPunct="1"/>
            <a:r>
              <a:rPr lang="ar-SA" sz="1600" b="1">
                <a:latin typeface="Calibri" pitchFamily="34" charset="0"/>
              </a:rPr>
              <a:t>فريق إدارة المشروع</a:t>
            </a:r>
          </a:p>
        </p:txBody>
      </p:sp>
      <p:cxnSp>
        <p:nvCxnSpPr>
          <p:cNvPr id="37" name="رابط مستقيم 36"/>
          <p:cNvCxnSpPr/>
          <p:nvPr/>
        </p:nvCxnSpPr>
        <p:spPr>
          <a:xfrm rot="5400000">
            <a:off x="2147888" y="3487738"/>
            <a:ext cx="274637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رابط مستقيم 37"/>
          <p:cNvCxnSpPr/>
          <p:nvPr/>
        </p:nvCxnSpPr>
        <p:spPr>
          <a:xfrm rot="5400000">
            <a:off x="2513807" y="3658394"/>
            <a:ext cx="6096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رابط مستقيم 40"/>
          <p:cNvCxnSpPr/>
          <p:nvPr/>
        </p:nvCxnSpPr>
        <p:spPr>
          <a:xfrm rot="5400000">
            <a:off x="3620294" y="3542506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268" name="مربع نص 42"/>
          <p:cNvSpPr txBox="1">
            <a:spLocks noChangeArrowheads="1"/>
          </p:cNvSpPr>
          <p:nvPr/>
        </p:nvSpPr>
        <p:spPr bwMode="auto">
          <a:xfrm>
            <a:off x="1828800" y="3581400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Calibri" pitchFamily="34" charset="0"/>
              </a:rPr>
              <a:t>Charter</a:t>
            </a:r>
          </a:p>
          <a:p>
            <a:pPr algn="ctr" eaLnBrk="1" hangingPunct="1"/>
            <a:r>
              <a:rPr lang="ar-SA" sz="1600" b="1">
                <a:latin typeface="Calibri" pitchFamily="34" charset="0"/>
              </a:rPr>
              <a:t>الميثاق</a:t>
            </a:r>
          </a:p>
        </p:txBody>
      </p:sp>
      <p:sp>
        <p:nvSpPr>
          <p:cNvPr id="52269" name="مربع نص 30"/>
          <p:cNvSpPr txBox="1">
            <a:spLocks noChangeArrowheads="1"/>
          </p:cNvSpPr>
          <p:nvPr/>
        </p:nvSpPr>
        <p:spPr bwMode="auto">
          <a:xfrm>
            <a:off x="2057400" y="4114800"/>
            <a:ext cx="1676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Calibri" pitchFamily="34" charset="0"/>
              </a:rPr>
              <a:t>Scope Statement</a:t>
            </a:r>
            <a:endParaRPr lang="ar-SA" sz="1600" b="1">
              <a:latin typeface="Calibri" pitchFamily="34" charset="0"/>
            </a:endParaRPr>
          </a:p>
          <a:p>
            <a:pPr algn="ctr" eaLnBrk="1" hangingPunct="1"/>
            <a:r>
              <a:rPr lang="ar-SA" sz="1600" b="1">
                <a:latin typeface="Calibri" pitchFamily="34" charset="0"/>
              </a:rPr>
              <a:t>بيان النطاق</a:t>
            </a:r>
          </a:p>
        </p:txBody>
      </p:sp>
      <p:sp>
        <p:nvSpPr>
          <p:cNvPr id="52270" name="مربع نص 32"/>
          <p:cNvSpPr txBox="1">
            <a:spLocks noChangeArrowheads="1"/>
          </p:cNvSpPr>
          <p:nvPr/>
        </p:nvSpPr>
        <p:spPr bwMode="auto">
          <a:xfrm>
            <a:off x="3505200" y="3657600"/>
            <a:ext cx="609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Calibri" pitchFamily="34" charset="0"/>
              </a:rPr>
              <a:t>Plan</a:t>
            </a:r>
            <a:endParaRPr lang="ar-SA" sz="1600" b="1">
              <a:latin typeface="Calibri" pitchFamily="34" charset="0"/>
            </a:endParaRPr>
          </a:p>
          <a:p>
            <a:pPr algn="ctr" eaLnBrk="1" hangingPunct="1"/>
            <a:r>
              <a:rPr lang="ar-SA" sz="1600" b="1">
                <a:latin typeface="Calibri" pitchFamily="34" charset="0"/>
              </a:rPr>
              <a:t>الخطة</a:t>
            </a:r>
          </a:p>
        </p:txBody>
      </p:sp>
      <p:cxnSp>
        <p:nvCxnSpPr>
          <p:cNvPr id="39" name="رابط مستقيم 38"/>
          <p:cNvCxnSpPr/>
          <p:nvPr/>
        </p:nvCxnSpPr>
        <p:spPr>
          <a:xfrm rot="5400000">
            <a:off x="4190207" y="3656806"/>
            <a:ext cx="6096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272" name="مربع نص 39"/>
          <p:cNvSpPr txBox="1">
            <a:spLocks noChangeArrowheads="1"/>
          </p:cNvSpPr>
          <p:nvPr/>
        </p:nvSpPr>
        <p:spPr bwMode="auto">
          <a:xfrm>
            <a:off x="4038600" y="3927475"/>
            <a:ext cx="9144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Calibri" pitchFamily="34" charset="0"/>
              </a:rPr>
              <a:t>Baseline</a:t>
            </a:r>
            <a:endParaRPr lang="ar-SA" sz="1600" b="1">
              <a:latin typeface="Calibri" pitchFamily="34" charset="0"/>
            </a:endParaRPr>
          </a:p>
          <a:p>
            <a:pPr algn="ctr" eaLnBrk="1" hangingPunct="1"/>
            <a:r>
              <a:rPr lang="ar-SA" sz="1600" b="1">
                <a:latin typeface="Calibri" pitchFamily="34" charset="0"/>
              </a:rPr>
              <a:t>الأساس</a:t>
            </a:r>
          </a:p>
        </p:txBody>
      </p:sp>
      <p:cxnSp>
        <p:nvCxnSpPr>
          <p:cNvPr id="42" name="رابط مستقيم 41"/>
          <p:cNvCxnSpPr/>
          <p:nvPr/>
        </p:nvCxnSpPr>
        <p:spPr>
          <a:xfrm rot="5400000">
            <a:off x="4647407" y="3885406"/>
            <a:ext cx="914400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274" name="مربع نص 43"/>
          <p:cNvSpPr txBox="1">
            <a:spLocks noChangeArrowheads="1"/>
          </p:cNvSpPr>
          <p:nvPr/>
        </p:nvSpPr>
        <p:spPr bwMode="auto">
          <a:xfrm>
            <a:off x="4648200" y="431006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Calibri" pitchFamily="34" charset="0"/>
              </a:rPr>
              <a:t>Progress</a:t>
            </a:r>
            <a:endParaRPr lang="ar-SA" sz="1600" b="1">
              <a:latin typeface="Calibri" pitchFamily="34" charset="0"/>
            </a:endParaRPr>
          </a:p>
          <a:p>
            <a:pPr algn="ctr" eaLnBrk="1" hangingPunct="1"/>
            <a:r>
              <a:rPr lang="ar-SA" sz="1600" b="1">
                <a:latin typeface="Calibri" pitchFamily="34" charset="0"/>
              </a:rPr>
              <a:t>الانجاز</a:t>
            </a:r>
          </a:p>
        </p:txBody>
      </p:sp>
      <p:cxnSp>
        <p:nvCxnSpPr>
          <p:cNvPr id="46" name="رابط مستقيم 45"/>
          <p:cNvCxnSpPr/>
          <p:nvPr/>
        </p:nvCxnSpPr>
        <p:spPr>
          <a:xfrm rot="5400000">
            <a:off x="5677694" y="3542506"/>
            <a:ext cx="381000" cy="15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276" name="مربع نص 46"/>
          <p:cNvSpPr txBox="1">
            <a:spLocks noChangeArrowheads="1"/>
          </p:cNvSpPr>
          <p:nvPr/>
        </p:nvSpPr>
        <p:spPr bwMode="auto">
          <a:xfrm>
            <a:off x="5257800" y="3700463"/>
            <a:ext cx="121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Calibri" pitchFamily="34" charset="0"/>
              </a:rPr>
              <a:t>Acceptance</a:t>
            </a:r>
            <a:endParaRPr lang="ar-SA" sz="1600" b="1">
              <a:latin typeface="Calibri" pitchFamily="34" charset="0"/>
            </a:endParaRPr>
          </a:p>
          <a:p>
            <a:pPr algn="ctr" eaLnBrk="1" hangingPunct="1"/>
            <a:r>
              <a:rPr lang="ar-SA" sz="1600" b="1">
                <a:latin typeface="Calibri" pitchFamily="34" charset="0"/>
              </a:rPr>
              <a:t>القبول</a:t>
            </a:r>
          </a:p>
        </p:txBody>
      </p:sp>
      <p:cxnSp>
        <p:nvCxnSpPr>
          <p:cNvPr id="48" name="رابط مستقيم 47"/>
          <p:cNvCxnSpPr/>
          <p:nvPr/>
        </p:nvCxnSpPr>
        <p:spPr>
          <a:xfrm rot="5400000">
            <a:off x="6750844" y="3534569"/>
            <a:ext cx="365125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278" name="مربع نص 48"/>
          <p:cNvSpPr txBox="1">
            <a:spLocks noChangeArrowheads="1"/>
          </p:cNvSpPr>
          <p:nvPr/>
        </p:nvSpPr>
        <p:spPr bwMode="auto">
          <a:xfrm>
            <a:off x="6400800" y="3700463"/>
            <a:ext cx="99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Calibri" pitchFamily="34" charset="0"/>
              </a:rPr>
              <a:t>Approval</a:t>
            </a:r>
            <a:endParaRPr lang="ar-SA" sz="1600" b="1">
              <a:latin typeface="Calibri" pitchFamily="34" charset="0"/>
            </a:endParaRPr>
          </a:p>
          <a:p>
            <a:pPr algn="ctr" eaLnBrk="1" hangingPunct="1"/>
            <a:r>
              <a:rPr lang="ar-SA" sz="1600" b="1">
                <a:latin typeface="Calibri" pitchFamily="34" charset="0"/>
              </a:rPr>
              <a:t>المصادقة</a:t>
            </a:r>
          </a:p>
        </p:txBody>
      </p:sp>
      <p:cxnSp>
        <p:nvCxnSpPr>
          <p:cNvPr id="50" name="رابط مستقيم 49"/>
          <p:cNvCxnSpPr/>
          <p:nvPr/>
        </p:nvCxnSpPr>
        <p:spPr>
          <a:xfrm rot="5400000">
            <a:off x="7085013" y="3810000"/>
            <a:ext cx="763588" cy="158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2280" name="مربع نص 50"/>
          <p:cNvSpPr txBox="1">
            <a:spLocks noChangeArrowheads="1"/>
          </p:cNvSpPr>
          <p:nvPr/>
        </p:nvSpPr>
        <p:spPr bwMode="auto">
          <a:xfrm>
            <a:off x="7010400" y="4157663"/>
            <a:ext cx="1066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Calibri" pitchFamily="34" charset="0"/>
              </a:rPr>
              <a:t>Handover</a:t>
            </a:r>
            <a:endParaRPr lang="ar-SA" sz="1600" b="1">
              <a:latin typeface="Calibri" pitchFamily="34" charset="0"/>
            </a:endParaRPr>
          </a:p>
          <a:p>
            <a:pPr algn="ctr" eaLnBrk="1" hangingPunct="1"/>
            <a:r>
              <a:rPr lang="ar-SA" sz="1600" b="1">
                <a:latin typeface="Calibri" pitchFamily="34" charset="0"/>
              </a:rPr>
              <a:t>التسليم</a:t>
            </a:r>
          </a:p>
        </p:txBody>
      </p:sp>
      <p:sp>
        <p:nvSpPr>
          <p:cNvPr id="52281" name="مربع نص 51"/>
          <p:cNvSpPr txBox="1">
            <a:spLocks noChangeArrowheads="1"/>
          </p:cNvSpPr>
          <p:nvPr/>
        </p:nvSpPr>
        <p:spPr bwMode="auto">
          <a:xfrm>
            <a:off x="7086600" y="4995863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1600" b="1">
                <a:latin typeface="Calibri" pitchFamily="34" charset="0"/>
              </a:rPr>
              <a:t>Product</a:t>
            </a:r>
            <a:endParaRPr lang="ar-SA" sz="1600" b="1">
              <a:latin typeface="Calibri" pitchFamily="34" charset="0"/>
            </a:endParaRPr>
          </a:p>
          <a:p>
            <a:pPr algn="ctr" eaLnBrk="1" hangingPunct="1"/>
            <a:r>
              <a:rPr lang="ar-SA" sz="1600" b="1">
                <a:latin typeface="Calibri" pitchFamily="34" charset="0"/>
              </a:rPr>
              <a:t>المنتج</a:t>
            </a:r>
          </a:p>
        </p:txBody>
      </p:sp>
    </p:spTree>
    <p:extLst>
      <p:ext uri="{BB962C8B-B14F-4D97-AF65-F5344CB8AC3E}">
        <p14:creationId xmlns:p14="http://schemas.microsoft.com/office/powerpoint/2010/main" val="3861316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Project Life Cycle (PLC)</a:t>
            </a:r>
            <a:r>
              <a:rPr lang="ar-SA" dirty="0" smtClean="0"/>
              <a:t/>
            </a:r>
            <a:br>
              <a:rPr lang="ar-SA" dirty="0" smtClean="0"/>
            </a:br>
            <a:r>
              <a:rPr lang="ar-SA" dirty="0" smtClean="0"/>
              <a:t>دورة حياة المشروع (د</a:t>
            </a:r>
            <a:r>
              <a:rPr lang="ar-SY" dirty="0" smtClean="0"/>
              <a:t>.</a:t>
            </a:r>
            <a:r>
              <a:rPr lang="ar-SA" dirty="0" smtClean="0"/>
              <a:t>ح</a:t>
            </a:r>
            <a:r>
              <a:rPr lang="ar-SY" dirty="0" smtClean="0"/>
              <a:t>.</a:t>
            </a:r>
            <a:r>
              <a:rPr lang="ar-SA" dirty="0" smtClean="0"/>
              <a:t> م</a:t>
            </a:r>
            <a:r>
              <a:rPr lang="ar-SY" dirty="0" smtClean="0"/>
              <a:t>.</a:t>
            </a:r>
            <a:r>
              <a:rPr lang="ar-SA" dirty="0" smtClean="0"/>
              <a:t>)</a:t>
            </a:r>
            <a:endParaRPr lang="ar-SA" dirty="0"/>
          </a:p>
        </p:txBody>
      </p:sp>
      <p:sp>
        <p:nvSpPr>
          <p:cNvPr id="17" name="عنصر نائب لرقم الشريحة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52032D-9368-4BB1-B7A2-E69FFF217308}" type="slidenum">
              <a:rPr lang="en-US"/>
              <a:pPr>
                <a:defRPr/>
              </a:pPr>
              <a:t>62</a:t>
            </a:fld>
            <a:endParaRPr lang="en-US" dirty="0"/>
          </a:p>
        </p:txBody>
      </p:sp>
      <p:grpSp>
        <p:nvGrpSpPr>
          <p:cNvPr id="53252" name="Group 12"/>
          <p:cNvGrpSpPr>
            <a:grpSpLocks/>
          </p:cNvGrpSpPr>
          <p:nvPr/>
        </p:nvGrpSpPr>
        <p:grpSpPr bwMode="auto">
          <a:xfrm>
            <a:off x="228600" y="1905000"/>
            <a:ext cx="8686800" cy="4284663"/>
            <a:chOff x="228600" y="1870364"/>
            <a:chExt cx="8686800" cy="4161272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1870364"/>
              <a:ext cx="8686800" cy="4114800"/>
            </a:xfrm>
            <a:prstGeom prst="rect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/>
              <a:contourClr>
                <a:srgbClr val="FFFFFF"/>
              </a:contourClr>
            </a:sp3d>
          </p:spPr>
        </p:pic>
        <p:sp>
          <p:nvSpPr>
            <p:cNvPr id="8" name="TextBox 3"/>
            <p:cNvSpPr txBox="1"/>
            <p:nvPr/>
          </p:nvSpPr>
          <p:spPr>
            <a:xfrm>
              <a:off x="304800" y="2129375"/>
              <a:ext cx="1371600" cy="1135834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Cost and Staffing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Level</a:t>
              </a:r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مستوى التكلفة والتوظيف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9" name="TextBox 4"/>
            <p:cNvSpPr txBox="1"/>
            <p:nvPr/>
          </p:nvSpPr>
          <p:spPr>
            <a:xfrm>
              <a:off x="1905000" y="3276425"/>
              <a:ext cx="1219200" cy="508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Initial Phase</a:t>
              </a:r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مرحلة الابتداء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0" name="TextBox 5"/>
            <p:cNvSpPr txBox="1"/>
            <p:nvPr/>
          </p:nvSpPr>
          <p:spPr>
            <a:xfrm>
              <a:off x="4038600" y="2092374"/>
              <a:ext cx="2362200" cy="92660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Intermediate Phases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(One or More)</a:t>
              </a:r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المراحل المتوسطة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(واحدة أو أكثر)</a:t>
              </a:r>
              <a:endParaRPr lang="ar-SY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1" name="TextBox 6"/>
            <p:cNvSpPr txBox="1"/>
            <p:nvPr/>
          </p:nvSpPr>
          <p:spPr>
            <a:xfrm>
              <a:off x="7086600" y="3276425"/>
              <a:ext cx="1371600" cy="508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Final</a:t>
              </a:r>
              <a:r>
                <a:rPr lang="ar-SA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Phase</a:t>
              </a:r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المرحلة النهائية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" name="TextBox 8"/>
            <p:cNvSpPr txBox="1"/>
            <p:nvPr/>
          </p:nvSpPr>
          <p:spPr>
            <a:xfrm>
              <a:off x="7391400" y="5458968"/>
              <a:ext cx="1219200" cy="508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End</a:t>
              </a:r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النهاية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1219200" y="5451765"/>
              <a:ext cx="1219200" cy="508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Start</a:t>
              </a:r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البدء</a:t>
              </a: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 </a:t>
              </a:r>
            </a:p>
          </p:txBody>
        </p:sp>
        <p:sp>
          <p:nvSpPr>
            <p:cNvPr id="14" name="TextBox 10"/>
            <p:cNvSpPr txBox="1"/>
            <p:nvPr/>
          </p:nvSpPr>
          <p:spPr>
            <a:xfrm>
              <a:off x="3276600" y="5523500"/>
              <a:ext cx="1219200" cy="508136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Time</a:t>
              </a:r>
              <a:endPara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الزمن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</p:grpSp>
      <p:cxnSp>
        <p:nvCxnSpPr>
          <p:cNvPr id="18" name="رابط مستقيم 17"/>
          <p:cNvCxnSpPr/>
          <p:nvPr/>
        </p:nvCxnSpPr>
        <p:spPr>
          <a:xfrm rot="5400000">
            <a:off x="3732213" y="4494213"/>
            <a:ext cx="1982787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9"/>
          <p:cNvSpPr txBox="1"/>
          <p:nvPr/>
        </p:nvSpPr>
        <p:spPr>
          <a:xfrm>
            <a:off x="1981200" y="4876800"/>
            <a:ext cx="12192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Concept</a:t>
            </a:r>
            <a:endParaRPr lang="ar-S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الفكرة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3429000" y="4886980"/>
            <a:ext cx="12192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Develop</a:t>
            </a:r>
            <a:endParaRPr lang="ar-S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التطوير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1" name="TextBox 9"/>
          <p:cNvSpPr txBox="1"/>
          <p:nvPr/>
        </p:nvSpPr>
        <p:spPr>
          <a:xfrm>
            <a:off x="5105400" y="4886980"/>
            <a:ext cx="13716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Implement</a:t>
            </a:r>
            <a:endParaRPr lang="ar-S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التنفيذ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2" name="TextBox 9"/>
          <p:cNvSpPr txBox="1"/>
          <p:nvPr/>
        </p:nvSpPr>
        <p:spPr>
          <a:xfrm>
            <a:off x="6934200" y="4876800"/>
            <a:ext cx="1219200" cy="52322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Closeout</a:t>
            </a:r>
            <a:endParaRPr lang="ar-S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الختام 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505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Project Life Cycle (PLC)-Characteristics</a:t>
            </a:r>
            <a:r>
              <a:rPr lang="ar-SA" dirty="0" smtClean="0"/>
              <a:t> </a:t>
            </a:r>
            <a:br>
              <a:rPr lang="ar-SA" dirty="0" smtClean="0"/>
            </a:br>
            <a:r>
              <a:rPr lang="ar-SA" dirty="0" smtClean="0"/>
              <a:t>دورة حياة المشروع (د</a:t>
            </a:r>
            <a:r>
              <a:rPr lang="ar-SY" dirty="0" smtClean="0"/>
              <a:t>.</a:t>
            </a:r>
            <a:r>
              <a:rPr lang="ar-SA" dirty="0" smtClean="0"/>
              <a:t>ح</a:t>
            </a:r>
            <a:r>
              <a:rPr lang="ar-SY" dirty="0" smtClean="0"/>
              <a:t>.</a:t>
            </a:r>
            <a:r>
              <a:rPr lang="ar-SA" dirty="0" smtClean="0"/>
              <a:t> م</a:t>
            </a:r>
            <a:r>
              <a:rPr lang="ar-SY" dirty="0" smtClean="0"/>
              <a:t>.</a:t>
            </a:r>
            <a:r>
              <a:rPr lang="ar-SA" dirty="0" smtClean="0"/>
              <a:t>) - الميزات</a:t>
            </a:r>
            <a:endParaRPr lang="ar-SA" dirty="0"/>
          </a:p>
        </p:txBody>
      </p:sp>
      <p:sp>
        <p:nvSpPr>
          <p:cNvPr id="19" name="عنصر نائب لرقم الشريحة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37D3A9-82F8-43C7-8F40-0B9E119BF2BA}" type="slidenum">
              <a:rPr lang="en-US"/>
              <a:pPr>
                <a:defRPr/>
              </a:pPr>
              <a:t>63</a:t>
            </a:fld>
            <a:endParaRPr lang="en-US" dirty="0"/>
          </a:p>
        </p:txBody>
      </p:sp>
      <p:grpSp>
        <p:nvGrpSpPr>
          <p:cNvPr id="55300" name="Group 20"/>
          <p:cNvGrpSpPr>
            <a:grpSpLocks/>
          </p:cNvGrpSpPr>
          <p:nvPr/>
        </p:nvGrpSpPr>
        <p:grpSpPr bwMode="auto">
          <a:xfrm>
            <a:off x="381000" y="1981200"/>
            <a:ext cx="8305800" cy="4267200"/>
            <a:chOff x="381000" y="1981200"/>
            <a:chExt cx="8305800" cy="4267200"/>
          </a:xfrm>
        </p:grpSpPr>
        <p:sp>
          <p:nvSpPr>
            <p:cNvPr id="7" name="Rectangle 19"/>
            <p:cNvSpPr/>
            <p:nvPr/>
          </p:nvSpPr>
          <p:spPr>
            <a:xfrm>
              <a:off x="381000" y="1981200"/>
              <a:ext cx="8305800" cy="4267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8" name="Freeform 6"/>
            <p:cNvSpPr/>
            <p:nvPr/>
          </p:nvSpPr>
          <p:spPr>
            <a:xfrm>
              <a:off x="1976438" y="2681288"/>
              <a:ext cx="5634037" cy="2633662"/>
            </a:xfrm>
            <a:custGeom>
              <a:avLst/>
              <a:gdLst>
                <a:gd name="connsiteX0" fmla="*/ 0 w 5633884"/>
                <a:gd name="connsiteY0" fmla="*/ 46704 h 2632587"/>
                <a:gd name="connsiteX1" fmla="*/ 412955 w 5633884"/>
                <a:gd name="connsiteY1" fmla="*/ 2458 h 2632587"/>
                <a:gd name="connsiteX2" fmla="*/ 1253613 w 5633884"/>
                <a:gd name="connsiteY2" fmla="*/ 61452 h 2632587"/>
                <a:gd name="connsiteX3" fmla="*/ 2109019 w 5633884"/>
                <a:gd name="connsiteY3" fmla="*/ 253181 h 2632587"/>
                <a:gd name="connsiteX4" fmla="*/ 3141406 w 5633884"/>
                <a:gd name="connsiteY4" fmla="*/ 769375 h 2632587"/>
                <a:gd name="connsiteX5" fmla="*/ 3952568 w 5633884"/>
                <a:gd name="connsiteY5" fmla="*/ 1624781 h 2632587"/>
                <a:gd name="connsiteX6" fmla="*/ 4055806 w 5633884"/>
                <a:gd name="connsiteY6" fmla="*/ 1801762 h 2632587"/>
                <a:gd name="connsiteX7" fmla="*/ 4527755 w 5633884"/>
                <a:gd name="connsiteY7" fmla="*/ 2244213 h 2632587"/>
                <a:gd name="connsiteX8" fmla="*/ 5220929 w 5633884"/>
                <a:gd name="connsiteY8" fmla="*/ 2539181 h 2632587"/>
                <a:gd name="connsiteX9" fmla="*/ 5633884 w 5633884"/>
                <a:gd name="connsiteY9" fmla="*/ 2612923 h 2632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633884" h="2632587">
                  <a:moveTo>
                    <a:pt x="0" y="46704"/>
                  </a:moveTo>
                  <a:cubicBezTo>
                    <a:pt x="102010" y="23352"/>
                    <a:pt x="204020" y="0"/>
                    <a:pt x="412955" y="2458"/>
                  </a:cubicBezTo>
                  <a:cubicBezTo>
                    <a:pt x="621890" y="4916"/>
                    <a:pt x="970936" y="19665"/>
                    <a:pt x="1253613" y="61452"/>
                  </a:cubicBezTo>
                  <a:cubicBezTo>
                    <a:pt x="1536290" y="103239"/>
                    <a:pt x="1794387" y="135194"/>
                    <a:pt x="2109019" y="253181"/>
                  </a:cubicBezTo>
                  <a:cubicBezTo>
                    <a:pt x="2423651" y="371168"/>
                    <a:pt x="2834148" y="540775"/>
                    <a:pt x="3141406" y="769375"/>
                  </a:cubicBezTo>
                  <a:cubicBezTo>
                    <a:pt x="3448664" y="997975"/>
                    <a:pt x="3800168" y="1452717"/>
                    <a:pt x="3952568" y="1624781"/>
                  </a:cubicBezTo>
                  <a:cubicBezTo>
                    <a:pt x="4104968" y="1796846"/>
                    <a:pt x="3959942" y="1698523"/>
                    <a:pt x="4055806" y="1801762"/>
                  </a:cubicBezTo>
                  <a:cubicBezTo>
                    <a:pt x="4151670" y="1905001"/>
                    <a:pt x="4333568" y="2121310"/>
                    <a:pt x="4527755" y="2244213"/>
                  </a:cubicBezTo>
                  <a:cubicBezTo>
                    <a:pt x="4721942" y="2367116"/>
                    <a:pt x="5036574" y="2477729"/>
                    <a:pt x="5220929" y="2539181"/>
                  </a:cubicBezTo>
                  <a:cubicBezTo>
                    <a:pt x="5405284" y="2600633"/>
                    <a:pt x="5601929" y="2632587"/>
                    <a:pt x="5633884" y="2612923"/>
                  </a:cubicBezTo>
                </a:path>
              </a:pathLst>
            </a:cu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9" name="Freeform 7"/>
            <p:cNvSpPr/>
            <p:nvPr/>
          </p:nvSpPr>
          <p:spPr>
            <a:xfrm>
              <a:off x="1931988" y="2640013"/>
              <a:ext cx="5678487" cy="2546350"/>
            </a:xfrm>
            <a:custGeom>
              <a:avLst/>
              <a:gdLst>
                <a:gd name="connsiteX0" fmla="*/ 0 w 5678129"/>
                <a:gd name="connsiteY0" fmla="*/ 2536723 h 2546555"/>
                <a:gd name="connsiteX1" fmla="*/ 1002890 w 5678129"/>
                <a:gd name="connsiteY1" fmla="*/ 2507226 h 2546555"/>
                <a:gd name="connsiteX2" fmla="*/ 2138516 w 5678129"/>
                <a:gd name="connsiteY2" fmla="*/ 2300749 h 2546555"/>
                <a:gd name="connsiteX3" fmla="*/ 3539613 w 5678129"/>
                <a:gd name="connsiteY3" fmla="*/ 1828800 h 2546555"/>
                <a:gd name="connsiteX4" fmla="*/ 4616245 w 5678129"/>
                <a:gd name="connsiteY4" fmla="*/ 1194620 h 2546555"/>
                <a:gd name="connsiteX5" fmla="*/ 5678129 w 5678129"/>
                <a:gd name="connsiteY5" fmla="*/ 0 h 25465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8129" h="2546555">
                  <a:moveTo>
                    <a:pt x="0" y="2536723"/>
                  </a:moveTo>
                  <a:cubicBezTo>
                    <a:pt x="323235" y="2541639"/>
                    <a:pt x="646471" y="2546555"/>
                    <a:pt x="1002890" y="2507226"/>
                  </a:cubicBezTo>
                  <a:cubicBezTo>
                    <a:pt x="1359309" y="2467897"/>
                    <a:pt x="1715729" y="2413820"/>
                    <a:pt x="2138516" y="2300749"/>
                  </a:cubicBezTo>
                  <a:cubicBezTo>
                    <a:pt x="2561303" y="2187678"/>
                    <a:pt x="3126658" y="2013155"/>
                    <a:pt x="3539613" y="1828800"/>
                  </a:cubicBezTo>
                  <a:cubicBezTo>
                    <a:pt x="3952568" y="1644445"/>
                    <a:pt x="4259826" y="1499420"/>
                    <a:pt x="4616245" y="1194620"/>
                  </a:cubicBezTo>
                  <a:cubicBezTo>
                    <a:pt x="4972664" y="889820"/>
                    <a:pt x="5523271" y="201561"/>
                    <a:pt x="5678129" y="0"/>
                  </a:cubicBezTo>
                </a:path>
              </a:pathLst>
            </a:custGeom>
            <a:ln w="381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0" name="TextBox 8"/>
            <p:cNvSpPr txBox="1"/>
            <p:nvPr/>
          </p:nvSpPr>
          <p:spPr>
            <a:xfrm>
              <a:off x="2057400" y="2057401"/>
              <a:ext cx="4876800" cy="584775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n-lt"/>
                  <a:cs typeface="+mn-cs"/>
                </a:rPr>
                <a:t>Influence of Stakeholders Or opportunity to Add Values</a:t>
              </a:r>
              <a:endParaRPr lang="ar-SA" sz="16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b="1" dirty="0">
                  <a:latin typeface="+mn-lt"/>
                  <a:cs typeface="+mn-cs"/>
                </a:rPr>
                <a:t>تأثيرات أصحاب المصلحة أو الفرصة لإضافة قيمة</a:t>
              </a:r>
              <a:endParaRPr lang="en-US" sz="1600" b="1" dirty="0">
                <a:latin typeface="+mn-lt"/>
                <a:cs typeface="+mn-cs"/>
              </a:endParaRPr>
            </a:p>
          </p:txBody>
        </p:sp>
        <p:sp>
          <p:nvSpPr>
            <p:cNvPr id="11" name="TextBox 9"/>
            <p:cNvSpPr txBox="1"/>
            <p:nvPr/>
          </p:nvSpPr>
          <p:spPr>
            <a:xfrm>
              <a:off x="914400" y="2286000"/>
              <a:ext cx="685800" cy="584775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n-lt"/>
                  <a:cs typeface="+mn-cs"/>
                </a:rPr>
                <a:t>High</a:t>
              </a:r>
              <a:endParaRPr lang="ar-SA" sz="16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b="1" dirty="0">
                  <a:latin typeface="+mn-lt"/>
                  <a:cs typeface="+mn-cs"/>
                </a:rPr>
                <a:t>عالي</a:t>
              </a:r>
              <a:endParaRPr lang="en-US" sz="1600" b="1" dirty="0">
                <a:latin typeface="+mn-lt"/>
                <a:cs typeface="+mn-cs"/>
              </a:endParaRPr>
            </a:p>
          </p:txBody>
        </p:sp>
        <p:sp>
          <p:nvSpPr>
            <p:cNvPr id="12" name="TextBox 10"/>
            <p:cNvSpPr txBox="1"/>
            <p:nvPr/>
          </p:nvSpPr>
          <p:spPr>
            <a:xfrm>
              <a:off x="838200" y="5257800"/>
              <a:ext cx="762000" cy="584775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n-lt"/>
                  <a:cs typeface="+mn-cs"/>
                </a:rPr>
                <a:t>Low</a:t>
              </a:r>
              <a:endParaRPr lang="ar-SA" sz="16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b="1" dirty="0">
                  <a:latin typeface="+mn-lt"/>
                  <a:cs typeface="+mn-cs"/>
                </a:rPr>
                <a:t>منخفض</a:t>
              </a:r>
              <a:endParaRPr lang="en-US" sz="1600" b="1" dirty="0">
                <a:latin typeface="+mn-lt"/>
                <a:cs typeface="+mn-cs"/>
              </a:endParaRPr>
            </a:p>
          </p:txBody>
        </p:sp>
        <p:sp>
          <p:nvSpPr>
            <p:cNvPr id="13" name="TextBox 11"/>
            <p:cNvSpPr txBox="1"/>
            <p:nvPr/>
          </p:nvSpPr>
          <p:spPr>
            <a:xfrm>
              <a:off x="4191000" y="5650468"/>
              <a:ext cx="1371600" cy="584775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n-lt"/>
                  <a:cs typeface="+mn-cs"/>
                </a:rPr>
                <a:t>Project Time</a:t>
              </a:r>
              <a:endParaRPr lang="ar-SA" sz="16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b="1" dirty="0">
                  <a:latin typeface="+mn-lt"/>
                  <a:cs typeface="+mn-cs"/>
                </a:rPr>
                <a:t>زمن المشروع</a:t>
              </a:r>
              <a:endParaRPr lang="en-US" sz="1600" b="1" dirty="0">
                <a:latin typeface="+mn-lt"/>
                <a:cs typeface="+mn-cs"/>
              </a:endParaRPr>
            </a:p>
          </p:txBody>
        </p:sp>
        <p:sp>
          <p:nvSpPr>
            <p:cNvPr id="14" name="TextBox 12"/>
            <p:cNvSpPr txBox="1"/>
            <p:nvPr/>
          </p:nvSpPr>
          <p:spPr>
            <a:xfrm>
              <a:off x="1752600" y="4343400"/>
              <a:ext cx="2209800" cy="584775"/>
            </a:xfrm>
            <a:prstGeom prst="rect">
              <a:avLst/>
            </a:prstGeom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n-lt"/>
                  <a:cs typeface="+mn-cs"/>
                </a:rPr>
                <a:t>Cost To Make Changes</a:t>
              </a:r>
              <a:endParaRPr lang="ar-SA" sz="1600" b="1" dirty="0">
                <a:latin typeface="+mn-lt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b="1" dirty="0">
                  <a:latin typeface="+mn-lt"/>
                  <a:cs typeface="+mn-cs"/>
                </a:rPr>
                <a:t>تكلفة إدخال تعديلات</a:t>
              </a:r>
              <a:endParaRPr lang="en-US" sz="1600" b="1" dirty="0">
                <a:latin typeface="+mn-lt"/>
                <a:cs typeface="+mn-cs"/>
              </a:endParaRP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rot="5400000" flipH="1" flipV="1">
              <a:off x="1" y="3886200"/>
              <a:ext cx="3352800" cy="3175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6"/>
            <p:cNvCxnSpPr/>
            <p:nvPr/>
          </p:nvCxnSpPr>
          <p:spPr>
            <a:xfrm>
              <a:off x="1676400" y="5562600"/>
              <a:ext cx="6934200" cy="15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Down Arrow 17"/>
            <p:cNvSpPr/>
            <p:nvPr/>
          </p:nvSpPr>
          <p:spPr>
            <a:xfrm rot="16200000">
              <a:off x="6096000" y="5345113"/>
              <a:ext cx="228600" cy="990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18" name="TextBox 12"/>
          <p:cNvSpPr txBox="1"/>
          <p:nvPr/>
        </p:nvSpPr>
        <p:spPr>
          <a:xfrm>
            <a:off x="6400800" y="4191000"/>
            <a:ext cx="2209800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Exponential Increase</a:t>
            </a:r>
            <a:endParaRPr lang="ar-SA" sz="16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latin typeface="+mn-lt"/>
                <a:cs typeface="+mn-cs"/>
              </a:rPr>
              <a:t>زيادة آسية</a:t>
            </a:r>
            <a:endParaRPr lang="en-US" sz="1600" b="1" dirty="0">
              <a:latin typeface="+mn-lt"/>
              <a:cs typeface="+mn-cs"/>
            </a:endParaRPr>
          </a:p>
        </p:txBody>
      </p:sp>
      <p:sp>
        <p:nvSpPr>
          <p:cNvPr id="20" name="مستطيل 19"/>
          <p:cNvSpPr/>
          <p:nvPr/>
        </p:nvSpPr>
        <p:spPr>
          <a:xfrm rot="16200000">
            <a:off x="793534" y="3588454"/>
            <a:ext cx="611065" cy="584775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latin typeface="+mn-lt"/>
                <a:cs typeface="+mn-cs"/>
              </a:rPr>
              <a:t>Cost</a:t>
            </a:r>
            <a:endParaRPr lang="ar-SA" sz="16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latin typeface="+mn-lt"/>
                <a:cs typeface="+mn-cs"/>
              </a:rPr>
              <a:t>التكلفة</a:t>
            </a:r>
            <a:endParaRPr lang="en-US" sz="16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960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6DD75B9-8E63-4D79-8DBE-338B8AFB4D26}" type="slidenum">
              <a:rPr lang="en-US"/>
              <a:pPr>
                <a:defRPr/>
              </a:pPr>
              <a:t>64</a:t>
            </a:fld>
            <a:endParaRPr lang="en-US" dirty="0"/>
          </a:p>
        </p:txBody>
      </p:sp>
      <p:grpSp>
        <p:nvGrpSpPr>
          <p:cNvPr id="56323" name="Group 45"/>
          <p:cNvGrpSpPr>
            <a:grpSpLocks/>
          </p:cNvGrpSpPr>
          <p:nvPr/>
        </p:nvGrpSpPr>
        <p:grpSpPr bwMode="auto">
          <a:xfrm>
            <a:off x="471488" y="2819400"/>
            <a:ext cx="1666875" cy="1309688"/>
            <a:chOff x="363" y="2163"/>
            <a:chExt cx="1098" cy="825"/>
          </a:xfrm>
        </p:grpSpPr>
        <p:sp>
          <p:nvSpPr>
            <p:cNvPr id="56352" name="AutoShape 3"/>
            <p:cNvSpPr>
              <a:spLocks noChangeArrowheads="1"/>
            </p:cNvSpPr>
            <p:nvPr/>
          </p:nvSpPr>
          <p:spPr bwMode="auto">
            <a:xfrm>
              <a:off x="381" y="2163"/>
              <a:ext cx="1080" cy="825"/>
            </a:xfrm>
            <a:prstGeom prst="cube">
              <a:avLst>
                <a:gd name="adj" fmla="val 16287"/>
              </a:avLst>
            </a:prstGeom>
            <a:solidFill>
              <a:srgbClr val="FFFF00"/>
            </a:solidFill>
            <a:ln>
              <a:noFill/>
            </a:ln>
            <a:effectLst>
              <a:outerShdw dist="81320" dir="3080412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 eaLnBrk="0" hangingPunct="0">
                <a:spcBef>
                  <a:spcPct val="50000"/>
                </a:spcBef>
              </a:pPr>
              <a:endParaRPr lang="en-US" sz="2000"/>
            </a:p>
          </p:txBody>
        </p:sp>
        <p:sp>
          <p:nvSpPr>
            <p:cNvPr id="66" name="Rectangle 65"/>
            <p:cNvSpPr>
              <a:spLocks noChangeArrowheads="1"/>
            </p:cNvSpPr>
            <p:nvPr/>
          </p:nvSpPr>
          <p:spPr bwMode="auto">
            <a:xfrm>
              <a:off x="363" y="2403"/>
              <a:ext cx="950" cy="51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rtl="1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ar-SY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المراحل</a:t>
              </a:r>
              <a:r>
                <a:rPr lang="ar-SY" sz="2000" dirty="0" smtClean="0">
                  <a:solidFill>
                    <a:schemeClr val="tx1"/>
                  </a:solidFill>
                  <a:latin typeface="Arial" pitchFamily="34" charset="0"/>
                </a:rPr>
                <a:t> </a:t>
              </a:r>
              <a:r>
                <a:rPr lang="ar-SY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الأولية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48" name="Text Box 6"/>
          <p:cNvSpPr txBox="1">
            <a:spLocks noChangeArrowheads="1"/>
          </p:cNvSpPr>
          <p:nvPr/>
        </p:nvSpPr>
        <p:spPr bwMode="auto">
          <a:xfrm>
            <a:off x="969369" y="4279900"/>
            <a:ext cx="543739" cy="402674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b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700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$1</a:t>
            </a:r>
          </a:p>
        </p:txBody>
      </p:sp>
      <p:grpSp>
        <p:nvGrpSpPr>
          <p:cNvPr id="56327" name="Group 48"/>
          <p:cNvGrpSpPr>
            <a:grpSpLocks/>
          </p:cNvGrpSpPr>
          <p:nvPr/>
        </p:nvGrpSpPr>
        <p:grpSpPr bwMode="auto">
          <a:xfrm>
            <a:off x="1808163" y="2819400"/>
            <a:ext cx="1828800" cy="1379538"/>
            <a:chOff x="1253" y="2165"/>
            <a:chExt cx="1152" cy="869"/>
          </a:xfrm>
        </p:grpSpPr>
        <p:sp>
          <p:nvSpPr>
            <p:cNvPr id="56350" name="AutoShape 8"/>
            <p:cNvSpPr>
              <a:spLocks noChangeArrowheads="1"/>
            </p:cNvSpPr>
            <p:nvPr/>
          </p:nvSpPr>
          <p:spPr bwMode="auto">
            <a:xfrm>
              <a:off x="1325" y="2165"/>
              <a:ext cx="1080" cy="825"/>
            </a:xfrm>
            <a:prstGeom prst="cube">
              <a:avLst>
                <a:gd name="adj" fmla="val 15852"/>
              </a:avLst>
            </a:prstGeom>
            <a:solidFill>
              <a:srgbClr val="C6C100"/>
            </a:solidFill>
            <a:ln>
              <a:noFill/>
            </a:ln>
            <a:effectLst>
              <a:outerShdw dist="81320" dir="3080412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 eaLnBrk="0" hangingPunct="0">
                <a:spcBef>
                  <a:spcPct val="50000"/>
                </a:spcBef>
              </a:pPr>
              <a:endParaRPr lang="en-US" sz="2000"/>
            </a:p>
          </p:txBody>
        </p:sp>
        <p:sp>
          <p:nvSpPr>
            <p:cNvPr id="64" name="Rectangle 63"/>
            <p:cNvSpPr>
              <a:spLocks noChangeArrowheads="1"/>
            </p:cNvSpPr>
            <p:nvPr/>
          </p:nvSpPr>
          <p:spPr bwMode="auto">
            <a:xfrm>
              <a:off x="1253" y="2285"/>
              <a:ext cx="1112" cy="74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17961" dir="2700000" algn="ctr" rotWithShape="0">
                <a:schemeClr val="tx1"/>
              </a:outerShdw>
            </a:effec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50000"/>
                </a:spcBef>
                <a:spcAft>
                  <a:spcPct val="0"/>
                </a:spcAft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500"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 rtl="1">
                <a:lnSpc>
                  <a:spcPct val="85000"/>
                </a:lnSpc>
                <a:spcBef>
                  <a:spcPct val="0"/>
                </a:spcBef>
                <a:defRPr/>
              </a:pPr>
              <a:r>
                <a:rPr lang="ar-SY" sz="2800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Times New Roman" pitchFamily="18" charset="0"/>
                </a:rPr>
                <a:t>مرحلة التخطيط الابتدائي</a:t>
              </a:r>
              <a:endPara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endParaRPr>
            </a:p>
          </p:txBody>
        </p:sp>
      </p:grpSp>
      <p:sp>
        <p:nvSpPr>
          <p:cNvPr id="50" name="Text Box 10"/>
          <p:cNvSpPr txBox="1">
            <a:spLocks noChangeArrowheads="1"/>
          </p:cNvSpPr>
          <p:nvPr/>
        </p:nvSpPr>
        <p:spPr bwMode="auto">
          <a:xfrm>
            <a:off x="2425107" y="4289425"/>
            <a:ext cx="543739" cy="402674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700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$5</a:t>
            </a: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3887691" y="4283075"/>
            <a:ext cx="723275" cy="402674"/>
          </a:xfrm>
          <a:prstGeom prst="rect">
            <a:avLst/>
          </a:prstGeom>
          <a:solidFill>
            <a:srgbClr val="FFC000"/>
          </a:soli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70000"/>
              </a:lnSpc>
              <a:defRPr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</a:rPr>
              <a:t>$25</a:t>
            </a:r>
          </a:p>
        </p:txBody>
      </p:sp>
      <p:sp>
        <p:nvSpPr>
          <p:cNvPr id="52" name="Text Box 12"/>
          <p:cNvSpPr txBox="1">
            <a:spLocks noChangeArrowheads="1"/>
          </p:cNvSpPr>
          <p:nvPr/>
        </p:nvSpPr>
        <p:spPr bwMode="auto">
          <a:xfrm>
            <a:off x="5304236" y="4276725"/>
            <a:ext cx="902811" cy="402674"/>
          </a:xfrm>
          <a:prstGeom prst="rect">
            <a:avLst/>
          </a:prstGeom>
          <a:solidFill>
            <a:srgbClr val="FF4B4B"/>
          </a:soli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 rtl="1">
              <a:lnSpc>
                <a:spcPct val="70000"/>
              </a:lnSpc>
              <a:defRPr/>
            </a:pPr>
            <a:r>
              <a:rPr lang="en-US" sz="2800" dirty="0">
                <a:latin typeface="Times New Roman" pitchFamily="18" charset="0"/>
              </a:rPr>
              <a:t>$100</a:t>
            </a: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6819900" y="4286250"/>
            <a:ext cx="1643400" cy="402674"/>
          </a:xfrm>
          <a:prstGeom prst="rect">
            <a:avLst/>
          </a:prstGeom>
          <a:solidFill>
            <a:srgbClr val="C00000"/>
          </a:solidFill>
          <a:ln w="12700">
            <a:noFill/>
            <a:miter lim="800000"/>
            <a:headEnd/>
            <a:tailEnd/>
          </a:ln>
          <a:effectLst>
            <a:outerShdw dist="17961" dir="2700000" algn="ctr" rotWithShape="0">
              <a:schemeClr val="tx1"/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50000"/>
              </a:spcBef>
              <a:spcAft>
                <a:spcPct val="0"/>
              </a:spcAft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500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  <a:defRPr/>
            </a:pPr>
            <a:r>
              <a:rPr lang="en-US" sz="2800" dirty="0" smtClean="0">
                <a:latin typeface="Times New Roman" pitchFamily="18" charset="0"/>
              </a:rPr>
              <a:t>&gt; $10,000</a:t>
            </a:r>
            <a:endParaRPr lang="en-US" sz="2800" dirty="0">
              <a:latin typeface="Times New Roman" pitchFamily="18" charset="0"/>
            </a:endParaRPr>
          </a:p>
        </p:txBody>
      </p:sp>
      <p:grpSp>
        <p:nvGrpSpPr>
          <p:cNvPr id="56340" name="Group 53"/>
          <p:cNvGrpSpPr>
            <a:grpSpLocks/>
          </p:cNvGrpSpPr>
          <p:nvPr/>
        </p:nvGrpSpPr>
        <p:grpSpPr bwMode="auto">
          <a:xfrm>
            <a:off x="3290888" y="2819400"/>
            <a:ext cx="1852612" cy="1379538"/>
            <a:chOff x="2107" y="1829"/>
            <a:chExt cx="1167" cy="869"/>
          </a:xfrm>
        </p:grpSpPr>
        <p:sp>
          <p:nvSpPr>
            <p:cNvPr id="56348" name="AutoShape 15"/>
            <p:cNvSpPr>
              <a:spLocks noChangeArrowheads="1"/>
            </p:cNvSpPr>
            <p:nvPr/>
          </p:nvSpPr>
          <p:spPr bwMode="auto">
            <a:xfrm>
              <a:off x="2194" y="1829"/>
              <a:ext cx="1080" cy="825"/>
            </a:xfrm>
            <a:prstGeom prst="cube">
              <a:avLst>
                <a:gd name="adj" fmla="val 15852"/>
              </a:avLst>
            </a:prstGeom>
            <a:solidFill>
              <a:srgbClr val="00B600"/>
            </a:solidFill>
            <a:ln>
              <a:noFill/>
            </a:ln>
            <a:effectLst>
              <a:outerShdw dist="81320" dir="3080412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 eaLnBrk="0" hangingPunct="0">
                <a:spcBef>
                  <a:spcPct val="50000"/>
                </a:spcBef>
              </a:pPr>
              <a:endParaRPr lang="en-US" sz="2000"/>
            </a:p>
          </p:txBody>
        </p:sp>
        <p:sp>
          <p:nvSpPr>
            <p:cNvPr id="56349" name="Rectangle 61"/>
            <p:cNvSpPr>
              <a:spLocks noChangeArrowheads="1"/>
            </p:cNvSpPr>
            <p:nvPr/>
          </p:nvSpPr>
          <p:spPr bwMode="auto">
            <a:xfrm>
              <a:off x="2107" y="1949"/>
              <a:ext cx="1112" cy="749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rtl="1" eaLnBrk="0" hangingPunct="0">
                <a:lnSpc>
                  <a:spcPct val="85000"/>
                </a:lnSpc>
              </a:pPr>
              <a:r>
                <a:rPr lang="ar-SY" sz="2800"/>
                <a:t>مرحلة التخطيط التفصيلي</a:t>
              </a:r>
              <a:endParaRPr lang="en-US" sz="2800"/>
            </a:p>
          </p:txBody>
        </p:sp>
      </p:grpSp>
      <p:grpSp>
        <p:nvGrpSpPr>
          <p:cNvPr id="56341" name="Group 54"/>
          <p:cNvGrpSpPr>
            <a:grpSpLocks/>
          </p:cNvGrpSpPr>
          <p:nvPr/>
        </p:nvGrpSpPr>
        <p:grpSpPr bwMode="auto">
          <a:xfrm>
            <a:off x="4805363" y="2819400"/>
            <a:ext cx="1833562" cy="1309688"/>
            <a:chOff x="3071" y="1829"/>
            <a:chExt cx="1155" cy="825"/>
          </a:xfrm>
        </p:grpSpPr>
        <p:sp>
          <p:nvSpPr>
            <p:cNvPr id="56346" name="AutoShape 18"/>
            <p:cNvSpPr>
              <a:spLocks noChangeArrowheads="1"/>
            </p:cNvSpPr>
            <p:nvPr/>
          </p:nvSpPr>
          <p:spPr bwMode="auto">
            <a:xfrm>
              <a:off x="3146" y="1829"/>
              <a:ext cx="1080" cy="825"/>
            </a:xfrm>
            <a:prstGeom prst="cube">
              <a:avLst>
                <a:gd name="adj" fmla="val 15852"/>
              </a:avLst>
            </a:prstGeom>
            <a:solidFill>
              <a:srgbClr val="3399FF"/>
            </a:solidFill>
            <a:ln>
              <a:noFill/>
            </a:ln>
            <a:effectLst>
              <a:outerShdw dist="81320" dir="3080412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 eaLnBrk="0" hangingPunct="0">
                <a:spcBef>
                  <a:spcPct val="50000"/>
                </a:spcBef>
              </a:pPr>
              <a:endParaRPr lang="en-US" sz="2000"/>
            </a:p>
          </p:txBody>
        </p:sp>
        <p:sp>
          <p:nvSpPr>
            <p:cNvPr id="56347" name="Rectangle 59"/>
            <p:cNvSpPr>
              <a:spLocks noChangeArrowheads="1"/>
            </p:cNvSpPr>
            <p:nvPr/>
          </p:nvSpPr>
          <p:spPr bwMode="auto">
            <a:xfrm>
              <a:off x="3071" y="2045"/>
              <a:ext cx="1112" cy="51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rtl="1" eaLnBrk="0" hangingPunct="0">
                <a:lnSpc>
                  <a:spcPct val="85000"/>
                </a:lnSpc>
              </a:pPr>
              <a:r>
                <a:rPr lang="ar-SY" sz="2800"/>
                <a:t>مرحلة</a:t>
              </a:r>
            </a:p>
            <a:p>
              <a:pPr algn="ctr" rtl="1" eaLnBrk="0" hangingPunct="0">
                <a:lnSpc>
                  <a:spcPct val="85000"/>
                </a:lnSpc>
              </a:pPr>
              <a:r>
                <a:rPr lang="ar-SY" sz="2800"/>
                <a:t> التنفيذ</a:t>
              </a:r>
              <a:endParaRPr lang="en-US" sz="2800"/>
            </a:p>
          </p:txBody>
        </p:sp>
      </p:grpSp>
      <p:grpSp>
        <p:nvGrpSpPr>
          <p:cNvPr id="56342" name="Group 55"/>
          <p:cNvGrpSpPr>
            <a:grpSpLocks/>
          </p:cNvGrpSpPr>
          <p:nvPr/>
        </p:nvGrpSpPr>
        <p:grpSpPr bwMode="auto">
          <a:xfrm>
            <a:off x="6305550" y="2819400"/>
            <a:ext cx="2366963" cy="1309688"/>
            <a:chOff x="4026" y="1829"/>
            <a:chExt cx="1491" cy="825"/>
          </a:xfrm>
        </p:grpSpPr>
        <p:sp>
          <p:nvSpPr>
            <p:cNvPr id="56344" name="AutoShape 21"/>
            <p:cNvSpPr>
              <a:spLocks noChangeArrowheads="1"/>
            </p:cNvSpPr>
            <p:nvPr/>
          </p:nvSpPr>
          <p:spPr bwMode="auto">
            <a:xfrm>
              <a:off x="4094" y="1829"/>
              <a:ext cx="1423" cy="825"/>
            </a:xfrm>
            <a:prstGeom prst="cube">
              <a:avLst>
                <a:gd name="adj" fmla="val 15852"/>
              </a:avLst>
            </a:prstGeom>
            <a:solidFill>
              <a:srgbClr val="9933FF"/>
            </a:solidFill>
            <a:ln>
              <a:noFill/>
            </a:ln>
            <a:effectLst>
              <a:outerShdw dist="81320" dir="3080412" algn="ctr" rotWithShape="0">
                <a:schemeClr val="tx1">
                  <a:alpha val="5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r" rtl="1" eaLnBrk="0" hangingPunct="0">
                <a:spcBef>
                  <a:spcPct val="50000"/>
                </a:spcBef>
              </a:pPr>
              <a:endParaRPr lang="en-US" sz="2000"/>
            </a:p>
          </p:txBody>
        </p:sp>
        <p:sp>
          <p:nvSpPr>
            <p:cNvPr id="56345" name="Rectangle 57"/>
            <p:cNvSpPr>
              <a:spLocks noChangeArrowheads="1"/>
            </p:cNvSpPr>
            <p:nvPr/>
          </p:nvSpPr>
          <p:spPr bwMode="auto">
            <a:xfrm>
              <a:off x="4026" y="2093"/>
              <a:ext cx="1428" cy="518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 rtl="1" eaLnBrk="0" hangingPunct="0">
                <a:lnSpc>
                  <a:spcPct val="85000"/>
                </a:lnSpc>
              </a:pPr>
              <a:r>
                <a:rPr lang="ar-SY" sz="2800"/>
                <a:t>مرحلة التسليم والتشغيل</a:t>
              </a:r>
              <a:endParaRPr lang="en-US" sz="2800"/>
            </a:p>
          </p:txBody>
        </p:sp>
      </p:grpSp>
      <p:sp>
        <p:nvSpPr>
          <p:cNvPr id="67" name="Rectangle 3"/>
          <p:cNvSpPr>
            <a:spLocks noChangeArrowheads="1"/>
          </p:cNvSpPr>
          <p:nvPr/>
        </p:nvSpPr>
        <p:spPr bwMode="auto">
          <a:xfrm>
            <a:off x="685800" y="571500"/>
            <a:ext cx="77724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Relative cost to fix errors with the progress of the project</a:t>
            </a:r>
          </a:p>
          <a:p>
            <a:pPr algn="ctr" rtl="1" fontAlgn="auto">
              <a:spcAft>
                <a:spcPts val="0"/>
              </a:spcAft>
              <a:defRPr/>
            </a:pPr>
            <a:r>
              <a:rPr lang="ar-SY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التكلفة النسبية لإصلاح الأخطاء مع تقدم المشروع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49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914400" y="1676400"/>
            <a:ext cx="7772400" cy="44196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Project Life Cycle (PLC)-Characteristics</a:t>
            </a:r>
            <a:r>
              <a:rPr lang="ar-SA" dirty="0" smtClean="0"/>
              <a:t> </a:t>
            </a:r>
            <a:br>
              <a:rPr lang="ar-SA" dirty="0" smtClean="0"/>
            </a:br>
            <a:r>
              <a:rPr lang="ar-SA" dirty="0" smtClean="0"/>
              <a:t>دورة حياة المشروع (د</a:t>
            </a:r>
            <a:r>
              <a:rPr lang="ar-SY" dirty="0" smtClean="0"/>
              <a:t>.</a:t>
            </a:r>
            <a:r>
              <a:rPr lang="ar-SA" dirty="0" smtClean="0"/>
              <a:t>ح</a:t>
            </a:r>
            <a:r>
              <a:rPr lang="ar-SY" dirty="0" smtClean="0"/>
              <a:t>.</a:t>
            </a:r>
            <a:r>
              <a:rPr lang="ar-SA" dirty="0" smtClean="0"/>
              <a:t> م</a:t>
            </a:r>
            <a:r>
              <a:rPr lang="ar-SY" dirty="0" smtClean="0"/>
              <a:t>.</a:t>
            </a:r>
            <a:r>
              <a:rPr lang="ar-SA" dirty="0" smtClean="0"/>
              <a:t>) - الميزات</a:t>
            </a:r>
            <a:endParaRPr lang="ar-SA" dirty="0"/>
          </a:p>
        </p:txBody>
      </p:sp>
      <p:sp>
        <p:nvSpPr>
          <p:cNvPr id="14" name="عنصر نائب لرقم الشريحة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B002E-4C0A-40AD-88DF-564B7DFD86DE}" type="slidenum">
              <a:rPr lang="en-US"/>
              <a:pPr>
                <a:defRPr/>
              </a:pPr>
              <a:t>65</a:t>
            </a:fld>
            <a:endParaRPr lang="en-US" dirty="0"/>
          </a:p>
        </p:txBody>
      </p:sp>
      <p:cxnSp>
        <p:nvCxnSpPr>
          <p:cNvPr id="7" name="رابط مستقيم 6"/>
          <p:cNvCxnSpPr/>
          <p:nvPr/>
        </p:nvCxnSpPr>
        <p:spPr>
          <a:xfrm rot="5400000">
            <a:off x="-1295399" y="3886200"/>
            <a:ext cx="4419600" cy="317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rot="10800000" flipV="1">
            <a:off x="914400" y="6096000"/>
            <a:ext cx="77724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شكل حر 10"/>
          <p:cNvSpPr/>
          <p:nvPr/>
        </p:nvSpPr>
        <p:spPr>
          <a:xfrm>
            <a:off x="1177925" y="2205038"/>
            <a:ext cx="6651625" cy="3181350"/>
          </a:xfrm>
          <a:custGeom>
            <a:avLst/>
            <a:gdLst>
              <a:gd name="connsiteX0" fmla="*/ 0 w 6651320"/>
              <a:gd name="connsiteY0" fmla="*/ 12526 h 3181611"/>
              <a:gd name="connsiteX1" fmla="*/ 563671 w 6651320"/>
              <a:gd name="connsiteY1" fmla="*/ 12526 h 3181611"/>
              <a:gd name="connsiteX2" fmla="*/ 1553227 w 6651320"/>
              <a:gd name="connsiteY2" fmla="*/ 87682 h 3181611"/>
              <a:gd name="connsiteX3" fmla="*/ 2743200 w 6651320"/>
              <a:gd name="connsiteY3" fmla="*/ 275572 h 3181611"/>
              <a:gd name="connsiteX4" fmla="*/ 4258849 w 6651320"/>
              <a:gd name="connsiteY4" fmla="*/ 764087 h 3181611"/>
              <a:gd name="connsiteX5" fmla="*/ 5523978 w 6651320"/>
              <a:gd name="connsiteY5" fmla="*/ 1465545 h 3181611"/>
              <a:gd name="connsiteX6" fmla="*/ 6438378 w 6651320"/>
              <a:gd name="connsiteY6" fmla="*/ 2642992 h 3181611"/>
              <a:gd name="connsiteX7" fmla="*/ 6651320 w 6651320"/>
              <a:gd name="connsiteY7" fmla="*/ 3181611 h 3181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51320" h="3181611">
                <a:moveTo>
                  <a:pt x="0" y="12526"/>
                </a:moveTo>
                <a:cubicBezTo>
                  <a:pt x="152400" y="6263"/>
                  <a:pt x="304800" y="0"/>
                  <a:pt x="563671" y="12526"/>
                </a:cubicBezTo>
                <a:cubicBezTo>
                  <a:pt x="822542" y="25052"/>
                  <a:pt x="1189972" y="43841"/>
                  <a:pt x="1553227" y="87682"/>
                </a:cubicBezTo>
                <a:cubicBezTo>
                  <a:pt x="1916482" y="131523"/>
                  <a:pt x="2292263" y="162838"/>
                  <a:pt x="2743200" y="275572"/>
                </a:cubicBezTo>
                <a:cubicBezTo>
                  <a:pt x="3194137" y="388306"/>
                  <a:pt x="3795386" y="565758"/>
                  <a:pt x="4258849" y="764087"/>
                </a:cubicBezTo>
                <a:cubicBezTo>
                  <a:pt x="4722312" y="962416"/>
                  <a:pt x="5160723" y="1152394"/>
                  <a:pt x="5523978" y="1465545"/>
                </a:cubicBezTo>
                <a:cubicBezTo>
                  <a:pt x="5887233" y="1778696"/>
                  <a:pt x="6250488" y="2356981"/>
                  <a:pt x="6438378" y="2642992"/>
                </a:cubicBezTo>
                <a:cubicBezTo>
                  <a:pt x="6626268" y="2929003"/>
                  <a:pt x="6638794" y="3055307"/>
                  <a:pt x="6651320" y="3181611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12" name="شكل حر 11"/>
          <p:cNvSpPr/>
          <p:nvPr/>
        </p:nvSpPr>
        <p:spPr>
          <a:xfrm>
            <a:off x="1430338" y="2292350"/>
            <a:ext cx="6523037" cy="3302000"/>
          </a:xfrm>
          <a:custGeom>
            <a:avLst/>
            <a:gdLst>
              <a:gd name="connsiteX0" fmla="*/ 59499 w 6522929"/>
              <a:gd name="connsiteY0" fmla="*/ 3281819 h 3302696"/>
              <a:gd name="connsiteX1" fmla="*/ 284968 w 6522929"/>
              <a:gd name="connsiteY1" fmla="*/ 3294345 h 3302696"/>
              <a:gd name="connsiteX2" fmla="*/ 2126294 w 6522929"/>
              <a:gd name="connsiteY2" fmla="*/ 3256767 h 3302696"/>
              <a:gd name="connsiteX3" fmla="*/ 4393505 w 6522929"/>
              <a:gd name="connsiteY3" fmla="*/ 3018773 h 3302696"/>
              <a:gd name="connsiteX4" fmla="*/ 5758842 w 6522929"/>
              <a:gd name="connsiteY4" fmla="*/ 1816274 h 3302696"/>
              <a:gd name="connsiteX5" fmla="*/ 6522929 w 6522929"/>
              <a:gd name="connsiteY5" fmla="*/ 0 h 3302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522929" h="3302696">
                <a:moveTo>
                  <a:pt x="59499" y="3281819"/>
                </a:moveTo>
                <a:cubicBezTo>
                  <a:pt x="0" y="3290169"/>
                  <a:pt x="284968" y="3294345"/>
                  <a:pt x="284968" y="3294345"/>
                </a:cubicBezTo>
                <a:cubicBezTo>
                  <a:pt x="629434" y="3290170"/>
                  <a:pt x="1441538" y="3302696"/>
                  <a:pt x="2126294" y="3256767"/>
                </a:cubicBezTo>
                <a:cubicBezTo>
                  <a:pt x="2811050" y="3210838"/>
                  <a:pt x="3788080" y="3258855"/>
                  <a:pt x="4393505" y="3018773"/>
                </a:cubicBezTo>
                <a:cubicBezTo>
                  <a:pt x="4998930" y="2778691"/>
                  <a:pt x="5403938" y="2319403"/>
                  <a:pt x="5758842" y="1816274"/>
                </a:cubicBezTo>
                <a:cubicBezTo>
                  <a:pt x="6113746" y="1313145"/>
                  <a:pt x="6318337" y="656572"/>
                  <a:pt x="6522929" y="0"/>
                </a:cubicBezTo>
              </a:path>
            </a:pathLst>
          </a:cu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ar-SA" dirty="0"/>
          </a:p>
        </p:txBody>
      </p:sp>
      <p:sp>
        <p:nvSpPr>
          <p:cNvPr id="15" name="TextBox 8"/>
          <p:cNvSpPr txBox="1"/>
          <p:nvPr/>
        </p:nvSpPr>
        <p:spPr>
          <a:xfrm>
            <a:off x="1143000" y="2514601"/>
            <a:ext cx="2590800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Uncertainty of Success</a:t>
            </a:r>
            <a:endParaRPr lang="ar-SA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latin typeface="+mn-lt"/>
                <a:cs typeface="+mn-cs"/>
              </a:rPr>
              <a:t>الشك في النجاح</a:t>
            </a:r>
          </a:p>
        </p:txBody>
      </p:sp>
      <p:sp>
        <p:nvSpPr>
          <p:cNvPr id="18" name="TextBox 12"/>
          <p:cNvSpPr txBox="1"/>
          <p:nvPr/>
        </p:nvSpPr>
        <p:spPr>
          <a:xfrm>
            <a:off x="1371600" y="4800600"/>
            <a:ext cx="1981200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Amount at Stake</a:t>
            </a:r>
            <a:endParaRPr lang="ar-SA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latin typeface="+mn-lt"/>
                <a:cs typeface="+mn-cs"/>
              </a:rPr>
              <a:t>القيمة في المخاطرة</a:t>
            </a:r>
            <a:endParaRPr lang="en-US" b="1" dirty="0">
              <a:latin typeface="+mn-lt"/>
              <a:cs typeface="+mn-cs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3733800" y="6150114"/>
            <a:ext cx="1981200" cy="64633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atin typeface="+mn-lt"/>
                <a:cs typeface="+mn-cs"/>
              </a:rPr>
              <a:t>Project Life Cycle</a:t>
            </a:r>
            <a:endParaRPr lang="ar-SA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latin typeface="+mn-lt"/>
                <a:cs typeface="+mn-cs"/>
              </a:rPr>
              <a:t>دورة حياة المشروع </a:t>
            </a:r>
          </a:p>
        </p:txBody>
      </p:sp>
      <p:cxnSp>
        <p:nvCxnSpPr>
          <p:cNvPr id="21" name="رابط كسهم مستقيم 20"/>
          <p:cNvCxnSpPr/>
          <p:nvPr/>
        </p:nvCxnSpPr>
        <p:spPr>
          <a:xfrm>
            <a:off x="5791200" y="6477000"/>
            <a:ext cx="10668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0" name="TextBox 9"/>
          <p:cNvSpPr txBox="1"/>
          <p:nvPr/>
        </p:nvSpPr>
        <p:spPr>
          <a:xfrm>
            <a:off x="228600" y="1752600"/>
            <a:ext cx="6858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High</a:t>
            </a:r>
            <a:endParaRPr lang="ar-SA" sz="14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latin typeface="+mn-lt"/>
                <a:cs typeface="+mn-cs"/>
              </a:rPr>
              <a:t>عالي</a:t>
            </a:r>
            <a:endParaRPr lang="en-US" sz="1400" b="1" dirty="0">
              <a:latin typeface="+mn-lt"/>
              <a:cs typeface="+mn-cs"/>
            </a:endParaRPr>
          </a:p>
        </p:txBody>
      </p:sp>
      <p:sp>
        <p:nvSpPr>
          <p:cNvPr id="22" name="TextBox 10"/>
          <p:cNvSpPr txBox="1"/>
          <p:nvPr/>
        </p:nvSpPr>
        <p:spPr>
          <a:xfrm>
            <a:off x="152400" y="5638800"/>
            <a:ext cx="762000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Low</a:t>
            </a:r>
            <a:endParaRPr lang="ar-SA" sz="14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latin typeface="+mn-lt"/>
                <a:cs typeface="+mn-cs"/>
              </a:rPr>
              <a:t>منخفض</a:t>
            </a:r>
            <a:endParaRPr lang="en-US" sz="1400" b="1" dirty="0">
              <a:latin typeface="+mn-lt"/>
              <a:cs typeface="+mn-cs"/>
            </a:endParaRPr>
          </a:p>
        </p:txBody>
      </p:sp>
      <p:sp>
        <p:nvSpPr>
          <p:cNvPr id="23" name="مستطيل 22"/>
          <p:cNvSpPr/>
          <p:nvPr/>
        </p:nvSpPr>
        <p:spPr>
          <a:xfrm rot="16200000">
            <a:off x="245913" y="3619231"/>
            <a:ext cx="550151" cy="523220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+mn-lt"/>
                <a:cs typeface="+mn-cs"/>
              </a:rPr>
              <a:t>Cost</a:t>
            </a:r>
            <a:endParaRPr lang="ar-SA" sz="1400" b="1" dirty="0"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latin typeface="+mn-lt"/>
                <a:cs typeface="+mn-cs"/>
              </a:rPr>
              <a:t>التكلفة</a:t>
            </a:r>
            <a:endParaRPr lang="en-US" sz="1400" b="1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190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Relationship Between The Product &amp; The PLC</a:t>
            </a:r>
            <a:r>
              <a:rPr lang="ar-S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S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A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العلاقة بين دورتي حياة المنتج والمشروع</a:t>
            </a:r>
            <a:endParaRPr lang="ar-SA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E36DF6-E1F2-4274-A96A-64CE13CBBC5F}" type="slidenum">
              <a:rPr lang="en-US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6" name="Picture 1" descr="K:\general\PM\Picture1.e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90800"/>
            <a:ext cx="762000" cy="79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own Arrow 5"/>
          <p:cNvSpPr/>
          <p:nvPr/>
        </p:nvSpPr>
        <p:spPr>
          <a:xfrm>
            <a:off x="1143000" y="4000500"/>
            <a:ext cx="1714500" cy="1143000"/>
          </a:xfrm>
          <a:prstGeom prst="downArrow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New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Product</a:t>
            </a:r>
            <a:endParaRPr lang="ar-SA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منتج جديد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28600" y="2286000"/>
            <a:ext cx="1447800" cy="1600200"/>
          </a:xfrm>
          <a:prstGeom prst="rightArrow">
            <a:avLst/>
          </a:prstGeom>
          <a:solidFill>
            <a:srgbClr val="00206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Org. Operations</a:t>
            </a:r>
            <a:endParaRPr lang="ar-SA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عمليات المنظومة</a:t>
            </a:r>
            <a:endParaRPr 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1676400" y="3390900"/>
            <a:ext cx="685800" cy="584775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فكرة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Idea</a:t>
            </a:r>
          </a:p>
        </p:txBody>
      </p:sp>
      <p:sp>
        <p:nvSpPr>
          <p:cNvPr id="10" name="Pentagon 11"/>
          <p:cNvSpPr/>
          <p:nvPr/>
        </p:nvSpPr>
        <p:spPr>
          <a:xfrm>
            <a:off x="457200" y="5181600"/>
            <a:ext cx="3581400" cy="838200"/>
          </a:xfrm>
          <a:prstGeom prst="homePlate">
            <a:avLst/>
          </a:prstGeom>
          <a:solidFill>
            <a:srgbClr val="C00000"/>
          </a:solidFill>
          <a:ln>
            <a:solidFill>
              <a:srgbClr val="FFC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PLC – Project Life Cycle</a:t>
            </a:r>
            <a:endParaRPr lang="ar-SA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دح م – دورة حياة المشروع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ight Arrow 23"/>
          <p:cNvSpPr/>
          <p:nvPr/>
        </p:nvSpPr>
        <p:spPr>
          <a:xfrm>
            <a:off x="6400800" y="4838700"/>
            <a:ext cx="1295400" cy="1181100"/>
          </a:xfrm>
          <a:prstGeom prst="rightArrow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Sale</a:t>
            </a:r>
            <a:endParaRPr lang="ar-SA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بيع المنتج</a:t>
            </a:r>
            <a:endParaRPr lang="en-US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Curved Up Arrow 24"/>
          <p:cNvSpPr/>
          <p:nvPr/>
        </p:nvSpPr>
        <p:spPr>
          <a:xfrm rot="17336232">
            <a:off x="7469685" y="4323156"/>
            <a:ext cx="1919644" cy="730782"/>
          </a:xfrm>
          <a:prstGeom prst="curvedUpArrow">
            <a:avLst/>
          </a:prstGeom>
          <a:solidFill>
            <a:srgbClr val="00660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25"/>
          <p:cNvSpPr txBox="1"/>
          <p:nvPr/>
        </p:nvSpPr>
        <p:spPr>
          <a:xfrm>
            <a:off x="6858000" y="3048000"/>
            <a:ext cx="1219200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Upgrading</a:t>
            </a:r>
            <a:endParaRPr lang="ar-S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تطوير المنتج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5" name="Equal 27"/>
          <p:cNvSpPr/>
          <p:nvPr/>
        </p:nvSpPr>
        <p:spPr>
          <a:xfrm>
            <a:off x="6172200" y="3124200"/>
            <a:ext cx="609600" cy="533400"/>
          </a:xfrm>
          <a:prstGeom prst="mathEqual">
            <a:avLst/>
          </a:prstGeom>
          <a:solidFill>
            <a:srgbClr val="FFC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Left Arrow 29"/>
          <p:cNvSpPr/>
          <p:nvPr/>
        </p:nvSpPr>
        <p:spPr>
          <a:xfrm>
            <a:off x="2590800" y="2819400"/>
            <a:ext cx="1828800" cy="914400"/>
          </a:xfrm>
          <a:prstGeom prst="leftArrow">
            <a:avLst/>
          </a:prstGeom>
          <a:solidFill>
            <a:srgbClr val="006600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/>
              <a:t>Go To New Idea</a:t>
            </a:r>
            <a:endParaRPr lang="ar-SA" sz="1400" b="1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/>
              <a:t>الذهاب إلى فكرة جديدة</a:t>
            </a:r>
            <a:endParaRPr lang="en-US" sz="1400" b="1" dirty="0"/>
          </a:p>
        </p:txBody>
      </p:sp>
      <p:pic>
        <p:nvPicPr>
          <p:cNvPr id="17" name="Picture 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1266825" cy="525463"/>
          </a:xfrm>
          <a:prstGeom prst="rect">
            <a:avLst/>
          </a:prstGeom>
          <a:noFill/>
          <a:ln>
            <a:noFill/>
          </a:ln>
          <a:effectLst>
            <a:outerShdw dist="17961" dir="135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AG00423_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953000"/>
            <a:ext cx="1489075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" descr="K:\general\PM\Picture111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4024" y="1485900"/>
            <a:ext cx="1135076" cy="132873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1" name="TextBox 22"/>
          <p:cNvSpPr txBox="1"/>
          <p:nvPr/>
        </p:nvSpPr>
        <p:spPr>
          <a:xfrm>
            <a:off x="5608624" y="1900238"/>
            <a:ext cx="1447800" cy="646331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Divestment</a:t>
            </a:r>
            <a:endParaRPr lang="ar-S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إنهاء الاستثمار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4038600" y="5269468"/>
            <a:ext cx="990600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rtlCol="1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Product</a:t>
            </a:r>
            <a:endParaRPr lang="ar-S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منتج</a:t>
            </a:r>
          </a:p>
        </p:txBody>
      </p:sp>
      <p:sp>
        <p:nvSpPr>
          <p:cNvPr id="25" name="Bent Arrow 24"/>
          <p:cNvSpPr/>
          <p:nvPr/>
        </p:nvSpPr>
        <p:spPr>
          <a:xfrm>
            <a:off x="4191000" y="1981200"/>
            <a:ext cx="1371600" cy="990600"/>
          </a:xfrm>
          <a:prstGeom prst="bentArrow">
            <a:avLst/>
          </a:prstGeom>
          <a:solidFill>
            <a:srgbClr val="C00000"/>
          </a:solidFill>
          <a:ln>
            <a:solidFill>
              <a:srgbClr val="FFC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58985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تحديد دورة حياة المنتج 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ar-SY" dirty="0" smtClean="0"/>
              <a:t> </a:t>
            </a:r>
            <a:r>
              <a:rPr lang="en-US" dirty="0"/>
              <a:t>Defining the Product Life Cycle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3" y="1600200"/>
            <a:ext cx="8120633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9200289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تحديد دورة حياة المنتج </a:t>
            </a:r>
            <a:br>
              <a:rPr lang="ar-SY" dirty="0"/>
            </a:br>
            <a:r>
              <a:rPr lang="ar-SY" dirty="0"/>
              <a:t> </a:t>
            </a:r>
            <a:r>
              <a:rPr lang="en-US" dirty="0"/>
              <a:t>Defining the Product Life Cycle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52896"/>
            <a:ext cx="8229600" cy="4420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3261457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مفاهيم دورة حياة المشروع 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en-US" dirty="0" smtClean="0"/>
              <a:t>Project </a:t>
            </a:r>
            <a:r>
              <a:rPr lang="en-US" dirty="0"/>
              <a:t>Lifecycle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/>
            <a:r>
              <a:rPr lang="ar-SY" dirty="0" smtClean="0"/>
              <a:t>التنبؤية – </a:t>
            </a:r>
            <a:r>
              <a:rPr lang="en-US" dirty="0" smtClean="0"/>
              <a:t>Predictive</a:t>
            </a:r>
            <a:r>
              <a:rPr lang="ar-SY" dirty="0" smtClean="0"/>
              <a:t> .</a:t>
            </a:r>
            <a:endParaRPr lang="en-US" dirty="0"/>
          </a:p>
          <a:p>
            <a:pPr algn="r" rtl="1"/>
            <a:r>
              <a:rPr lang="ar-SY" dirty="0" smtClean="0"/>
              <a:t>التكرارية </a:t>
            </a:r>
            <a:r>
              <a:rPr lang="ar-SY" dirty="0"/>
              <a:t>– </a:t>
            </a:r>
            <a:r>
              <a:rPr lang="en-US" dirty="0"/>
              <a:t>Iterative </a:t>
            </a:r>
            <a:r>
              <a:rPr lang="ar-SY" dirty="0" smtClean="0"/>
              <a:t> .</a:t>
            </a:r>
          </a:p>
          <a:p>
            <a:pPr algn="r" rtl="1"/>
            <a:r>
              <a:rPr lang="ar-SY" dirty="0" smtClean="0"/>
              <a:t>المتكيفة </a:t>
            </a:r>
            <a:r>
              <a:rPr lang="ar-SY" dirty="0"/>
              <a:t>( التكيفية ) - </a:t>
            </a:r>
            <a:r>
              <a:rPr lang="en-US" dirty="0" smtClean="0"/>
              <a:t>Adaptive</a:t>
            </a:r>
            <a:r>
              <a:rPr lang="ar-SY" dirty="0" smtClean="0"/>
              <a:t>.</a:t>
            </a:r>
            <a:endParaRPr lang="en-US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164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1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Project Management Processes Groups</a:t>
            </a:r>
            <a:r>
              <a:rPr lang="ar-SY" sz="3600" dirty="0" smtClean="0"/>
              <a:t/>
            </a:r>
            <a:br>
              <a:rPr lang="ar-SY" sz="3600" dirty="0" smtClean="0"/>
            </a:br>
            <a:r>
              <a:rPr lang="ar-SY" sz="3600" dirty="0" smtClean="0"/>
              <a:t>مجموعات عمليات ادارة المشاريع</a:t>
            </a:r>
            <a:endParaRPr lang="ar-SA" sz="3600" dirty="0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225018-2F94-4B2A-8A78-45C060EFFD7F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grpSp>
        <p:nvGrpSpPr>
          <p:cNvPr id="24580" name="Group 1"/>
          <p:cNvGrpSpPr>
            <a:grpSpLocks/>
          </p:cNvGrpSpPr>
          <p:nvPr/>
        </p:nvGrpSpPr>
        <p:grpSpPr bwMode="auto">
          <a:xfrm>
            <a:off x="228600" y="1943100"/>
            <a:ext cx="8915400" cy="4191000"/>
            <a:chOff x="228600" y="1943100"/>
            <a:chExt cx="8915400" cy="4191000"/>
          </a:xfrm>
        </p:grpSpPr>
        <p:sp>
          <p:nvSpPr>
            <p:cNvPr id="7" name="Oval 12"/>
            <p:cNvSpPr/>
            <p:nvPr/>
          </p:nvSpPr>
          <p:spPr>
            <a:xfrm>
              <a:off x="1943100" y="1943100"/>
              <a:ext cx="5410200" cy="4191000"/>
            </a:xfrm>
            <a:prstGeom prst="ellipse">
              <a:avLst/>
            </a:prstGeom>
            <a:solidFill>
              <a:srgbClr val="FFC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/>
            </a:p>
          </p:txBody>
        </p:sp>
        <p:sp>
          <p:nvSpPr>
            <p:cNvPr id="8" name="U-Turn Arrow 5"/>
            <p:cNvSpPr/>
            <p:nvPr/>
          </p:nvSpPr>
          <p:spPr>
            <a:xfrm>
              <a:off x="3999730" y="2438400"/>
              <a:ext cx="1694103" cy="1371600"/>
            </a:xfrm>
            <a:prstGeom prst="utur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U-Turn Arrow 6"/>
            <p:cNvSpPr/>
            <p:nvPr/>
          </p:nvSpPr>
          <p:spPr>
            <a:xfrm rot="10800000">
              <a:off x="3945083" y="4190999"/>
              <a:ext cx="1694103" cy="1371600"/>
            </a:xfrm>
            <a:prstGeom prst="uturn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b" anchorCtr="1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ar-SY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TextBox 7"/>
            <p:cNvSpPr txBox="1"/>
            <p:nvPr/>
          </p:nvSpPr>
          <p:spPr>
            <a:xfrm>
              <a:off x="4108450" y="4914900"/>
              <a:ext cx="1366838" cy="83026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Executing Processes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عمليات التنفيذ</a:t>
              </a:r>
              <a:endParaRPr lang="ar-SY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1" name="TextBox 8"/>
            <p:cNvSpPr txBox="1"/>
            <p:nvPr/>
          </p:nvSpPr>
          <p:spPr>
            <a:xfrm>
              <a:off x="4056063" y="2133600"/>
              <a:ext cx="1201737" cy="10779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Planning Processes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عمليات التخطيط</a:t>
              </a:r>
              <a:endParaRPr 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2" name="Right Arrow 9"/>
            <p:cNvSpPr/>
            <p:nvPr/>
          </p:nvSpPr>
          <p:spPr>
            <a:xfrm>
              <a:off x="5849815" y="3505200"/>
              <a:ext cx="1256915" cy="914400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Closing Processes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عمليات ال</a:t>
              </a:r>
              <a:r>
                <a:rPr lang="ar-SY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ا</a:t>
              </a:r>
              <a:r>
                <a:rPr lang="ar-SA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نتهاء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3" name="Right Arrow 10"/>
            <p:cNvSpPr/>
            <p:nvPr/>
          </p:nvSpPr>
          <p:spPr>
            <a:xfrm>
              <a:off x="2414924" y="3581400"/>
              <a:ext cx="1420861" cy="762000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Initiating Processes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6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عمليات البدء</a:t>
              </a:r>
              <a:endParaRPr lang="en-US" sz="1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73550" y="3170238"/>
              <a:ext cx="1038225" cy="16017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Monitoring &amp; Controlling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Processes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A" sz="1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عمليات المراقبة والضبط</a:t>
              </a:r>
              <a:endParaRPr 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228600" y="2819400"/>
              <a:ext cx="1676400" cy="2438400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Enter Phase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Start Project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Y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مرحلة الادخال / ابتداء المشروع </a:t>
              </a:r>
              <a:r>
                <a:rPr 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7429500" y="2819400"/>
              <a:ext cx="1714500" cy="2438400"/>
            </a:xfrm>
            <a:prstGeom prst="rightArrow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Exit Phase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/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End Project</a:t>
              </a:r>
              <a:endParaRPr lang="ar-SY" sz="1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ar-SY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مرحلة الخروج / انتهاء المشروع </a:t>
              </a:r>
              <a:r>
                <a:rPr lang="en-US" sz="14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769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مفاهيم دورة حياة المشروع </a:t>
            </a:r>
            <a:br>
              <a:rPr lang="ar-SY" dirty="0"/>
            </a:br>
            <a:r>
              <a:rPr lang="en-US" dirty="0"/>
              <a:t>Project Lifecycle Concepts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SY" b="1" dirty="0" smtClean="0"/>
              <a:t>التنبؤية </a:t>
            </a:r>
            <a:r>
              <a:rPr lang="ar-SY" b="1" dirty="0"/>
              <a:t>– </a:t>
            </a:r>
            <a:r>
              <a:rPr lang="en-US" b="1" dirty="0"/>
              <a:t>Predictive </a:t>
            </a:r>
            <a:r>
              <a:rPr lang="en-US" b="1" dirty="0" smtClean="0"/>
              <a:t>:</a:t>
            </a:r>
            <a:r>
              <a:rPr lang="ar-SY" b="1" dirty="0" smtClean="0"/>
              <a:t> :</a:t>
            </a:r>
            <a:endParaRPr lang="en-US" b="1" dirty="0"/>
          </a:p>
          <a:p>
            <a:pPr algn="r" rtl="1"/>
            <a:r>
              <a:rPr lang="ar-SY" dirty="0"/>
              <a:t>تعرف دورة الحياة التنبؤية بأنها " مدفوعة بالخطة - </a:t>
            </a:r>
            <a:r>
              <a:rPr lang="en-US" dirty="0"/>
              <a:t>plan driven " </a:t>
            </a:r>
            <a:r>
              <a:rPr lang="ar-SY" dirty="0"/>
              <a:t>أو أنها نهج " الشلال - </a:t>
            </a:r>
            <a:r>
              <a:rPr lang="en-US" dirty="0"/>
              <a:t>waterfall " </a:t>
            </a:r>
            <a:r>
              <a:rPr lang="ar-SY" dirty="0"/>
              <a:t>لتقديم نطاق المشروع . في هذا النهج ، النطاق ، والوقت ، والتكلفة اللازمة لتحقيق هذا النطاق تتحدد في دورة حياة المشروع في أبكر وقت ممكن . ونتيجة لذلك يمكن الشروع في المشروع بموجب سلسلة متسلسلة أو متداخلة من المراحل في كل مرحلة يتم التركيز على تقديم مجموعة فرعية من مخرجات المشروع . يختلف العمل في كل مرحلة عن المراحل السابقة أو اللاحقة ، لذلك ، يحدد مستوى المهارات المطلوبة والتي قد تختلف لفريق المشروع من مرحلة إلى مرحلة . الرسم التالي يمثل تنفيذ شلال نموذجي :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91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العلاقات بين المراحل المتتالية </a:t>
            </a:r>
            <a:br>
              <a:rPr lang="ar-SY" dirty="0"/>
            </a:br>
            <a:r>
              <a:rPr lang="en-US" dirty="0"/>
              <a:t>Phase-to-Phase Relationships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r" rtl="1">
              <a:buNone/>
            </a:pPr>
            <a:r>
              <a:rPr lang="ar-SY" b="1" dirty="0" smtClean="0"/>
              <a:t>العلاقة </a:t>
            </a:r>
            <a:r>
              <a:rPr lang="ar-SY" b="1" dirty="0"/>
              <a:t>التكرارية - </a:t>
            </a:r>
            <a:r>
              <a:rPr lang="en-US" b="1" dirty="0"/>
              <a:t>Iterative Relationship </a:t>
            </a:r>
            <a:r>
              <a:rPr lang="en-US" b="1" dirty="0" smtClean="0"/>
              <a:t>:</a:t>
            </a:r>
            <a:r>
              <a:rPr lang="ar-SY" b="1" dirty="0" smtClean="0"/>
              <a:t> :</a:t>
            </a:r>
            <a:endParaRPr lang="en-US" b="1" dirty="0"/>
          </a:p>
          <a:p>
            <a:pPr algn="r" rtl="1"/>
            <a:r>
              <a:rPr lang="ar-SY" dirty="0"/>
              <a:t>يتناول هذا المفهوم منهجيات رشيقة ( ذكية سريعة ) - </a:t>
            </a:r>
            <a:r>
              <a:rPr lang="en-US" dirty="0"/>
              <a:t>agile </a:t>
            </a:r>
            <a:r>
              <a:rPr lang="ar-SY" dirty="0"/>
              <a:t>باعتبارها منهج لإدارة المشاريع . هذا النوع المرحلة هو مفيد بشكل خاص مع المشاريع التي توجد فيها حالات كبيرة من عدم اليقين ( المخاطر ) ، أو تغير سريع في ظروف السوق أو ظروف مجهولة بشكل كامل . وهي تسمح بالتخطيط الإضافي وتسليم    " نتاج المشروع " في خطوات تدريجية مميزة ، مما يسمح بالوضع التدريجي للخطة والجدول الزمني ، والميزانية بينما يلقى التسلسل المتميز الأولوية القصوى على النحو المحدد من قبل الزبون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12917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Interactions of Process Group In A Project</a:t>
            </a:r>
            <a:br>
              <a:rPr lang="en-US" sz="3200" smtClean="0"/>
            </a:br>
            <a:r>
              <a:rPr lang="ar-SA" sz="3200" smtClean="0"/>
              <a:t>التفاعل بين مجموعات العمليات في المشروع</a:t>
            </a:r>
            <a:endParaRPr lang="en-US" sz="3300" smtClean="0"/>
          </a:p>
        </p:txBody>
      </p:sp>
      <p:sp>
        <p:nvSpPr>
          <p:cNvPr id="3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817FE3-951B-4BCF-8328-CF24AAC5AB3D}" type="slidenum">
              <a:rPr lang="en-US"/>
              <a:pPr>
                <a:defRPr/>
              </a:pPr>
              <a:t>72</a:t>
            </a:fld>
            <a:endParaRPr lang="en-US"/>
          </a:p>
        </p:txBody>
      </p:sp>
      <p:sp>
        <p:nvSpPr>
          <p:cNvPr id="41988" name="AutoShape 8"/>
          <p:cNvSpPr>
            <a:spLocks noChangeAspect="1" noChangeArrowheads="1" noTextEdit="1"/>
          </p:cNvSpPr>
          <p:nvPr/>
        </p:nvSpPr>
        <p:spPr bwMode="auto">
          <a:xfrm>
            <a:off x="1066800" y="1752600"/>
            <a:ext cx="6696075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Freeform 9"/>
          <p:cNvSpPr>
            <a:spLocks/>
          </p:cNvSpPr>
          <p:nvPr/>
        </p:nvSpPr>
        <p:spPr bwMode="auto">
          <a:xfrm>
            <a:off x="1789113" y="5076825"/>
            <a:ext cx="2159000" cy="744538"/>
          </a:xfrm>
          <a:custGeom>
            <a:avLst/>
            <a:gdLst>
              <a:gd name="T0" fmla="*/ 2147483647 w 1360"/>
              <a:gd name="T1" fmla="*/ 2147483647 h 469"/>
              <a:gd name="T2" fmla="*/ 2147483647 w 1360"/>
              <a:gd name="T3" fmla="*/ 2147483647 h 469"/>
              <a:gd name="T4" fmla="*/ 0 w 1360"/>
              <a:gd name="T5" fmla="*/ 2147483647 h 469"/>
              <a:gd name="T6" fmla="*/ 0 60000 65536"/>
              <a:gd name="T7" fmla="*/ 0 60000 65536"/>
              <a:gd name="T8" fmla="*/ 0 60000 65536"/>
              <a:gd name="T9" fmla="*/ 0 w 1360"/>
              <a:gd name="T10" fmla="*/ 0 h 469"/>
              <a:gd name="T11" fmla="*/ 1360 w 1360"/>
              <a:gd name="T12" fmla="*/ 469 h 46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60" h="469">
                <a:moveTo>
                  <a:pt x="1360" y="469"/>
                </a:moveTo>
                <a:cubicBezTo>
                  <a:pt x="760" y="469"/>
                  <a:pt x="606" y="0"/>
                  <a:pt x="452" y="2"/>
                </a:cubicBezTo>
                <a:cubicBezTo>
                  <a:pt x="299" y="4"/>
                  <a:pt x="146" y="469"/>
                  <a:pt x="0" y="469"/>
                </a:cubicBezTo>
              </a:path>
            </a:pathLst>
          </a:custGeom>
          <a:noFill/>
          <a:ln w="41275" cap="rnd">
            <a:solidFill>
              <a:srgbClr val="00206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3" name="Freeform 10"/>
          <p:cNvSpPr>
            <a:spLocks/>
          </p:cNvSpPr>
          <p:nvPr/>
        </p:nvSpPr>
        <p:spPr bwMode="auto">
          <a:xfrm>
            <a:off x="1789113" y="4449763"/>
            <a:ext cx="4173537" cy="1371600"/>
          </a:xfrm>
          <a:custGeom>
            <a:avLst/>
            <a:gdLst>
              <a:gd name="T0" fmla="*/ 2629 w 2629"/>
              <a:gd name="T1" fmla="*/ 864 h 864"/>
              <a:gd name="T2" fmla="*/ 1176 w 2629"/>
              <a:gd name="T3" fmla="*/ 4 h 864"/>
              <a:gd name="T4" fmla="*/ 0 w 2629"/>
              <a:gd name="T5" fmla="*/ 864 h 864"/>
              <a:gd name="T6" fmla="*/ 0 60000 65536"/>
              <a:gd name="T7" fmla="*/ 0 60000 65536"/>
              <a:gd name="T8" fmla="*/ 0 60000 65536"/>
              <a:gd name="T9" fmla="*/ 0 w 2629"/>
              <a:gd name="T10" fmla="*/ 0 h 864"/>
              <a:gd name="T11" fmla="*/ 2629 w 2629"/>
              <a:gd name="T12" fmla="*/ 864 h 8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29" h="864">
                <a:moveTo>
                  <a:pt x="2629" y="864"/>
                </a:moveTo>
                <a:cubicBezTo>
                  <a:pt x="1848" y="864"/>
                  <a:pt x="1512" y="0"/>
                  <a:pt x="1176" y="4"/>
                </a:cubicBezTo>
                <a:cubicBezTo>
                  <a:pt x="842" y="8"/>
                  <a:pt x="508" y="864"/>
                  <a:pt x="0" y="864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91" name="Freeform 11"/>
          <p:cNvSpPr>
            <a:spLocks/>
          </p:cNvSpPr>
          <p:nvPr/>
        </p:nvSpPr>
        <p:spPr bwMode="auto">
          <a:xfrm>
            <a:off x="1789113" y="5226050"/>
            <a:ext cx="5757862" cy="595313"/>
          </a:xfrm>
          <a:custGeom>
            <a:avLst/>
            <a:gdLst>
              <a:gd name="T0" fmla="*/ 2147483647 w 3627"/>
              <a:gd name="T1" fmla="*/ 2147483647 h 375"/>
              <a:gd name="T2" fmla="*/ 2147483647 w 3627"/>
              <a:gd name="T3" fmla="*/ 2147483647 h 375"/>
              <a:gd name="T4" fmla="*/ 0 w 3627"/>
              <a:gd name="T5" fmla="*/ 2147483647 h 375"/>
              <a:gd name="T6" fmla="*/ 0 60000 65536"/>
              <a:gd name="T7" fmla="*/ 0 60000 65536"/>
              <a:gd name="T8" fmla="*/ 0 60000 65536"/>
              <a:gd name="T9" fmla="*/ 0 w 3627"/>
              <a:gd name="T10" fmla="*/ 0 h 375"/>
              <a:gd name="T11" fmla="*/ 3627 w 3627"/>
              <a:gd name="T12" fmla="*/ 375 h 37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627" h="375">
                <a:moveTo>
                  <a:pt x="3627" y="375"/>
                </a:moveTo>
                <a:cubicBezTo>
                  <a:pt x="2749" y="375"/>
                  <a:pt x="2286" y="0"/>
                  <a:pt x="1824" y="1"/>
                </a:cubicBezTo>
                <a:cubicBezTo>
                  <a:pt x="1365" y="3"/>
                  <a:pt x="906" y="375"/>
                  <a:pt x="0" y="375"/>
                </a:cubicBezTo>
              </a:path>
            </a:pathLst>
          </a:custGeom>
          <a:noFill/>
          <a:ln w="41275" cap="rnd">
            <a:solidFill>
              <a:srgbClr val="6699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685" name="Freeform 12"/>
          <p:cNvSpPr>
            <a:spLocks/>
          </p:cNvSpPr>
          <p:nvPr/>
        </p:nvSpPr>
        <p:spPr bwMode="auto">
          <a:xfrm>
            <a:off x="1789113" y="3733800"/>
            <a:ext cx="5902325" cy="2087563"/>
          </a:xfrm>
          <a:custGeom>
            <a:avLst/>
            <a:gdLst>
              <a:gd name="T0" fmla="*/ 3718 w 3718"/>
              <a:gd name="T1" fmla="*/ 1315 h 1315"/>
              <a:gd name="T2" fmla="*/ 2189 w 3718"/>
              <a:gd name="T3" fmla="*/ 6 h 1315"/>
              <a:gd name="T4" fmla="*/ 0 w 3718"/>
              <a:gd name="T5" fmla="*/ 1315 h 1315"/>
              <a:gd name="T6" fmla="*/ 0 60000 65536"/>
              <a:gd name="T7" fmla="*/ 0 60000 65536"/>
              <a:gd name="T8" fmla="*/ 0 60000 65536"/>
              <a:gd name="T9" fmla="*/ 0 w 3718"/>
              <a:gd name="T10" fmla="*/ 0 h 1315"/>
              <a:gd name="T11" fmla="*/ 3718 w 3718"/>
              <a:gd name="T12" fmla="*/ 1315 h 131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8" h="1315">
                <a:moveTo>
                  <a:pt x="3718" y="1315"/>
                </a:moveTo>
                <a:cubicBezTo>
                  <a:pt x="3313" y="1315"/>
                  <a:pt x="2751" y="0"/>
                  <a:pt x="2189" y="6"/>
                </a:cubicBezTo>
                <a:cubicBezTo>
                  <a:pt x="1632" y="12"/>
                  <a:pt x="1076" y="1315"/>
                  <a:pt x="0" y="1315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686" name="Freeform 13"/>
          <p:cNvSpPr>
            <a:spLocks/>
          </p:cNvSpPr>
          <p:nvPr/>
        </p:nvSpPr>
        <p:spPr bwMode="auto">
          <a:xfrm>
            <a:off x="6683375" y="4927600"/>
            <a:ext cx="1008063" cy="893763"/>
          </a:xfrm>
          <a:custGeom>
            <a:avLst/>
            <a:gdLst>
              <a:gd name="T0" fmla="*/ 635 w 635"/>
              <a:gd name="T1" fmla="*/ 563 h 563"/>
              <a:gd name="T2" fmla="*/ 498 w 635"/>
              <a:gd name="T3" fmla="*/ 2 h 563"/>
              <a:gd name="T4" fmla="*/ 0 w 635"/>
              <a:gd name="T5" fmla="*/ 563 h 563"/>
              <a:gd name="T6" fmla="*/ 0 60000 65536"/>
              <a:gd name="T7" fmla="*/ 0 60000 65536"/>
              <a:gd name="T8" fmla="*/ 0 60000 65536"/>
              <a:gd name="T9" fmla="*/ 0 w 635"/>
              <a:gd name="T10" fmla="*/ 0 h 563"/>
              <a:gd name="T11" fmla="*/ 635 w 635"/>
              <a:gd name="T12" fmla="*/ 563 h 56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635" h="563">
                <a:moveTo>
                  <a:pt x="635" y="563"/>
                </a:moveTo>
                <a:cubicBezTo>
                  <a:pt x="571" y="563"/>
                  <a:pt x="549" y="0"/>
                  <a:pt x="498" y="2"/>
                </a:cubicBezTo>
                <a:cubicBezTo>
                  <a:pt x="449" y="5"/>
                  <a:pt x="372" y="563"/>
                  <a:pt x="0" y="563"/>
                </a:cubicBezTo>
              </a:path>
            </a:pathLst>
          </a:custGeom>
          <a:ln>
            <a:solidFill>
              <a:srgbClr val="7030A0"/>
            </a:solidFill>
            <a:headEnd/>
            <a:tailEnd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94" name="Rectangle 14"/>
          <p:cNvSpPr>
            <a:spLocks noChangeArrowheads="1"/>
          </p:cNvSpPr>
          <p:nvPr/>
        </p:nvSpPr>
        <p:spPr bwMode="auto">
          <a:xfrm rot="-5400000">
            <a:off x="457994" y="5282406"/>
            <a:ext cx="250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L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1995" name="Rectangle 15"/>
          <p:cNvSpPr>
            <a:spLocks noChangeArrowheads="1"/>
          </p:cNvSpPr>
          <p:nvPr/>
        </p:nvSpPr>
        <p:spPr bwMode="auto">
          <a:xfrm rot="-5400000">
            <a:off x="469901" y="4986337"/>
            <a:ext cx="2270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e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1996" name="Rectangle 16"/>
          <p:cNvSpPr>
            <a:spLocks noChangeArrowheads="1"/>
          </p:cNvSpPr>
          <p:nvPr/>
        </p:nvSpPr>
        <p:spPr bwMode="auto">
          <a:xfrm rot="-5400000">
            <a:off x="469900" y="4702175"/>
            <a:ext cx="2270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v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1997" name="Rectangle 17"/>
          <p:cNvSpPr>
            <a:spLocks noChangeArrowheads="1"/>
          </p:cNvSpPr>
          <p:nvPr/>
        </p:nvSpPr>
        <p:spPr bwMode="auto">
          <a:xfrm rot="-5400000">
            <a:off x="469901" y="4427537"/>
            <a:ext cx="2270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e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1998" name="Rectangle 18"/>
          <p:cNvSpPr>
            <a:spLocks noChangeArrowheads="1"/>
          </p:cNvSpPr>
          <p:nvPr/>
        </p:nvSpPr>
        <p:spPr bwMode="auto">
          <a:xfrm rot="-5400000">
            <a:off x="526257" y="4209256"/>
            <a:ext cx="114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l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1999" name="Rectangle 19"/>
          <p:cNvSpPr>
            <a:spLocks noChangeArrowheads="1"/>
          </p:cNvSpPr>
          <p:nvPr/>
        </p:nvSpPr>
        <p:spPr bwMode="auto">
          <a:xfrm rot="-5400000">
            <a:off x="526257" y="4066381"/>
            <a:ext cx="114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 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2000" name="Rectangle 20"/>
          <p:cNvSpPr>
            <a:spLocks noChangeArrowheads="1"/>
          </p:cNvSpPr>
          <p:nvPr/>
        </p:nvSpPr>
        <p:spPr bwMode="auto">
          <a:xfrm rot="-5400000">
            <a:off x="457994" y="3856831"/>
            <a:ext cx="25082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o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2001" name="Rectangle 21"/>
          <p:cNvSpPr>
            <a:spLocks noChangeArrowheads="1"/>
          </p:cNvSpPr>
          <p:nvPr/>
        </p:nvSpPr>
        <p:spPr bwMode="auto">
          <a:xfrm rot="-5400000">
            <a:off x="515938" y="3614737"/>
            <a:ext cx="1349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f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2002" name="Rectangle 22"/>
          <p:cNvSpPr>
            <a:spLocks noChangeArrowheads="1"/>
          </p:cNvSpPr>
          <p:nvPr/>
        </p:nvSpPr>
        <p:spPr bwMode="auto">
          <a:xfrm rot="-5400000">
            <a:off x="526257" y="3459956"/>
            <a:ext cx="114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 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2003" name="Rectangle 23"/>
          <p:cNvSpPr>
            <a:spLocks noChangeArrowheads="1"/>
          </p:cNvSpPr>
          <p:nvPr/>
        </p:nvSpPr>
        <p:spPr bwMode="auto">
          <a:xfrm rot="-5400000">
            <a:off x="437356" y="3212307"/>
            <a:ext cx="295275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A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2004" name="Rectangle 24"/>
          <p:cNvSpPr>
            <a:spLocks noChangeArrowheads="1"/>
          </p:cNvSpPr>
          <p:nvPr/>
        </p:nvSpPr>
        <p:spPr bwMode="auto">
          <a:xfrm rot="-5400000">
            <a:off x="473076" y="2884487"/>
            <a:ext cx="2270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c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2005" name="Rectangle 25"/>
          <p:cNvSpPr>
            <a:spLocks noChangeArrowheads="1"/>
          </p:cNvSpPr>
          <p:nvPr/>
        </p:nvSpPr>
        <p:spPr bwMode="auto">
          <a:xfrm rot="-5400000">
            <a:off x="519113" y="2665412"/>
            <a:ext cx="1349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2006" name="Rectangle 26"/>
          <p:cNvSpPr>
            <a:spLocks noChangeArrowheads="1"/>
          </p:cNvSpPr>
          <p:nvPr/>
        </p:nvSpPr>
        <p:spPr bwMode="auto">
          <a:xfrm rot="-5400000">
            <a:off x="529432" y="2509043"/>
            <a:ext cx="114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i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2007" name="Rectangle 27"/>
          <p:cNvSpPr>
            <a:spLocks noChangeArrowheads="1"/>
          </p:cNvSpPr>
          <p:nvPr/>
        </p:nvSpPr>
        <p:spPr bwMode="auto">
          <a:xfrm rot="-5400000">
            <a:off x="473075" y="2298700"/>
            <a:ext cx="2270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v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2008" name="Rectangle 28"/>
          <p:cNvSpPr>
            <a:spLocks noChangeArrowheads="1"/>
          </p:cNvSpPr>
          <p:nvPr/>
        </p:nvSpPr>
        <p:spPr bwMode="auto">
          <a:xfrm rot="-5400000">
            <a:off x="529432" y="2078831"/>
            <a:ext cx="1143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i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2009" name="Rectangle 29"/>
          <p:cNvSpPr>
            <a:spLocks noChangeArrowheads="1"/>
          </p:cNvSpPr>
          <p:nvPr/>
        </p:nvSpPr>
        <p:spPr bwMode="auto">
          <a:xfrm rot="-5400000">
            <a:off x="519113" y="1938337"/>
            <a:ext cx="134938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t</a:t>
            </a:r>
            <a:endParaRPr lang="en-US" b="1">
              <a:latin typeface="Calibri" pitchFamily="34" charset="0"/>
            </a:endParaRPr>
          </a:p>
        </p:txBody>
      </p:sp>
      <p:sp>
        <p:nvSpPr>
          <p:cNvPr id="42010" name="Rectangle 30"/>
          <p:cNvSpPr>
            <a:spLocks noChangeArrowheads="1"/>
          </p:cNvSpPr>
          <p:nvPr/>
        </p:nvSpPr>
        <p:spPr bwMode="auto">
          <a:xfrm rot="-5400000">
            <a:off x="473076" y="1706562"/>
            <a:ext cx="22701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y</a:t>
            </a:r>
            <a:endParaRPr lang="en-US" b="1">
              <a:latin typeface="Calibri" pitchFamily="34" charset="0"/>
            </a:endParaRPr>
          </a:p>
        </p:txBody>
      </p:sp>
      <p:sp>
        <p:nvSpPr>
          <p:cNvPr id="28704" name="Freeform 31"/>
          <p:cNvSpPr>
            <a:spLocks/>
          </p:cNvSpPr>
          <p:nvPr/>
        </p:nvSpPr>
        <p:spPr bwMode="auto">
          <a:xfrm>
            <a:off x="1789113" y="1663700"/>
            <a:ext cx="5902325" cy="4157663"/>
          </a:xfrm>
          <a:custGeom>
            <a:avLst/>
            <a:gdLst>
              <a:gd name="T0" fmla="*/ 0 w 3718"/>
              <a:gd name="T1" fmla="*/ 0 h 2619"/>
              <a:gd name="T2" fmla="*/ 0 w 3718"/>
              <a:gd name="T3" fmla="*/ 2619 h 2619"/>
              <a:gd name="T4" fmla="*/ 3718 w 3718"/>
              <a:gd name="T5" fmla="*/ 2619 h 2619"/>
              <a:gd name="T6" fmla="*/ 0 60000 65536"/>
              <a:gd name="T7" fmla="*/ 0 60000 65536"/>
              <a:gd name="T8" fmla="*/ 0 60000 65536"/>
              <a:gd name="T9" fmla="*/ 0 w 3718"/>
              <a:gd name="T10" fmla="*/ 0 h 2619"/>
              <a:gd name="T11" fmla="*/ 3718 w 3718"/>
              <a:gd name="T12" fmla="*/ 2619 h 2619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18" h="2619">
                <a:moveTo>
                  <a:pt x="0" y="0"/>
                </a:moveTo>
                <a:lnTo>
                  <a:pt x="0" y="2619"/>
                </a:lnTo>
                <a:lnTo>
                  <a:pt x="3718" y="2619"/>
                </a:lnTo>
              </a:path>
            </a:pathLst>
          </a:cu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2012" name="Rectangle 32"/>
          <p:cNvSpPr>
            <a:spLocks noChangeArrowheads="1"/>
          </p:cNvSpPr>
          <p:nvPr/>
        </p:nvSpPr>
        <p:spPr bwMode="auto">
          <a:xfrm>
            <a:off x="3619500" y="5902325"/>
            <a:ext cx="1157288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3900" b="1">
                <a:solidFill>
                  <a:srgbClr val="FF0000"/>
                </a:solidFill>
              </a:rPr>
              <a:t>Time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39" name="Text Box 10"/>
          <p:cNvSpPr txBox="1">
            <a:spLocks noChangeArrowheads="1"/>
          </p:cNvSpPr>
          <p:nvPr/>
        </p:nvSpPr>
        <p:spPr bwMode="auto">
          <a:xfrm>
            <a:off x="5791200" y="2781300"/>
            <a:ext cx="2362200" cy="4572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Execution Process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مجموعة عمليات التنفيذ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sp>
        <p:nvSpPr>
          <p:cNvPr id="40" name="Text Box 11"/>
          <p:cNvSpPr txBox="1">
            <a:spLocks noChangeArrowheads="1"/>
          </p:cNvSpPr>
          <p:nvPr/>
        </p:nvSpPr>
        <p:spPr bwMode="auto">
          <a:xfrm>
            <a:off x="3848100" y="1562100"/>
            <a:ext cx="2362200" cy="64633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+mn-cs"/>
              </a:rPr>
              <a:t>Monitoring &amp; Controlling Process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+mn-cs"/>
              </a:rPr>
              <a:t>مجموعة عمليات المراقبة والضبط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cs typeface="+mn-cs"/>
            </a:endParaRPr>
          </a:p>
        </p:txBody>
      </p:sp>
      <p:sp>
        <p:nvSpPr>
          <p:cNvPr id="41" name="Text Box 12"/>
          <p:cNvSpPr txBox="1">
            <a:spLocks noChangeArrowheads="1"/>
          </p:cNvSpPr>
          <p:nvPr/>
        </p:nvSpPr>
        <p:spPr bwMode="auto">
          <a:xfrm>
            <a:off x="6553200" y="3924300"/>
            <a:ext cx="2362200" cy="523220"/>
          </a:xfrm>
          <a:prstGeom prst="rect">
            <a:avLst/>
          </a:prstGeom>
          <a:solidFill>
            <a:srgbClr val="7030A0"/>
          </a:solidFill>
          <a:ln w="9525">
            <a:solidFill>
              <a:srgbClr val="FFC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 prstMaterial="metal"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+mn-cs"/>
              </a:rPr>
              <a:t>Closing Process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+mn-cs"/>
              </a:rPr>
              <a:t>مجموعة عمليات الانهاء</a:t>
            </a:r>
            <a:endParaRPr lang="en-US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  <a:cs typeface="+mn-cs"/>
            </a:endParaRPr>
          </a:p>
        </p:txBody>
      </p:sp>
      <p:sp>
        <p:nvSpPr>
          <p:cNvPr id="42" name="Text Box 9"/>
          <p:cNvSpPr txBox="1">
            <a:spLocks noChangeArrowheads="1"/>
          </p:cNvSpPr>
          <p:nvPr/>
        </p:nvSpPr>
        <p:spPr bwMode="auto">
          <a:xfrm>
            <a:off x="2590800" y="2819400"/>
            <a:ext cx="2362200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Planning Process Group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</a:rPr>
              <a:t>مجموعة عمليات التخطيط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ucida Sans" pitchFamily="34" charset="0"/>
            </a:endParaRPr>
          </a:p>
        </p:txBody>
      </p: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1981200" y="1562100"/>
            <a:ext cx="1600200" cy="646331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+mn-cs"/>
              </a:rPr>
              <a:t>Initiating Process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+mn-cs"/>
              </a:rPr>
              <a:t>Group</a:t>
            </a:r>
          </a:p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+mn-cs"/>
              </a:rPr>
              <a:t>  مجموعة عمليات البدء</a:t>
            </a:r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" pitchFamily="34" charset="0"/>
                <a:cs typeface="+mn-cs"/>
              </a:rPr>
              <a:t> </a:t>
            </a:r>
            <a:endParaRPr lang="en-US" sz="1200" b="1" dirty="0">
              <a:solidFill>
                <a:schemeClr val="bg1"/>
              </a:solidFill>
              <a:latin typeface="Lucida Sans" pitchFamily="34" charset="0"/>
              <a:cs typeface="+mn-cs"/>
            </a:endParaRPr>
          </a:p>
        </p:txBody>
      </p:sp>
      <p:sp>
        <p:nvSpPr>
          <p:cNvPr id="42028" name="Rectangle 32"/>
          <p:cNvSpPr>
            <a:spLocks noChangeArrowheads="1"/>
          </p:cNvSpPr>
          <p:nvPr/>
        </p:nvSpPr>
        <p:spPr bwMode="auto">
          <a:xfrm>
            <a:off x="4976813" y="5905500"/>
            <a:ext cx="9207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ar-SY" sz="3900" b="1">
                <a:solidFill>
                  <a:srgbClr val="FF0000"/>
                </a:solidFill>
              </a:rPr>
              <a:t>الزمن</a:t>
            </a:r>
            <a:endParaRPr lang="en-US" sz="2400" b="1">
              <a:latin typeface="Calibri" pitchFamily="34" charset="0"/>
            </a:endParaRPr>
          </a:p>
        </p:txBody>
      </p:sp>
      <p:sp>
        <p:nvSpPr>
          <p:cNvPr id="42029" name="TextBox 44"/>
          <p:cNvSpPr txBox="1">
            <a:spLocks noChangeArrowheads="1"/>
          </p:cNvSpPr>
          <p:nvPr/>
        </p:nvSpPr>
        <p:spPr bwMode="auto">
          <a:xfrm rot="-5400000">
            <a:off x="-815975" y="3400425"/>
            <a:ext cx="40449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ar-SY" sz="2800" b="1">
                <a:solidFill>
                  <a:srgbClr val="FF0000"/>
                </a:solidFill>
              </a:rPr>
              <a:t>مستوى النشاط – الجهد - التوظيف</a:t>
            </a:r>
            <a:endParaRPr lang="en-US" sz="2800" b="1">
              <a:solidFill>
                <a:srgbClr val="FF0000"/>
              </a:solidFill>
            </a:endParaRPr>
          </a:p>
        </p:txBody>
      </p:sp>
      <p:cxnSp>
        <p:nvCxnSpPr>
          <p:cNvPr id="47" name="Straight Arrow Connector 46"/>
          <p:cNvCxnSpPr>
            <a:endCxn id="41989" idx="1"/>
          </p:cNvCxnSpPr>
          <p:nvPr/>
        </p:nvCxnSpPr>
        <p:spPr>
          <a:xfrm rot="5400000">
            <a:off x="1189832" y="3526631"/>
            <a:ext cx="2870200" cy="236537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5400000">
            <a:off x="3413919" y="3596481"/>
            <a:ext cx="3009900" cy="1603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endCxn id="28683" idx="1"/>
          </p:cNvCxnSpPr>
          <p:nvPr/>
        </p:nvCxnSpPr>
        <p:spPr>
          <a:xfrm rot="5400000">
            <a:off x="3143250" y="3827463"/>
            <a:ext cx="1141413" cy="115887"/>
          </a:xfrm>
          <a:prstGeom prst="straightConnector1">
            <a:avLst/>
          </a:prstGeom>
          <a:ln w="38100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hape 52"/>
          <p:cNvCxnSpPr/>
          <p:nvPr/>
        </p:nvCxnSpPr>
        <p:spPr>
          <a:xfrm rot="10800000" flipV="1">
            <a:off x="5143500" y="3009900"/>
            <a:ext cx="647700" cy="800100"/>
          </a:xfrm>
          <a:prstGeom prst="bentConnector2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endCxn id="28686" idx="1"/>
          </p:cNvCxnSpPr>
          <p:nvPr/>
        </p:nvCxnSpPr>
        <p:spPr>
          <a:xfrm rot="5400000">
            <a:off x="7405687" y="4602163"/>
            <a:ext cx="396875" cy="26035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4628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العلاقات بين المراحل المتتالية </a:t>
            </a:r>
            <a:br>
              <a:rPr lang="ar-SY" dirty="0"/>
            </a:br>
            <a:r>
              <a:rPr lang="en-US" dirty="0"/>
              <a:t>Phase-to-Phase Relationships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r" rtl="1">
              <a:buNone/>
            </a:pPr>
            <a:r>
              <a:rPr lang="ar-SY" b="1" dirty="0" smtClean="0"/>
              <a:t>العلاقات </a:t>
            </a:r>
            <a:r>
              <a:rPr lang="ar-SY" b="1" dirty="0"/>
              <a:t>المتداخلة - </a:t>
            </a:r>
            <a:r>
              <a:rPr lang="en-US" b="1" dirty="0"/>
              <a:t>Overlapping Relationship </a:t>
            </a:r>
            <a:r>
              <a:rPr lang="en-US" b="1" dirty="0" smtClean="0"/>
              <a:t>:</a:t>
            </a:r>
            <a:r>
              <a:rPr lang="ar-SY" b="1" dirty="0" smtClean="0"/>
              <a:t> :</a:t>
            </a:r>
            <a:endParaRPr lang="en-US" b="1" dirty="0"/>
          </a:p>
          <a:p>
            <a:pPr algn="r" rtl="1"/>
            <a:r>
              <a:rPr lang="ar-SY" dirty="0"/>
              <a:t>في هذه الحالة ، يمكن أن تبدأ مرحلة لاحقة قبل إنتهاء المرحلة السابقة . وبعبارة أخرى ، يمكن أن تبدأ المرحلة 2 قبل انجاز المرحلة 1 تماماً . تسمح هذه التقنية بضغط الجدول الزمني وتدعى التتبع السريع أو المسار السريع - </a:t>
            </a:r>
            <a:r>
              <a:rPr lang="en-US" dirty="0"/>
              <a:t>fast tracking ، </a:t>
            </a:r>
            <a:r>
              <a:rPr lang="ar-SY" dirty="0"/>
              <a:t>وهي تؤدي إلى انخفاض عام في مدة الجدول الزمني للمشروع . يمكن لهذا المنهج أن يؤدي إلى زيادة المخاطر وإعادة الصياغة ( إعادة العمل -  </a:t>
            </a:r>
            <a:r>
              <a:rPr lang="en-US" dirty="0"/>
              <a:t>rework ) , </a:t>
            </a:r>
            <a:r>
              <a:rPr lang="ar-SY" dirty="0"/>
              <a:t>ويجب أن تتم إدارة الترابط بين المراحل بجدية وعناية لتجنب المخاطر ، و/ أو إعادة العمل .</a:t>
            </a:r>
          </a:p>
        </p:txBody>
      </p:sp>
    </p:spTree>
    <p:extLst>
      <p:ext uri="{BB962C8B-B14F-4D97-AF65-F5344CB8AC3E}">
        <p14:creationId xmlns:p14="http://schemas.microsoft.com/office/powerpoint/2010/main" val="261639625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العلاقات بين المراحل المتتالية </a:t>
            </a:r>
            <a:br>
              <a:rPr lang="ar-SY" dirty="0"/>
            </a:br>
            <a:r>
              <a:rPr lang="en-US" dirty="0"/>
              <a:t>Phase-to-Phase Relationships </a:t>
            </a: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2254"/>
            <a:ext cx="8229600" cy="4201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86241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التنبؤية 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en-US" dirty="0" smtClean="0"/>
              <a:t>Predictive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05000"/>
            <a:ext cx="7848600" cy="3962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4862418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التكرارية 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en-US" dirty="0" smtClean="0"/>
              <a:t>Iterative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SY" dirty="0"/>
              <a:t>مع دورة الحياة التكرارية أو المتزايدة ، تتكرر مراحل المشروع عمداً كلما زاد فهم الفريق للمنتج . يتم تطوير هذا المنتج من خلال سلسلة من الدورات المتكررة بينما ينمو المنتج تدريجياً عند الانتهاء من كل تكرار . كل التكرار التدريجية تبني على مخرجات من التكرارات السابقة حتى يتم استيفاء معايير الخروج للمشروع . </a:t>
            </a:r>
            <a:r>
              <a:rPr lang="ar-SY" dirty="0" smtClean="0"/>
              <a:t>باعتبارها نتيجة </a:t>
            </a:r>
            <a:r>
              <a:rPr lang="ar-SY" dirty="0"/>
              <a:t>لذلك ، فالعمل المطلوب لمجموعة معينة من التسليمات قد تختلف في مدتها والجهد المبذول . هذا المنهج هو مماثل لمفهوم جمعية إدارة المشاريع -  </a:t>
            </a:r>
            <a:r>
              <a:rPr lang="en-US" dirty="0"/>
              <a:t>PMI</a:t>
            </a:r>
            <a:r>
              <a:rPr lang="ar-SY" dirty="0"/>
              <a:t>للتخطيط الموجي المتداول - </a:t>
            </a:r>
            <a:r>
              <a:rPr lang="en-US" dirty="0"/>
              <a:t>rolling wave planning : </a:t>
            </a:r>
            <a:r>
              <a:rPr lang="ar-SY" dirty="0"/>
              <a:t>العمل الفوري للتكرار الحالي هو غاية في التفصيل ، في حين أن خطط العمل للتكرارات المتزايدة التالية في المستقبل يمكن أن توضع فقط بشكل إجمالي ( عام ) .</a:t>
            </a:r>
          </a:p>
          <a:p>
            <a:pPr algn="r" rtl="1"/>
            <a:endParaRPr lang="ar-SY" dirty="0"/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39625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التكرارية </a:t>
            </a:r>
            <a:br>
              <a:rPr lang="ar-SY" dirty="0"/>
            </a:br>
            <a:r>
              <a:rPr lang="en-US" dirty="0"/>
              <a:t>Iterative 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80844"/>
            <a:ext cx="8382000" cy="4796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2917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المتكيفة ( التكيفية ) 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en-US" dirty="0" smtClean="0"/>
              <a:t>Adaptive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SY" dirty="0" smtClean="0"/>
              <a:t>دورة </a:t>
            </a:r>
            <a:r>
              <a:rPr lang="ar-SY" dirty="0"/>
              <a:t>حياة المتكيفة ، والمعروفة أيضاً باسم " المدفوعة بالتغيير - </a:t>
            </a:r>
            <a:r>
              <a:rPr lang="en-US" dirty="0"/>
              <a:t>change driven " </a:t>
            </a:r>
            <a:r>
              <a:rPr lang="ar-SY" dirty="0"/>
              <a:t>أو" الرشيقة - </a:t>
            </a:r>
            <a:r>
              <a:rPr lang="en-US" dirty="0" smtClean="0"/>
              <a:t> agile </a:t>
            </a:r>
            <a:r>
              <a:rPr lang="en-US" dirty="0"/>
              <a:t>" </a:t>
            </a:r>
            <a:r>
              <a:rPr lang="ar-SY" dirty="0"/>
              <a:t>تهدف الى معالجة مستويات عالية من التغيير ، والمخاطر، و / أو عدم اليقين في المشروع . المشاريع الرشيقة هي أيضا تدريجية ومتكررة ، ولكن مع فرق منفرد وهو أن التكرار عادة ما يكون قصير الأجل جداً ، وعادة ما يكون من  2-4 أسابيع . ما أن يتم تحديد طول التكرار للمشروع حتى يبقى متسقاً ( ثابتاً ) في جميع أنحاء المشروع . وعموماً يتحلل نطاق العمل إلى عنصر يسمى تراكم المنتجات - </a:t>
            </a:r>
            <a:r>
              <a:rPr lang="en-US" dirty="0"/>
              <a:t>product backlog . </a:t>
            </a:r>
            <a:r>
              <a:rPr lang="ar-SY" dirty="0"/>
              <a:t>مالك المنتج ، أو ممثل الأعمال ، يتعاون مع المنظومة المنفذة لإعطاء الأولوية لتراكم المنتجات وهي مسؤولة في نهاية المطاف عن اتخاذ القرار بشأن ما ينبغي تطويره وبأي تسلسل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6241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01000" cy="5867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1291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dirty="0" smtClean="0"/>
              <a:t>مجموعات العمليات الخمسة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r" rtl="1"/>
            <a:r>
              <a:rPr lang="ar-SY" dirty="0" smtClean="0"/>
              <a:t>البدء – </a:t>
            </a:r>
            <a:r>
              <a:rPr lang="en-US" dirty="0" smtClean="0"/>
              <a:t>Initiating .</a:t>
            </a:r>
          </a:p>
          <a:p>
            <a:pPr algn="r" rtl="1"/>
            <a:r>
              <a:rPr lang="ar-SY" dirty="0" smtClean="0"/>
              <a:t>التخطيط – </a:t>
            </a:r>
            <a:r>
              <a:rPr lang="en-US" dirty="0" smtClean="0"/>
              <a:t>Planning .</a:t>
            </a:r>
          </a:p>
          <a:p>
            <a:pPr algn="r" rtl="1"/>
            <a:r>
              <a:rPr lang="ar-SY" dirty="0" smtClean="0"/>
              <a:t>التنفيذ – </a:t>
            </a:r>
            <a:r>
              <a:rPr lang="en-US" dirty="0" smtClean="0"/>
              <a:t>Executing .</a:t>
            </a:r>
          </a:p>
          <a:p>
            <a:pPr algn="r" rtl="1"/>
            <a:r>
              <a:rPr lang="ar-SY" dirty="0" smtClean="0"/>
              <a:t>الرصد والمراقبة - </a:t>
            </a:r>
            <a:r>
              <a:rPr lang="en-US" dirty="0" smtClean="0"/>
              <a:t>Monitoring and Controlling .</a:t>
            </a:r>
          </a:p>
          <a:p>
            <a:pPr algn="r" rtl="1"/>
            <a:r>
              <a:rPr lang="ar-SY" dirty="0" smtClean="0"/>
              <a:t>الإنتهاء ( الإغلاق ) – </a:t>
            </a:r>
            <a:r>
              <a:rPr lang="en-US" dirty="0" smtClean="0"/>
              <a:t>Closing .</a:t>
            </a:r>
            <a:r>
              <a:rPr lang="ar-SY" dirty="0" smtClean="0"/>
              <a:t> .</a:t>
            </a:r>
          </a:p>
          <a:p>
            <a:pPr marL="0" indent="0" algn="r" rtl="1">
              <a:buNone/>
            </a:pPr>
            <a:endParaRPr lang="en-US" dirty="0" smtClean="0"/>
          </a:p>
          <a:p>
            <a:pPr marL="0" indent="0" algn="r" rtl="1">
              <a:buNone/>
            </a:pPr>
            <a:r>
              <a:rPr lang="ar-SY" b="1" dirty="0" smtClean="0"/>
              <a:t>ملاحظة حرجة : </a:t>
            </a:r>
            <a:r>
              <a:rPr lang="ar-SY" dirty="0" smtClean="0"/>
              <a:t>العديد من المنظومات التي تنفذ إطار إدارة المشروع حسبما ورد في - </a:t>
            </a:r>
            <a:r>
              <a:rPr lang="en-US" dirty="0" smtClean="0"/>
              <a:t>PMI </a:t>
            </a:r>
            <a:r>
              <a:rPr lang="ar-SY" dirty="0" smtClean="0"/>
              <a:t> ضمن منظوماتهم يعتقدون خطأً بأن مجموعات العمليات الخمس تشكل مراحل المشروع وهي ليست كذلك بالتأكيد . وفقاً لجمعية إدارة المشاريع - </a:t>
            </a:r>
            <a:r>
              <a:rPr lang="en-US" dirty="0" smtClean="0"/>
              <a:t>PMI : " </a:t>
            </a:r>
            <a:r>
              <a:rPr lang="ar-SY" dirty="0" smtClean="0"/>
              <a:t> مجموعات </a:t>
            </a:r>
            <a:r>
              <a:rPr lang="ar-SY" dirty="0" smtClean="0"/>
              <a:t>العمليات الخمس ليست هي مراحل المشروع "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pPr rtl="1"/>
            <a:r>
              <a:rPr lang="ar-S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الفروقات بين دورة حياة إدارة المشروع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management life cycle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SY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ودورة </a:t>
            </a:r>
            <a:r>
              <a:rPr lang="ar-SY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حياة المشروع -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life cycle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r" rtl="1"/>
            <a:r>
              <a:rPr lang="ar-SY" dirty="0" smtClean="0"/>
              <a:t>دورة </a:t>
            </a:r>
            <a:r>
              <a:rPr lang="ar-SY" dirty="0"/>
              <a:t>حياة المشروع هي كثيراً ما تكون فريدة من نوعها لكل صناعة أو منظومة . بينما يكون هناك تشابهاً بين دورات حياة إدارة المشاريع المختلفة , ستجد فروقات متميزة بين دورات الحياة لمشروع بناء ، ومشروع برمجيات ، ومشروع لإنتاج الطاقة ، ومشروع لإنتاج الطائرات ، ومشروع لإنتاج الأدوية ،</a:t>
            </a:r>
          </a:p>
          <a:p>
            <a:pPr marL="0" indent="0" algn="r" rtl="1">
              <a:buNone/>
            </a:pPr>
            <a:r>
              <a:rPr lang="ar-SY" dirty="0"/>
              <a:t>وما إلى ذلك . من الواضح أن دورة حياة المشروع تختلف من صناعة إلى أخرى .</a:t>
            </a:r>
          </a:p>
          <a:p>
            <a:pPr algn="r" rtl="1"/>
            <a:r>
              <a:rPr lang="ar-SY" dirty="0" smtClean="0"/>
              <a:t>دورة </a:t>
            </a:r>
            <a:r>
              <a:rPr lang="ar-SY" dirty="0"/>
              <a:t>حياة إدارة المشروع هي عبارة عن خمس مجموعات من العمليات لكل مرحلة في المشروع , وهي غير قابل للتغيير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8624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1"/>
            <a:r>
              <a:rPr lang="ar-SY" dirty="0" smtClean="0"/>
              <a:t>أخيراً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Y" dirty="0"/>
              <a:t>وأخيرا سوف يتم إنهاء ( إغلاق ) المرحلة وكذلك المشروع . مرحلة الإغلاق تتضمن عملية تسمى " الدروس المستفادة - </a:t>
            </a:r>
            <a:r>
              <a:rPr lang="en-US" dirty="0"/>
              <a:t>lessons learned " </a:t>
            </a:r>
            <a:r>
              <a:rPr lang="ar-SY" dirty="0"/>
              <a:t>وفيها سنحدد ما هي الأمور التي سارت على ما يرام أو التي لم تمضي على ما يرام . وأين يمكننا أن ندخل تحسينات ، وما هي الألغاز التي واجهناها ....الخ . هذه الدروس المستفادة من مشروعك ستسفيد منها حتماً في المشاريع اللاحقة التي قد تسند إليك إدارتها , وهي تطبق على كل مرحلة من مراحل مشروعك </a:t>
            </a:r>
            <a:r>
              <a:rPr lang="ar-SY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10107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/>
              <a:t>مراجعة القسم </a:t>
            </a:r>
            <a:r>
              <a:rPr lang="ar-SY" dirty="0" smtClean="0"/>
              <a:t/>
            </a:r>
            <a:br>
              <a:rPr lang="ar-SY" dirty="0" smtClean="0"/>
            </a:br>
            <a:r>
              <a:rPr lang="en-US" dirty="0" smtClean="0"/>
              <a:t>Section </a:t>
            </a:r>
            <a:r>
              <a:rPr lang="en-US" dirty="0"/>
              <a:t>Review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SY" dirty="0" smtClean="0"/>
              <a:t>تعريف </a:t>
            </a:r>
            <a:r>
              <a:rPr lang="ar-SY" dirty="0"/>
              <a:t>مصطلحات إدارة المشروع – </a:t>
            </a:r>
            <a:r>
              <a:rPr lang="en-US" dirty="0"/>
              <a:t>PM ، </a:t>
            </a:r>
            <a:r>
              <a:rPr lang="ar-SY" dirty="0"/>
              <a:t>مثل مكتب إدارة المشروع - </a:t>
            </a:r>
            <a:r>
              <a:rPr lang="en-US" dirty="0"/>
              <a:t>PMO، </a:t>
            </a:r>
            <a:r>
              <a:rPr lang="ar-SY" dirty="0"/>
              <a:t>صاحب المصلحة - </a:t>
            </a:r>
            <a:r>
              <a:rPr lang="en-US" dirty="0"/>
              <a:t>stakeholder ، </a:t>
            </a:r>
            <a:r>
              <a:rPr lang="ar-SY" dirty="0"/>
              <a:t>ودورة حياة المشروع - </a:t>
            </a:r>
            <a:r>
              <a:rPr lang="en-US" dirty="0"/>
              <a:t>project life cycle  ، </a:t>
            </a:r>
            <a:r>
              <a:rPr lang="ar-SY" dirty="0"/>
              <a:t>دورة حياة المنتج - </a:t>
            </a:r>
            <a:r>
              <a:rPr lang="en-US" dirty="0"/>
              <a:t>product life cycle ، </a:t>
            </a:r>
            <a:r>
              <a:rPr lang="ar-SY" dirty="0"/>
              <a:t>ودورة حياة إدارة المشاريع - </a:t>
            </a:r>
            <a:r>
              <a:rPr lang="en-US" dirty="0"/>
              <a:t>project management life cycle ، </a:t>
            </a:r>
            <a:r>
              <a:rPr lang="ar-SY" dirty="0"/>
              <a:t>ونظام إدارة المشاريع - </a:t>
            </a:r>
            <a:r>
              <a:rPr lang="en-US" dirty="0"/>
              <a:t>project management system .</a:t>
            </a:r>
          </a:p>
          <a:p>
            <a:pPr algn="r" rtl="1"/>
            <a:r>
              <a:rPr lang="ar-SY" dirty="0" smtClean="0"/>
              <a:t>دور </a:t>
            </a:r>
            <a:r>
              <a:rPr lang="ar-SY" dirty="0"/>
              <a:t>مدير المشروع .</a:t>
            </a:r>
          </a:p>
          <a:p>
            <a:pPr algn="r" rtl="1"/>
            <a:r>
              <a:rPr lang="ar-SY" dirty="0" smtClean="0"/>
              <a:t>تعريف </a:t>
            </a:r>
            <a:r>
              <a:rPr lang="ar-SY" dirty="0"/>
              <a:t>قيود المشروع .</a:t>
            </a:r>
          </a:p>
          <a:p>
            <a:pPr algn="r" rtl="1"/>
            <a:r>
              <a:rPr lang="ar-SY" dirty="0" smtClean="0"/>
              <a:t>مفاهيم </a:t>
            </a:r>
            <a:r>
              <a:rPr lang="ar-SY" dirty="0"/>
              <a:t>مرحلة من مراحل المشروع .</a:t>
            </a:r>
          </a:p>
          <a:p>
            <a:pPr algn="r" rtl="1"/>
            <a:r>
              <a:rPr lang="ar-SY" dirty="0" smtClean="0"/>
              <a:t>مزايا </a:t>
            </a:r>
            <a:r>
              <a:rPr lang="ar-SY" dirty="0"/>
              <a:t>وعيوب الهياكل التنظيمية المختلفة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0355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Project Life Cycle and </a:t>
            </a:r>
            <a:r>
              <a:rPr lang="en-US" dirty="0" smtClean="0"/>
              <a:t>Organization</a:t>
            </a:r>
            <a:br>
              <a:rPr lang="en-US" dirty="0" smtClean="0"/>
            </a:br>
            <a:r>
              <a:rPr lang="ar-SY" dirty="0" smtClean="0"/>
              <a:t>دورة حياة المشروع ,المنظومة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66700" y="1524000"/>
            <a:ext cx="8686800" cy="4648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7984970">
            <a:off x="5829300" y="4435475"/>
            <a:ext cx="1219200" cy="95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4640867">
            <a:off x="2066925" y="4395788"/>
            <a:ext cx="1219200" cy="9525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400300" y="5295900"/>
            <a:ext cx="4419600" cy="952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المشروع </a:t>
            </a:r>
            <a:endParaRPr lang="en-U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152900" y="4381500"/>
            <a:ext cx="876300" cy="8763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714500" y="2743200"/>
            <a:ext cx="5829300" cy="182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095500" y="3162300"/>
            <a:ext cx="1676400" cy="1219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فريق ادارة المشروع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71900" y="3314700"/>
            <a:ext cx="1409700" cy="1219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مدير المشروع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Oval 11"/>
          <p:cNvSpPr/>
          <p:nvPr/>
        </p:nvSpPr>
        <p:spPr>
          <a:xfrm>
            <a:off x="5181600" y="3124200"/>
            <a:ext cx="1752600" cy="121920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باقي أعضاء فريق المشروع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2781300"/>
            <a:ext cx="24003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فريق المشروع 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+mn-cs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810000" y="1752600"/>
            <a:ext cx="1409700" cy="12192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ضامن / راعي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المشروع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7315200" y="3771900"/>
            <a:ext cx="1638300" cy="1219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المشاركين بالعمل التجاري / الباعة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Oval 15"/>
          <p:cNvSpPr/>
          <p:nvPr/>
        </p:nvSpPr>
        <p:spPr>
          <a:xfrm>
            <a:off x="7467600" y="2552700"/>
            <a:ext cx="1409700" cy="1219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المدراء الوظيفيين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10300" y="1676400"/>
            <a:ext cx="1676400" cy="1219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ادارة العمليات التشغيلية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571500" y="5029200"/>
            <a:ext cx="1676400" cy="1219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مكتب ادارة المشروع / المشاريع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Oval 18"/>
          <p:cNvSpPr/>
          <p:nvPr/>
        </p:nvSpPr>
        <p:spPr>
          <a:xfrm>
            <a:off x="457200" y="3848100"/>
            <a:ext cx="1409700" cy="1219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مدير البرنامج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Oval 19"/>
          <p:cNvSpPr/>
          <p:nvPr/>
        </p:nvSpPr>
        <p:spPr>
          <a:xfrm>
            <a:off x="190500" y="2628900"/>
            <a:ext cx="1562100" cy="1219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مدير المحفظة الاستثمارية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1219200" y="1714500"/>
            <a:ext cx="1676400" cy="1219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باقي أصحاب المصلحة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7010400" y="4914900"/>
            <a:ext cx="1752600" cy="1219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العملاء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Y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المستخدمين النهائيين 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86" name="TextBox 22"/>
          <p:cNvSpPr txBox="1">
            <a:spLocks noChangeArrowheads="1"/>
          </p:cNvSpPr>
          <p:nvPr/>
        </p:nvSpPr>
        <p:spPr bwMode="auto">
          <a:xfrm>
            <a:off x="3009900" y="1447800"/>
            <a:ext cx="3048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ar-SY" altLang="en-US" sz="2000" b="1"/>
              <a:t>أصحاب المصلحة في المشروع </a:t>
            </a:r>
            <a:endParaRPr lang="en-US" altLang="en-US" sz="2000" b="1"/>
          </a:p>
        </p:txBody>
      </p:sp>
    </p:spTree>
    <p:extLst>
      <p:ext uri="{BB962C8B-B14F-4D97-AF65-F5344CB8AC3E}">
        <p14:creationId xmlns:p14="http://schemas.microsoft.com/office/powerpoint/2010/main" val="2138371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229600" cy="1143000"/>
          </a:xfrm>
        </p:spPr>
        <p:txBody>
          <a:bodyPr>
            <a:noAutofit/>
          </a:bodyPr>
          <a:lstStyle/>
          <a:p>
            <a:pPr rtl="1"/>
            <a:r>
              <a:rPr lang="ar-SY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الأسئلة 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2620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1"/>
            <a:r>
              <a:rPr lang="ar-SY" dirty="0" smtClean="0"/>
              <a:t>ما هو المشروع؟ </a:t>
            </a:r>
            <a:br>
              <a:rPr lang="ar-SY" dirty="0" smtClean="0"/>
            </a:br>
            <a:r>
              <a:rPr lang="ar-SY" dirty="0" smtClean="0"/>
              <a:t> </a:t>
            </a:r>
            <a:r>
              <a:rPr lang="en-US" dirty="0" smtClean="0"/>
              <a:t>What Is a Project?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SY" dirty="0" smtClean="0"/>
              <a:t>المشروع - </a:t>
            </a:r>
            <a:r>
              <a:rPr lang="en-US" dirty="0" smtClean="0"/>
              <a:t>Project :</a:t>
            </a:r>
          </a:p>
          <a:p>
            <a:pPr marL="0" indent="0" algn="r" rtl="1">
              <a:buNone/>
            </a:pPr>
            <a:r>
              <a:rPr lang="ar-SY" dirty="0" smtClean="0"/>
              <a:t>"  المشروع هو مسعى مؤقت يتخذ لإنتاج منتج فريد من نوعه ، أو خدمة ، أو نتيجة " .</a:t>
            </a:r>
            <a:endParaRPr lang="en-US" dirty="0" smtClean="0"/>
          </a:p>
          <a:p>
            <a:pPr algn="r" rtl="1"/>
            <a:r>
              <a:rPr lang="ar-SY" dirty="0" smtClean="0"/>
              <a:t>نشاط ذو نطاق زمني / مؤطر زمنياً .</a:t>
            </a:r>
          </a:p>
          <a:p>
            <a:pPr algn="r" rtl="1"/>
            <a:r>
              <a:rPr lang="ar-SY" dirty="0" smtClean="0"/>
              <a:t>له بداية ووسط ونهاية .</a:t>
            </a:r>
          </a:p>
          <a:p>
            <a:pPr algn="r" rtl="1"/>
            <a:r>
              <a:rPr lang="ar-SY" dirty="0" smtClean="0"/>
              <a:t>يخلق منتج فريد من نوعه أو خدمة أو نتيجة .</a:t>
            </a:r>
          </a:p>
          <a:p>
            <a:pPr algn="r" rtl="1"/>
            <a:r>
              <a:rPr lang="ar-SY" dirty="0" smtClean="0"/>
              <a:t>مفصل بالتدريج .</a:t>
            </a: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624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4813</Words>
  <Application>Microsoft Office PowerPoint</Application>
  <PresentationFormat>On-screen Show (4:3)</PresentationFormat>
  <Paragraphs>709</Paragraphs>
  <Slides>84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84</vt:i4>
      </vt:variant>
    </vt:vector>
  </HeadingPairs>
  <TitlesOfParts>
    <vt:vector size="90" baseType="lpstr">
      <vt:lpstr>Arial</vt:lpstr>
      <vt:lpstr>Calibri</vt:lpstr>
      <vt:lpstr>Lucida Sans</vt:lpstr>
      <vt:lpstr>Times New Roman</vt:lpstr>
      <vt:lpstr>Verdana</vt:lpstr>
      <vt:lpstr>Office Theme</vt:lpstr>
      <vt:lpstr>PowerPoint Presentation</vt:lpstr>
      <vt:lpstr>التفاعل بين عمليات إدارة المشروع</vt:lpstr>
      <vt:lpstr>الموضوعات التي سيتم تناولها  Topics Covered </vt:lpstr>
      <vt:lpstr>أهداف القسم  Section Objectives </vt:lpstr>
      <vt:lpstr>تعريف إدارة المشاريع   Definition of Project Management </vt:lpstr>
      <vt:lpstr>Project Processes – Two Categories  عمليات إدارة المشروع - نوعان</vt:lpstr>
      <vt:lpstr>Project Management Processes Groups مجموعات عمليات ادارة المشاريع</vt:lpstr>
      <vt:lpstr>مجموعات العمليات الخمسة</vt:lpstr>
      <vt:lpstr>ما هو المشروع؟   What Is a Project? </vt:lpstr>
      <vt:lpstr>ما هو المشروع؟   What Is a Project? </vt:lpstr>
      <vt:lpstr>What is a Project ? ماهو المشروع ؟</vt:lpstr>
      <vt:lpstr>العمليات  Operations </vt:lpstr>
      <vt:lpstr>هناك تشابه واضح بين المشاريع والعمليات </vt:lpstr>
      <vt:lpstr>الاختلافات الرئيسية بين المشاريع والعمليات </vt:lpstr>
      <vt:lpstr>قيود المشروع   Project Constraints </vt:lpstr>
      <vt:lpstr>ما هي البرامج ، والمحافظ والمشاريع الفرعية؟   What Are Programs, Portfolios and Sub-Projects? </vt:lpstr>
      <vt:lpstr>PowerPoint Presentation</vt:lpstr>
      <vt:lpstr>مكتب إدارة المشروع  The PMO </vt:lpstr>
      <vt:lpstr>يلعب المكتب الأدوار التالية </vt:lpstr>
      <vt:lpstr>أنواع مكاتب إدارة المشروع   Types of PMOs </vt:lpstr>
      <vt:lpstr>Project are Typically Authorized  ترخص المشاريع عادة   </vt:lpstr>
      <vt:lpstr>المنظومات وإدارة المشروع  Organizations and Project Management</vt:lpstr>
      <vt:lpstr>دور مدير المشروع   The Project Manager's Role </vt:lpstr>
      <vt:lpstr>التأثيرات التنظيمية على إدارة المشروع    Organizational Influences on Project Management </vt:lpstr>
      <vt:lpstr>ثلاثة هياكل تنظيمية </vt:lpstr>
      <vt:lpstr>Organizational Structure Influences on Projects البنية التنظيمية المؤثرة في المشاريع</vt:lpstr>
      <vt:lpstr>ما هو الهيكل التنظيمي لمنظومتك؟  What Is Your Organizational Structure?</vt:lpstr>
      <vt:lpstr>المنظومات الوظيفية  Functional Organizations </vt:lpstr>
      <vt:lpstr>تلميح</vt:lpstr>
      <vt:lpstr>مزايا وعيوب المنظومة الوظيفية   Functional Advantages and Disadvantages </vt:lpstr>
      <vt:lpstr>المنظومة المصفوفة  The Matrixed Organization </vt:lpstr>
      <vt:lpstr>مزايا وعيوب المنظومة المصفوفة   Matrixed Advantages and Disadvantages</vt:lpstr>
      <vt:lpstr>المصفوفة الضعيفة</vt:lpstr>
      <vt:lpstr>المصفوفة المتوازنة</vt:lpstr>
      <vt:lpstr>المصفوفة القوية</vt:lpstr>
      <vt:lpstr>المنظومات القائمة على المشاريع  Projectized Organizations </vt:lpstr>
      <vt:lpstr>المنظومات القائمة على المشاريع  Projectized Organizations </vt:lpstr>
      <vt:lpstr>مزايا وعيوب المنظومة القائمة على المشاريع   Projectized Advantages and Disadvantages </vt:lpstr>
      <vt:lpstr>المنظومة المركبة  Composite Organizations </vt:lpstr>
      <vt:lpstr>المنظومة المركبة  Composite Organizations </vt:lpstr>
      <vt:lpstr>أصول العملية التنظيمية  Organizational Process Assets </vt:lpstr>
      <vt:lpstr>أصول العملية التنظيمية  Organizational Process Assets </vt:lpstr>
      <vt:lpstr>أصول العملية التنظيمية  Organizational Process Assets </vt:lpstr>
      <vt:lpstr>أصول العملية التنظيمية  Organizational Process Assets </vt:lpstr>
      <vt:lpstr>العوامل البيئية للمنظومة  Enterprise Environmental Factors </vt:lpstr>
      <vt:lpstr>فهم احتياجات أصحاب المصلحة Understanding Stakeholder Needs</vt:lpstr>
      <vt:lpstr>فهم احتياجات أصحاب المصلحة Understanding Stakeholder Needs</vt:lpstr>
      <vt:lpstr>فهم احتياجات أصحاب المصلحة Understanding Stakeholder Needs</vt:lpstr>
      <vt:lpstr>حوكمة ( حكم – إدارة ) المشروع  Project Governance </vt:lpstr>
      <vt:lpstr>فريق المشروع  The Project Team</vt:lpstr>
      <vt:lpstr>فريق المشروع  The Project Team</vt:lpstr>
      <vt:lpstr>دورة حياة المشروع   The Project Life Cycle </vt:lpstr>
      <vt:lpstr>دورة حياة المشروع   The Project Life Cycle </vt:lpstr>
      <vt:lpstr>العلاقات بين المراحل المتتالية  Phase-to-Phase Relationships </vt:lpstr>
      <vt:lpstr>The Project Life Cycle دورة حياة المشروع </vt:lpstr>
      <vt:lpstr>The Project Management Life Cycle دورة حياة ادارة المشروع</vt:lpstr>
      <vt:lpstr>PowerPoint Presentation</vt:lpstr>
      <vt:lpstr>S Curve Very Slow at Beginning مخطط S لمشروع مفرط البطء في البداية   </vt:lpstr>
      <vt:lpstr>S Curve Rush  مخطط S لمشروع متسرع</vt:lpstr>
      <vt:lpstr>S Curve Normal مخطط S  طبيعي</vt:lpstr>
      <vt:lpstr>Typical Sequence of Phases in a PLC التتابع النمطي للمراحل في دورة حياة المشروع</vt:lpstr>
      <vt:lpstr>Project Life Cycle (PLC) دورة حياة المشروع (د.ح. م.)</vt:lpstr>
      <vt:lpstr>Project Life Cycle (PLC)-Characteristics  دورة حياة المشروع (د.ح. م.) - الميزات</vt:lpstr>
      <vt:lpstr>PowerPoint Presentation</vt:lpstr>
      <vt:lpstr>Project Life Cycle (PLC)-Characteristics  دورة حياة المشروع (د.ح. م.) - الميزات</vt:lpstr>
      <vt:lpstr>Relationship Between The Product &amp; The PLC العلاقة بين دورتي حياة المنتج والمشروع</vt:lpstr>
      <vt:lpstr>تحديد دورة حياة المنتج   Defining the Product Life Cycle </vt:lpstr>
      <vt:lpstr>تحديد دورة حياة المنتج   Defining the Product Life Cycle </vt:lpstr>
      <vt:lpstr>مفاهيم دورة حياة المشروع  Project Lifecycle Concepts </vt:lpstr>
      <vt:lpstr>مفاهيم دورة حياة المشروع  Project Lifecycle Concepts </vt:lpstr>
      <vt:lpstr>العلاقات بين المراحل المتتالية  Phase-to-Phase Relationships </vt:lpstr>
      <vt:lpstr>Interactions of Process Group In A Project التفاعل بين مجموعات العمليات في المشروع</vt:lpstr>
      <vt:lpstr>العلاقات بين المراحل المتتالية  Phase-to-Phase Relationships </vt:lpstr>
      <vt:lpstr>العلاقات بين المراحل المتتالية  Phase-to-Phase Relationships </vt:lpstr>
      <vt:lpstr>التنبؤية  Predictive</vt:lpstr>
      <vt:lpstr>التكرارية  Iterative </vt:lpstr>
      <vt:lpstr>التكرارية  Iterative </vt:lpstr>
      <vt:lpstr>المتكيفة ( التكيفية )  Adaptive</vt:lpstr>
      <vt:lpstr>PowerPoint Presentation</vt:lpstr>
      <vt:lpstr>الفروقات بين دورة حياة إدارة المشروع   project management life cycle  ودورة حياة المشروع - project life cycle </vt:lpstr>
      <vt:lpstr>أخيراً</vt:lpstr>
      <vt:lpstr>مراجعة القسم  Section Review </vt:lpstr>
      <vt:lpstr>Project Life Cycle and Organization دورة حياة المشروع ,المنظومة</vt:lpstr>
      <vt:lpstr>الأسئلة </vt:lpstr>
    </vt:vector>
  </TitlesOfParts>
  <Company>Ahmed-Under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دورة حياة المشروع والمنظومة</dc:title>
  <dc:creator>Eng.Yassin</dc:creator>
  <cp:lastModifiedBy>m.yassin alnafi</cp:lastModifiedBy>
  <cp:revision>69</cp:revision>
  <dcterms:created xsi:type="dcterms:W3CDTF">2013-08-24T21:28:40Z</dcterms:created>
  <dcterms:modified xsi:type="dcterms:W3CDTF">2014-11-14T06:42:35Z</dcterms:modified>
</cp:coreProperties>
</file>