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2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55CB9-1FB6-49C4-B2F1-C693388971A7}" type="datetimeFigureOut">
              <a:rPr lang="en-US" smtClean="0"/>
              <a:t>8/29/2013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6219-6DC5-4AEA-9756-46D94B8F5FDC}" type="slidenum">
              <a:rPr lang="en-US" smtClean="0"/>
              <a:t>‹#›</a:t>
            </a:fld>
            <a:endParaRPr lang="en-US"/>
          </a:p>
        </p:txBody>
      </p:sp>
    </p:spTree>
    <p:extLst>
      <p:ext uri="{BB962C8B-B14F-4D97-AF65-F5344CB8AC3E}">
        <p14:creationId xmlns:p14="http://schemas.microsoft.com/office/powerpoint/2010/main" val="16093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741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1126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180AB1-BD47-4544-8C93-9531D9CD0F34}" type="slidenum">
              <a:rPr lang="ar-SA" smtClean="0">
                <a:latin typeface="Calibri" pitchFamily="34" charset="0"/>
              </a:rPr>
              <a:pPr eaLnBrk="1" hangingPunct="1"/>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D0D29E-1E88-4C0B-A8B2-8F22501E7D6C}" type="slidenum">
              <a:rPr lang="ar-SA" smtClean="0">
                <a:latin typeface="Calibri" pitchFamily="34" charset="0"/>
              </a:rPr>
              <a:pPr eaLnBrk="1" hangingPunct="1"/>
              <a:t>76</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566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83A4E7-7E81-47F4-8683-77DF0C9899FF}" type="slidenum">
              <a:rPr lang="ar-SA" smtClean="0">
                <a:latin typeface="Calibri" pitchFamily="34" charset="0"/>
              </a:rPr>
              <a:pPr eaLnBrk="1" hangingPunct="1"/>
              <a:t>77</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0A004C-941A-46C6-99DF-E2EDF18295F6}" type="slidenum">
              <a:rPr lang="ar-SA" smtClean="0">
                <a:latin typeface="Calibri" pitchFamily="34" charset="0"/>
              </a:rPr>
              <a:pPr eaLnBrk="1" hangingPunct="1"/>
              <a:t>78</a:t>
            </a:fld>
            <a:endParaRPr lang="ar-SA"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F65CD8-7319-4020-93BD-A9AE96183870}" type="slidenum">
              <a:rPr lang="ar-SA" smtClean="0">
                <a:latin typeface="Calibri" pitchFamily="34" charset="0"/>
              </a:rPr>
              <a:pPr eaLnBrk="1" hangingPunct="1"/>
              <a:t>79</a:t>
            </a:fld>
            <a:endParaRPr lang="ar-SA"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947A9F-DFE1-4879-9590-59C5CBB06EC0}" type="slidenum">
              <a:rPr lang="ar-SA" smtClean="0">
                <a:latin typeface="Calibri" pitchFamily="34" charset="0"/>
              </a:rPr>
              <a:pPr eaLnBrk="1" hangingPunct="1"/>
              <a:t>80</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6241EE-AFCB-4E8A-8695-CF156FC926C8}" type="slidenum">
              <a:rPr lang="ar-SA" smtClean="0">
                <a:latin typeface="Calibri" pitchFamily="34" charset="0"/>
              </a:rPr>
              <a:pPr eaLnBrk="1" hangingPunct="1"/>
              <a:t>81</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C1F585-553A-43FA-82E2-DF189DB6A04C}" type="slidenum">
              <a:rPr lang="ar-SA" smtClean="0">
                <a:latin typeface="Calibri" pitchFamily="34" charset="0"/>
              </a:rPr>
              <a:pPr eaLnBrk="1" hangingPunct="1"/>
              <a:t>82</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CDF654-5FF9-49C4-A264-2B6AFCFE8F9D}" type="slidenum">
              <a:rPr lang="ar-SA" smtClean="0">
                <a:latin typeface="Calibri" pitchFamily="34" charset="0"/>
              </a:rPr>
              <a:pPr eaLnBrk="1" hangingPunct="1"/>
              <a:t>83</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EBD128-D985-466B-A4A6-2FFBE05BABEB}" type="slidenum">
              <a:rPr lang="ar-SA" smtClean="0">
                <a:latin typeface="Calibri" pitchFamily="34" charset="0"/>
              </a:rPr>
              <a:pPr eaLnBrk="1" hangingPunct="1"/>
              <a:t>84</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6F6987-04F8-4263-8620-42A27FCBF91D}" type="slidenum">
              <a:rPr lang="ar-SA" smtClean="0">
                <a:latin typeface="Calibri" pitchFamily="34" charset="0"/>
              </a:rPr>
              <a:pPr eaLnBrk="1" hangingPunct="1"/>
              <a:t>85</a:t>
            </a:fld>
            <a:endParaRPr lang="ar-SA"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3584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3AA916-29AD-410B-8F25-F648023D7812}" type="slidenum">
              <a:rPr lang="ar-SA" smtClean="0">
                <a:latin typeface="Calibri" pitchFamily="34" charset="0"/>
              </a:rPr>
              <a:pPr eaLnBrk="1" hangingPunct="1"/>
              <a:t>68</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4166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44CF80-391F-4BB3-A060-89E00668F084}" type="slidenum">
              <a:rPr lang="ar-SA" smtClean="0">
                <a:latin typeface="Calibri" pitchFamily="34" charset="0"/>
              </a:rPr>
              <a:pPr eaLnBrk="1" hangingPunct="1"/>
              <a:t>86</a:t>
            </a:fld>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392F0A-3635-4989-9109-7C3C7BB851A1}" type="slidenum">
              <a:rPr lang="ar-SA" smtClean="0">
                <a:latin typeface="Calibri" pitchFamily="34" charset="0"/>
              </a:rPr>
              <a:pPr eaLnBrk="1" hangingPunct="1"/>
              <a:t>88</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54BB64-437E-40AD-B3A8-A61F72006FE4}" type="slidenum">
              <a:rPr lang="ar-SA" smtClean="0">
                <a:latin typeface="Calibri" pitchFamily="34" charset="0"/>
              </a:rPr>
              <a:pPr eaLnBrk="1" hangingPunct="1"/>
              <a:t>89</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FFDA09-3555-422D-A0BC-743239F20673}" type="slidenum">
              <a:rPr lang="ar-SA" smtClean="0">
                <a:latin typeface="Calibri" pitchFamily="34" charset="0"/>
              </a:rPr>
              <a:pPr eaLnBrk="1" hangingPunct="1"/>
              <a:t>90</a:t>
            </a:fld>
            <a:endParaRPr lang="ar-SA"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1E9429-BE89-4EEC-B46D-687AEBB44734}" type="slidenum">
              <a:rPr lang="ar-SA" smtClean="0">
                <a:latin typeface="Calibri" pitchFamily="34" charset="0"/>
              </a:rPr>
              <a:pPr eaLnBrk="1" hangingPunct="1"/>
              <a:t>91</a:t>
            </a:fld>
            <a:endParaRPr lang="ar-SA"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003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286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55F43D-E741-45BD-8067-637486780A15}" type="slidenum">
              <a:rPr lang="ar-SA" smtClean="0">
                <a:latin typeface="Calibri" pitchFamily="34" charset="0"/>
              </a:rPr>
              <a:pPr eaLnBrk="1" hangingPunct="1"/>
              <a:t>69</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1981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0C96C0-C5DA-4412-9C03-B8432A3C8A77}" type="slidenum">
              <a:rPr lang="ar-SA" smtClean="0">
                <a:latin typeface="Calibri" pitchFamily="34" charset="0"/>
              </a:rPr>
              <a:pPr eaLnBrk="1" hangingPunct="1"/>
              <a:t>70</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2185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307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836F87-D4CB-4B48-BB1A-08CCC64620FD}" type="slidenum">
              <a:rPr lang="ar-SA" smtClean="0">
                <a:latin typeface="Calibri" pitchFamily="34" charset="0"/>
              </a:rPr>
              <a:pPr eaLnBrk="1" hangingPunct="1"/>
              <a:t>71</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2390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E4B5F6-8B13-4CDF-99AF-A660CB23E511}" type="slidenum">
              <a:rPr lang="ar-SA" smtClean="0">
                <a:latin typeface="Calibri" pitchFamily="34" charset="0"/>
              </a:rPr>
              <a:pPr eaLnBrk="1" hangingPunct="1"/>
              <a:t>72</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259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327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01EE53-2082-4B9E-80C8-97B47A2D19CC}" type="slidenum">
              <a:rPr lang="ar-SA" smtClean="0">
                <a:latin typeface="Calibri" pitchFamily="34" charset="0"/>
              </a:rPr>
              <a:pPr eaLnBrk="1" hangingPunct="1"/>
              <a:t>73</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2800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CA108E-F757-4D96-98AF-528B520536CA}" type="slidenum">
              <a:rPr lang="ar-SA" smtClean="0">
                <a:latin typeface="Calibri" pitchFamily="34" charset="0"/>
              </a:rPr>
              <a:pPr eaLnBrk="1" hangingPunct="1"/>
              <a:t>74</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5257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cs typeface="Arial" charset="0"/>
              </a:rPr>
              <a:t>Project Management Slides</a:t>
            </a:r>
          </a:p>
        </p:txBody>
      </p:sp>
      <p:sp>
        <p:nvSpPr>
          <p:cNvPr id="348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99A81A-3E24-4D98-95C6-DD1A3C00EEF3}" type="slidenum">
              <a:rPr lang="ar-SA" smtClean="0">
                <a:latin typeface="Calibri" pitchFamily="34" charset="0"/>
              </a:rPr>
              <a:pPr eaLnBrk="1" hangingPunct="1"/>
              <a:t>75</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4FEA87-EDB2-442B-A459-37B7097D4EEA}"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20289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FEA87-EDB2-442B-A459-37B7097D4EEA}"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392782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FEA87-EDB2-442B-A459-37B7097D4EEA}"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369573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FEA87-EDB2-442B-A459-37B7097D4EEA}"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2356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FEA87-EDB2-442B-A459-37B7097D4EEA}"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116073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4FEA87-EDB2-442B-A459-37B7097D4EEA}"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150690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4FEA87-EDB2-442B-A459-37B7097D4EEA}" type="datetimeFigureOut">
              <a:rPr lang="en-US" smtClean="0"/>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24500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4FEA87-EDB2-442B-A459-37B7097D4EEA}" type="datetimeFigureOut">
              <a:rPr lang="en-US" smtClean="0"/>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357946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FEA87-EDB2-442B-A459-37B7097D4EEA}" type="datetimeFigureOut">
              <a:rPr lang="en-US" smtClean="0"/>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394094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FEA87-EDB2-442B-A459-37B7097D4EEA}"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102610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FEA87-EDB2-442B-A459-37B7097D4EEA}"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82247-8C18-43E7-8E16-57388C7E134A}" type="slidenum">
              <a:rPr lang="en-US" smtClean="0"/>
              <a:t>‹#›</a:t>
            </a:fld>
            <a:endParaRPr lang="en-US"/>
          </a:p>
        </p:txBody>
      </p:sp>
    </p:spTree>
    <p:extLst>
      <p:ext uri="{BB962C8B-B14F-4D97-AF65-F5344CB8AC3E}">
        <p14:creationId xmlns:p14="http://schemas.microsoft.com/office/powerpoint/2010/main" val="287854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FEA87-EDB2-442B-A459-37B7097D4EEA}" type="datetimeFigureOut">
              <a:rPr lang="en-US" smtClean="0"/>
              <a:t>8/29/2013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82247-8C18-43E7-8E16-57388C7E134A}" type="slidenum">
              <a:rPr lang="en-US" smtClean="0"/>
              <a:t>‹#›</a:t>
            </a:fld>
            <a:endParaRPr lang="en-US"/>
          </a:p>
        </p:txBody>
      </p:sp>
    </p:spTree>
    <p:extLst>
      <p:ext uri="{BB962C8B-B14F-4D97-AF65-F5344CB8AC3E}">
        <p14:creationId xmlns:p14="http://schemas.microsoft.com/office/powerpoint/2010/main" val="218440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en-US" sz="5500" b="1" dirty="0" smtClean="0"/>
              <a:t>Human Resources  Management</a:t>
            </a:r>
          </a:p>
        </p:txBody>
      </p:sp>
      <p:sp>
        <p:nvSpPr>
          <p:cNvPr id="2051" name="Subtitle 3"/>
          <p:cNvSpPr>
            <a:spLocks noGrp="1"/>
          </p:cNvSpPr>
          <p:nvPr>
            <p:ph type="subTitle" idx="1"/>
          </p:nvPr>
        </p:nvSpPr>
        <p:spPr>
          <a:xfrm>
            <a:off x="1371600" y="3657600"/>
            <a:ext cx="6400800" cy="838200"/>
          </a:xfrm>
        </p:spPr>
        <p:txBody>
          <a:bodyPr/>
          <a:lstStyle/>
          <a:p>
            <a:pPr rtl="1" eaLnBrk="1" hangingPunct="1"/>
            <a:r>
              <a:rPr lang="ar-SA" sz="4000" b="1" dirty="0" smtClean="0">
                <a:solidFill>
                  <a:schemeClr val="tx1"/>
                </a:solidFill>
              </a:rPr>
              <a:t>ادارة الموارد البشرية للمشروع </a:t>
            </a:r>
            <a:endParaRPr lang="en-US" sz="4000" b="1" dirty="0" smtClean="0">
              <a:solidFill>
                <a:schemeClr val="tx1"/>
              </a:solidFill>
            </a:endParaRPr>
          </a:p>
        </p:txBody>
      </p:sp>
      <p:sp>
        <p:nvSpPr>
          <p:cNvPr id="2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3DB30A-3171-498B-AA5A-F4BCB6DDF0B7}" type="slidenum">
              <a:rPr lang="ar-SA" smtClean="0">
                <a:solidFill>
                  <a:srgbClr val="898989"/>
                </a:solidFill>
                <a:latin typeface="Calibri" pitchFamily="34" charset="0"/>
              </a:rPr>
              <a:pPr eaLnBrk="1" hangingPunct="1"/>
              <a:t>1</a:t>
            </a:fld>
            <a:endParaRPr lang="en-US" smtClean="0">
              <a:solidFill>
                <a:srgbClr val="898989"/>
              </a:solidFill>
              <a:latin typeface="Calibri" pitchFamily="34" charset="0"/>
            </a:endParaRPr>
          </a:p>
        </p:txBody>
      </p:sp>
      <p:pic>
        <p:nvPicPr>
          <p:cNvPr id="2053" name="Picture 9" descr="K:\general\PM\lunchtime_lg_wh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19600"/>
            <a:ext cx="19510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K:\general\PM\AG000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495800"/>
            <a:ext cx="1752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EDCN0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609600"/>
            <a:ext cx="2930525" cy="165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728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أدوار الموارد البشرية </a:t>
            </a:r>
            <a:r>
              <a:rPr lang="en-US" dirty="0" smtClean="0"/>
              <a:t/>
            </a:r>
            <a:br>
              <a:rPr lang="en-US" dirty="0" smtClean="0"/>
            </a:br>
            <a:r>
              <a:rPr lang="en-US" dirty="0" smtClean="0"/>
              <a:t>Human Resource Roles </a:t>
            </a:r>
            <a:endParaRPr lang="en-US" dirty="0"/>
          </a:p>
        </p:txBody>
      </p:sp>
      <p:sp>
        <p:nvSpPr>
          <p:cNvPr id="3" name="Content Placeholder 2"/>
          <p:cNvSpPr>
            <a:spLocks noGrp="1"/>
          </p:cNvSpPr>
          <p:nvPr>
            <p:ph idx="1"/>
          </p:nvPr>
        </p:nvSpPr>
        <p:spPr/>
        <p:txBody>
          <a:bodyPr/>
          <a:lstStyle/>
          <a:p>
            <a:pPr marL="0" indent="0" algn="r" rtl="1">
              <a:buNone/>
            </a:pPr>
            <a:r>
              <a:rPr lang="ar-SY" b="1" dirty="0" smtClean="0"/>
              <a:t>مدير برنامج - الإدارة العليا - </a:t>
            </a:r>
            <a:r>
              <a:rPr lang="en-US" b="1" dirty="0" smtClean="0"/>
              <a:t>Portfolio Manager – Senior Management </a:t>
            </a:r>
            <a:r>
              <a:rPr lang="ar-SY" b="1" dirty="0" smtClean="0"/>
              <a:t> :</a:t>
            </a:r>
            <a:endParaRPr lang="en-US" b="1" dirty="0" smtClean="0"/>
          </a:p>
          <a:p>
            <a:pPr algn="r" rtl="1"/>
            <a:r>
              <a:rPr lang="ar-SY" dirty="0" smtClean="0"/>
              <a:t>يوفر العروض التوجيهية لمديري المشاريع للمشاريع الفردية</a:t>
            </a:r>
            <a:r>
              <a:rPr lang="en-US" dirty="0" smtClean="0"/>
              <a:t>.</a:t>
            </a:r>
          </a:p>
          <a:p>
            <a:pPr algn="r" rtl="1"/>
            <a:r>
              <a:rPr lang="ar-SY" dirty="0" smtClean="0"/>
              <a:t> يوظف القدرة على ضمان الرقابة على كل مشروع يسهم في المنفعة العامة من البرنامج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أدوار الموارد البشرية </a:t>
            </a:r>
            <a:r>
              <a:rPr lang="en-US" dirty="0" smtClean="0"/>
              <a:t/>
            </a:r>
            <a:br>
              <a:rPr lang="en-US" dirty="0" smtClean="0"/>
            </a:br>
            <a:r>
              <a:rPr lang="en-US" dirty="0" smtClean="0"/>
              <a:t>Human Resource Roles </a:t>
            </a:r>
            <a:endParaRPr lang="en-US" dirty="0"/>
          </a:p>
        </p:txBody>
      </p:sp>
      <p:sp>
        <p:nvSpPr>
          <p:cNvPr id="3" name="Content Placeholder 2"/>
          <p:cNvSpPr>
            <a:spLocks noGrp="1"/>
          </p:cNvSpPr>
          <p:nvPr>
            <p:ph idx="1"/>
          </p:nvPr>
        </p:nvSpPr>
        <p:spPr/>
        <p:txBody>
          <a:bodyPr>
            <a:normAutofit fontScale="85000" lnSpcReduction="20000"/>
          </a:bodyPr>
          <a:lstStyle/>
          <a:p>
            <a:pPr marL="0" indent="0" algn="r" rtl="1">
              <a:buNone/>
            </a:pPr>
            <a:r>
              <a:rPr lang="ar-SY" b="1" dirty="0" smtClean="0"/>
              <a:t>فريق المشروع - </a:t>
            </a:r>
            <a:r>
              <a:rPr lang="en-US" b="1" dirty="0" smtClean="0"/>
              <a:t>Project Team </a:t>
            </a:r>
            <a:r>
              <a:rPr lang="ar-SY" b="1" dirty="0" smtClean="0"/>
              <a:t> :</a:t>
            </a:r>
            <a:endParaRPr lang="en-US" b="1" dirty="0" smtClean="0"/>
          </a:p>
          <a:p>
            <a:pPr algn="r" rtl="1"/>
            <a:r>
              <a:rPr lang="ar-SY" dirty="0" smtClean="0"/>
              <a:t>يترجم متطلبات المستخدمين وأصحاب المصلحة إلى مواصفات فنية لازمة لتقديم منتج المشروع .</a:t>
            </a:r>
          </a:p>
          <a:p>
            <a:pPr algn="r" rtl="1"/>
            <a:r>
              <a:rPr lang="ar-SY" dirty="0" smtClean="0"/>
              <a:t>يحدد حزم العمل والأنشطة في هيكل تجزئة العمل - </a:t>
            </a:r>
            <a:r>
              <a:rPr lang="en-US" dirty="0" smtClean="0"/>
              <a:t>WBS .</a:t>
            </a:r>
          </a:p>
          <a:p>
            <a:pPr algn="r" rtl="1"/>
            <a:r>
              <a:rPr lang="ar-SY" dirty="0" smtClean="0"/>
              <a:t>يحدد التبعيات ( العلاقات ) بين حزم العمل و / أو الأنشطة .</a:t>
            </a:r>
          </a:p>
          <a:p>
            <a:pPr algn="r" rtl="1"/>
            <a:r>
              <a:rPr lang="ar-SY" dirty="0" smtClean="0"/>
              <a:t>يوفر تقديرات للزمن والتكاليف لمدير المشروع .</a:t>
            </a:r>
          </a:p>
          <a:p>
            <a:pPr algn="r" rtl="1"/>
            <a:r>
              <a:rPr lang="ar-SY" dirty="0" smtClean="0"/>
              <a:t>يشارك في حل الخلافات الداخلية .</a:t>
            </a:r>
          </a:p>
          <a:p>
            <a:pPr algn="r" rtl="1"/>
            <a:r>
              <a:rPr lang="ar-SY" dirty="0" smtClean="0"/>
              <a:t>يتوافق مع المعايير والأساليب والإجراءات ومتطلبات الجودة الداخلية للشركات .</a:t>
            </a:r>
          </a:p>
          <a:p>
            <a:pPr algn="r" rtl="1"/>
            <a:r>
              <a:rPr lang="ar-SY" dirty="0" smtClean="0"/>
              <a:t>يمكن أن يوصي بعملية إدخال التحسينات ، وإتخاذ الإجراءات التصحيحية أو الوقائية أو تنفيذ إصلاحات العيوب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وضع خطة الموارد البشرية </a:t>
            </a:r>
            <a:r>
              <a:rPr lang="en-US" dirty="0" smtClean="0"/>
              <a:t/>
            </a:r>
            <a:br>
              <a:rPr lang="en-US" dirty="0" smtClean="0"/>
            </a:br>
            <a:r>
              <a:rPr lang="en-US" dirty="0" smtClean="0"/>
              <a:t>Develop Human Resource Plan</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8153400" cy="3657600"/>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وضع خطة الموارد البشرية </a:t>
            </a:r>
            <a:r>
              <a:rPr lang="en-US" dirty="0" smtClean="0"/>
              <a:t/>
            </a:r>
            <a:br>
              <a:rPr lang="en-US" dirty="0" smtClean="0"/>
            </a:br>
            <a:r>
              <a:rPr lang="en-US" dirty="0" smtClean="0"/>
              <a:t>Develop Human Resource Plan</a:t>
            </a:r>
            <a:endParaRPr lang="en-US" dirty="0"/>
          </a:p>
        </p:txBody>
      </p:sp>
      <p:sp>
        <p:nvSpPr>
          <p:cNvPr id="3" name="Content Placeholder 2"/>
          <p:cNvSpPr>
            <a:spLocks noGrp="1"/>
          </p:cNvSpPr>
          <p:nvPr>
            <p:ph idx="1"/>
          </p:nvPr>
        </p:nvSpPr>
        <p:spPr/>
        <p:txBody>
          <a:bodyPr>
            <a:normAutofit fontScale="85000" lnSpcReduction="20000"/>
          </a:bodyPr>
          <a:lstStyle/>
          <a:p>
            <a:pPr marL="0" indent="0" algn="r" rtl="1">
              <a:buNone/>
            </a:pPr>
            <a:r>
              <a:rPr lang="ar-SY" b="1" dirty="0" smtClean="0"/>
              <a:t>1. الأدوار والمسؤوليات - </a:t>
            </a:r>
            <a:r>
              <a:rPr lang="en-US" b="1" dirty="0" smtClean="0"/>
              <a:t>Roles and Responsibilities : </a:t>
            </a:r>
            <a:r>
              <a:rPr lang="ar-SY" b="1" dirty="0" smtClean="0"/>
              <a:t> : </a:t>
            </a:r>
            <a:r>
              <a:rPr lang="ar-SY" dirty="0" smtClean="0"/>
              <a:t>يمكن </a:t>
            </a:r>
            <a:r>
              <a:rPr lang="ar-SY" dirty="0" smtClean="0"/>
              <a:t>إسنادها إلى فرد أو إلى  مجموعة . وهذا سيحدد الأدوار - </a:t>
            </a:r>
            <a:r>
              <a:rPr lang="en-US" dirty="0" smtClean="0"/>
              <a:t>roles ، </a:t>
            </a:r>
            <a:r>
              <a:rPr lang="ar-SY" dirty="0" smtClean="0"/>
              <a:t>والسلطة - </a:t>
            </a:r>
            <a:r>
              <a:rPr lang="en-US" dirty="0" smtClean="0"/>
              <a:t>authority </a:t>
            </a:r>
            <a:r>
              <a:rPr lang="ar-SY" dirty="0" smtClean="0"/>
              <a:t>والمسؤولية - </a:t>
            </a:r>
            <a:r>
              <a:rPr lang="en-US" dirty="0" smtClean="0"/>
              <a:t>responsibility ، </a:t>
            </a:r>
            <a:r>
              <a:rPr lang="ar-SY" dirty="0" smtClean="0"/>
              <a:t>والكفاءة </a:t>
            </a:r>
            <a:r>
              <a:rPr lang="ar-SY" dirty="0" smtClean="0"/>
              <a:t>          ( </a:t>
            </a:r>
            <a:r>
              <a:rPr lang="ar-SY" dirty="0" smtClean="0"/>
              <a:t>المؤهلات ) - </a:t>
            </a:r>
            <a:r>
              <a:rPr lang="en-US" dirty="0" smtClean="0"/>
              <a:t>competency. </a:t>
            </a:r>
            <a:r>
              <a:rPr lang="ar-SY" dirty="0" smtClean="0"/>
              <a:t>هؤلاء الأفراد أو المجموعات يمكن أن يكونوا من ضمن أو من خارج المنظومة المنفذة . الأدوار الموصوفة للمشروع  قد لا يكون لها علاقة تناظرية مباشرة مع موقف ضمن المنظمة . وبالتالي فمن وظيفة مدير المشروع تحديد الموارد التي يمكن أن تأخذ على مسؤولياتها الدور أو الأدوار المناطة بها واللازمة للمشروع . يمكن أن توثق هذه الأدوار وثقت في مصفوفة إسناد المسؤولية - (</a:t>
            </a:r>
            <a:r>
              <a:rPr lang="en-US" dirty="0" smtClean="0"/>
              <a:t>RAM) responsibility assignment matrix </a:t>
            </a:r>
            <a:r>
              <a:rPr lang="ar-SY" dirty="0" smtClean="0"/>
              <a:t>وهي في شكل مخطط مصفوفة يشار إليه إختصاراً بإسم </a:t>
            </a:r>
            <a:r>
              <a:rPr lang="en-US" dirty="0" smtClean="0"/>
              <a:t>RACI </a:t>
            </a:r>
            <a:r>
              <a:rPr lang="ar-SY" dirty="0" smtClean="0"/>
              <a:t>وهذا الإختصار يشير إلى العبارات التالية : ( المسؤولية - </a:t>
            </a:r>
            <a:r>
              <a:rPr lang="en-US" dirty="0" smtClean="0"/>
              <a:t>Responsible </a:t>
            </a:r>
            <a:r>
              <a:rPr lang="ar-SY" dirty="0" smtClean="0"/>
              <a:t>والمساءلة - </a:t>
            </a:r>
            <a:r>
              <a:rPr lang="en-US" dirty="0" smtClean="0"/>
              <a:t>Accountable ، </a:t>
            </a:r>
            <a:r>
              <a:rPr lang="ar-SY" dirty="0" smtClean="0"/>
              <a:t>والتشاور – </a:t>
            </a:r>
            <a:r>
              <a:rPr lang="en-US" dirty="0" smtClean="0"/>
              <a:t>Consult  ، </a:t>
            </a:r>
            <a:r>
              <a:rPr lang="ar-SY" dirty="0" smtClean="0"/>
              <a:t>والإبلاغ ( الإعلام ) – </a:t>
            </a:r>
            <a:r>
              <a:rPr lang="en-US" dirty="0" smtClean="0"/>
              <a:t>Inform ) .</a:t>
            </a:r>
            <a:endParaRPr lang="en-US" dirty="0"/>
          </a:p>
        </p:txBody>
      </p:sp>
    </p:spTree>
    <p:extLst>
      <p:ext uri="{BB962C8B-B14F-4D97-AF65-F5344CB8AC3E}">
        <p14:creationId xmlns:p14="http://schemas.microsoft.com/office/powerpoint/2010/main" val="222390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وضع خطة الموارد البشرية </a:t>
            </a:r>
            <a:r>
              <a:rPr lang="en-US" dirty="0" smtClean="0"/>
              <a:t/>
            </a:r>
            <a:br>
              <a:rPr lang="en-US" dirty="0" smtClean="0"/>
            </a:br>
            <a:r>
              <a:rPr lang="en-US" dirty="0" smtClean="0"/>
              <a:t>Develop Human Resource Plan</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SY" b="1" dirty="0" smtClean="0"/>
              <a:t>2.	المخططات التنظيمية – </a:t>
            </a:r>
            <a:r>
              <a:rPr lang="en-US" b="1" dirty="0" smtClean="0"/>
              <a:t>Org. Charts: </a:t>
            </a:r>
            <a:r>
              <a:rPr lang="ar-SY" b="1" dirty="0" smtClean="0"/>
              <a:t> : </a:t>
            </a:r>
            <a:r>
              <a:rPr lang="ar-SY" dirty="0" smtClean="0"/>
              <a:t>مخطط </a:t>
            </a:r>
            <a:r>
              <a:rPr lang="ar-SY" dirty="0" smtClean="0"/>
              <a:t>هيكل التجزئة التنظيمي (</a:t>
            </a:r>
            <a:r>
              <a:rPr lang="en-US" dirty="0" smtClean="0"/>
              <a:t>OBS) - organizational breakdown chart </a:t>
            </a:r>
            <a:r>
              <a:rPr lang="ar-SY" dirty="0" smtClean="0"/>
              <a:t>هو أمر حاسم لتحديد هيكل الإدارة الذي ينبغي أن يكون مبيناً على التسلسلات الهرمية في المشروع وتحديد مسارات التصعيد للمشاكل المحتملة والتي لم ستمكن مدير المشروع من حلها. في المنظومة المصفوفة يصبح هذا عاملاً حاسماً ، حيث أن مخطط هيكل التجزئة التنظيمي يحدد المدراء الوظيفيين ومن منهم سيؤمن موارد المشروع لمدير المشروع . المخطط الهيكلي حيث يمكن ان يحدد المدراء الوظيفيين الذين سيضمن مدير المشروع تأمين الموارد من دوائرهم أو أقسامهم لمشروعه ، المخطط التنظيمي سوف يحدد أيضاً مالكاً لا لبس فيه لكل حزمة عمل في المشروع .</a:t>
            </a:r>
            <a:endParaRPr lang="en-US" dirty="0"/>
          </a:p>
        </p:txBody>
      </p:sp>
    </p:spTree>
    <p:extLst>
      <p:ext uri="{BB962C8B-B14F-4D97-AF65-F5344CB8AC3E}">
        <p14:creationId xmlns:p14="http://schemas.microsoft.com/office/powerpoint/2010/main" val="222390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وضع خطة الموارد البشرية </a:t>
            </a:r>
            <a:r>
              <a:rPr lang="en-US" dirty="0" smtClean="0"/>
              <a:t/>
            </a:r>
            <a:br>
              <a:rPr lang="en-US" dirty="0" smtClean="0"/>
            </a:br>
            <a:r>
              <a:rPr lang="en-US" dirty="0" smtClean="0"/>
              <a:t>Develop Human Resource Plan</a:t>
            </a:r>
            <a:endParaRPr lang="en-US" dirty="0"/>
          </a:p>
        </p:txBody>
      </p:sp>
      <p:sp>
        <p:nvSpPr>
          <p:cNvPr id="3" name="Content Placeholder 2"/>
          <p:cNvSpPr>
            <a:spLocks noGrp="1"/>
          </p:cNvSpPr>
          <p:nvPr>
            <p:ph idx="1"/>
          </p:nvPr>
        </p:nvSpPr>
        <p:spPr/>
        <p:txBody>
          <a:bodyPr>
            <a:normAutofit fontScale="85000" lnSpcReduction="10000"/>
          </a:bodyPr>
          <a:lstStyle/>
          <a:p>
            <a:pPr marL="0" indent="0" algn="r" rtl="1">
              <a:buNone/>
            </a:pPr>
            <a:r>
              <a:rPr lang="ar-SY" b="1" dirty="0" smtClean="0"/>
              <a:t>3.	خطة إدارة التوظيف - </a:t>
            </a:r>
            <a:r>
              <a:rPr lang="en-US" b="1" dirty="0" smtClean="0"/>
              <a:t>Staffing Management Plan : </a:t>
            </a:r>
            <a:r>
              <a:rPr lang="ar-SY" b="1" dirty="0" smtClean="0"/>
              <a:t> : </a:t>
            </a:r>
            <a:r>
              <a:rPr lang="ar-SY" dirty="0" smtClean="0"/>
              <a:t>تصف </a:t>
            </a:r>
            <a:r>
              <a:rPr lang="ar-SY" dirty="0" smtClean="0"/>
              <a:t>هذه الخطة كيف سيتم تلبية متطلبات الموارد البشرية للمشروع . يمكن أن تكون الخطة رسمية أو غير رسمية ، مفصلة أو عامة ، اعتماداً على احتياجات المشروع . يتم تحديث خطة إدارة التوظيف باستمرار خلال المشروع وعادة ما تتضمن العناصر التالية :</a:t>
            </a:r>
          </a:p>
          <a:p>
            <a:pPr algn="r" rtl="1"/>
            <a:r>
              <a:rPr lang="ar-SY" dirty="0" smtClean="0"/>
              <a:t>اقتناء فريق العمل - </a:t>
            </a:r>
            <a:r>
              <a:rPr lang="en-US" dirty="0" smtClean="0"/>
              <a:t>Staff Acquisition : </a:t>
            </a:r>
            <a:r>
              <a:rPr lang="ar-SY" dirty="0" smtClean="0"/>
              <a:t>تحديد متى سيكون هناك حاجة لموارد محددة أو متى سيتم إيقاف تلك الموارد عن العمل في المشروع وما هي مستويات المهارة المطلوبة لتلك الموارد .</a:t>
            </a:r>
          </a:p>
          <a:p>
            <a:pPr algn="r" rtl="1"/>
            <a:r>
              <a:rPr lang="ar-SY" dirty="0" smtClean="0"/>
              <a:t>تقويمات الموارد - </a:t>
            </a:r>
            <a:r>
              <a:rPr lang="en-US" dirty="0" smtClean="0"/>
              <a:t>Resource Calendars : </a:t>
            </a:r>
            <a:r>
              <a:rPr lang="ar-SY" dirty="0" smtClean="0"/>
              <a:t>يحدد متى يجب أن تبدأ الأنشطة باكتساب الموظفين ( المارد البشرية )، وكذلك توافر الموظفين وساعات العمل المتاحة لمورد معين .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وضع خطة الموارد البشرية </a:t>
            </a:r>
            <a:r>
              <a:rPr lang="en-US" dirty="0" smtClean="0"/>
              <a:t/>
            </a:r>
            <a:br>
              <a:rPr lang="en-US" dirty="0" smtClean="0"/>
            </a:br>
            <a:r>
              <a:rPr lang="en-US" dirty="0" smtClean="0"/>
              <a:t>Develop Human Resource Plan</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algn="r" rtl="1"/>
            <a:r>
              <a:rPr lang="ar-SY" b="1" dirty="0" smtClean="0"/>
              <a:t>خطة تسريح ( إنهاء عمل ) الموظفين </a:t>
            </a:r>
            <a:r>
              <a:rPr lang="ar-SY" b="1" dirty="0" smtClean="0"/>
              <a:t>- </a:t>
            </a:r>
            <a:r>
              <a:rPr lang="en-US" b="1" dirty="0" smtClean="0"/>
              <a:t>Staff </a:t>
            </a:r>
            <a:r>
              <a:rPr lang="en-US" b="1" dirty="0" smtClean="0"/>
              <a:t>release plan </a:t>
            </a:r>
            <a:r>
              <a:rPr lang="ar-SY" dirty="0" smtClean="0"/>
              <a:t>تُعَرفُ </a:t>
            </a:r>
            <a:r>
              <a:rPr lang="ar-SY" dirty="0" smtClean="0"/>
              <a:t>متى سيتم الإفراج عن الموارد من المشروع كي يتسنى عدم تحميل تكاليف تلك الموارد على حساب المشروع .</a:t>
            </a:r>
          </a:p>
          <a:p>
            <a:pPr algn="r" rtl="1"/>
            <a:r>
              <a:rPr lang="ar-SY" b="1" dirty="0" smtClean="0"/>
              <a:t>التدريب - </a:t>
            </a:r>
            <a:r>
              <a:rPr lang="en-US" b="1" dirty="0" smtClean="0"/>
              <a:t>Training : </a:t>
            </a:r>
            <a:r>
              <a:rPr lang="ar-SY" b="1" dirty="0" smtClean="0"/>
              <a:t> : </a:t>
            </a:r>
            <a:r>
              <a:rPr lang="ar-SY" dirty="0" smtClean="0"/>
              <a:t>قد </a:t>
            </a:r>
            <a:r>
              <a:rPr lang="ar-SY" dirty="0" smtClean="0"/>
              <a:t>يكون مطلوباً إذا كانت المنظومة المنفذة تتعامل مع تكنولوجيا جديدة أو غير مجربة من قبل . ومن المفيد أيضاً أن التدريب سوف يساعد أعضاء الفريق على الحصول على شهادات تدعم قدرتهم على تلبية متطلبات المشروع . من منظور جمعية إدارة المشاريع – </a:t>
            </a:r>
            <a:r>
              <a:rPr lang="en-US" dirty="0" smtClean="0"/>
              <a:t>PMI ، </a:t>
            </a:r>
            <a:r>
              <a:rPr lang="ar-SY" dirty="0" smtClean="0"/>
              <a:t>لا يتم استخدام التدريب من أجل " رفع المعنويات – </a:t>
            </a:r>
            <a:r>
              <a:rPr lang="en-US" dirty="0" smtClean="0"/>
              <a:t>perk ". </a:t>
            </a:r>
          </a:p>
          <a:p>
            <a:pPr algn="r" rtl="1"/>
            <a:r>
              <a:rPr lang="ar-SY" b="1" dirty="0" smtClean="0"/>
              <a:t>التقدير والمكافآت - </a:t>
            </a:r>
            <a:r>
              <a:rPr lang="en-US" b="1" dirty="0" smtClean="0"/>
              <a:t>Recognition and Rewards : </a:t>
            </a:r>
            <a:r>
              <a:rPr lang="ar-SY" b="1" dirty="0" smtClean="0"/>
              <a:t> : </a:t>
            </a:r>
            <a:r>
              <a:rPr lang="ar-SY" dirty="0" smtClean="0"/>
              <a:t>فكرة </a:t>
            </a:r>
            <a:r>
              <a:rPr lang="ar-SY" dirty="0" smtClean="0"/>
              <a:t>وجود نظام التقدير والمكافأة تيميل لتعزيز السلوك المطلوب من المارد البشرية في هذا المشروع .</a:t>
            </a:r>
          </a:p>
        </p:txBody>
      </p:sp>
    </p:spTree>
    <p:extLst>
      <p:ext uri="{BB962C8B-B14F-4D97-AF65-F5344CB8AC3E}">
        <p14:creationId xmlns:p14="http://schemas.microsoft.com/office/powerpoint/2010/main" val="2223906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وضع خطة الموارد البشرية </a:t>
            </a:r>
            <a:r>
              <a:rPr lang="en-US" dirty="0" smtClean="0"/>
              <a:t/>
            </a:r>
            <a:br>
              <a:rPr lang="en-US" dirty="0" smtClean="0"/>
            </a:br>
            <a:r>
              <a:rPr lang="en-US" dirty="0" smtClean="0"/>
              <a:t>Develop Human Resource Plan</a:t>
            </a:r>
            <a:endParaRPr lang="en-US" dirty="0"/>
          </a:p>
        </p:txBody>
      </p:sp>
      <p:sp>
        <p:nvSpPr>
          <p:cNvPr id="3" name="Content Placeholder 2"/>
          <p:cNvSpPr>
            <a:spLocks noGrp="1"/>
          </p:cNvSpPr>
          <p:nvPr>
            <p:ph idx="1"/>
          </p:nvPr>
        </p:nvSpPr>
        <p:spPr/>
        <p:txBody>
          <a:bodyPr>
            <a:normAutofit lnSpcReduction="10000"/>
          </a:bodyPr>
          <a:lstStyle/>
          <a:p>
            <a:pPr algn="r" rtl="1"/>
            <a:r>
              <a:rPr lang="ar-SY" b="1" dirty="0" smtClean="0"/>
              <a:t>الامتثال - </a:t>
            </a:r>
            <a:r>
              <a:rPr lang="en-US" b="1" dirty="0" smtClean="0"/>
              <a:t>Compliance : </a:t>
            </a:r>
            <a:r>
              <a:rPr lang="ar-SY" b="1" dirty="0" smtClean="0"/>
              <a:t> : </a:t>
            </a:r>
            <a:r>
              <a:rPr lang="ar-SY" dirty="0" smtClean="0"/>
              <a:t>وهو </a:t>
            </a:r>
            <a:r>
              <a:rPr lang="ar-SY" dirty="0" smtClean="0"/>
              <a:t>ينطوي على الامتثال للوائح الحكومة أو عقود الاتحادات    ( مثل إتحدات العمال ) بالإضافة إلى سياسات الموارد البشرية التي أنشأت لتعزيز سلوك الموارد البشرية .</a:t>
            </a:r>
            <a:endParaRPr lang="en-US" dirty="0"/>
          </a:p>
          <a:p>
            <a:pPr algn="r" rtl="1"/>
            <a:r>
              <a:rPr lang="ar-SY" b="1" dirty="0" smtClean="0"/>
              <a:t>السلامة - </a:t>
            </a:r>
            <a:r>
              <a:rPr lang="en-US" b="1" dirty="0" smtClean="0"/>
              <a:t>Safety : </a:t>
            </a:r>
            <a:r>
              <a:rPr lang="ar-SY" b="1" dirty="0" smtClean="0"/>
              <a:t> : </a:t>
            </a:r>
            <a:r>
              <a:rPr lang="ar-SY" dirty="0" smtClean="0"/>
              <a:t>وتشمل </a:t>
            </a:r>
            <a:r>
              <a:rPr lang="ar-SY" dirty="0" smtClean="0"/>
              <a:t>الأساليب والإجراءات التي تم تصميمها لحماية أعضاء الفريق من المخاطر المحتملة الناتجة عن موضوع السلامة . لا يتم تضمين هذه العناصر فقط في خطة إدارة التوظيف ، ولكن يتم تضمينها في سجل المخاطر .</a:t>
            </a:r>
            <a:endParaRPr lang="en-US" dirty="0"/>
          </a:p>
        </p:txBody>
      </p:sp>
    </p:spTree>
    <p:extLst>
      <p:ext uri="{BB962C8B-B14F-4D97-AF65-F5344CB8AC3E}">
        <p14:creationId xmlns:p14="http://schemas.microsoft.com/office/powerpoint/2010/main" val="222390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2400" b="1" dirty="0" smtClean="0"/>
              <a:t>العوامل البيئية للمنظومة وأصول العملية التنظيمية الخاصين بالموارد البشرية  </a:t>
            </a:r>
            <a:br>
              <a:rPr lang="ar-SY" sz="2400" b="1" dirty="0" smtClean="0"/>
            </a:br>
            <a:r>
              <a:rPr lang="en-US" sz="2400" b="1" dirty="0" smtClean="0"/>
              <a:t>HR Enterprise Environmental Factors&amp; Organizational Process Assets</a:t>
            </a:r>
            <a:endParaRPr lang="en-US" sz="2400" b="1" dirty="0"/>
          </a:p>
        </p:txBody>
      </p:sp>
      <p:sp>
        <p:nvSpPr>
          <p:cNvPr id="3" name="Content Placeholder 2"/>
          <p:cNvSpPr>
            <a:spLocks noGrp="1"/>
          </p:cNvSpPr>
          <p:nvPr>
            <p:ph idx="1"/>
          </p:nvPr>
        </p:nvSpPr>
        <p:spPr>
          <a:xfrm>
            <a:off x="457200" y="1600200"/>
            <a:ext cx="8229600" cy="4876800"/>
          </a:xfrm>
        </p:spPr>
        <p:txBody>
          <a:bodyPr>
            <a:normAutofit fontScale="92500"/>
          </a:bodyPr>
          <a:lstStyle/>
          <a:p>
            <a:pPr algn="r" rtl="1"/>
            <a:r>
              <a:rPr lang="ar-SY" sz="2400" b="1" dirty="0" smtClean="0"/>
              <a:t>العوامل البيئية للمنظومة - </a:t>
            </a:r>
            <a:r>
              <a:rPr lang="en-US" sz="2400" b="1" dirty="0" smtClean="0"/>
              <a:t>Enterprise Environmental Factors : </a:t>
            </a:r>
            <a:r>
              <a:rPr lang="ar-SY" sz="2400" b="1" dirty="0" smtClean="0"/>
              <a:t> : </a:t>
            </a:r>
            <a:r>
              <a:rPr lang="ar-SY" sz="2400" dirty="0" smtClean="0"/>
              <a:t>تحتاج </a:t>
            </a:r>
            <a:r>
              <a:rPr lang="ar-SY" sz="2400" dirty="0" smtClean="0"/>
              <a:t>هذه العناصر إلى معالجتها بدقة ، وخصوصاً عندما يتعلق الأمر بالقضايا التنظيمية والسياسيات . تذكر أن تعريف أصحاب المصلحة ؟ يفيد بأنهم أي شخص أن يمكن أن يتأثر سلباً أو إيجاباً من خلال مشروعك . إذا كان هناك تأثير سلبي على أصحاب المصلحة ، فإنه قد يكون لديهم أجندة مختلفة تماماً ، وربما سيعملون ضد الانتهاء بنجاح من المشروع . وظيفة مدير المشروع هو الكشف عن أي أجندات بديلة والعمل مع أصحاب المصلحة لضمان أن احتياجاتهم قد تم الأخذ بها .</a:t>
            </a:r>
          </a:p>
          <a:p>
            <a:pPr algn="r" rtl="1"/>
            <a:r>
              <a:rPr lang="ar-SY" sz="2400" b="1" dirty="0" smtClean="0"/>
              <a:t>أصول العملية التنظيمية - </a:t>
            </a:r>
            <a:r>
              <a:rPr lang="en-US" sz="2400" b="1" dirty="0" smtClean="0"/>
              <a:t>Organizational Process Assets : </a:t>
            </a:r>
            <a:r>
              <a:rPr lang="ar-SY" sz="2400" b="1" dirty="0" smtClean="0"/>
              <a:t> : </a:t>
            </a:r>
            <a:r>
              <a:rPr lang="ar-SY" sz="2400" dirty="0" smtClean="0"/>
              <a:t>هي </a:t>
            </a:r>
            <a:r>
              <a:rPr lang="ar-SY" sz="2400" dirty="0" smtClean="0"/>
              <a:t>العناصر التي سوف تساعد مدير المشروع وهي المصفوفات القياسية مثل مصفوفة الأدوار والمسؤوليات القياسية وكذلك أي عملية موثقة وقابلة للتكرار . وعادة ما تنشئ المنظومة قوالب وأدوات ( مثل تقارير الإنجاز ، والوحات التنفيذية ، واستمارات طلب التغيير ، الخ ) والتي تندرج ضمن نظام معلومات إدارة المشروع - </a:t>
            </a:r>
            <a:r>
              <a:rPr lang="en-US" sz="2400" dirty="0" smtClean="0"/>
              <a:t>PMIS </a:t>
            </a:r>
            <a:r>
              <a:rPr lang="ar-SY" sz="2400" dirty="0" smtClean="0"/>
              <a:t>في المنظومة . البيانات التاريخية والهياكل التنظيمية من المشاريع السابقة التي نجحت سابقاً يمكن أن تستخدم بمثابة أدلة توجيهية لمدير المشروع .</a:t>
            </a:r>
          </a:p>
          <a:p>
            <a:pPr algn="r" rtl="1"/>
            <a:endParaRPr lang="en-US" sz="2400" dirty="0"/>
          </a:p>
        </p:txBody>
      </p:sp>
    </p:spTree>
    <p:extLst>
      <p:ext uri="{BB962C8B-B14F-4D97-AF65-F5344CB8AC3E}">
        <p14:creationId xmlns:p14="http://schemas.microsoft.com/office/powerpoint/2010/main" val="222390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الأدوار والمسؤوليات </a:t>
            </a:r>
            <a:r>
              <a:rPr lang="en-US" dirty="0" smtClean="0"/>
              <a:t/>
            </a:r>
            <a:br>
              <a:rPr lang="en-US" dirty="0" smtClean="0"/>
            </a:br>
            <a:r>
              <a:rPr lang="en-US" dirty="0" smtClean="0"/>
              <a:t>Roles and Responsibilities </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Y" dirty="0" smtClean="0"/>
              <a:t>شبكة ( مصفوفة ) الأدوار والمسؤوليات هي أداة حاسمة لمدير المشروع .  ويمكنها تحديد الأنشطة ، والوثائق ، ومخرجات أخرى جنباً إلى جنب مع الشخص المساءل عن تلك الأنشطة أو وثائق أو التسليمات . وبعبارة أخرى ، فإنها توفر " رقبة الإقحام الواحدة " ، وتحدد لمدير المشروع من الذي يملك التسليم ويكون مسؤولاً عن إنجازه .</a:t>
            </a:r>
          </a:p>
          <a:p>
            <a:pPr algn="r" rtl="1"/>
            <a:r>
              <a:rPr lang="ar-SY" dirty="0" smtClean="0"/>
              <a:t>يمكن أن تكون المصفوفة كما في الشكل المبين أدناه ، ويمكن تطويعها للمشروع ، أو يمكن أن يكون هناك نموذج موحد ( قياسي ) للشكل على أساس ما هو مطلوب عن طريق الأساليب والإجراءات الخاصة بمشروعك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المواضيع </a:t>
            </a:r>
            <a:r>
              <a:rPr lang="en-US" dirty="0" smtClean="0"/>
              <a:t/>
            </a:r>
            <a:br>
              <a:rPr lang="en-US" dirty="0" smtClean="0"/>
            </a:br>
            <a:r>
              <a:rPr lang="en-US" dirty="0" smtClean="0"/>
              <a:t>Topics </a:t>
            </a:r>
            <a:endParaRPr lang="en-US" dirty="0"/>
          </a:p>
        </p:txBody>
      </p:sp>
      <p:sp>
        <p:nvSpPr>
          <p:cNvPr id="3" name="Content Placeholder 2"/>
          <p:cNvSpPr>
            <a:spLocks noGrp="1"/>
          </p:cNvSpPr>
          <p:nvPr>
            <p:ph idx="1"/>
          </p:nvPr>
        </p:nvSpPr>
        <p:spPr/>
        <p:txBody>
          <a:bodyPr>
            <a:normAutofit/>
          </a:bodyPr>
          <a:lstStyle/>
          <a:p>
            <a:pPr algn="r" rtl="1"/>
            <a:r>
              <a:rPr lang="ar-SY" sz="2800" dirty="0" smtClean="0"/>
              <a:t>نظرة عامة على إدارة الموارد البشرية للمشروع - </a:t>
            </a:r>
            <a:r>
              <a:rPr lang="en-US" sz="2800" dirty="0" smtClean="0"/>
              <a:t>Overview of Project Human Resource Management .</a:t>
            </a:r>
          </a:p>
          <a:p>
            <a:pPr algn="r" rtl="1"/>
            <a:r>
              <a:rPr lang="ar-SY" sz="2800" dirty="0" smtClean="0"/>
              <a:t>تخطيط الموارد البشرية - </a:t>
            </a:r>
            <a:r>
              <a:rPr lang="en-US" sz="2800" dirty="0" smtClean="0"/>
              <a:t>Human Resource Planning </a:t>
            </a:r>
            <a:r>
              <a:rPr lang="ar-SY" sz="2800" dirty="0" smtClean="0"/>
              <a:t>الحصول على فريق المشروع - </a:t>
            </a:r>
            <a:r>
              <a:rPr lang="en-US" sz="2800" dirty="0" smtClean="0"/>
              <a:t>Acquiring Project Team .</a:t>
            </a:r>
          </a:p>
          <a:p>
            <a:pPr algn="r" rtl="1"/>
            <a:r>
              <a:rPr lang="ar-SY" sz="2800" dirty="0" smtClean="0"/>
              <a:t>تطوير فريق المشروع - </a:t>
            </a:r>
            <a:r>
              <a:rPr lang="en-US" sz="2800" dirty="0" smtClean="0"/>
              <a:t>Developing Project Team .</a:t>
            </a:r>
          </a:p>
          <a:p>
            <a:pPr algn="r" rtl="1"/>
            <a:r>
              <a:rPr lang="ar-SY" sz="2800" dirty="0" smtClean="0"/>
              <a:t>إدارة فريق المشروع - </a:t>
            </a:r>
            <a:r>
              <a:rPr lang="en-US" sz="2800" dirty="0" smtClean="0"/>
              <a:t>Managing Project Team .</a:t>
            </a:r>
          </a:p>
          <a:p>
            <a:pPr algn="r" rtl="1"/>
            <a:endParaRPr lang="en-US" sz="2800" dirty="0"/>
          </a:p>
        </p:txBody>
      </p:sp>
    </p:spTree>
    <p:extLst>
      <p:ext uri="{BB962C8B-B14F-4D97-AF65-F5344CB8AC3E}">
        <p14:creationId xmlns:p14="http://schemas.microsoft.com/office/powerpoint/2010/main" val="421449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الأدوار والمسؤوليات </a:t>
            </a:r>
            <a:r>
              <a:rPr lang="en-US" dirty="0" smtClean="0"/>
              <a:t/>
            </a:r>
            <a:br>
              <a:rPr lang="en-US" dirty="0" smtClean="0"/>
            </a:br>
            <a:r>
              <a:rPr lang="en-US" dirty="0" smtClean="0"/>
              <a:t>Roles and Responsibilities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00200"/>
            <a:ext cx="7467600" cy="4525963"/>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خطة إدارة التوظيف </a:t>
            </a:r>
            <a:r>
              <a:rPr lang="en-US" dirty="0" smtClean="0"/>
              <a:t/>
            </a:r>
            <a:br>
              <a:rPr lang="en-US" dirty="0" smtClean="0"/>
            </a:br>
            <a:r>
              <a:rPr lang="en-US" dirty="0" smtClean="0"/>
              <a:t>Staffing Management Plan </a:t>
            </a:r>
            <a:endParaRPr lang="en-US" dirty="0"/>
          </a:p>
        </p:txBody>
      </p:sp>
      <p:sp>
        <p:nvSpPr>
          <p:cNvPr id="3" name="Content Placeholder 2"/>
          <p:cNvSpPr>
            <a:spLocks noGrp="1"/>
          </p:cNvSpPr>
          <p:nvPr>
            <p:ph idx="1"/>
          </p:nvPr>
        </p:nvSpPr>
        <p:spPr/>
        <p:txBody>
          <a:bodyPr>
            <a:normAutofit fontScale="77500" lnSpcReduction="20000"/>
          </a:bodyPr>
          <a:lstStyle/>
          <a:p>
            <a:pPr marL="0" indent="0" algn="r" rtl="1">
              <a:buNone/>
            </a:pPr>
            <a:r>
              <a:rPr lang="ar-SY" dirty="0" smtClean="0"/>
              <a:t>لمشروع صغير يتطلب موارد قليلة وتحول سريع في خطواته ، يجوز لخطة إدارة التوظيف أن تكون ببساطة من صفحة واحدة تسرد من هو الذي سينفذ العمل على المشروع . وللمشاريع الكبيرة والمعقدة يتطلب الأمر فرقاً كبيرة من حيث عدد الأفراد والذي قد يصل إلى مئات الناس ، ويكون مطلوباً فيها خطة إدارة للتوظيف من لأجل تعقب ما يلي :</a:t>
            </a:r>
          </a:p>
          <a:p>
            <a:pPr algn="r" rtl="1"/>
            <a:r>
              <a:rPr lang="ar-SY" dirty="0" smtClean="0"/>
              <a:t>جميع الموارد اللازمة للمشروع .</a:t>
            </a:r>
          </a:p>
          <a:p>
            <a:pPr algn="r" rtl="1"/>
            <a:r>
              <a:rPr lang="ar-SY" dirty="0" smtClean="0"/>
              <a:t>متى سيكون المشروع بحاجةلتلك اللموارد , وهل هي متاحة حسب طلبها ، وما هي المدة الزمنية المتوقعة لعمل تلك المارد على المشروع .</a:t>
            </a:r>
          </a:p>
          <a:p>
            <a:pPr algn="r" rtl="1"/>
            <a:r>
              <a:rPr lang="ar-SY" dirty="0" smtClean="0"/>
              <a:t>أي ثغرات قد تكون موجودة في الموارد المطلوبة مثل المهارات أو مستويات الخبرة اللازمة للمشروع .</a:t>
            </a:r>
          </a:p>
          <a:p>
            <a:pPr algn="r" rtl="1"/>
            <a:r>
              <a:rPr lang="ar-SY" dirty="0" smtClean="0"/>
              <a:t>متى سيتم الأسغناء عن الموارد وإزالة تكاليفها من جداول حسابات المشروع .</a:t>
            </a:r>
          </a:p>
          <a:p>
            <a:pPr algn="r" rtl="1"/>
            <a:r>
              <a:rPr lang="ar-SY" dirty="0" smtClean="0"/>
              <a:t>هل أن الموارد ستحتاج إلى أي تدريب محتمل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خطة إدارة التوظيف </a:t>
            </a:r>
            <a:r>
              <a:rPr lang="en-US" dirty="0" smtClean="0"/>
              <a:t/>
            </a:r>
            <a:br>
              <a:rPr lang="en-US" dirty="0" smtClean="0"/>
            </a:br>
            <a:r>
              <a:rPr lang="en-US" dirty="0" smtClean="0"/>
              <a:t>Staffing Management Plan </a:t>
            </a:r>
            <a:endParaRPr lang="en-US" dirty="0"/>
          </a:p>
        </p:txBody>
      </p:sp>
      <p:sp>
        <p:nvSpPr>
          <p:cNvPr id="3" name="Content Placeholder 2"/>
          <p:cNvSpPr>
            <a:spLocks noGrp="1"/>
          </p:cNvSpPr>
          <p:nvPr>
            <p:ph idx="1"/>
          </p:nvPr>
        </p:nvSpPr>
        <p:spPr/>
        <p:txBody>
          <a:bodyPr/>
          <a:lstStyle/>
          <a:p>
            <a:pPr algn="r" rtl="1"/>
            <a:r>
              <a:rPr lang="ar-SY" dirty="0" smtClean="0"/>
              <a:t>تتضمن خطة إدارة التوظيف ما يلي :</a:t>
            </a:r>
          </a:p>
          <a:p>
            <a:pPr algn="r" rtl="1"/>
            <a:r>
              <a:rPr lang="ar-SY" dirty="0" smtClean="0"/>
              <a:t>مخطط التدرج للموارد - </a:t>
            </a:r>
            <a:r>
              <a:rPr lang="en-US" dirty="0" smtClean="0"/>
              <a:t>Resource Histogram :</a:t>
            </a:r>
            <a:r>
              <a:rPr lang="ar-SY" dirty="0" smtClean="0"/>
              <a:t>وهي تظهر ما سيكون هناك حاجة إليه من الموارد وبأي تواريخ ستبدأ العمل في المشروع .</a:t>
            </a:r>
          </a:p>
          <a:p>
            <a:pPr algn="r" rtl="1"/>
            <a:r>
              <a:rPr lang="ar-SY" dirty="0" smtClean="0"/>
              <a:t>خطة تسريح الموظفين - </a:t>
            </a:r>
            <a:r>
              <a:rPr lang="en-US" dirty="0" smtClean="0"/>
              <a:t>Staffing Release Plan : </a:t>
            </a:r>
            <a:r>
              <a:rPr lang="ar-SY" dirty="0" smtClean="0"/>
              <a:t>وهي تؤسس طريقة وتوقيتاً للإفراج عن الموارد عندما لا يكون المشروع بحاجة إليها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مخطط التدرج للموارد </a:t>
            </a:r>
            <a:r>
              <a:rPr lang="en-US" dirty="0" smtClean="0"/>
              <a:t/>
            </a:r>
            <a:br>
              <a:rPr lang="en-US" dirty="0" smtClean="0"/>
            </a:br>
            <a:r>
              <a:rPr lang="en-US" dirty="0" smtClean="0"/>
              <a:t>Resource Histogram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924799" cy="4114800"/>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الحصول على فريق المشروع </a:t>
            </a:r>
            <a:r>
              <a:rPr lang="en-US" dirty="0" smtClean="0"/>
              <a:t/>
            </a:r>
            <a:br>
              <a:rPr lang="en-US" dirty="0" smtClean="0"/>
            </a:br>
            <a:r>
              <a:rPr lang="en-US" dirty="0" smtClean="0"/>
              <a:t>Acquire Project Team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71064"/>
            <a:ext cx="8229600" cy="3384235"/>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الحصول على فريق المشروع </a:t>
            </a:r>
            <a:r>
              <a:rPr lang="en-US" dirty="0" smtClean="0"/>
              <a:t/>
            </a:r>
            <a:br>
              <a:rPr lang="en-US" dirty="0" smtClean="0"/>
            </a:br>
            <a:r>
              <a:rPr lang="en-US" dirty="0" smtClean="0"/>
              <a:t>Acquire Project Team </a:t>
            </a:r>
            <a:endParaRPr lang="en-US" dirty="0"/>
          </a:p>
        </p:txBody>
      </p:sp>
      <p:sp>
        <p:nvSpPr>
          <p:cNvPr id="3" name="Content Placeholder 2"/>
          <p:cNvSpPr>
            <a:spLocks noGrp="1"/>
          </p:cNvSpPr>
          <p:nvPr>
            <p:ph idx="1"/>
          </p:nvPr>
        </p:nvSpPr>
        <p:spPr/>
        <p:txBody>
          <a:bodyPr>
            <a:normAutofit/>
          </a:bodyPr>
          <a:lstStyle/>
          <a:p>
            <a:pPr algn="r" rtl="1"/>
            <a:r>
              <a:rPr lang="ar-SY" dirty="0" smtClean="0"/>
              <a:t>يتم تضمين الإجراءات التالية :</a:t>
            </a:r>
          </a:p>
          <a:p>
            <a:pPr algn="r" rtl="1"/>
            <a:r>
              <a:rPr lang="ar-SY" dirty="0" smtClean="0"/>
              <a:t>التعرف على الموارد المعينة مسبقاً .</a:t>
            </a:r>
          </a:p>
          <a:p>
            <a:pPr algn="r" rtl="1"/>
            <a:r>
              <a:rPr lang="ar-SY" dirty="0" smtClean="0"/>
              <a:t>التفاوض للحصول على أفضل الموارد المتاحة .</a:t>
            </a:r>
          </a:p>
          <a:p>
            <a:pPr algn="r" rtl="1"/>
            <a:r>
              <a:rPr lang="ar-SY" dirty="0" smtClean="0"/>
              <a:t>إستئجار موارد جديدة إذا كان ذلك هو الخيار الضروري .</a:t>
            </a:r>
          </a:p>
          <a:p>
            <a:pPr algn="r" rtl="1"/>
            <a:r>
              <a:rPr lang="ar-SY" dirty="0" smtClean="0"/>
              <a:t>جلب المقاولين / الاستشاريين عند الحاجة للعمل على المشروع .</a:t>
            </a:r>
          </a:p>
          <a:p>
            <a:pPr algn="r" rtl="1"/>
            <a:r>
              <a:rPr lang="ar-SY" dirty="0" smtClean="0"/>
              <a:t>فهم أثر استخدام الفرق ( الإفتراضية ) الظاهرية . ( أي غير المتزاملة أو التي تعمل قبالة الساحل –  في البحر )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pPr rtl="1"/>
            <a:r>
              <a:rPr lang="ar-SY" dirty="0" smtClean="0"/>
              <a:t>تحليل القرار متعدد المعايير </a:t>
            </a:r>
            <a:r>
              <a:rPr lang="en-US" dirty="0" smtClean="0"/>
              <a:t/>
            </a:r>
            <a:br>
              <a:rPr lang="en-US" dirty="0" smtClean="0"/>
            </a:br>
            <a:r>
              <a:rPr lang="en-US" dirty="0" smtClean="0"/>
              <a:t>Multi-Criteria Decision Analysis </a:t>
            </a:r>
            <a:endParaRPr lang="en-US" dirty="0"/>
          </a:p>
        </p:txBody>
      </p:sp>
      <p:sp>
        <p:nvSpPr>
          <p:cNvPr id="3" name="Content Placeholder 2"/>
          <p:cNvSpPr>
            <a:spLocks noGrp="1"/>
          </p:cNvSpPr>
          <p:nvPr>
            <p:ph idx="1"/>
          </p:nvPr>
        </p:nvSpPr>
        <p:spPr/>
        <p:txBody>
          <a:bodyPr>
            <a:normAutofit fontScale="77500" lnSpcReduction="20000"/>
          </a:bodyPr>
          <a:lstStyle/>
          <a:p>
            <a:pPr marL="0" indent="0" algn="r" rtl="1">
              <a:buNone/>
            </a:pPr>
            <a:r>
              <a:rPr lang="ar-SY" dirty="0" smtClean="0"/>
              <a:t>يتم استخدام تحليل القرار متعدد المعايير للمساعدة في وضع ترتيب أو نقاط </a:t>
            </a:r>
            <a:r>
              <a:rPr lang="en-US" dirty="0" smtClean="0"/>
              <a:t>       </a:t>
            </a:r>
            <a:r>
              <a:rPr lang="ar-SY" dirty="0" smtClean="0"/>
              <a:t>( علامات ) لأعضاء الفريق المحتملين. المعايير المرجحة مبنية على أساس الأهمية النسبية للمعايير . وتشمل معايير الاختيار النموذجية ولكن لا تقتصر على ما يلي :</a:t>
            </a:r>
          </a:p>
          <a:p>
            <a:pPr algn="r" rtl="1"/>
            <a:r>
              <a:rPr lang="ar-SY" dirty="0" smtClean="0"/>
              <a:t>التوفر – </a:t>
            </a:r>
            <a:r>
              <a:rPr lang="en-US" dirty="0" smtClean="0"/>
              <a:t>Availability .</a:t>
            </a:r>
          </a:p>
          <a:p>
            <a:pPr algn="r" rtl="1"/>
            <a:r>
              <a:rPr lang="ar-SY" dirty="0" smtClean="0"/>
              <a:t>التكلفة – </a:t>
            </a:r>
            <a:r>
              <a:rPr lang="en-US" dirty="0" smtClean="0"/>
              <a:t>Cost .</a:t>
            </a:r>
          </a:p>
          <a:p>
            <a:pPr algn="r" rtl="1"/>
            <a:r>
              <a:rPr lang="ar-SY" dirty="0" smtClean="0"/>
              <a:t>الخبرة – </a:t>
            </a:r>
            <a:r>
              <a:rPr lang="en-US" dirty="0" smtClean="0"/>
              <a:t>Experience .</a:t>
            </a:r>
          </a:p>
          <a:p>
            <a:pPr algn="r" rtl="1"/>
            <a:r>
              <a:rPr lang="ar-SY" dirty="0" smtClean="0"/>
              <a:t>القدرة – </a:t>
            </a:r>
            <a:r>
              <a:rPr lang="en-US" dirty="0" smtClean="0"/>
              <a:t>Ability .</a:t>
            </a:r>
          </a:p>
          <a:p>
            <a:pPr algn="r" rtl="1"/>
            <a:r>
              <a:rPr lang="ar-SY" dirty="0" smtClean="0"/>
              <a:t>المعرفة – </a:t>
            </a:r>
            <a:r>
              <a:rPr lang="en-US" dirty="0" smtClean="0"/>
              <a:t>Knowledge .</a:t>
            </a:r>
          </a:p>
          <a:p>
            <a:pPr algn="r" rtl="1"/>
            <a:r>
              <a:rPr lang="ar-SY" dirty="0" smtClean="0"/>
              <a:t>المهارات – </a:t>
            </a:r>
            <a:r>
              <a:rPr lang="en-US" dirty="0" smtClean="0"/>
              <a:t>Skills .</a:t>
            </a:r>
          </a:p>
          <a:p>
            <a:pPr algn="r" rtl="1"/>
            <a:r>
              <a:rPr lang="ar-SY" dirty="0" smtClean="0"/>
              <a:t>الموقف – </a:t>
            </a:r>
            <a:r>
              <a:rPr lang="en-US" dirty="0" smtClean="0"/>
              <a:t>Attitude .</a:t>
            </a:r>
          </a:p>
          <a:p>
            <a:pPr algn="r" rtl="1"/>
            <a:r>
              <a:rPr lang="ar-SY" dirty="0" smtClean="0"/>
              <a:t>العوامل الدولية - </a:t>
            </a:r>
            <a:r>
              <a:rPr lang="en-US" dirty="0" smtClean="0"/>
              <a:t>International factors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تطوير فريق المشروع </a:t>
            </a:r>
            <a:r>
              <a:rPr lang="en-US" dirty="0" smtClean="0"/>
              <a:t/>
            </a:r>
            <a:br>
              <a:rPr lang="en-US" dirty="0" smtClean="0"/>
            </a:br>
            <a:r>
              <a:rPr lang="en-US" dirty="0" smtClean="0"/>
              <a:t>Develop Project Team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29333"/>
            <a:ext cx="8229600" cy="3867696"/>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تطوير فريق المشروع </a:t>
            </a:r>
            <a:r>
              <a:rPr lang="en-US" dirty="0" smtClean="0"/>
              <a:t/>
            </a:r>
            <a:br>
              <a:rPr lang="en-US" dirty="0" smtClean="0"/>
            </a:br>
            <a:r>
              <a:rPr lang="en-US" dirty="0" smtClean="0"/>
              <a:t>Develop Project Team </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0" indent="0" algn="r" rtl="1">
              <a:buNone/>
            </a:pPr>
            <a:r>
              <a:rPr lang="ar-SY" dirty="0" smtClean="0"/>
              <a:t>عملية تطوير فريق المشروع هي في الأساس حول التعزيز والتحسين العام لبيئة الفريق لزيادة أداء المشروع . وبالتالي ، فمن وظيفة مدير المشروع الحصول على المهارات اللازمة التي من شأنها أن تساعد في بناء وصيانة وتحفيز وقيادة ، وإلهام فرق المشروع لتحقيق ارتفاع الأداء وتحقيق أهداف المشروع .</a:t>
            </a:r>
            <a:endParaRPr lang="en-US" dirty="0" smtClean="0"/>
          </a:p>
          <a:p>
            <a:pPr marL="0" indent="0" algn="r" rtl="1">
              <a:buNone/>
            </a:pPr>
            <a:r>
              <a:rPr lang="ar-SY" dirty="0" smtClean="0"/>
              <a:t>على مديري المشاريع القيام بما يلي :</a:t>
            </a:r>
          </a:p>
          <a:p>
            <a:pPr algn="r" rtl="1"/>
            <a:r>
              <a:rPr lang="ar-SY" dirty="0" smtClean="0"/>
              <a:t>وضع الفريق أمام التحديات والفرص .</a:t>
            </a:r>
          </a:p>
          <a:p>
            <a:pPr algn="r" rtl="1"/>
            <a:r>
              <a:rPr lang="ar-SY" dirty="0" smtClean="0"/>
              <a:t>توفير ردود الفعل والدعم .</a:t>
            </a:r>
          </a:p>
          <a:p>
            <a:pPr algn="r" rtl="1"/>
            <a:r>
              <a:rPr lang="ar-SY" dirty="0" smtClean="0"/>
              <a:t>الانخراط في الحل التعاوني للمشاكل وصنع القرار .</a:t>
            </a:r>
          </a:p>
          <a:p>
            <a:pPr algn="r" rtl="1"/>
            <a:r>
              <a:rPr lang="ar-SY" dirty="0" smtClean="0"/>
              <a:t>الاستفادة من التواصل الفعال والمنفتح بين أعضاء الفريق وأصحاب المصلحة إدارة التعارضات بطريقة بناءة .</a:t>
            </a:r>
          </a:p>
          <a:p>
            <a:pPr algn="r" rtl="1"/>
            <a:r>
              <a:rPr lang="ar-SY" dirty="0" smtClean="0"/>
              <a:t>تسهيل بيئة العمل الجماعي والتعاون .</a:t>
            </a:r>
          </a:p>
        </p:txBody>
      </p:sp>
    </p:spTree>
    <p:extLst>
      <p:ext uri="{BB962C8B-B14F-4D97-AF65-F5344CB8AC3E}">
        <p14:creationId xmlns:p14="http://schemas.microsoft.com/office/powerpoint/2010/main" val="2223906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تلميح </a:t>
            </a:r>
            <a:endParaRPr lang="en-US" dirty="0"/>
          </a:p>
        </p:txBody>
      </p:sp>
      <p:sp>
        <p:nvSpPr>
          <p:cNvPr id="3" name="Content Placeholder 2"/>
          <p:cNvSpPr>
            <a:spLocks noGrp="1"/>
          </p:cNvSpPr>
          <p:nvPr>
            <p:ph idx="1"/>
          </p:nvPr>
        </p:nvSpPr>
        <p:spPr/>
        <p:txBody>
          <a:bodyPr/>
          <a:lstStyle/>
          <a:p>
            <a:pPr algn="r" rtl="1"/>
            <a:r>
              <a:rPr lang="ar-SY" dirty="0" smtClean="0"/>
              <a:t>تقييم أداء الفريق - </a:t>
            </a:r>
            <a:r>
              <a:rPr lang="en-US" dirty="0" smtClean="0"/>
              <a:t>Team performance assessments </a:t>
            </a:r>
            <a:r>
              <a:rPr lang="ar-SY" dirty="0" smtClean="0"/>
              <a:t>هو تقييم لكامل فريق المشروع ككل . وهو الناتج الأساسي من عملية تطوير فريق المشروع .</a:t>
            </a:r>
          </a:p>
          <a:p>
            <a:pPr algn="r" rtl="1"/>
            <a:r>
              <a:rPr lang="ar-SY" dirty="0" smtClean="0"/>
              <a:t>تقييم أداء المشروع - </a:t>
            </a:r>
            <a:r>
              <a:rPr lang="en-US" dirty="0" smtClean="0"/>
              <a:t>Project performance appraisals   </a:t>
            </a:r>
            <a:r>
              <a:rPr lang="ar-SY" dirty="0" smtClean="0"/>
              <a:t>هو تقييم لأداء الفرد على المشروع ، وهو أداة وتقنية لعملية إدارة فريق المشروع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الموارد البشرية للمشروع </a:t>
            </a:r>
            <a:r>
              <a:rPr lang="en-US" dirty="0" smtClean="0"/>
              <a:t/>
            </a:r>
            <a:br>
              <a:rPr lang="en-US" dirty="0" smtClean="0"/>
            </a:br>
            <a:r>
              <a:rPr lang="en-US" dirty="0" smtClean="0"/>
              <a:t>Project Human Resource Management</a:t>
            </a:r>
            <a:endParaRPr lang="en-US" dirty="0"/>
          </a:p>
        </p:txBody>
      </p:sp>
      <p:sp>
        <p:nvSpPr>
          <p:cNvPr id="3" name="Content Placeholder 2"/>
          <p:cNvSpPr>
            <a:spLocks noGrp="1"/>
          </p:cNvSpPr>
          <p:nvPr>
            <p:ph idx="1"/>
          </p:nvPr>
        </p:nvSpPr>
        <p:spPr/>
        <p:txBody>
          <a:bodyPr>
            <a:normAutofit lnSpcReduction="10000"/>
          </a:bodyPr>
          <a:lstStyle/>
          <a:p>
            <a:pPr algn="r" rtl="1"/>
            <a:r>
              <a:rPr lang="ar-SY" dirty="0" smtClean="0"/>
              <a:t>تصف إدارة الموارد البشرية للمشروع العمليات التي تمكن مدير المشروع من تنظيم وقيادة فريق المشروع . فريق إدارة المشروع هو مجموعة فرعية من فريق المشروع ، وهو مسؤول عن أنشطة القيادة لكل مجموعة من المجموعات الخمس الكبرى لعمليات إدارة المشروع .</a:t>
            </a:r>
          </a:p>
          <a:p>
            <a:pPr algn="r" rtl="1"/>
            <a:r>
              <a:rPr lang="ar-SY" dirty="0" smtClean="0"/>
              <a:t>جزء من دور مدير المشروع في إدارة فريق المشروع هو التأثير على الفريق عندما قد تؤثر عوامل الموارد البشرية على المشروع ، ولضمان السلوك المهني والأخلاقي في جميع الأوقات عند تنفيذ أنشطة المشروع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سلطة مدير المشروع </a:t>
            </a:r>
            <a:r>
              <a:rPr lang="en-US" dirty="0" smtClean="0"/>
              <a:t/>
            </a:r>
            <a:br>
              <a:rPr lang="en-US" dirty="0" smtClean="0"/>
            </a:br>
            <a:r>
              <a:rPr lang="ar-SY" dirty="0" smtClean="0"/>
              <a:t> </a:t>
            </a:r>
            <a:r>
              <a:rPr lang="en-US" dirty="0" smtClean="0"/>
              <a:t>Project Manager Authority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b="1" dirty="0" smtClean="0"/>
              <a:t>السلطة الشرعية - </a:t>
            </a:r>
            <a:r>
              <a:rPr lang="en-US" b="1" dirty="0" smtClean="0"/>
              <a:t>Legitimate : </a:t>
            </a:r>
            <a:r>
              <a:rPr lang="ar-SY" b="1" dirty="0" smtClean="0"/>
              <a:t> : </a:t>
            </a:r>
            <a:r>
              <a:rPr lang="ar-SY" dirty="0" smtClean="0"/>
              <a:t>يتم </a:t>
            </a:r>
            <a:r>
              <a:rPr lang="ar-SY" dirty="0" smtClean="0"/>
              <a:t>تعيين هذه السلطة لمدير المشروع من قبل الإدارة العليا ويرد ذلك في ميثاق المشروع .</a:t>
            </a:r>
          </a:p>
          <a:p>
            <a:pPr algn="r" rtl="1"/>
            <a:r>
              <a:rPr lang="ar-SY" b="1" dirty="0" smtClean="0"/>
              <a:t>سلطة المكافأة - </a:t>
            </a:r>
            <a:r>
              <a:rPr lang="en-US" b="1" dirty="0" smtClean="0"/>
              <a:t>Reward : </a:t>
            </a:r>
            <a:r>
              <a:rPr lang="ar-SY" b="1" dirty="0" smtClean="0"/>
              <a:t> : </a:t>
            </a:r>
            <a:r>
              <a:rPr lang="ar-SY" dirty="0" smtClean="0"/>
              <a:t>يمكن </a:t>
            </a:r>
            <a:r>
              <a:rPr lang="ar-SY" dirty="0" smtClean="0"/>
              <a:t>لمدير المشروع إصدار مكافآت عن الأداء الاستثنائي في العمل أو مكافآت . على سبيل المثال ، " شركات الوقت - </a:t>
            </a:r>
            <a:r>
              <a:rPr lang="en-US" dirty="0" smtClean="0"/>
              <a:t>comp time " </a:t>
            </a:r>
            <a:r>
              <a:rPr lang="ar-SY" dirty="0" smtClean="0"/>
              <a:t>عادة ما يعتبر ميزة ( مكافأة – إكرامية ) للموظفين الذين يقضون وقتاً اضافياً في العمل للوفاء بمعد محدد لنشاط أو معلم أو للمشروع ككل .</a:t>
            </a:r>
          </a:p>
          <a:p>
            <a:pPr algn="r" rtl="1"/>
            <a:r>
              <a:rPr lang="ar-SY" b="1" dirty="0" smtClean="0"/>
              <a:t>سلطة العقوبة – </a:t>
            </a:r>
            <a:r>
              <a:rPr lang="en-US" b="1" dirty="0" smtClean="0"/>
              <a:t>Penalty : </a:t>
            </a:r>
            <a:r>
              <a:rPr lang="ar-SY" b="1" dirty="0" smtClean="0"/>
              <a:t> : </a:t>
            </a:r>
            <a:r>
              <a:rPr lang="ar-SY" dirty="0" smtClean="0"/>
              <a:t>هذا </a:t>
            </a:r>
            <a:r>
              <a:rPr lang="ar-SY" dirty="0" smtClean="0"/>
              <a:t>النوع من السلطة يدل على قوة مدير المشروع لإجبار الموظف على العمل وفق سلوك محدد من خلال التهديد بالعقوبة ، أو فقدان الوضع الوظيفي ، أو الإجراءات السلبية الأخرى . أو توجيه رسالة لموظف بسبب العصيان لفرض نوع معين من السلوك بقوة العقوبة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سلطة مدير المشروع </a:t>
            </a:r>
            <a:r>
              <a:rPr lang="en-US" dirty="0" smtClean="0"/>
              <a:t/>
            </a:r>
            <a:br>
              <a:rPr lang="en-US" dirty="0" smtClean="0"/>
            </a:br>
            <a:r>
              <a:rPr lang="ar-SY" dirty="0" smtClean="0"/>
              <a:t> </a:t>
            </a:r>
            <a:r>
              <a:rPr lang="en-US" dirty="0" smtClean="0"/>
              <a:t>Project Manager Authority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Y" b="1" dirty="0" smtClean="0"/>
              <a:t>سلطة الخبرة - </a:t>
            </a:r>
            <a:r>
              <a:rPr lang="en-US" b="1" dirty="0" smtClean="0"/>
              <a:t>Expert : </a:t>
            </a:r>
            <a:r>
              <a:rPr lang="ar-SY" b="1" dirty="0" smtClean="0"/>
              <a:t> : </a:t>
            </a:r>
            <a:r>
              <a:rPr lang="ar-SY" dirty="0" smtClean="0"/>
              <a:t>سلطة </a:t>
            </a:r>
            <a:r>
              <a:rPr lang="ar-SY" dirty="0" smtClean="0"/>
              <a:t>الخبرة تعني أنك خبير في مجالك . أفراد الفريق يذعنون إليك</a:t>
            </a:r>
            <a:r>
              <a:rPr lang="en-US" dirty="0" smtClean="0"/>
              <a:t> </a:t>
            </a:r>
            <a:r>
              <a:rPr lang="ar-SY" dirty="0" smtClean="0"/>
              <a:t>في البحث عن حلول منك بسبب ما تتمتع به من خبرة . وتكتسب سلطة الخبرة دائماً من الممارسة وهي لا تمنح أبداً .</a:t>
            </a:r>
          </a:p>
          <a:p>
            <a:pPr algn="r" rtl="1"/>
            <a:r>
              <a:rPr lang="ar-SY" b="1" dirty="0" smtClean="0"/>
              <a:t>السلطة المرجعية - </a:t>
            </a:r>
            <a:r>
              <a:rPr lang="en-US" b="1" dirty="0" smtClean="0"/>
              <a:t>Referent  : </a:t>
            </a:r>
            <a:r>
              <a:rPr lang="ar-SY" b="1" dirty="0" smtClean="0"/>
              <a:t> : </a:t>
            </a:r>
            <a:r>
              <a:rPr lang="ar-SY" dirty="0" smtClean="0"/>
              <a:t>وهي </a:t>
            </a:r>
            <a:r>
              <a:rPr lang="ar-SY" dirty="0" smtClean="0"/>
              <a:t>تتناول قوة الكاريزما للمرجع ، وقوة الشخصية ، والصفات القيادية لمدير المشروع . مدير المشروع الذي يتمتع بسلطة مرجعية يمكن أن يمارس تأثيراً قوياً على الفريق بسبب عامل " قابلية المحبة - '</a:t>
            </a:r>
            <a:r>
              <a:rPr lang="en-US" dirty="0" smtClean="0"/>
              <a:t>likability " </a:t>
            </a:r>
            <a:r>
              <a:rPr lang="ar-SY" dirty="0" smtClean="0"/>
              <a:t>القوي .</a:t>
            </a:r>
          </a:p>
          <a:p>
            <a:pPr algn="r" rtl="1"/>
            <a:r>
              <a:rPr lang="ar-SY" b="1" dirty="0" smtClean="0"/>
              <a:t>سلطة التمثيل - </a:t>
            </a:r>
            <a:r>
              <a:rPr lang="en-US" b="1" dirty="0" smtClean="0"/>
              <a:t>Representative : </a:t>
            </a:r>
            <a:r>
              <a:rPr lang="ar-SY" b="1" dirty="0" smtClean="0"/>
              <a:t> : </a:t>
            </a:r>
            <a:r>
              <a:rPr lang="ar-SY" dirty="0" smtClean="0"/>
              <a:t>في </a:t>
            </a:r>
            <a:r>
              <a:rPr lang="ar-SY" dirty="0" smtClean="0"/>
              <a:t>هذا الوضع يقرر الفريق أنك أفضل شخص يمكن أن يخدم احتياجات ومصالح الفريق ، بمعنى من المعاني ، أن الفريق " انتخبك – </a:t>
            </a:r>
            <a:r>
              <a:rPr lang="en-US" dirty="0" smtClean="0"/>
              <a:t>elected " </a:t>
            </a:r>
            <a:r>
              <a:rPr lang="ar-SY" dirty="0" smtClean="0"/>
              <a:t> كممثل </a:t>
            </a:r>
            <a:r>
              <a:rPr lang="ar-SY" dirty="0" smtClean="0"/>
              <a:t>له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نموذج تاكمان - </a:t>
            </a:r>
            <a:r>
              <a:rPr lang="en-US" dirty="0" smtClean="0"/>
              <a:t>The Tuckman Model </a:t>
            </a:r>
            <a:endParaRPr lang="en-US" dirty="0"/>
          </a:p>
        </p:txBody>
      </p:sp>
      <p:sp>
        <p:nvSpPr>
          <p:cNvPr id="3" name="Content Placeholder 2"/>
          <p:cNvSpPr>
            <a:spLocks noGrp="1"/>
          </p:cNvSpPr>
          <p:nvPr>
            <p:ph idx="1"/>
          </p:nvPr>
        </p:nvSpPr>
        <p:spPr/>
        <p:txBody>
          <a:bodyPr>
            <a:normAutofit lnSpcReduction="10000"/>
          </a:bodyPr>
          <a:lstStyle/>
          <a:p>
            <a:pPr algn="r" rtl="1"/>
            <a:r>
              <a:rPr lang="ar-SY" dirty="0" smtClean="0"/>
              <a:t>هو نموذج لتطوير الفريق تكون أصلاً من أربع مراحل </a:t>
            </a:r>
            <a:r>
              <a:rPr lang="en-US" dirty="0" smtClean="0"/>
              <a:t>       </a:t>
            </a:r>
            <a:r>
              <a:rPr lang="ar-SY" dirty="0" smtClean="0"/>
              <a:t>( التشكيل - التكوين – </a:t>
            </a:r>
            <a:r>
              <a:rPr lang="en-US" dirty="0" smtClean="0"/>
              <a:t>Forming , </a:t>
            </a:r>
            <a:r>
              <a:rPr lang="ar-SY" dirty="0" smtClean="0"/>
              <a:t>الاقتحام - العواصف - الصراع – </a:t>
            </a:r>
            <a:r>
              <a:rPr lang="en-US" dirty="0" smtClean="0"/>
              <a:t>Storming , </a:t>
            </a:r>
            <a:r>
              <a:rPr lang="ar-SY" dirty="0" smtClean="0"/>
              <a:t>النمذجة - قاعدة السلوك - المعيار – التعاون - </a:t>
            </a:r>
            <a:r>
              <a:rPr lang="en-US" dirty="0" smtClean="0"/>
              <a:t>Norming , </a:t>
            </a:r>
            <a:r>
              <a:rPr lang="ar-SY" dirty="0" smtClean="0"/>
              <a:t>الإنجاز - الأداء - </a:t>
            </a:r>
            <a:r>
              <a:rPr lang="en-US" dirty="0" smtClean="0"/>
              <a:t>Performing ) . </a:t>
            </a:r>
            <a:r>
              <a:rPr lang="ar-SY" dirty="0" smtClean="0"/>
              <a:t>كان أول من اقترح نموذج تطوير الفريق هو بروس تاكمان في عام 1965، والذي حافظ على ان هذه المراحل كلها ضرورية وحتمية من أجل لنمو الفريق ، لمواجهة التحديات ، ولمعالجة المشاكل ، ولإيجاد حلول لخطة العمل ، وإلى تحقيق النتائج . من ثم أضاف تاكمان المرحلة الخامسة </a:t>
            </a:r>
            <a:r>
              <a:rPr lang="en-US" dirty="0" smtClean="0"/>
              <a:t>        </a:t>
            </a:r>
            <a:r>
              <a:rPr lang="ar-SY" dirty="0" smtClean="0"/>
              <a:t>( الإنهاء - الفض – </a:t>
            </a:r>
            <a:r>
              <a:rPr lang="en-US" dirty="0" smtClean="0"/>
              <a:t>Adjourning )  </a:t>
            </a:r>
            <a:r>
              <a:rPr lang="ar-SY" dirty="0" smtClean="0"/>
              <a:t>في عام 1970.</a:t>
            </a:r>
            <a:endParaRPr lang="en-US" dirty="0"/>
          </a:p>
        </p:txBody>
      </p:sp>
    </p:spTree>
    <p:extLst>
      <p:ext uri="{BB962C8B-B14F-4D97-AF65-F5344CB8AC3E}">
        <p14:creationId xmlns:p14="http://schemas.microsoft.com/office/powerpoint/2010/main" val="2223906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نموذج تاكمان - </a:t>
            </a:r>
            <a:r>
              <a:rPr lang="en-US" dirty="0" smtClean="0"/>
              <a:t>The Tuckman Model </a:t>
            </a:r>
            <a:endParaRPr lang="en-US" dirty="0"/>
          </a:p>
        </p:txBody>
      </p:sp>
      <p:sp>
        <p:nvSpPr>
          <p:cNvPr id="3" name="Content Placeholder 2"/>
          <p:cNvSpPr>
            <a:spLocks noGrp="1"/>
          </p:cNvSpPr>
          <p:nvPr>
            <p:ph idx="1"/>
          </p:nvPr>
        </p:nvSpPr>
        <p:spPr/>
        <p:txBody>
          <a:bodyPr/>
          <a:lstStyle/>
          <a:p>
            <a:pPr algn="r" rtl="1"/>
            <a:r>
              <a:rPr lang="ar-SY" dirty="0" smtClean="0"/>
              <a:t>يوضح نموذج تاكمان أنه مع تطور نضج وقدرة الفريق ، وإقامة العلاقات بين أعضائه ، وتغيير قائد الفريق لنمط القيادة . بدأً من نمط التوجيه ، والتحرك من خلال التدريب والنصح والإرشاد ، ثم المشاركة ، وصولاً إلى إنهاء التفويض والفصل تقريباً . عند هذه النقطة يمكن للفريق إنتاج القائد التالي بينما يتحرك القائد السابق للفريق قدماً لإنشاء وتطوير فريق جديد .</a:t>
            </a:r>
            <a:endParaRPr lang="en-US" dirty="0"/>
          </a:p>
        </p:txBody>
      </p:sp>
    </p:spTree>
    <p:extLst>
      <p:ext uri="{BB962C8B-B14F-4D97-AF65-F5344CB8AC3E}">
        <p14:creationId xmlns:p14="http://schemas.microsoft.com/office/powerpoint/2010/main" val="2223906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نموذج تاكمان - </a:t>
            </a:r>
            <a:r>
              <a:rPr lang="en-US" dirty="0" smtClean="0"/>
              <a:t>The Tuckman Model </a:t>
            </a:r>
            <a:endParaRPr lang="en-US" dirty="0"/>
          </a:p>
        </p:txBody>
      </p:sp>
      <p:sp>
        <p:nvSpPr>
          <p:cNvPr id="3" name="Content Placeholder 2"/>
          <p:cNvSpPr>
            <a:spLocks noGrp="1"/>
          </p:cNvSpPr>
          <p:nvPr>
            <p:ph idx="1"/>
          </p:nvPr>
        </p:nvSpPr>
        <p:spPr>
          <a:xfrm>
            <a:off x="457200" y="1371600"/>
            <a:ext cx="8229600" cy="5105400"/>
          </a:xfrm>
        </p:spPr>
        <p:txBody>
          <a:bodyPr>
            <a:noAutofit/>
          </a:bodyPr>
          <a:lstStyle/>
          <a:p>
            <a:pPr algn="r" rtl="1"/>
            <a:r>
              <a:rPr lang="ar-SY" sz="2300" b="1" dirty="0" smtClean="0"/>
              <a:t>التشكيل - التكوين – </a:t>
            </a:r>
            <a:r>
              <a:rPr lang="en-US" sz="2300" b="1" dirty="0" smtClean="0"/>
              <a:t>Forming : </a:t>
            </a:r>
            <a:r>
              <a:rPr lang="ar-SY" sz="2300" b="1" dirty="0" smtClean="0"/>
              <a:t> : </a:t>
            </a:r>
            <a:r>
              <a:rPr lang="ar-SY" sz="2300" dirty="0" smtClean="0"/>
              <a:t>هذه </a:t>
            </a:r>
            <a:r>
              <a:rPr lang="ar-SY" sz="2300" dirty="0" smtClean="0"/>
              <a:t>المرحلة تعتمد اعتماداً كبيراً على قائد الفريق للإرشاد والتوجيه . ويهدف الاتفاق القليل من الفريق أكثر مما يرد من قائد الفريق . الأدوار والمسؤوليات الفردية غير واضحة في هذه المرحلة . يجب أن يكون قائد الفريق مستعداً للإجابة على الكثير من الأسئلة حول أهداف وأغراض الفريق والعلاقات الخارجية .</a:t>
            </a:r>
          </a:p>
          <a:p>
            <a:pPr algn="r" rtl="1"/>
            <a:r>
              <a:rPr lang="ar-SY" sz="2300" b="1" dirty="0" smtClean="0"/>
              <a:t>الاقتحام - العواصف - الصراع – </a:t>
            </a:r>
            <a:r>
              <a:rPr lang="en-US" sz="2300" b="1" dirty="0" smtClean="0"/>
              <a:t>Storming: </a:t>
            </a:r>
            <a:r>
              <a:rPr lang="ar-SY" sz="2300" b="1" dirty="0" smtClean="0"/>
              <a:t> : </a:t>
            </a:r>
            <a:r>
              <a:rPr lang="ar-SY" sz="2300" dirty="0" smtClean="0"/>
              <a:t>يتنافس </a:t>
            </a:r>
            <a:r>
              <a:rPr lang="ar-SY" sz="2300" dirty="0" smtClean="0"/>
              <a:t>أعضاء الفريق في هذه المرحلة على الموقف لأنهم يحاولون إثبات وجودهم في ما يتعلق بأعضاء الفريق الآخرين  وكذلك قائد الفريق ، والذي قد يتلقى تحديات من أعضاء الفريق .</a:t>
            </a:r>
          </a:p>
          <a:p>
            <a:pPr algn="r" rtl="1"/>
            <a:r>
              <a:rPr lang="ar-SY" sz="2300" b="1" dirty="0" smtClean="0"/>
              <a:t>النمذجة - قاعدة السلوك - المعيار – التعاون – </a:t>
            </a:r>
            <a:r>
              <a:rPr lang="en-US" sz="2300" b="1" dirty="0" smtClean="0"/>
              <a:t>Norming : </a:t>
            </a:r>
            <a:r>
              <a:rPr lang="ar-SY" sz="2300" b="1" dirty="0" smtClean="0"/>
              <a:t> : </a:t>
            </a:r>
            <a:r>
              <a:rPr lang="ar-SY" sz="2300" dirty="0" smtClean="0"/>
              <a:t>في </a:t>
            </a:r>
            <a:r>
              <a:rPr lang="ar-SY" sz="2300" dirty="0" smtClean="0"/>
              <a:t>هذه المرحلة يتشكل اتفاق وتوافق إلى حد كبير بين أعضاء الفريق ، يستجيب أعضاء الفريق بشكل جيد لتيسير قائد الفريق . تصبح الأدوار والمسؤوليات واضحة ومقبولة . تتخذ القرارات الكبرى بالاتفاق بين أعضاء الفريق . يجوز التفويض باتخاذ القرارات الأقل أهمية لأحد أفراد الفريق أو لفرق ثانوية صغيرة ضمن مجموعة الفريق الكبير . الالتزام والحدة تصبح قوية في هذه المرحلة .</a:t>
            </a:r>
          </a:p>
          <a:p>
            <a:pPr marL="0" indent="0" algn="r" rtl="1">
              <a:buNone/>
            </a:pPr>
            <a:endParaRPr lang="en-US" sz="2300" dirty="0"/>
          </a:p>
        </p:txBody>
      </p:sp>
    </p:spTree>
    <p:extLst>
      <p:ext uri="{BB962C8B-B14F-4D97-AF65-F5344CB8AC3E}">
        <p14:creationId xmlns:p14="http://schemas.microsoft.com/office/powerpoint/2010/main" val="222390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نموذج تاكمان - </a:t>
            </a:r>
            <a:r>
              <a:rPr lang="en-US" dirty="0" smtClean="0"/>
              <a:t>The Tuckman Model </a:t>
            </a:r>
            <a:endParaRPr lang="en-US" dirty="0"/>
          </a:p>
        </p:txBody>
      </p:sp>
      <p:sp>
        <p:nvSpPr>
          <p:cNvPr id="3" name="Content Placeholder 2"/>
          <p:cNvSpPr>
            <a:spLocks noGrp="1"/>
          </p:cNvSpPr>
          <p:nvPr>
            <p:ph idx="1"/>
          </p:nvPr>
        </p:nvSpPr>
        <p:spPr/>
        <p:txBody>
          <a:bodyPr/>
          <a:lstStyle/>
          <a:p>
            <a:pPr algn="r" rtl="1"/>
            <a:r>
              <a:rPr lang="ar-SY" dirty="0" smtClean="0"/>
              <a:t>الإن</a:t>
            </a:r>
            <a:r>
              <a:rPr lang="ar-SY" b="1" dirty="0" smtClean="0"/>
              <a:t>جاز - الأداء – </a:t>
            </a:r>
            <a:r>
              <a:rPr lang="en-US" b="1" dirty="0" smtClean="0"/>
              <a:t>Performing : </a:t>
            </a:r>
            <a:r>
              <a:rPr lang="ar-SY" b="1" dirty="0" smtClean="0"/>
              <a:t> : </a:t>
            </a:r>
            <a:r>
              <a:rPr lang="ar-SY" dirty="0" smtClean="0"/>
              <a:t>الفريق </a:t>
            </a:r>
            <a:r>
              <a:rPr lang="ar-SY" dirty="0" smtClean="0"/>
              <a:t>هو الآن أكثر وعياً من الناحية الاستراتيجية ، والفريق يعرف بوضوح ماذا يفعل وما يقوم به . لدى الفريق في هذه المرحلة رؤية مشتركة وهو قادر على الوقوف على قدميه بدون أي تدخل أو مشاركة من قائد الفريق .</a:t>
            </a:r>
          </a:p>
          <a:p>
            <a:pPr algn="r" rtl="1"/>
            <a:r>
              <a:rPr lang="ar-SY" b="1" dirty="0" smtClean="0"/>
              <a:t>الإنهاء - الفض – </a:t>
            </a:r>
            <a:r>
              <a:rPr lang="en-US" b="1" dirty="0" smtClean="0"/>
              <a:t>Adjourning : </a:t>
            </a:r>
            <a:r>
              <a:rPr lang="ar-SY" b="1" dirty="0" smtClean="0"/>
              <a:t> : </a:t>
            </a:r>
            <a:r>
              <a:rPr lang="ar-SY" dirty="0" smtClean="0"/>
              <a:t>تفكيك </a:t>
            </a:r>
            <a:r>
              <a:rPr lang="ar-SY" dirty="0" smtClean="0"/>
              <a:t>الفريق ( إنهاء الهمة للفريق ) ، والأمل باكتمالها بنجاح ، والوفاء بأهداف الفريق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نظريات التحفيز </a:t>
            </a:r>
            <a:r>
              <a:rPr lang="en-US" dirty="0" smtClean="0"/>
              <a:t/>
            </a:r>
            <a:br>
              <a:rPr lang="en-US" dirty="0" smtClean="0"/>
            </a:br>
            <a:r>
              <a:rPr lang="en-US" dirty="0" smtClean="0"/>
              <a:t>Motivational Theories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6364" y="1600200"/>
            <a:ext cx="5291271" cy="4525963"/>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هرم ماسلو للاحتياجات </a:t>
            </a:r>
            <a:r>
              <a:rPr lang="en-US" dirty="0" smtClean="0"/>
              <a:t/>
            </a:r>
            <a:br>
              <a:rPr lang="en-US" dirty="0" smtClean="0"/>
            </a:br>
            <a:r>
              <a:rPr lang="en-US" dirty="0" smtClean="0"/>
              <a:t>Maslow's Hierarchy of Needs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60640" y="1600200"/>
            <a:ext cx="6222719" cy="4525963"/>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هرم ماسلو للاحتياجات </a:t>
            </a:r>
            <a:r>
              <a:rPr lang="en-US" dirty="0" smtClean="0"/>
              <a:t/>
            </a:r>
            <a:br>
              <a:rPr lang="en-US" dirty="0" smtClean="0"/>
            </a:br>
            <a:r>
              <a:rPr lang="en-US" dirty="0" smtClean="0"/>
              <a:t>Maslow's Hierarchy of Needs </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قدم عالم النفس ابراهام ماسلو مفهومه لأول مرة حول التسلسل هرمي للاحتياجات  - </a:t>
            </a:r>
            <a:r>
              <a:rPr lang="en-US" dirty="0" smtClean="0"/>
              <a:t>hierarchy of needs  1943 </a:t>
            </a:r>
            <a:r>
              <a:rPr lang="ar-SY" dirty="0" smtClean="0"/>
              <a:t>في ورقته "  نظرية الدوافع البشرية - </a:t>
            </a:r>
            <a:r>
              <a:rPr lang="en-US" dirty="0" smtClean="0"/>
              <a:t>Theory of Human Motivation  " * </a:t>
            </a:r>
            <a:r>
              <a:rPr lang="ar-SY" dirty="0" smtClean="0"/>
              <a:t>وكتابه اللاحق ، الدافع والشخصية . قدم هذا التسلسل الهرمي واقترح أن يتم تحفيز الناس لتلبية الاحتياجات الأساسية قبل الانتقال إلى غيرها من الاحتياجات .</a:t>
            </a:r>
            <a:endParaRPr lang="en-US" dirty="0" smtClean="0"/>
          </a:p>
          <a:p>
            <a:pPr algn="r" rtl="1"/>
            <a:r>
              <a:rPr lang="ar-SY" dirty="0" smtClean="0"/>
              <a:t>هرم ماسلو للاحتياجات يمثل جزءاً من تحول مهم في علم النفس . بدلاً من التركيز على السلوك الشاذ والتنمية (فرويد)، ركز عالم النفس الإنسانية ماسلو على تطوير الأفراد الأصحاء .</a:t>
            </a:r>
            <a:endParaRPr lang="en-US" dirty="0"/>
          </a:p>
        </p:txBody>
      </p:sp>
    </p:spTree>
    <p:extLst>
      <p:ext uri="{BB962C8B-B14F-4D97-AF65-F5344CB8AC3E}">
        <p14:creationId xmlns:p14="http://schemas.microsoft.com/office/powerpoint/2010/main" val="2223906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النظرية الصحية لهيرتزبرغ </a:t>
            </a:r>
            <a:r>
              <a:rPr lang="en-US" dirty="0" smtClean="0"/>
              <a:t/>
            </a:r>
            <a:br>
              <a:rPr lang="en-US" dirty="0" smtClean="0"/>
            </a:br>
            <a:r>
              <a:rPr lang="en-US" dirty="0" smtClean="0"/>
              <a:t>Herzberg's Hygiene Theory </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lgn="r" rtl="1"/>
            <a:r>
              <a:rPr lang="ar-SY" dirty="0" smtClean="0"/>
              <a:t>قام فريدريك هيرزبرج بدراسات لتحديد العوامل في بيئة عمل الموظف التي قد تسبب الرضاً أو عدم الرضا . ونشرت النتائج في كتاب له 1959 تحت عنوان " الدافع للعمل " .</a:t>
            </a:r>
          </a:p>
          <a:p>
            <a:pPr algn="r" rtl="1"/>
            <a:r>
              <a:rPr lang="ar-SY" dirty="0" smtClean="0"/>
              <a:t>شملت الدراسات مقابلات مع الموظفين الذين طلب منهم ما يسرهم وما هم مستاؤون منه في عملهم . ووجد هيرزبرج أن العوامل المسببة للرضا الوظيفي - </a:t>
            </a:r>
            <a:r>
              <a:rPr lang="en-US" dirty="0" smtClean="0"/>
              <a:t>job satisfaction  ( </a:t>
            </a:r>
            <a:r>
              <a:rPr lang="ar-SY" dirty="0" smtClean="0"/>
              <a:t>ويفترض بالتحفيز )  كانت مختلفة عن تلك التي تسبب عدم الرضا الوظيفي . طور هيرزبرج نظرية الحافز الصحي - </a:t>
            </a:r>
            <a:r>
              <a:rPr lang="en-US" dirty="0" smtClean="0"/>
              <a:t>motivation-hygiene theory  </a:t>
            </a:r>
            <a:r>
              <a:rPr lang="ar-SY" dirty="0" smtClean="0"/>
              <a:t>لتفسير تلك النتائج التي حصل عليها من خلال دراسته . وصف الراضون عن عملهم " المحفزات - </a:t>
            </a:r>
            <a:r>
              <a:rPr lang="en-US" dirty="0" smtClean="0"/>
              <a:t>motivators " </a:t>
            </a:r>
            <a:r>
              <a:rPr lang="ar-SY" dirty="0" smtClean="0"/>
              <a:t>ووصف غير الراضين عن عملهم العوامل الصحية – </a:t>
            </a:r>
            <a:r>
              <a:rPr lang="en-US" dirty="0" smtClean="0"/>
              <a:t>factors hygiene . </a:t>
            </a:r>
            <a:r>
              <a:rPr lang="ar-SY" dirty="0" smtClean="0"/>
              <a:t>في هذا المعنى، فإن مصطلح " الصحة - </a:t>
            </a:r>
            <a:r>
              <a:rPr lang="en-US" dirty="0" smtClean="0"/>
              <a:t>hygiene " </a:t>
            </a:r>
            <a:r>
              <a:rPr lang="ar-SY" dirty="0" smtClean="0"/>
              <a:t>يعني أنها تعتبر من العوامل التي هي لازمة لتجنب عدم الرضا ولكن وجود تلك العوامل لا توفر ( المحفز ) - الدافع أو الرضا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الموارد البشرية للمشروع </a:t>
            </a:r>
            <a:r>
              <a:rPr lang="en-US" dirty="0" smtClean="0"/>
              <a:t/>
            </a:r>
            <a:br>
              <a:rPr lang="en-US" dirty="0" smtClean="0"/>
            </a:br>
            <a:r>
              <a:rPr lang="en-US" dirty="0" smtClean="0"/>
              <a:t>Project Human Resource Management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594" y="2189684"/>
            <a:ext cx="7882811" cy="3346994"/>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نظرية التوقع </a:t>
            </a:r>
            <a:r>
              <a:rPr lang="en-US" dirty="0" smtClean="0"/>
              <a:t/>
            </a:r>
            <a:br>
              <a:rPr lang="en-US" dirty="0" smtClean="0"/>
            </a:br>
            <a:r>
              <a:rPr lang="en-US" dirty="0" smtClean="0"/>
              <a:t>Achievement Theory </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في حين بدا أن ماسلو و هيرزبرج ينظرون في العلاقة بين الاحتياجات الداخلية والجهود المبذولة للإنجاز ، فروم - </a:t>
            </a:r>
            <a:r>
              <a:rPr lang="en-US" dirty="0" smtClean="0"/>
              <a:t>Vroom </a:t>
            </a:r>
            <a:r>
              <a:rPr lang="ar-SY" dirty="0" smtClean="0"/>
              <a:t>يفصل الجهد ( الذي ينشأ من الدافع ) ، والأداء ، والنتائج .</a:t>
            </a:r>
          </a:p>
          <a:p>
            <a:pPr algn="r" rtl="1"/>
            <a:r>
              <a:rPr lang="ar-SY" dirty="0" smtClean="0"/>
              <a:t>وقد ذكر فروم – </a:t>
            </a:r>
            <a:r>
              <a:rPr lang="en-US" dirty="0" smtClean="0"/>
              <a:t>Vroom </a:t>
            </a:r>
            <a:r>
              <a:rPr lang="ar-SY" dirty="0" smtClean="0"/>
              <a:t>أنه من أجل حث إي إنسان وتكوين دافع له ، يجب الربط بين الأداء والتحفيز . وهو إنشاء ثلاثة متغيرات ( كما هو موضح أعلاه ) تسمى هذه المتغيرات الثلاثة  التكافؤ - </a:t>
            </a:r>
            <a:r>
              <a:rPr lang="en-US" dirty="0" smtClean="0"/>
              <a:t>Valence ، </a:t>
            </a:r>
            <a:r>
              <a:rPr lang="ar-SY" dirty="0" smtClean="0"/>
              <a:t>التوقع - </a:t>
            </a:r>
            <a:r>
              <a:rPr lang="en-US" dirty="0" smtClean="0"/>
              <a:t>Expectancy </a:t>
            </a:r>
            <a:r>
              <a:rPr lang="ar-SY" dirty="0" smtClean="0"/>
              <a:t>والواسطة ( الوسيلة ) - </a:t>
            </a:r>
            <a:r>
              <a:rPr lang="en-US" dirty="0" smtClean="0"/>
              <a:t>Instrumentality </a:t>
            </a:r>
            <a:r>
              <a:rPr lang="ar-SY" dirty="0" smtClean="0"/>
              <a:t>لإعتبار هذا الرابط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نظرية التوقع </a:t>
            </a:r>
            <a:r>
              <a:rPr lang="en-US" dirty="0" smtClean="0"/>
              <a:t/>
            </a:r>
            <a:br>
              <a:rPr lang="en-US" dirty="0" smtClean="0"/>
            </a:br>
            <a:r>
              <a:rPr lang="en-US" dirty="0" smtClean="0"/>
              <a:t>Achievement Theory </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marL="0" indent="0" algn="r" rtl="1">
              <a:buNone/>
            </a:pPr>
            <a:r>
              <a:rPr lang="ar-SY" sz="2300" b="1" dirty="0" smtClean="0"/>
              <a:t>1</a:t>
            </a:r>
            <a:r>
              <a:rPr lang="ar-SY" sz="2300" dirty="0" smtClean="0"/>
              <a:t>. </a:t>
            </a:r>
            <a:r>
              <a:rPr lang="ar-SY" sz="2300" b="1" dirty="0" smtClean="0"/>
              <a:t>المتوقع </a:t>
            </a:r>
            <a:r>
              <a:rPr lang="ar-SY" sz="2300" b="1" dirty="0" smtClean="0"/>
              <a:t>– </a:t>
            </a:r>
            <a:r>
              <a:rPr lang="en-US" sz="2300" b="1" dirty="0" smtClean="0"/>
              <a:t>Expectancy : </a:t>
            </a:r>
            <a:r>
              <a:rPr lang="ar-SY" sz="2300" b="1" dirty="0" smtClean="0"/>
              <a:t> : </a:t>
            </a:r>
            <a:r>
              <a:rPr lang="ar-SY" sz="2300" dirty="0" smtClean="0"/>
              <a:t>هو </a:t>
            </a:r>
            <a:r>
              <a:rPr lang="ar-SY" sz="2300" dirty="0" smtClean="0"/>
              <a:t>الاعتقاد بأن زيادة الجهد سوف تؤدي إلى نتيجة محددة ، أي " إذا كنت تعمل بجد أكثر ، فسوف يمنحك رئيسك مكافأة على الجهد الإضافي " يتأثر ذلك بأشياء مثل :</a:t>
            </a:r>
          </a:p>
          <a:p>
            <a:pPr algn="r" rtl="1"/>
            <a:r>
              <a:rPr lang="ar-SY" sz="2300" dirty="0" smtClean="0"/>
              <a:t>وجود الموارد المناسبة المتاحة ( مثل المواد الخام ، الوقت ) .</a:t>
            </a:r>
          </a:p>
          <a:p>
            <a:pPr algn="r" rtl="1"/>
            <a:r>
              <a:rPr lang="ar-SY" sz="2300" dirty="0" smtClean="0"/>
              <a:t>وجود المهارات المناسبة للقيام بهذه المهمة .</a:t>
            </a:r>
          </a:p>
          <a:p>
            <a:pPr algn="r" rtl="1"/>
            <a:r>
              <a:rPr lang="ar-SY" sz="2300" dirty="0" smtClean="0"/>
              <a:t>وجود الدعم اللازم لانجاز هذه المهمة ( على سبيل المثال دعم المشرف ، أو الصحيح من المعلومات عن الوظيفة ) .</a:t>
            </a:r>
          </a:p>
          <a:p>
            <a:pPr marL="0" indent="0" algn="r" rtl="1">
              <a:buNone/>
            </a:pPr>
            <a:r>
              <a:rPr lang="ar-SY" sz="2300" b="1" dirty="0" smtClean="0"/>
              <a:t>2</a:t>
            </a:r>
            <a:r>
              <a:rPr lang="ar-SY" sz="2300" b="1" dirty="0" smtClean="0"/>
              <a:t>. الواسطه </a:t>
            </a:r>
            <a:r>
              <a:rPr lang="ar-SY" sz="2300" b="1" dirty="0" smtClean="0"/>
              <a:t>( الوسيلة ) – </a:t>
            </a:r>
            <a:r>
              <a:rPr lang="en-US" sz="2300" b="1" dirty="0" smtClean="0"/>
              <a:t>Instrumentality : </a:t>
            </a:r>
            <a:r>
              <a:rPr lang="ar-SY" sz="2300" b="1" dirty="0" smtClean="0"/>
              <a:t> : </a:t>
            </a:r>
            <a:r>
              <a:rPr lang="ar-SY" sz="2300" dirty="0" smtClean="0"/>
              <a:t>هو </a:t>
            </a:r>
            <a:r>
              <a:rPr lang="ar-SY" sz="2300" dirty="0" smtClean="0"/>
              <a:t>الاعتقاد بأنه إذا كنت تؤدي بشكل جيد فسوف تلقى نتيجة نتيجة قَيمَةْ ( إذا قمت بعمل جيد فهناك مكافأة أو تقدير أستطيع الحصول عليه ".</a:t>
            </a:r>
          </a:p>
          <a:p>
            <a:pPr marL="0" indent="0" algn="r" rtl="1">
              <a:buNone/>
            </a:pPr>
            <a:r>
              <a:rPr lang="ar-SY" sz="2300" b="1" dirty="0" smtClean="0"/>
              <a:t>3</a:t>
            </a:r>
            <a:r>
              <a:rPr lang="ar-SY" sz="2300" b="1" dirty="0" smtClean="0"/>
              <a:t>. التكافؤ </a:t>
            </a:r>
            <a:r>
              <a:rPr lang="ar-SY" sz="2300" b="1" dirty="0" smtClean="0"/>
              <a:t>– </a:t>
            </a:r>
            <a:r>
              <a:rPr lang="en-US" sz="2300" b="1" dirty="0" smtClean="0"/>
              <a:t>Valence : </a:t>
            </a:r>
            <a:r>
              <a:rPr lang="ar-SY" sz="2300" b="1" dirty="0" smtClean="0"/>
              <a:t> : </a:t>
            </a:r>
            <a:r>
              <a:rPr lang="ar-SY" sz="2300" dirty="0" smtClean="0"/>
              <a:t>هو </a:t>
            </a:r>
            <a:r>
              <a:rPr lang="ar-SY" sz="2300" dirty="0" smtClean="0"/>
              <a:t>الأهمية التي توليها لمكانة الفرد بناء على النتائج المتوقعة . على سبيل المثال ، " إذا تم حثي أساساً بواسطة المال ، فقد لا أهتم بعروض الشركات التي من الممكن ان تدفع لي مالاً مقابل عملي الإضافي " شركات الزمن ". *</a:t>
            </a:r>
          </a:p>
          <a:p>
            <a:pPr algn="r" rtl="1"/>
            <a:endParaRPr lang="en-US" sz="2300" dirty="0"/>
          </a:p>
        </p:txBody>
      </p:sp>
    </p:spTree>
    <p:extLst>
      <p:ext uri="{BB962C8B-B14F-4D97-AF65-F5344CB8AC3E}">
        <p14:creationId xmlns:p14="http://schemas.microsoft.com/office/powerpoint/2010/main" val="2223906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600" dirty="0" smtClean="0"/>
              <a:t>نظرية الإنجاز ( نظرية ماكليلاند ) </a:t>
            </a:r>
            <a:r>
              <a:rPr lang="en-US" sz="3600" dirty="0" smtClean="0"/>
              <a:t/>
            </a:r>
            <a:br>
              <a:rPr lang="en-US" sz="3600" dirty="0" smtClean="0"/>
            </a:br>
            <a:r>
              <a:rPr lang="ar-SY" sz="3600" dirty="0" smtClean="0"/>
              <a:t>( </a:t>
            </a:r>
            <a:r>
              <a:rPr lang="en-US" sz="3600" dirty="0" smtClean="0"/>
              <a:t>David McClelland (Achievement Theory </a:t>
            </a:r>
            <a:endParaRPr lang="en-US" sz="36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8578" y="1600200"/>
            <a:ext cx="7806844" cy="4525963"/>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pPr rtl="1"/>
            <a:r>
              <a:rPr lang="ar-SY" sz="3600" dirty="0" smtClean="0"/>
              <a:t>نظرية الإنجاز ( نظرية ماكليلاند ) </a:t>
            </a:r>
            <a:r>
              <a:rPr lang="en-US" sz="3600" dirty="0" smtClean="0"/>
              <a:t/>
            </a:r>
            <a:br>
              <a:rPr lang="en-US" sz="3600" dirty="0" smtClean="0"/>
            </a:br>
            <a:r>
              <a:rPr lang="ar-SY" sz="3600" dirty="0" smtClean="0"/>
              <a:t>( </a:t>
            </a:r>
            <a:r>
              <a:rPr lang="en-US" sz="3600" dirty="0" smtClean="0"/>
              <a:t>David McClelland (Achievement Theory </a:t>
            </a:r>
            <a:endParaRPr lang="en-US" sz="3600" dirty="0"/>
          </a:p>
        </p:txBody>
      </p:sp>
      <p:sp>
        <p:nvSpPr>
          <p:cNvPr id="3" name="Content Placeholder 2"/>
          <p:cNvSpPr>
            <a:spLocks noGrp="1"/>
          </p:cNvSpPr>
          <p:nvPr>
            <p:ph idx="1"/>
          </p:nvPr>
        </p:nvSpPr>
        <p:spPr/>
        <p:txBody>
          <a:bodyPr>
            <a:normAutofit/>
          </a:bodyPr>
          <a:lstStyle/>
          <a:p>
            <a:pPr algn="r" rtl="1"/>
            <a:r>
              <a:rPr lang="ar-SY" dirty="0" smtClean="0"/>
              <a:t>أشار ديفيد ماكليلاند لوضع ثلاث مناطق لحاجة التحفيز ، والتي وصفها في كتابه 1961 كتاب ، مجتمع الإنجاز - </a:t>
            </a:r>
            <a:r>
              <a:rPr lang="en-US" dirty="0" smtClean="0"/>
              <a:t>Achieving Society .</a:t>
            </a:r>
          </a:p>
          <a:p>
            <a:pPr algn="r" rtl="1"/>
            <a:r>
              <a:rPr lang="ar-SY" dirty="0" smtClean="0"/>
              <a:t>معظم الناس يملكون ويظهرون مزيج من كل الخصائص الثلاثة .</a:t>
            </a:r>
          </a:p>
          <a:p>
            <a:pPr algn="r" rtl="1"/>
            <a:r>
              <a:rPr lang="ar-SY" dirty="0" smtClean="0"/>
              <a:t>بعض الناس يحملون تحيزاً قوياً لحاجة تحفيزية خاصة ، وهذا " مزيج الاحتياجات - </a:t>
            </a:r>
            <a:r>
              <a:rPr lang="en-US" dirty="0" smtClean="0"/>
              <a:t>needs mix " </a:t>
            </a:r>
            <a:r>
              <a:rPr lang="ar-SY" dirty="0" smtClean="0"/>
              <a:t>يؤثر على سلوكهم وأسلوب إدارتهم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SY" sz="3600" dirty="0" smtClean="0"/>
              <a:t>نظرية الإنجاز ( نظرية ماكليلاند ) </a:t>
            </a:r>
            <a:br>
              <a:rPr lang="ar-SY" sz="3600" dirty="0" smtClean="0"/>
            </a:br>
            <a:r>
              <a:rPr lang="ar-SY" sz="3600" dirty="0" smtClean="0"/>
              <a:t>( </a:t>
            </a:r>
            <a:r>
              <a:rPr lang="en-US" sz="3600" dirty="0" smtClean="0"/>
              <a:t>David McClelland (Achievement Theory </a:t>
            </a:r>
            <a:endParaRPr lang="en-US" sz="3600" dirty="0"/>
          </a:p>
        </p:txBody>
      </p:sp>
      <p:sp>
        <p:nvSpPr>
          <p:cNvPr id="3" name="Content Placeholder 2"/>
          <p:cNvSpPr>
            <a:spLocks noGrp="1"/>
          </p:cNvSpPr>
          <p:nvPr>
            <p:ph idx="1"/>
          </p:nvPr>
        </p:nvSpPr>
        <p:spPr/>
        <p:txBody>
          <a:bodyPr>
            <a:normAutofit fontScale="77500" lnSpcReduction="20000"/>
          </a:bodyPr>
          <a:lstStyle/>
          <a:p>
            <a:pPr marL="0" indent="0" algn="r" rtl="1">
              <a:buNone/>
            </a:pPr>
            <a:r>
              <a:rPr lang="ar-SY" dirty="0" smtClean="0"/>
              <a:t>اقترح ماكليلاند أن :</a:t>
            </a:r>
          </a:p>
          <a:p>
            <a:pPr algn="r" rtl="1"/>
            <a:r>
              <a:rPr lang="ar-SY" b="1" dirty="0" smtClean="0"/>
              <a:t> </a:t>
            </a:r>
            <a:r>
              <a:rPr lang="en-US" b="1" dirty="0" smtClean="0"/>
              <a:t>Strong </a:t>
            </a:r>
            <a:r>
              <a:rPr lang="en-US" b="1" dirty="0" smtClean="0"/>
              <a:t>n-affil. </a:t>
            </a:r>
            <a:r>
              <a:rPr lang="en-US" b="1" dirty="0" smtClean="0"/>
              <a:t>"   </a:t>
            </a:r>
            <a:r>
              <a:rPr lang="ar-SY" b="1" dirty="0" smtClean="0"/>
              <a:t> . دافع </a:t>
            </a:r>
            <a:r>
              <a:rPr lang="ar-SY" b="1" dirty="0" smtClean="0"/>
              <a:t>الانتماء - </a:t>
            </a:r>
            <a:r>
              <a:rPr lang="en-US" b="1" dirty="0" smtClean="0"/>
              <a:t>affiliation-motivation " : </a:t>
            </a:r>
            <a:r>
              <a:rPr lang="ar-SY" b="1" dirty="0" smtClean="0"/>
              <a:t> </a:t>
            </a:r>
            <a:r>
              <a:rPr lang="ar-SY" dirty="0" smtClean="0"/>
              <a:t>يمكن </a:t>
            </a:r>
            <a:r>
              <a:rPr lang="ar-SY" dirty="0" smtClean="0"/>
              <a:t>أن يقوض موضوعية المدير بسبب إحتياجه إلى أن يكون محبوباً ، مما يؤثر على قدرته على صنع القرار الخاص بالمدير . </a:t>
            </a:r>
          </a:p>
          <a:p>
            <a:pPr algn="r" rtl="1"/>
            <a:r>
              <a:rPr lang="en-US" dirty="0" smtClean="0"/>
              <a:t> </a:t>
            </a:r>
            <a:r>
              <a:rPr lang="en-US" b="1" dirty="0" smtClean="0"/>
              <a:t>Strong n-pow.  - "  </a:t>
            </a:r>
            <a:r>
              <a:rPr lang="ar-SY" b="1" dirty="0" smtClean="0"/>
              <a:t>دافع السلطة - </a:t>
            </a:r>
            <a:r>
              <a:rPr lang="en-US" b="1" dirty="0" smtClean="0"/>
              <a:t>authority-motivation " : </a:t>
            </a:r>
            <a:r>
              <a:rPr lang="ar-SY" b="1" dirty="0" smtClean="0"/>
              <a:t> </a:t>
            </a:r>
            <a:r>
              <a:rPr lang="ar-SY" dirty="0" smtClean="0"/>
              <a:t>سوف </a:t>
            </a:r>
            <a:r>
              <a:rPr lang="ar-SY" dirty="0" smtClean="0"/>
              <a:t>ينتج أخلاقيات للعمل والتزاماص بالمنظومة ، ومع ذلك ينجذب الناس من ذوي السلطة القوية - </a:t>
            </a:r>
            <a:r>
              <a:rPr lang="en-US" dirty="0" smtClean="0"/>
              <a:t>pow.  </a:t>
            </a:r>
            <a:r>
              <a:rPr lang="ar-SY" dirty="0" smtClean="0"/>
              <a:t>إلى الدور القيادي وربما لا يمتلكون المرونة المطلوبة والمهارات التي محورها الناس .</a:t>
            </a:r>
          </a:p>
          <a:p>
            <a:pPr algn="r" rtl="1"/>
            <a:r>
              <a:rPr lang="en-US" dirty="0"/>
              <a:t> </a:t>
            </a:r>
            <a:r>
              <a:rPr lang="en-US" b="1" dirty="0" smtClean="0"/>
              <a:t>Strong n-ach.  - " </a:t>
            </a:r>
            <a:r>
              <a:rPr lang="ar-SY" b="1" dirty="0" smtClean="0"/>
              <a:t>دافع الإنجاز " -  </a:t>
            </a:r>
            <a:r>
              <a:rPr lang="en-US" b="1" dirty="0" smtClean="0"/>
              <a:t>achievement-motivation</a:t>
            </a:r>
            <a:r>
              <a:rPr lang="en-US" dirty="0" smtClean="0"/>
              <a:t> : </a:t>
            </a:r>
            <a:r>
              <a:rPr lang="ar-SY" dirty="0" smtClean="0"/>
              <a:t>الناس الذين هم من المحفزين بالإنجاز هم أفضل القادة ، ومع ذلك يمكن أن يكون هناك ميل لديهم للمطالبة بالكثير من موظفيهم اعتقاداً منهم بأنهم جميعاً مثلهم وعلى درجة عالية من التركيز على الإنجاز وهم مقادون بالنتائج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نظريات القيادة </a:t>
            </a:r>
            <a:r>
              <a:rPr lang="en-US" dirty="0" smtClean="0"/>
              <a:t/>
            </a:r>
            <a:br>
              <a:rPr lang="en-US" dirty="0" smtClean="0"/>
            </a:br>
            <a:r>
              <a:rPr lang="en-US" dirty="0" smtClean="0"/>
              <a:t>Leadership Theories</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dirty="0" smtClean="0"/>
              <a:t>ال</a:t>
            </a:r>
            <a:r>
              <a:rPr lang="ar-SY" b="1" dirty="0" smtClean="0"/>
              <a:t>قيادة التحليلية - </a:t>
            </a:r>
            <a:r>
              <a:rPr lang="en-US" b="1" dirty="0" smtClean="0"/>
              <a:t>Analytical : </a:t>
            </a:r>
            <a:r>
              <a:rPr lang="ar-SY" b="1" dirty="0" smtClean="0"/>
              <a:t> : </a:t>
            </a:r>
            <a:r>
              <a:rPr lang="ar-SY" dirty="0" smtClean="0"/>
              <a:t>مدير </a:t>
            </a:r>
            <a:r>
              <a:rPr lang="ar-SY" dirty="0" smtClean="0"/>
              <a:t>من ذوي الخبرة التقنية يتخذ القرارات الفنية للمشروع .</a:t>
            </a:r>
          </a:p>
          <a:p>
            <a:pPr algn="r" rtl="1"/>
            <a:r>
              <a:rPr lang="ar-SY" b="1" dirty="0" smtClean="0"/>
              <a:t>القيادة المستبدة – </a:t>
            </a:r>
            <a:r>
              <a:rPr lang="en-US" b="1" dirty="0" smtClean="0"/>
              <a:t>Autocratic : </a:t>
            </a:r>
            <a:r>
              <a:rPr lang="ar-SY" b="1" dirty="0" smtClean="0"/>
              <a:t> : </a:t>
            </a:r>
            <a:r>
              <a:rPr lang="ar-SY" dirty="0" smtClean="0"/>
              <a:t>مدير </a:t>
            </a:r>
            <a:r>
              <a:rPr lang="ar-SY" dirty="0" smtClean="0"/>
              <a:t>المشروع لديه السلطة ليفعل ما يريد .</a:t>
            </a:r>
          </a:p>
          <a:p>
            <a:pPr algn="r" rtl="1"/>
            <a:r>
              <a:rPr lang="ar-SY" b="1" dirty="0" smtClean="0"/>
              <a:t>القيادة البيروقراطية - </a:t>
            </a:r>
            <a:r>
              <a:rPr lang="en-US" b="1" dirty="0" smtClean="0"/>
              <a:t>Bureaucratic : </a:t>
            </a:r>
            <a:r>
              <a:rPr lang="ar-SY" b="1" dirty="0" smtClean="0"/>
              <a:t> : </a:t>
            </a:r>
            <a:r>
              <a:rPr lang="ar-SY" dirty="0" smtClean="0"/>
              <a:t>كما </a:t>
            </a:r>
            <a:r>
              <a:rPr lang="ar-SY" dirty="0" smtClean="0"/>
              <a:t>يوحي العنوان ، يركز هذا الأسلوب في الإدارة على متابعة الإجراءات الموثقة بالضبط ودون انحراف . قد يكون هذا ضرورياً  في عمل يضم عقوداً حكومية مثل عقود مع الوزارات أو عقود مع حكومة الولاية أو مع المدينة .</a:t>
            </a:r>
          </a:p>
          <a:p>
            <a:pPr algn="r" rtl="1"/>
            <a:r>
              <a:rPr lang="ar-SY" b="1" dirty="0" smtClean="0"/>
              <a:t>القيادة الكاريزماتية ( بالجاذبية وسحر الشخصية ) - </a:t>
            </a:r>
            <a:r>
              <a:rPr lang="en-US" b="1" dirty="0" smtClean="0"/>
              <a:t>Charismatic</a:t>
            </a:r>
            <a:r>
              <a:rPr lang="en-US" dirty="0" smtClean="0"/>
              <a:t> : </a:t>
            </a:r>
            <a:r>
              <a:rPr lang="ar-SY" dirty="0" smtClean="0"/>
              <a:t>يحفز الفريق لمستويات عالية من الأداء بسبب تنشيط أسلوب القيادة .</a:t>
            </a:r>
          </a:p>
          <a:p>
            <a:pPr algn="r" rtl="1"/>
            <a:r>
              <a:rPr lang="ar-SY" b="1" dirty="0" smtClean="0"/>
              <a:t>القيادة بالشورى – </a:t>
            </a:r>
            <a:r>
              <a:rPr lang="en-US" b="1" dirty="0" smtClean="0"/>
              <a:t>Consultative : </a:t>
            </a:r>
            <a:r>
              <a:rPr lang="ar-SY" dirty="0" smtClean="0"/>
              <a:t> يسعى </a:t>
            </a:r>
            <a:r>
              <a:rPr lang="ar-SY" dirty="0" smtClean="0"/>
              <a:t>للحصول على مدخلات من الفريق لاتخاذ قرارات بشأن المشروع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نظريات القيادة </a:t>
            </a:r>
            <a:r>
              <a:rPr lang="en-US" dirty="0" smtClean="0"/>
              <a:t/>
            </a:r>
            <a:br>
              <a:rPr lang="en-US" dirty="0" smtClean="0"/>
            </a:br>
            <a:r>
              <a:rPr lang="en-US" dirty="0" smtClean="0"/>
              <a:t>Leadership Theories</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Y" b="1" dirty="0" smtClean="0"/>
              <a:t>قيادة السائق - </a:t>
            </a:r>
            <a:r>
              <a:rPr lang="en-US" b="1" dirty="0" smtClean="0"/>
              <a:t>Driver : </a:t>
            </a:r>
            <a:r>
              <a:rPr lang="ar-SY" b="1" dirty="0" smtClean="0"/>
              <a:t> : </a:t>
            </a:r>
            <a:r>
              <a:rPr lang="ar-SY" dirty="0" smtClean="0"/>
              <a:t>يصدر </a:t>
            </a:r>
            <a:r>
              <a:rPr lang="ar-SY" dirty="0" smtClean="0"/>
              <a:t>الأوامر ويتوقع منهم تنفيذ واجب اتباعها . البعض يرى هذا المنهج في القيادة الإدارة باسم "  الإدارة الجزئية  - </a:t>
            </a:r>
            <a:r>
              <a:rPr lang="en-US" dirty="0" smtClean="0"/>
              <a:t>micromanagement ".</a:t>
            </a:r>
          </a:p>
          <a:p>
            <a:pPr algn="r" rtl="1"/>
            <a:r>
              <a:rPr lang="ar-SY" b="1" dirty="0" smtClean="0"/>
              <a:t>القيادة بالتأثير - </a:t>
            </a:r>
            <a:r>
              <a:rPr lang="en-US" b="1" dirty="0" smtClean="0"/>
              <a:t>Influencing : </a:t>
            </a:r>
            <a:r>
              <a:rPr lang="ar-SY" b="1" dirty="0" smtClean="0"/>
              <a:t> : </a:t>
            </a:r>
            <a:r>
              <a:rPr lang="ar-SY" dirty="0" smtClean="0"/>
              <a:t>هذا </a:t>
            </a:r>
            <a:r>
              <a:rPr lang="ar-SY" dirty="0" smtClean="0"/>
              <a:t>النهج يؤكد صنع القرار التعاوني ويركز على العمل الجماعي وبناء فريق العمل .</a:t>
            </a:r>
          </a:p>
          <a:p>
            <a:pPr algn="r" rtl="1"/>
            <a:r>
              <a:rPr lang="ar-SY" b="1" dirty="0" smtClean="0"/>
              <a:t>القيادة بسياسة عدم التدخل - </a:t>
            </a:r>
            <a:r>
              <a:rPr lang="en-US" b="1" dirty="0" smtClean="0"/>
              <a:t>Laissez-faire : </a:t>
            </a:r>
            <a:r>
              <a:rPr lang="ar-SY" b="1" dirty="0" smtClean="0"/>
              <a:t> : </a:t>
            </a:r>
            <a:r>
              <a:rPr lang="ar-SY" dirty="0" smtClean="0"/>
              <a:t>هنا </a:t>
            </a:r>
            <a:r>
              <a:rPr lang="ar-SY" dirty="0" smtClean="0"/>
              <a:t>يؤدي المدير وظيفة استشارية وأساساً يبقى خارج الطريق في حين يركز الفريق على العمل الذي في متناول أيديهم . ويسمى هذا هو نهج أحياناً  ' الفريق ذاتي التنظيم -  </a:t>
            </a:r>
            <a:r>
              <a:rPr lang="en-US" dirty="0" smtClean="0"/>
              <a:t>self-organizing team ".</a:t>
            </a:r>
          </a:p>
          <a:p>
            <a:pPr algn="r" rtl="1"/>
            <a:endParaRPr lang="en-US" dirty="0" smtClean="0"/>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نظريات القيادة </a:t>
            </a:r>
            <a:r>
              <a:rPr lang="en-US" dirty="0" smtClean="0"/>
              <a:t/>
            </a:r>
            <a:br>
              <a:rPr lang="en-US" dirty="0" smtClean="0"/>
            </a:br>
            <a:r>
              <a:rPr lang="en-US" dirty="0" smtClean="0"/>
              <a:t>Leadership Theories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89612" y="1863520"/>
            <a:ext cx="6364776" cy="3999323"/>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النظرية </a:t>
            </a:r>
            <a:r>
              <a:rPr lang="en-US" dirty="0" smtClean="0"/>
              <a:t> </a:t>
            </a:r>
            <a:r>
              <a:rPr lang="ar-SY" dirty="0" smtClean="0"/>
              <a:t> </a:t>
            </a:r>
            <a:r>
              <a:rPr lang="en-US" dirty="0" smtClean="0"/>
              <a:t>X</a:t>
            </a:r>
            <a:r>
              <a:rPr lang="ar-SY" dirty="0" smtClean="0"/>
              <a:t>  و  </a:t>
            </a:r>
            <a:r>
              <a:rPr lang="en-US" dirty="0" smtClean="0"/>
              <a:t>Y</a:t>
            </a:r>
            <a:br>
              <a:rPr lang="en-US" dirty="0" smtClean="0"/>
            </a:br>
            <a:r>
              <a:rPr lang="en-US" dirty="0" smtClean="0"/>
              <a:t> Theory X and Y</a:t>
            </a:r>
            <a:endParaRPr lang="en-US" dirty="0"/>
          </a:p>
        </p:txBody>
      </p:sp>
      <p:sp>
        <p:nvSpPr>
          <p:cNvPr id="3" name="Content Placeholder 2"/>
          <p:cNvSpPr>
            <a:spLocks noGrp="1"/>
          </p:cNvSpPr>
          <p:nvPr>
            <p:ph idx="1"/>
          </p:nvPr>
        </p:nvSpPr>
        <p:spPr/>
        <p:txBody>
          <a:bodyPr/>
          <a:lstStyle/>
          <a:p>
            <a:pPr algn="r" rtl="1"/>
            <a:r>
              <a:rPr lang="ar-SY" dirty="0" smtClean="0"/>
              <a:t>تم إنشاء هذه النظرية وتطويرها قبل دوغلاس ماكغريغور في مدرسة سلوان للإدارة في 1960 </a:t>
            </a:r>
            <a:r>
              <a:rPr lang="en-US" dirty="0" smtClean="0"/>
              <a:t>s . </a:t>
            </a:r>
            <a:r>
              <a:rPr lang="ar-SY" dirty="0" smtClean="0"/>
              <a:t>وهي تصف اثنين من المواقف المختلفة جداً تجاه دوافع القوى العاملة . ورأى ماكغريغور أن الشركات تتبع واحداً من منهجين إثنين . وكان يعتقد أيضاً أن مفتاح الذي يربط بين تحقيق الذات - </a:t>
            </a:r>
            <a:r>
              <a:rPr lang="en-US" dirty="0" smtClean="0"/>
              <a:t>Self-actualization </a:t>
            </a:r>
            <a:r>
              <a:rPr lang="ar-SY" dirty="0" smtClean="0"/>
              <a:t>بالعمل يتحدد من خلال الثقة الإدارية بالمرؤوسين .</a:t>
            </a:r>
            <a:endParaRPr lang="en-US" dirty="0"/>
          </a:p>
        </p:txBody>
      </p:sp>
    </p:spTree>
    <p:extLst>
      <p:ext uri="{BB962C8B-B14F-4D97-AF65-F5344CB8AC3E}">
        <p14:creationId xmlns:p14="http://schemas.microsoft.com/office/powerpoint/2010/main" val="2223906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النظرية </a:t>
            </a:r>
            <a:r>
              <a:rPr lang="en-US" dirty="0" smtClean="0"/>
              <a:t>X</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dirty="0" smtClean="0"/>
              <a:t>في هذه النظرية ، التي يمارسها العديد من المديرين ، تفترض الإدارة أن الموظفين كسالى بطبيعتهم وهم يتجنبون العمل إذا ما كان ذلك في وسعهم . لأنهم بطبيعتهم يكرهون العمل . وبسبب هذا ، فالعمال بحاجة إلى أن تكون نظم الإشراف لصيقة وشاملة لضوابط متقدمة . وهناك حاجة إلى بنية هرمية مع مجال ضيق من السيطرة على كل مستوى . ووفقاً لهذه النظرية ، فإن الموظفين يظهرون قليلاً من  الطموح بدون برنامج تحريضي للحافز وسوف يجنبون تحمل المسؤولية كلما كان ذلك في وسعهم .</a:t>
            </a:r>
          </a:p>
          <a:p>
            <a:pPr algn="r" rtl="1"/>
            <a:r>
              <a:rPr lang="ar-SY" b="1" dirty="0" smtClean="0"/>
              <a:t>وفقا لمايكل </a:t>
            </a:r>
            <a:r>
              <a:rPr lang="ar-SY" b="1" dirty="0" smtClean="0"/>
              <a:t>بابا –</a:t>
            </a:r>
            <a:r>
              <a:rPr lang="en-US" b="1" dirty="0" smtClean="0"/>
              <a:t>Michael </a:t>
            </a:r>
            <a:r>
              <a:rPr lang="en-US" b="1" dirty="0" smtClean="0"/>
              <a:t>J. Papa). </a:t>
            </a:r>
            <a:r>
              <a:rPr lang="ar-SY" b="1" dirty="0" smtClean="0"/>
              <a:t> ) : </a:t>
            </a:r>
            <a:r>
              <a:rPr lang="ar-SY" dirty="0" smtClean="0"/>
              <a:t>الباحث </a:t>
            </a:r>
            <a:r>
              <a:rPr lang="ar-SY" dirty="0" smtClean="0"/>
              <a:t>في الاتصال التنظيمي ، إذا كانت المنظومة ترغب بتحقيق أهدافها التنظيمية ، فالمدراء الذين يتبعون النظرية </a:t>
            </a:r>
            <a:r>
              <a:rPr lang="en-US" dirty="0" smtClean="0"/>
              <a:t>X </a:t>
            </a:r>
            <a:r>
              <a:rPr lang="ar-SY" dirty="0" smtClean="0"/>
              <a:t>يعتمدون في الواقع وبشكل كبير على التهديد والإكراه للحصول على الامتثال من موظفيهم.</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أدوار الموارد البشرية </a:t>
            </a:r>
            <a:r>
              <a:rPr lang="en-US" dirty="0" smtClean="0"/>
              <a:t/>
            </a:r>
            <a:br>
              <a:rPr lang="en-US" dirty="0" smtClean="0"/>
            </a:br>
            <a:r>
              <a:rPr lang="en-US" dirty="0" smtClean="0"/>
              <a:t>Human Resource Roles </a:t>
            </a:r>
            <a:endParaRPr lang="en-US" dirty="0"/>
          </a:p>
        </p:txBody>
      </p:sp>
      <p:sp>
        <p:nvSpPr>
          <p:cNvPr id="3" name="Content Placeholder 2"/>
          <p:cNvSpPr>
            <a:spLocks noGrp="1"/>
          </p:cNvSpPr>
          <p:nvPr>
            <p:ph idx="1"/>
          </p:nvPr>
        </p:nvSpPr>
        <p:spPr/>
        <p:txBody>
          <a:bodyPr>
            <a:normAutofit lnSpcReduction="10000"/>
          </a:bodyPr>
          <a:lstStyle/>
          <a:p>
            <a:pPr algn="r" rtl="1"/>
            <a:r>
              <a:rPr lang="ar-SY" dirty="0" smtClean="0"/>
              <a:t>راعي المشروع - </a:t>
            </a:r>
            <a:r>
              <a:rPr lang="en-US" dirty="0" smtClean="0"/>
              <a:t>Project Sponsor :</a:t>
            </a:r>
          </a:p>
          <a:p>
            <a:pPr algn="r" rtl="1"/>
            <a:r>
              <a:rPr lang="ar-SY" dirty="0" smtClean="0"/>
              <a:t>يحمي المشروع من التأثيرات الخارجية .</a:t>
            </a:r>
          </a:p>
          <a:p>
            <a:pPr algn="r" rtl="1"/>
            <a:r>
              <a:rPr lang="ar-SY" dirty="0" smtClean="0"/>
              <a:t>يوفر التمويل .</a:t>
            </a:r>
          </a:p>
          <a:p>
            <a:pPr algn="r" rtl="1"/>
            <a:r>
              <a:rPr lang="ar-SY" dirty="0" smtClean="0"/>
              <a:t>يوافق على خطة إدارة المشروع والميثاق .</a:t>
            </a:r>
          </a:p>
          <a:p>
            <a:pPr algn="r" rtl="1"/>
            <a:r>
              <a:rPr lang="ar-SY" dirty="0" smtClean="0"/>
              <a:t>يحدد الأولويات بين المشاريع .</a:t>
            </a:r>
          </a:p>
          <a:p>
            <a:pPr algn="r" rtl="1"/>
            <a:r>
              <a:rPr lang="ar-SY" dirty="0" smtClean="0"/>
              <a:t>يحدد مدير المشروع ومستوى السلطة التي يتمتع بها .</a:t>
            </a:r>
          </a:p>
          <a:p>
            <a:pPr algn="r" rtl="1"/>
            <a:r>
              <a:rPr lang="ar-SY" dirty="0" smtClean="0"/>
              <a:t>يوافق أو يرفض التغييرات .</a:t>
            </a:r>
          </a:p>
          <a:p>
            <a:pPr algn="r" rtl="1"/>
            <a:r>
              <a:rPr lang="ar-SY" dirty="0" smtClean="0"/>
              <a:t>يقبل رسمياً تسليمات أو منتج من المشروع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النظرية </a:t>
            </a:r>
            <a:r>
              <a:rPr lang="en-US" dirty="0" smtClean="0"/>
              <a:t>Y</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Y" dirty="0" smtClean="0"/>
              <a:t>في هذه النظرية ، تفترض الإدارة أن الموظفين قد يكونوا طموحين ولديهم دوافع وممارسة ذاتية . ويعتقد أن الموظفين يتمتعون بواجباتهم في العمل العقلي والجسدي . وفقا لمايكل بابا – ( </a:t>
            </a:r>
            <a:r>
              <a:rPr lang="en-US" dirty="0" smtClean="0"/>
              <a:t>Michael J. Papa). ، </a:t>
            </a:r>
            <a:r>
              <a:rPr lang="ar-SY" dirty="0" smtClean="0"/>
              <a:t>بالنسبة لهم العمل هو أمر طبيعي مثل اللعب . وهم يمتلكون القدرة على إيجاد الحلول للمشكلات ، ولكن مواهبهم تستخدم بكثرة في معظم المنظومات . نظراً للظروف المناسبة ، يعتقد أن مديري المشاريع الذين يتبنون النظرية  </a:t>
            </a:r>
            <a:r>
              <a:rPr lang="en-US" dirty="0" smtClean="0"/>
              <a:t>Y </a:t>
            </a:r>
            <a:r>
              <a:rPr lang="ar-SY" dirty="0" smtClean="0"/>
              <a:t>أن الموظفين سوف يتعلمون للبحث عن وقبول المسؤولية وممارسة ضبط النفس والتوجيه الذاتي في إنجاز الأهداف التي يتم تبنيها . ويعتقد مديري المشاريع الذين يتبنون النظرية  </a:t>
            </a:r>
            <a:r>
              <a:rPr lang="en-US" dirty="0" smtClean="0"/>
              <a:t>Y </a:t>
            </a:r>
            <a:r>
              <a:rPr lang="ar-SY" dirty="0" smtClean="0"/>
              <a:t>أنه وفقاً للظروف المناسبة ، فإن معظم الناس يريدون القيام بعمل جيد في وظائفهم .</a:t>
            </a:r>
            <a:endParaRPr lang="en-US" dirty="0"/>
          </a:p>
        </p:txBody>
      </p:sp>
    </p:spTree>
    <p:extLst>
      <p:ext uri="{BB962C8B-B14F-4D97-AF65-F5344CB8AC3E}">
        <p14:creationId xmlns:p14="http://schemas.microsoft.com/office/powerpoint/2010/main" val="2223906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النظرية </a:t>
            </a:r>
            <a:r>
              <a:rPr lang="en-US" dirty="0" smtClean="0"/>
              <a:t>Z </a:t>
            </a:r>
            <a:br>
              <a:rPr lang="en-US" dirty="0" smtClean="0"/>
            </a:br>
            <a:r>
              <a:rPr lang="en-US" dirty="0" smtClean="0"/>
              <a:t> Theory Z</a:t>
            </a:r>
            <a:endParaRPr lang="en-US" dirty="0"/>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pPr algn="r" rtl="1"/>
            <a:r>
              <a:rPr lang="ar-SY" dirty="0" smtClean="0"/>
              <a:t>من ناحية النظرية -  </a:t>
            </a:r>
            <a:r>
              <a:rPr lang="en-US" dirty="0" smtClean="0"/>
              <a:t>Z ، </a:t>
            </a:r>
            <a:r>
              <a:rPr lang="ar-SY" dirty="0" smtClean="0"/>
              <a:t>يصف أوتشي -  </a:t>
            </a:r>
            <a:r>
              <a:rPr lang="en-US" dirty="0" smtClean="0"/>
              <a:t>Ouchi </a:t>
            </a:r>
            <a:r>
              <a:rPr lang="ar-SY" dirty="0" smtClean="0"/>
              <a:t>فن الإدارة اليابانية ويظهر وكيف يمكن أن تتكيف معه الشركات الأمريكية . وهوه يأخذ القارئ وراء الكواليس في العديد من الشركات الأميركية مما يبين نظرية التغيير </a:t>
            </a:r>
            <a:r>
              <a:rPr lang="en-US" dirty="0" smtClean="0"/>
              <a:t>Z </a:t>
            </a:r>
            <a:r>
              <a:rPr lang="ar-SY" dirty="0" smtClean="0"/>
              <a:t>خطوة بخطوة في كيفية الوصول عبر تلك النظرية إلى المرحلة الانتقالية . يتناول أوتشي -   </a:t>
            </a:r>
            <a:r>
              <a:rPr lang="en-US" dirty="0" smtClean="0"/>
              <a:t>Ouchi </a:t>
            </a:r>
            <a:r>
              <a:rPr lang="ar-SY" dirty="0" smtClean="0"/>
              <a:t>فلسفات الشركات التي تأخذ بالمخططات لنجاح النظرية </a:t>
            </a:r>
            <a:r>
              <a:rPr lang="en-US" dirty="0" smtClean="0"/>
              <a:t>Z ، </a:t>
            </a:r>
            <a:r>
              <a:rPr lang="ar-SY" dirty="0" smtClean="0"/>
              <a:t>وينظر إلى الثقافة المتطورة للناس الذين يأخذون بالنظرية "</a:t>
            </a:r>
            <a:r>
              <a:rPr lang="en-US" dirty="0" smtClean="0"/>
              <a:t>Z" </a:t>
            </a:r>
            <a:r>
              <a:rPr lang="ar-SY" dirty="0" smtClean="0"/>
              <a:t>في المجتمع .</a:t>
            </a:r>
          </a:p>
          <a:p>
            <a:pPr algn="r" rtl="1"/>
            <a:r>
              <a:rPr lang="ar-SY" dirty="0" smtClean="0"/>
              <a:t>ركزت النظرية </a:t>
            </a:r>
            <a:r>
              <a:rPr lang="en-US" dirty="0" smtClean="0"/>
              <a:t>Z </a:t>
            </a:r>
            <a:r>
              <a:rPr lang="ar-SY" dirty="0" smtClean="0"/>
              <a:t>على زيادة ولاء الموظفين للشركة من خلال توفير وظيفة لهم مدى الحياة مع التركيز القوي على رفاه الموظف ، ضمن وخارج الوظيفة.</a:t>
            </a:r>
          </a:p>
          <a:p>
            <a:pPr algn="r" rtl="1"/>
            <a:r>
              <a:rPr lang="ar-SY" dirty="0" smtClean="0"/>
              <a:t>تميل الإدارة بالنظرية </a:t>
            </a:r>
            <a:r>
              <a:rPr lang="en-US" dirty="0" smtClean="0"/>
              <a:t>Z </a:t>
            </a:r>
            <a:r>
              <a:rPr lang="ar-SY" dirty="0" smtClean="0"/>
              <a:t>إلى تعزيز فرص عمل مستقرة ، وإنتاجية عالية ، وروح معنوية ورضا والموظف .</a:t>
            </a:r>
          </a:p>
          <a:p>
            <a:pPr algn="r" rtl="1"/>
            <a:endParaRPr lang="ar-SY" dirty="0" smtClean="0"/>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القيادة الظرفية </a:t>
            </a:r>
            <a:r>
              <a:rPr lang="en-US" dirty="0" smtClean="0"/>
              <a:t/>
            </a:r>
            <a:br>
              <a:rPr lang="en-US" dirty="0" smtClean="0"/>
            </a:br>
            <a:r>
              <a:rPr lang="en-US" dirty="0" smtClean="0"/>
              <a:t>Situational Leadership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52600"/>
            <a:ext cx="8229600" cy="4419600"/>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القيادة الظرفية </a:t>
            </a:r>
            <a:r>
              <a:rPr lang="en-US" dirty="0" smtClean="0"/>
              <a:t/>
            </a:r>
            <a:br>
              <a:rPr lang="en-US" dirty="0" smtClean="0"/>
            </a:br>
            <a:r>
              <a:rPr lang="en-US" dirty="0" smtClean="0"/>
              <a:t>Situational Leadership </a:t>
            </a:r>
            <a:endParaRPr lang="en-US" dirty="0"/>
          </a:p>
        </p:txBody>
      </p:sp>
      <p:sp>
        <p:nvSpPr>
          <p:cNvPr id="3" name="Content Placeholder 2"/>
          <p:cNvSpPr>
            <a:spLocks noGrp="1"/>
          </p:cNvSpPr>
          <p:nvPr>
            <p:ph idx="1"/>
          </p:nvPr>
        </p:nvSpPr>
        <p:spPr/>
        <p:txBody>
          <a:bodyPr>
            <a:normAutofit lnSpcReduction="10000"/>
          </a:bodyPr>
          <a:lstStyle/>
          <a:p>
            <a:pPr algn="r" rtl="1"/>
            <a:r>
              <a:rPr lang="ar-SY" dirty="0" smtClean="0"/>
              <a:t>تم تطوير نموذج القيادة الظرفية التي كتبها بول هيرسي وكين بلانشارد في 1960</a:t>
            </a:r>
            <a:r>
              <a:rPr lang="en-US" dirty="0" smtClean="0"/>
              <a:t>s </a:t>
            </a:r>
            <a:r>
              <a:rPr lang="ar-SY" dirty="0" smtClean="0"/>
              <a:t>وهي تسمى أحياناً " المتصلة الظرفية - </a:t>
            </a:r>
            <a:r>
              <a:rPr lang="en-US" dirty="0" smtClean="0"/>
              <a:t>situational continuum " . </a:t>
            </a:r>
            <a:r>
              <a:rPr lang="ar-SY" dirty="0" smtClean="0"/>
              <a:t>وما يعنيه هذا هو أن مدير الفريق سيقوم بتطبيق التأثير والتوجيه أكثر لإدارة الموظفين عديمي الخبرة . وكلما نمى أعضاء الفريق واكتسبوا مهارة وقدرة ، ينتقل المدير من منهج التوجيه  </a:t>
            </a:r>
            <a:r>
              <a:rPr lang="en-US" dirty="0" smtClean="0"/>
              <a:t>     </a:t>
            </a:r>
            <a:r>
              <a:rPr lang="ar-SY" dirty="0" smtClean="0"/>
              <a:t>( يقول للموظف بالضبط ما يجب عليه القيام ) إلى منهج التفويض ( الموظف يعرف وظيفته تماماً ، وينفذ وظيفته ، ويحتاج الى توجيه قليل جداً ، وسوف يقوم الموظف بإشراك المدير عند الحاجة لذلك ) .</a:t>
            </a:r>
          </a:p>
        </p:txBody>
      </p:sp>
    </p:spTree>
    <p:extLst>
      <p:ext uri="{BB962C8B-B14F-4D97-AF65-F5344CB8AC3E}">
        <p14:creationId xmlns:p14="http://schemas.microsoft.com/office/powerpoint/2010/main" val="2223906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فريق المشروع </a:t>
            </a:r>
            <a:r>
              <a:rPr lang="en-US" dirty="0" smtClean="0"/>
              <a:t/>
            </a:r>
            <a:br>
              <a:rPr lang="en-US" dirty="0" smtClean="0"/>
            </a:br>
            <a:r>
              <a:rPr lang="en-US" dirty="0" smtClean="0"/>
              <a:t>Manage Project Team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29333"/>
            <a:ext cx="8229600" cy="3867696"/>
          </a:xfrm>
          <a:prstGeom prst="rect">
            <a:avLst/>
          </a:prstGeom>
          <a:noFill/>
        </p:spPr>
      </p:pic>
    </p:spTree>
    <p:extLst>
      <p:ext uri="{BB962C8B-B14F-4D97-AF65-F5344CB8AC3E}">
        <p14:creationId xmlns:p14="http://schemas.microsoft.com/office/powerpoint/2010/main" val="2223906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فريق المشروع </a:t>
            </a:r>
            <a:r>
              <a:rPr lang="en-US" dirty="0" smtClean="0"/>
              <a:t/>
            </a:r>
            <a:br>
              <a:rPr lang="en-US" dirty="0" smtClean="0"/>
            </a:br>
            <a:r>
              <a:rPr lang="en-US" dirty="0" smtClean="0"/>
              <a:t>Manage Project Team </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تتبع عملية إدارة فريق المشروع على وجه التحديد أداء أعضاء الفريق في المشروع ، وتوفر التغذية الراجعة لأعضاء الفريق ، وتساعد على حل المشكلات ، وإدارة التغييرات على عمليات المشروع . العنصر الأساسي في إدارة فريق المشروع هو إنشاء طلبات التغيير ، وتحديث خطة الموارد البشرية ، وتحديث العوامل البيئية وأصول العملية التنظيمية .</a:t>
            </a:r>
          </a:p>
          <a:p>
            <a:pPr algn="r" rtl="1"/>
            <a:r>
              <a:rPr lang="ar-SY" dirty="0" smtClean="0"/>
              <a:t>وحيث أن إدارة فريق المشروع تحدث في مجموعة عمليات التنفيذ ، فمدير المشروع يحتاج إلى مجموعة من المهارات اللازمة لإنشاء والحفاظ على فرق عالية الأداء.</a:t>
            </a:r>
          </a:p>
        </p:txBody>
      </p:sp>
    </p:spTree>
    <p:extLst>
      <p:ext uri="{BB962C8B-B14F-4D97-AF65-F5344CB8AC3E}">
        <p14:creationId xmlns:p14="http://schemas.microsoft.com/office/powerpoint/2010/main" val="242037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فريق المشروع </a:t>
            </a:r>
            <a:r>
              <a:rPr lang="en-US" dirty="0" smtClean="0"/>
              <a:t/>
            </a:r>
            <a:br>
              <a:rPr lang="en-US" dirty="0" smtClean="0"/>
            </a:br>
            <a:r>
              <a:rPr lang="en-US" dirty="0" smtClean="0"/>
              <a:t>Manage Project Team </a:t>
            </a:r>
            <a:endParaRPr lang="en-US" dirty="0"/>
          </a:p>
        </p:txBody>
      </p:sp>
      <p:sp>
        <p:nvSpPr>
          <p:cNvPr id="3" name="Content Placeholder 2"/>
          <p:cNvSpPr>
            <a:spLocks noGrp="1"/>
          </p:cNvSpPr>
          <p:nvPr>
            <p:ph idx="1"/>
          </p:nvPr>
        </p:nvSpPr>
        <p:spPr/>
        <p:txBody>
          <a:bodyPr/>
          <a:lstStyle/>
          <a:p>
            <a:pPr marL="0" indent="0" algn="r" rtl="1">
              <a:buNone/>
            </a:pPr>
            <a:r>
              <a:rPr lang="ar-SY" dirty="0" smtClean="0"/>
              <a:t>تشمل تلك المهارات :</a:t>
            </a:r>
            <a:endParaRPr lang="en-US" dirty="0" smtClean="0"/>
          </a:p>
          <a:p>
            <a:pPr marL="0" indent="0" algn="r" rtl="1">
              <a:buNone/>
            </a:pPr>
            <a:endParaRPr lang="ar-SY" dirty="0" smtClean="0"/>
          </a:p>
          <a:p>
            <a:pPr algn="r" rtl="1"/>
            <a:r>
              <a:rPr lang="ar-SY" dirty="0" smtClean="0"/>
              <a:t>مهارات الاتصال - </a:t>
            </a:r>
            <a:r>
              <a:rPr lang="en-US" dirty="0" smtClean="0"/>
              <a:t>Communication Skills .</a:t>
            </a:r>
          </a:p>
          <a:p>
            <a:pPr algn="r" rtl="1"/>
            <a:r>
              <a:rPr lang="ar-SY" dirty="0" smtClean="0"/>
              <a:t>مهارات إدارة الصراع - </a:t>
            </a:r>
            <a:r>
              <a:rPr lang="en-US" dirty="0" smtClean="0"/>
              <a:t>Conflict Management Skills </a:t>
            </a:r>
            <a:r>
              <a:rPr lang="ar-SY" dirty="0" smtClean="0"/>
              <a:t>مهارات التفاوض - </a:t>
            </a:r>
            <a:r>
              <a:rPr lang="en-US" dirty="0" smtClean="0"/>
              <a:t>Negotiation Skills .</a:t>
            </a:r>
          </a:p>
          <a:p>
            <a:pPr algn="r" rtl="1"/>
            <a:r>
              <a:rPr lang="ar-SY" dirty="0" smtClean="0"/>
              <a:t>مهارات القيادة - </a:t>
            </a:r>
            <a:r>
              <a:rPr lang="en-US" dirty="0" smtClean="0"/>
              <a:t>Leadership Skills .</a:t>
            </a:r>
          </a:p>
          <a:p>
            <a:pPr algn="r" rtl="1"/>
            <a:endParaRPr lang="en-US" dirty="0"/>
          </a:p>
        </p:txBody>
      </p:sp>
    </p:spTree>
    <p:extLst>
      <p:ext uri="{BB962C8B-B14F-4D97-AF65-F5344CB8AC3E}">
        <p14:creationId xmlns:p14="http://schemas.microsoft.com/office/powerpoint/2010/main" val="4107872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الصراع </a:t>
            </a:r>
            <a:r>
              <a:rPr lang="en-US" dirty="0" smtClean="0"/>
              <a:t/>
            </a:r>
            <a:br>
              <a:rPr lang="en-US" dirty="0" smtClean="0"/>
            </a:br>
            <a:r>
              <a:rPr lang="ar-SY" dirty="0" smtClean="0"/>
              <a:t> </a:t>
            </a:r>
            <a:r>
              <a:rPr lang="en-US" dirty="0" smtClean="0"/>
              <a:t>Conflict Management</a:t>
            </a:r>
            <a:endParaRPr lang="en-US" dirty="0"/>
          </a:p>
        </p:txBody>
      </p:sp>
      <p:pic>
        <p:nvPicPr>
          <p:cNvPr id="102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620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597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إدارة الصراع </a:t>
            </a:r>
            <a:r>
              <a:rPr lang="en-US" dirty="0" smtClean="0"/>
              <a:t/>
            </a:r>
            <a:br>
              <a:rPr lang="en-US" dirty="0" smtClean="0"/>
            </a:br>
            <a:r>
              <a:rPr lang="ar-SY" dirty="0" smtClean="0"/>
              <a:t> </a:t>
            </a:r>
            <a:r>
              <a:rPr lang="en-US" dirty="0" smtClean="0"/>
              <a:t>Conflict Management</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ar-SY" dirty="0" smtClean="0"/>
              <a:t>نفذت بنجاح ، لمعالجة التعارضات وتقديم القرارات المطلوبة  والتي يمكن أن تؤدي إلى زيادة الإنتاجية وتحسين علاقات العمل بين أعضاء الفريق . إذا تصاعدت النزاعات ، فمن وظيفة مدير المشروع المساعدة في تسهيل التوصل إلى حل لها .</a:t>
            </a:r>
            <a:endParaRPr lang="en-US" dirty="0" smtClean="0"/>
          </a:p>
          <a:p>
            <a:pPr algn="r" rtl="1"/>
            <a:r>
              <a:rPr lang="ar-SY" dirty="0" smtClean="0"/>
              <a:t>تفرض </a:t>
            </a:r>
            <a:r>
              <a:rPr lang="ar-SY" dirty="0" smtClean="0"/>
              <a:t>التعارضات البحث عن حلول بديلة لها .</a:t>
            </a:r>
          </a:p>
          <a:p>
            <a:pPr algn="r" rtl="1"/>
            <a:r>
              <a:rPr lang="ar-SY" dirty="0" smtClean="0"/>
              <a:t>الصراع </a:t>
            </a:r>
            <a:r>
              <a:rPr lang="ar-SY" dirty="0" smtClean="0"/>
              <a:t>هو مشكلة الفريق .</a:t>
            </a:r>
          </a:p>
          <a:p>
            <a:pPr algn="r" rtl="1"/>
            <a:r>
              <a:rPr lang="ar-SY" dirty="0" smtClean="0"/>
              <a:t>حل </a:t>
            </a:r>
            <a:r>
              <a:rPr lang="ar-SY" dirty="0" smtClean="0"/>
              <a:t>النزاعات حول القضايا ( المشاكل ) ، وليس الشخصيات .</a:t>
            </a:r>
          </a:p>
          <a:p>
            <a:pPr algn="r" rtl="1"/>
            <a:r>
              <a:rPr lang="ar-SY" dirty="0" smtClean="0"/>
              <a:t>الانفتاح </a:t>
            </a:r>
            <a:r>
              <a:rPr lang="ar-SY" dirty="0" smtClean="0"/>
              <a:t>على حل النزاعات ( التعارضات – المشاكل ) .</a:t>
            </a:r>
          </a:p>
          <a:p>
            <a:pPr algn="r" rtl="1"/>
            <a:r>
              <a:rPr lang="ar-SY" dirty="0" smtClean="0"/>
              <a:t>تركيز </a:t>
            </a:r>
            <a:r>
              <a:rPr lang="ar-SY" dirty="0" smtClean="0"/>
              <a:t>حل النزاعات على الحاضر ، وليس الماضي .</a:t>
            </a:r>
          </a:p>
          <a:p>
            <a:pPr algn="r" rtl="1"/>
            <a:endParaRPr lang="en-US" dirty="0"/>
          </a:p>
        </p:txBody>
      </p:sp>
    </p:spTree>
    <p:extLst>
      <p:ext uri="{BB962C8B-B14F-4D97-AF65-F5344CB8AC3E}">
        <p14:creationId xmlns:p14="http://schemas.microsoft.com/office/powerpoint/2010/main" val="293174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أسباب التعارضات </a:t>
            </a:r>
            <a:r>
              <a:rPr lang="en-US" dirty="0" smtClean="0"/>
              <a:t/>
            </a:r>
            <a:br>
              <a:rPr lang="en-US" dirty="0" smtClean="0"/>
            </a:br>
            <a:r>
              <a:rPr lang="en-US" dirty="0" smtClean="0"/>
              <a:t>Causes of Conflict </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lgn="r" rtl="1"/>
            <a:r>
              <a:rPr lang="ar-SY" b="1" dirty="0" smtClean="0"/>
              <a:t>الجدول الزمني -  </a:t>
            </a:r>
            <a:r>
              <a:rPr lang="ar-SY" b="1" dirty="0" smtClean="0"/>
              <a:t> </a:t>
            </a:r>
            <a:r>
              <a:rPr lang="en-US" b="1" dirty="0" smtClean="0"/>
              <a:t>Schedule </a:t>
            </a:r>
            <a:r>
              <a:rPr lang="en-US" b="1" dirty="0" smtClean="0"/>
              <a:t>: </a:t>
            </a:r>
            <a:r>
              <a:rPr lang="ar-SY" b="1" dirty="0" smtClean="0"/>
              <a:t> : </a:t>
            </a:r>
            <a:r>
              <a:rPr lang="ar-SY" dirty="0" smtClean="0"/>
              <a:t>التعارضات </a:t>
            </a:r>
            <a:r>
              <a:rPr lang="ar-SY" dirty="0" smtClean="0"/>
              <a:t>الناتجة عن الجدول الزمني يمكن أن ترجع جزئياً إلى عدم توافر الموارد عند الحاجة إليها .  لكن السبب الحقيقي للتعارضات المتعلقة بالجدول الزمني تأتي في المقام الأول نظرا لهذا السبب : إصرار الإدارة على جدول زمني محدد في مرحلة بدء المشروع وعندما لا يعرف إلا القليل جداً عن المشروع نفسه . إذا واجه المشروع عدداً كبيراً من المجاهيل والشكوك فسيكون من الصعب جداً إن لم يكن مستحيلاً إنشاء جدول زمني دقيق في وقت مبكر من المشروع .</a:t>
            </a:r>
          </a:p>
          <a:p>
            <a:pPr algn="r" rtl="1"/>
            <a:r>
              <a:rPr lang="ar-SY" b="1" dirty="0" smtClean="0"/>
              <a:t>أولويات المشروع - </a:t>
            </a:r>
            <a:r>
              <a:rPr lang="en-US" b="1" dirty="0" smtClean="0"/>
              <a:t>Project Priority : </a:t>
            </a:r>
            <a:r>
              <a:rPr lang="ar-SY" b="1" dirty="0" smtClean="0"/>
              <a:t> : </a:t>
            </a:r>
            <a:r>
              <a:rPr lang="ar-SY" dirty="0" smtClean="0"/>
              <a:t>في </a:t>
            </a:r>
            <a:r>
              <a:rPr lang="ar-SY" dirty="0" smtClean="0"/>
              <a:t>كثير من الأحيان ، تفشل الإدارة في تحديد أولويات المشاريع . وهذا بدوره سيؤدي إلى الصراع بين أصحاب المصلحة حول أولويات المشروع ووقوع معركة ، أو سلسلة من المعارك تستتبعه ، وعادة ما تتمحور تلك الصراعات حول مستويات التمويل والموارد التي سيجري تحميلها على المشروع الحالي .</a:t>
            </a:r>
          </a:p>
          <a:p>
            <a:pPr algn="r" rtl="1"/>
            <a:endParaRPr lang="en-US" dirty="0"/>
          </a:p>
        </p:txBody>
      </p:sp>
    </p:spTree>
    <p:extLst>
      <p:ext uri="{BB962C8B-B14F-4D97-AF65-F5344CB8AC3E}">
        <p14:creationId xmlns:p14="http://schemas.microsoft.com/office/powerpoint/2010/main" val="24203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أدوار الموارد البشرية </a:t>
            </a:r>
            <a:r>
              <a:rPr lang="en-US" dirty="0" smtClean="0"/>
              <a:t/>
            </a:r>
            <a:br>
              <a:rPr lang="en-US" dirty="0" smtClean="0"/>
            </a:br>
            <a:r>
              <a:rPr lang="en-US" dirty="0" smtClean="0"/>
              <a:t>Human Resource Roles </a:t>
            </a:r>
            <a:endParaRPr lang="en-US" dirty="0"/>
          </a:p>
        </p:txBody>
      </p:sp>
      <p:sp>
        <p:nvSpPr>
          <p:cNvPr id="3" name="Content Placeholder 2"/>
          <p:cNvSpPr>
            <a:spLocks noGrp="1"/>
          </p:cNvSpPr>
          <p:nvPr>
            <p:ph idx="1"/>
          </p:nvPr>
        </p:nvSpPr>
        <p:spPr/>
        <p:txBody>
          <a:bodyPr/>
          <a:lstStyle/>
          <a:p>
            <a:pPr marL="0" indent="0" algn="r" rtl="1">
              <a:buNone/>
            </a:pPr>
            <a:r>
              <a:rPr lang="ar-SY" dirty="0" smtClean="0"/>
              <a:t>أصحاب المصلحة – </a:t>
            </a:r>
            <a:r>
              <a:rPr lang="en-US" dirty="0" smtClean="0"/>
              <a:t>Stakeholders </a:t>
            </a:r>
            <a:endParaRPr lang="en-US" dirty="0"/>
          </a:p>
          <a:p>
            <a:pPr algn="r" rtl="1"/>
            <a:r>
              <a:rPr lang="ar-SY" dirty="0" smtClean="0"/>
              <a:t>قد يكون لديهم مسؤوليات للتوقيع على خطة إدارة المشروع .</a:t>
            </a:r>
          </a:p>
          <a:p>
            <a:pPr algn="r" rtl="1"/>
            <a:r>
              <a:rPr lang="ar-SY" dirty="0" smtClean="0"/>
              <a:t>التحقق من صحة النطاق والتسليمات .</a:t>
            </a:r>
          </a:p>
          <a:p>
            <a:pPr algn="r" rtl="1"/>
            <a:r>
              <a:rPr lang="ar-SY" dirty="0" smtClean="0"/>
              <a:t>قد يكون جزءاً من عملية مراقبة وضبط التغييرات للحصول على الموافقة / الرفض .</a:t>
            </a:r>
          </a:p>
          <a:p>
            <a:pPr algn="r" rtl="1"/>
            <a:r>
              <a:rPr lang="ar-SY" dirty="0" smtClean="0"/>
              <a:t>مسؤولون عن توفير المتطلبات .</a:t>
            </a:r>
          </a:p>
        </p:txBody>
      </p:sp>
    </p:spTree>
    <p:extLst>
      <p:ext uri="{BB962C8B-B14F-4D97-AF65-F5344CB8AC3E}">
        <p14:creationId xmlns:p14="http://schemas.microsoft.com/office/powerpoint/2010/main" val="2223906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أسباب التعارضات </a:t>
            </a:r>
            <a:r>
              <a:rPr lang="en-US" dirty="0" smtClean="0"/>
              <a:t/>
            </a:r>
            <a:br>
              <a:rPr lang="en-US" dirty="0" smtClean="0"/>
            </a:br>
            <a:r>
              <a:rPr lang="en-US" dirty="0" smtClean="0"/>
              <a:t>Causes of Conflict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SY" b="1" dirty="0" smtClean="0"/>
              <a:t>الموارد – </a:t>
            </a:r>
            <a:r>
              <a:rPr lang="en-US" b="1" dirty="0" smtClean="0"/>
              <a:t>Resources : </a:t>
            </a:r>
            <a:r>
              <a:rPr lang="ar-SY" b="1" dirty="0" smtClean="0"/>
              <a:t> : </a:t>
            </a:r>
            <a:r>
              <a:rPr lang="ar-SY" dirty="0" smtClean="0"/>
              <a:t>يمكن </a:t>
            </a:r>
            <a:r>
              <a:rPr lang="ar-SY" dirty="0" smtClean="0"/>
              <a:t>أن يكون توفر الموارد في حد ذاته سبباً لنشوء صراع ، حتى لو أن أولوية ذلك المشروع ليست هي محور الصراع . هذا صحيح لا سيما إذا كان عدد من المشاريع تتطلب موارد من المؤهلة تأهيلاً عالياً والتي هي نادرة في المنظومة . سيحدث التعارض على الموارد إذا كانت المنظومة لا يمكنها إضافة موارد جديدة على الموارد الحالية إما بصفة دائمة أو مؤقتة مع استخدام موارد الاستشارات .</a:t>
            </a:r>
          </a:p>
          <a:p>
            <a:pPr algn="r" rtl="1"/>
            <a:r>
              <a:rPr lang="ar-SY" b="1" dirty="0" smtClean="0"/>
              <a:t>الآراء الفنية -  </a:t>
            </a:r>
            <a:r>
              <a:rPr lang="en-US" b="1" dirty="0" smtClean="0"/>
              <a:t>Technical opinions : </a:t>
            </a:r>
            <a:r>
              <a:rPr lang="ar-SY" b="1" dirty="0" smtClean="0"/>
              <a:t> : </a:t>
            </a:r>
            <a:r>
              <a:rPr lang="ar-SY" dirty="0" smtClean="0"/>
              <a:t>وهذا </a:t>
            </a:r>
            <a:r>
              <a:rPr lang="ar-SY" dirty="0" smtClean="0"/>
              <a:t>يمكن أن يكون مشكلة عندما تكون هناك درجة عالية من المهارة والخبرة للموارد والتي تختف في الأفكار حول كيفية التعامل مع حل تقني في المشروع . المدير الماهر للمشروع سوف يكون قادراً على تسهيل التوصل إلى حل مناسب للتقاتل بين الخبراء الفنيين. </a:t>
            </a:r>
          </a:p>
          <a:p>
            <a:pPr algn="r" rtl="1"/>
            <a:endParaRPr lang="en-US" dirty="0"/>
          </a:p>
        </p:txBody>
      </p:sp>
    </p:spTree>
    <p:extLst>
      <p:ext uri="{BB962C8B-B14F-4D97-AF65-F5344CB8AC3E}">
        <p14:creationId xmlns:p14="http://schemas.microsoft.com/office/powerpoint/2010/main" val="4107872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أسباب التعارضات </a:t>
            </a:r>
            <a:r>
              <a:rPr lang="en-US" dirty="0" smtClean="0"/>
              <a:t/>
            </a:r>
            <a:br>
              <a:rPr lang="en-US" dirty="0" smtClean="0"/>
            </a:br>
            <a:r>
              <a:rPr lang="en-US" dirty="0" smtClean="0"/>
              <a:t>Causes of Conflict </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ar-SY" b="1" dirty="0" smtClean="0"/>
              <a:t>النفقات الإدارية - </a:t>
            </a:r>
            <a:r>
              <a:rPr lang="en-US" b="1" dirty="0" smtClean="0"/>
              <a:t>Administrative overhead : </a:t>
            </a:r>
            <a:r>
              <a:rPr lang="ar-SY" b="1" dirty="0" smtClean="0"/>
              <a:t> : </a:t>
            </a:r>
            <a:r>
              <a:rPr lang="ar-SY" dirty="0" smtClean="0"/>
              <a:t>يمكن </a:t>
            </a:r>
            <a:r>
              <a:rPr lang="ar-SY" dirty="0" smtClean="0"/>
              <a:t>رؤية العمليات الإدارية على أنها مرهقة مالياً ( أو على الأقل من حيث الفقات الإدارة والعامة ) , أو كما يمكن أن ينظر إليها على أنها مصدر للعقبات والتي قد تحول دون الانتهاء من العمل في المشروع , إذا كان أعضاء فريق المشروع يشكون من كمية غير عادية من النفقات العامة والإدارية المطلوبة  لإستكمال عمل المشروع ، فمدير المشروع سيحتاج إلى دفع الانتباه إلى ما يمكن القيام به لتبسيط تلك العمليات الإدارية بحيث أن تلك العمليات لا تصبح بحاجة إلى المزيد من العمل الفعلي .</a:t>
            </a:r>
          </a:p>
          <a:p>
            <a:pPr algn="r" rtl="1"/>
            <a:r>
              <a:rPr lang="ar-SY" b="1" dirty="0" smtClean="0"/>
              <a:t>التكلفة – </a:t>
            </a:r>
            <a:r>
              <a:rPr lang="en-US" b="1" dirty="0" smtClean="0"/>
              <a:t>Cost : </a:t>
            </a:r>
            <a:r>
              <a:rPr lang="ar-SY" b="1" dirty="0" smtClean="0"/>
              <a:t> : </a:t>
            </a:r>
            <a:r>
              <a:rPr lang="ar-SY" dirty="0" smtClean="0"/>
              <a:t>يمكن </a:t>
            </a:r>
            <a:r>
              <a:rPr lang="ar-SY" dirty="0" smtClean="0"/>
              <a:t>للميزانيات في بعض الأحيان أن تكون مصدراً للخلاف في المشروع . عدم القدرة على شراء / استئجار قطعة رئيسية من المعدات أوتراخيص البرامج الحاسوبية ، أو توظيف استشاريين أو إضافة حساب رئيسي بسبب قيود على الميزانية يمكن أن تعوق تقدم المشروع بصورة حاسمة . هنا المدير الفعال للمشروع يمكنه أن يساعد في تحقيق احتياجات المشروع من الميزانية بعلاقاته مع الإدارة العليا .</a:t>
            </a:r>
          </a:p>
          <a:p>
            <a:pPr algn="r" rtl="1"/>
            <a:endParaRPr lang="en-US" dirty="0"/>
          </a:p>
        </p:txBody>
      </p:sp>
    </p:spTree>
    <p:extLst>
      <p:ext uri="{BB962C8B-B14F-4D97-AF65-F5344CB8AC3E}">
        <p14:creationId xmlns:p14="http://schemas.microsoft.com/office/powerpoint/2010/main" val="2100597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أسباب التعارضات </a:t>
            </a:r>
            <a:r>
              <a:rPr lang="en-US" dirty="0" smtClean="0"/>
              <a:t/>
            </a:r>
            <a:br>
              <a:rPr lang="en-US" dirty="0" smtClean="0"/>
            </a:br>
            <a:r>
              <a:rPr lang="en-US" dirty="0" smtClean="0"/>
              <a:t>Causes of Conflict </a:t>
            </a:r>
            <a:endParaRPr lang="en-US" dirty="0"/>
          </a:p>
        </p:txBody>
      </p:sp>
      <p:sp>
        <p:nvSpPr>
          <p:cNvPr id="3" name="Content Placeholder 2"/>
          <p:cNvSpPr>
            <a:spLocks noGrp="1"/>
          </p:cNvSpPr>
          <p:nvPr>
            <p:ph idx="1"/>
          </p:nvPr>
        </p:nvSpPr>
        <p:spPr/>
        <p:txBody>
          <a:bodyPr/>
          <a:lstStyle/>
          <a:p>
            <a:pPr algn="r" rtl="1"/>
            <a:r>
              <a:rPr lang="ar-SY" b="1" dirty="0" smtClean="0"/>
              <a:t>الشخصية </a:t>
            </a:r>
            <a:r>
              <a:rPr lang="ar-SY" b="1" dirty="0" smtClean="0"/>
              <a:t>– </a:t>
            </a:r>
            <a:r>
              <a:rPr lang="en-US" b="1" dirty="0" smtClean="0"/>
              <a:t>Personality : </a:t>
            </a:r>
            <a:r>
              <a:rPr lang="ar-SY" b="1" dirty="0" smtClean="0"/>
              <a:t> : </a:t>
            </a:r>
            <a:r>
              <a:rPr lang="ar-SY" dirty="0" smtClean="0"/>
              <a:t>دعونا </a:t>
            </a:r>
            <a:r>
              <a:rPr lang="ar-SY" dirty="0" smtClean="0"/>
              <a:t>نواجه الأمر، وبعض الناس </a:t>
            </a:r>
            <a:r>
              <a:rPr lang="ar-SY" dirty="0" smtClean="0"/>
              <a:t>في فريق </a:t>
            </a:r>
            <a:r>
              <a:rPr lang="ar-SY" dirty="0" smtClean="0"/>
              <a:t>المشروع فقط لا يبدو للحصول على طول لا يهم ما تفعله. انها مثل محاولة لخلط الزيت والماء. سيقوم مدير المشروع من ذوي الخبرة إما محاولة حل النزاع سلميا من خلال المناقشات مع الأطراف المتناحرة أو سوف نبحث عن المناطق التي يمكن أن تعمل على فريق حيث لن يكون لديها الكثير من الاتصال مع بعضها البعض. في كلتا الحالتين، وأحيانا يمكن أن الخلافات شخصية تؤدي إلى شخص من الفريق بسبب خلافات لا يمكن حلها.</a:t>
            </a:r>
          </a:p>
          <a:p>
            <a:pPr algn="r" rtl="1"/>
            <a:endParaRPr lang="ar-SY" dirty="0" smtClean="0"/>
          </a:p>
          <a:p>
            <a:pPr algn="r" rtl="1"/>
            <a:endParaRPr lang="en-US" dirty="0"/>
          </a:p>
        </p:txBody>
      </p:sp>
    </p:spTree>
    <p:extLst>
      <p:ext uri="{BB962C8B-B14F-4D97-AF65-F5344CB8AC3E}">
        <p14:creationId xmlns:p14="http://schemas.microsoft.com/office/powerpoint/2010/main" val="2931741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حل النزاعات </a:t>
            </a:r>
            <a:r>
              <a:rPr lang="en-US" dirty="0" smtClean="0"/>
              <a:t/>
            </a:r>
            <a:br>
              <a:rPr lang="en-US" dirty="0" smtClean="0"/>
            </a:br>
            <a:r>
              <a:rPr lang="en-US" dirty="0" smtClean="0"/>
              <a:t>Conflict Resolution Methods </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Y" b="1" dirty="0" smtClean="0"/>
              <a:t>التعاون / حل المشكلة - </a:t>
            </a:r>
            <a:r>
              <a:rPr lang="en-US" b="1" dirty="0" smtClean="0"/>
              <a:t>Collaborate/Problem solve : </a:t>
            </a:r>
            <a:r>
              <a:rPr lang="ar-SY" dirty="0" smtClean="0"/>
              <a:t>تنشيط الإجماع من خلال دمج وجهات نظر متعددة .</a:t>
            </a:r>
          </a:p>
          <a:p>
            <a:pPr algn="r" rtl="1"/>
            <a:r>
              <a:rPr lang="ar-SY" dirty="0" smtClean="0"/>
              <a:t>التن</a:t>
            </a:r>
            <a:r>
              <a:rPr lang="ar-SY" b="1" dirty="0" smtClean="0"/>
              <a:t>ازلات / التوفيق - التسوية -  </a:t>
            </a:r>
            <a:r>
              <a:rPr lang="en-US" b="1" dirty="0" smtClean="0"/>
              <a:t>Compromise/Reconcile</a:t>
            </a:r>
            <a:r>
              <a:rPr lang="en-US" dirty="0" smtClean="0"/>
              <a:t> : </a:t>
            </a:r>
            <a:r>
              <a:rPr lang="ar-SY" dirty="0" smtClean="0"/>
              <a:t> : كل </a:t>
            </a:r>
            <a:r>
              <a:rPr lang="ar-SY" dirty="0" smtClean="0"/>
              <a:t>جانب يتخلى عن شيء ، والجميع غير راض ، سيناريو " خسارة - خسارة ".</a:t>
            </a:r>
          </a:p>
          <a:p>
            <a:pPr algn="r" rtl="1"/>
            <a:r>
              <a:rPr lang="ar-SY" b="1" dirty="0" smtClean="0"/>
              <a:t>الإجبار – الإرغام - القوة / المباشر - </a:t>
            </a:r>
            <a:r>
              <a:rPr lang="en-US" b="1" dirty="0" smtClean="0"/>
              <a:t>Force/Direct  : </a:t>
            </a:r>
            <a:r>
              <a:rPr lang="ar-SY" b="1" dirty="0" smtClean="0"/>
              <a:t> :</a:t>
            </a:r>
            <a:r>
              <a:rPr lang="ar-SY" dirty="0" smtClean="0"/>
              <a:t>على </a:t>
            </a:r>
            <a:r>
              <a:rPr lang="ar-SY" dirty="0" smtClean="0"/>
              <a:t>سبيل المثال 'طريقي، أو الطريق السريع' .</a:t>
            </a:r>
          </a:p>
          <a:p>
            <a:pPr algn="r" rtl="1"/>
            <a:r>
              <a:rPr lang="ar-SY" b="1" dirty="0" smtClean="0"/>
              <a:t>السلس / الاستيعاب - </a:t>
            </a:r>
            <a:r>
              <a:rPr lang="en-US" b="1" dirty="0" smtClean="0"/>
              <a:t>Smooth/Accommodate : </a:t>
            </a:r>
            <a:r>
              <a:rPr lang="ar-SY" b="1" dirty="0" smtClean="0"/>
              <a:t> : </a:t>
            </a:r>
            <a:r>
              <a:rPr lang="ar-SY" dirty="0" smtClean="0"/>
              <a:t>التجنب </a:t>
            </a:r>
            <a:r>
              <a:rPr lang="ar-SY" dirty="0" smtClean="0"/>
              <a:t>تناول المسألة مباشرة وتطبيق مسكن .</a:t>
            </a:r>
          </a:p>
          <a:p>
            <a:pPr algn="r" rtl="1"/>
            <a:r>
              <a:rPr lang="ar-SY" b="1" dirty="0" smtClean="0"/>
              <a:t>الإنسحاب ( التأجيل ) / التجنب - </a:t>
            </a:r>
            <a:r>
              <a:rPr lang="en-US" b="1" dirty="0" smtClean="0"/>
              <a:t>Withdraw/Avoid : </a:t>
            </a:r>
            <a:r>
              <a:rPr lang="ar-SY" b="1" dirty="0" smtClean="0"/>
              <a:t> : </a:t>
            </a:r>
            <a:r>
              <a:rPr lang="ar-SY" dirty="0" smtClean="0"/>
              <a:t>التجنب </a:t>
            </a:r>
            <a:r>
              <a:rPr lang="ar-SY" dirty="0" smtClean="0"/>
              <a:t>الكامل للقضية ؛ تأجيل إتخاذ القرار .</a:t>
            </a:r>
          </a:p>
          <a:p>
            <a:pPr algn="r" rtl="1"/>
            <a:endParaRPr lang="en-US" dirty="0"/>
          </a:p>
        </p:txBody>
      </p:sp>
    </p:spTree>
    <p:extLst>
      <p:ext uri="{BB962C8B-B14F-4D97-AF65-F5344CB8AC3E}">
        <p14:creationId xmlns:p14="http://schemas.microsoft.com/office/powerpoint/2010/main" val="242037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حل النزاعات </a:t>
            </a:r>
            <a:r>
              <a:rPr lang="en-US" dirty="0" smtClean="0"/>
              <a:t/>
            </a:r>
            <a:br>
              <a:rPr lang="en-US" dirty="0" smtClean="0"/>
            </a:br>
            <a:r>
              <a:rPr lang="en-US" dirty="0" smtClean="0"/>
              <a:t>Conflict Resolution Methods </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ar-SY" dirty="0" smtClean="0"/>
              <a:t>وفقاً لجمعية إدارة المشاريع - </a:t>
            </a:r>
            <a:r>
              <a:rPr lang="en-US" dirty="0" smtClean="0"/>
              <a:t>PMI :</a:t>
            </a:r>
          </a:p>
          <a:p>
            <a:pPr algn="r" rtl="1"/>
            <a:endParaRPr lang="en-US" dirty="0" smtClean="0"/>
          </a:p>
          <a:p>
            <a:pPr algn="r" rtl="1"/>
            <a:r>
              <a:rPr lang="ar-SY" dirty="0" smtClean="0"/>
              <a:t>أفضل نهج هو التعاون / حل المشكلة - </a:t>
            </a:r>
            <a:r>
              <a:rPr lang="en-US" dirty="0" smtClean="0"/>
              <a:t>Collaborate/Problem solve .</a:t>
            </a:r>
          </a:p>
          <a:p>
            <a:pPr algn="r" rtl="1"/>
            <a:r>
              <a:rPr lang="ar-SY" dirty="0" smtClean="0"/>
              <a:t>أسوأ نهج هو الإجبار – الإرغام - القوة / المباشر - </a:t>
            </a:r>
            <a:r>
              <a:rPr lang="en-US" dirty="0" smtClean="0"/>
              <a:t>Force/Direct .</a:t>
            </a:r>
          </a:p>
          <a:p>
            <a:pPr algn="r" rtl="1"/>
            <a:r>
              <a:rPr lang="ar-SY" dirty="0" smtClean="0"/>
              <a:t>التسوية - </a:t>
            </a:r>
            <a:r>
              <a:rPr lang="en-US" dirty="0" smtClean="0"/>
              <a:t>Compromise ، </a:t>
            </a:r>
            <a:r>
              <a:rPr lang="ar-SY" dirty="0" smtClean="0"/>
              <a:t>والسلاسة - </a:t>
            </a:r>
            <a:r>
              <a:rPr lang="en-US" dirty="0" smtClean="0"/>
              <a:t>Smooth ، </a:t>
            </a:r>
            <a:r>
              <a:rPr lang="ar-SY" dirty="0" smtClean="0"/>
              <a:t>والإنسحاب - </a:t>
            </a:r>
            <a:r>
              <a:rPr lang="en-US" dirty="0" smtClean="0"/>
              <a:t>Withdraw ,  </a:t>
            </a:r>
            <a:r>
              <a:rPr lang="ar-SY" dirty="0" smtClean="0"/>
              <a:t>يمكن أن تؤدي كلها إلى  أوضاع " خسارة - خسارة ".</a:t>
            </a:r>
          </a:p>
          <a:p>
            <a:pPr algn="r" rtl="1"/>
            <a:endParaRPr lang="en-US" dirty="0"/>
          </a:p>
        </p:txBody>
      </p:sp>
    </p:spTree>
    <p:extLst>
      <p:ext uri="{BB962C8B-B14F-4D97-AF65-F5344CB8AC3E}">
        <p14:creationId xmlns:p14="http://schemas.microsoft.com/office/powerpoint/2010/main" val="4107872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حل النزاعات </a:t>
            </a:r>
            <a:r>
              <a:rPr lang="en-US" dirty="0" smtClean="0"/>
              <a:t/>
            </a:r>
            <a:br>
              <a:rPr lang="en-US" dirty="0" smtClean="0"/>
            </a:br>
            <a:r>
              <a:rPr lang="en-US" dirty="0" smtClean="0"/>
              <a:t>Conflict Resolution Methods </a:t>
            </a:r>
            <a:endParaRPr lang="en-US" dirty="0"/>
          </a:p>
        </p:txBody>
      </p:sp>
      <p:sp>
        <p:nvSpPr>
          <p:cNvPr id="3" name="Content Placeholder 2"/>
          <p:cNvSpPr>
            <a:spLocks noGrp="1"/>
          </p:cNvSpPr>
          <p:nvPr>
            <p:ph idx="1"/>
          </p:nvPr>
        </p:nvSpPr>
        <p:spPr/>
        <p:txBody>
          <a:bodyPr>
            <a:normAutofit fontScale="92500"/>
          </a:bodyPr>
          <a:lstStyle/>
          <a:p>
            <a:pPr algn="r" rtl="1"/>
            <a:r>
              <a:rPr lang="ar-SY" dirty="0" smtClean="0"/>
              <a:t>من أجل حالات الصراعات ، يجب ضمان أن يتم تأسيس سجل للمشاكل ( القضايا ) مع تحديد مالك وتاريخ استحقاق للقرار حول المشكلة .</a:t>
            </a:r>
          </a:p>
          <a:p>
            <a:pPr algn="r" rtl="1"/>
            <a:r>
              <a:rPr lang="ar-SY" dirty="0" smtClean="0"/>
              <a:t>تنص جمعية إدارة المشاريع - </a:t>
            </a:r>
            <a:r>
              <a:rPr lang="en-US" dirty="0" smtClean="0"/>
              <a:t>PMI </a:t>
            </a:r>
            <a:r>
              <a:rPr lang="ar-SY" dirty="0" smtClean="0"/>
              <a:t>أيضاً على أنه يجب على مدير المشروع اتخاذ قرار بشأن الطريقة الأنسب لإتخاذ القرار .</a:t>
            </a:r>
          </a:p>
          <a:p>
            <a:pPr algn="r" rtl="1"/>
            <a:r>
              <a:rPr lang="ar-SY" dirty="0" smtClean="0"/>
              <a:t>من أجل مدير المشروع ، هناك قائمة قصيرة من المهارات الشخصية التي تساهم ليس فقط في إتخاذ القرارات حول سيناريوهات الصراع ولكن أيضاً لمساعدة القرص ونقاط القوة في أعضاء فريق المشروع . </a:t>
            </a:r>
          </a:p>
          <a:p>
            <a:pPr algn="r" rtl="1"/>
            <a:endParaRPr lang="en-US" dirty="0"/>
          </a:p>
        </p:txBody>
      </p:sp>
    </p:spTree>
    <p:extLst>
      <p:ext uri="{BB962C8B-B14F-4D97-AF65-F5344CB8AC3E}">
        <p14:creationId xmlns:p14="http://schemas.microsoft.com/office/powerpoint/2010/main" val="2100597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طرق حل النزاعات </a:t>
            </a:r>
            <a:r>
              <a:rPr lang="en-US" dirty="0" smtClean="0"/>
              <a:t/>
            </a:r>
            <a:br>
              <a:rPr lang="en-US" dirty="0" smtClean="0"/>
            </a:br>
            <a:r>
              <a:rPr lang="en-US" dirty="0" smtClean="0"/>
              <a:t>Conflict Resolution Methods </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0" indent="0" algn="r" rtl="1">
              <a:buNone/>
            </a:pPr>
            <a:r>
              <a:rPr lang="ar-SY" sz="2400" dirty="0" smtClean="0"/>
              <a:t>المهارات الأساسية هي :</a:t>
            </a:r>
          </a:p>
          <a:p>
            <a:pPr algn="r" rtl="1"/>
            <a:r>
              <a:rPr lang="ar-SY" sz="2400" b="1" dirty="0" smtClean="0"/>
              <a:t>القيادة -  </a:t>
            </a:r>
            <a:r>
              <a:rPr lang="en-US" sz="2400" b="1" dirty="0" smtClean="0"/>
              <a:t>Leadership : </a:t>
            </a:r>
            <a:r>
              <a:rPr lang="ar-SY" sz="2400" b="1" dirty="0" smtClean="0"/>
              <a:t> : </a:t>
            </a:r>
            <a:r>
              <a:rPr lang="ar-SY" sz="2400" dirty="0" smtClean="0"/>
              <a:t>نقل </a:t>
            </a:r>
            <a:r>
              <a:rPr lang="ar-SY" sz="2400" dirty="0" smtClean="0"/>
              <a:t>الرؤية والإلهام للفريق لتحقيق الأداء العالي .</a:t>
            </a:r>
          </a:p>
          <a:p>
            <a:pPr algn="r" rtl="1"/>
            <a:r>
              <a:rPr lang="ar-SY" sz="2400" b="1" dirty="0" smtClean="0"/>
              <a:t>التأثير - </a:t>
            </a:r>
            <a:r>
              <a:rPr lang="en-US" sz="2400" b="1" dirty="0" smtClean="0"/>
              <a:t>Influencing : </a:t>
            </a:r>
            <a:r>
              <a:rPr lang="ar-SY" sz="2400" b="1" dirty="0" smtClean="0"/>
              <a:t> : </a:t>
            </a:r>
            <a:r>
              <a:rPr lang="ar-SY" sz="2400" dirty="0" smtClean="0"/>
              <a:t>أهمية </a:t>
            </a:r>
            <a:r>
              <a:rPr lang="ar-SY" sz="2400" dirty="0" smtClean="0"/>
              <a:t>خاصة في بيئة المصفوفة التي يمكن لمدير المشروع أن يكون لديه السلطة المباشرة لما يزيد عن قليلاً منها على أعضاء الفريق . في هذه الحالة ، القدرة على التأثير على أصحاب المصلحة يصبح عنصراً رئيسياً في نجاح المشروع . المهارات الفعالة في هذا المجال ما يلي :</a:t>
            </a:r>
          </a:p>
          <a:p>
            <a:pPr lvl="1" algn="r" rtl="1"/>
            <a:r>
              <a:rPr lang="ar-SY" sz="2400" b="1" dirty="0" smtClean="0"/>
              <a:t>مهارات الإصغاء التفاعلي - </a:t>
            </a:r>
            <a:r>
              <a:rPr lang="en-US" sz="2400" b="1" dirty="0" smtClean="0"/>
              <a:t>Interactive listening skills .</a:t>
            </a:r>
          </a:p>
          <a:p>
            <a:pPr lvl="1" algn="r" rtl="1"/>
            <a:r>
              <a:rPr lang="ar-SY" sz="2400" b="1" dirty="0" smtClean="0"/>
              <a:t>صياغة واضحة لوجهات النظر  - </a:t>
            </a:r>
            <a:r>
              <a:rPr lang="en-US" sz="2400" b="1" dirty="0" smtClean="0"/>
              <a:t>Clear articulation of points of view  </a:t>
            </a:r>
            <a:r>
              <a:rPr lang="ar-SY" sz="2400" dirty="0" smtClean="0"/>
              <a:t>والقدرة على أن تكون مقنعاً .</a:t>
            </a:r>
          </a:p>
          <a:p>
            <a:pPr lvl="1" algn="r" rtl="1"/>
            <a:r>
              <a:rPr lang="ar-SY" sz="2400" b="1" dirty="0" smtClean="0"/>
              <a:t>رؤية جميع جوانب القضية - </a:t>
            </a:r>
            <a:r>
              <a:rPr lang="en-US" sz="2400" b="1" dirty="0" smtClean="0"/>
              <a:t>Seeing all sides of the issue , </a:t>
            </a:r>
            <a:r>
              <a:rPr lang="ar-SY" sz="2400" b="1" dirty="0" smtClean="0"/>
              <a:t> : </a:t>
            </a:r>
            <a:r>
              <a:rPr lang="ar-SY" sz="2400" dirty="0" smtClean="0"/>
              <a:t>من </a:t>
            </a:r>
            <a:r>
              <a:rPr lang="ar-SY" sz="2400" dirty="0" smtClean="0"/>
              <a:t>وجهات نظر أصحاب المصلحة في مشروعك .</a:t>
            </a:r>
          </a:p>
          <a:p>
            <a:pPr lvl="1" algn="r" rtl="1"/>
            <a:r>
              <a:rPr lang="ar-SY" sz="2400" b="1" dirty="0" smtClean="0"/>
              <a:t>كونك مورداً موثوقاً به - </a:t>
            </a:r>
            <a:r>
              <a:rPr lang="en-US" sz="2400" b="1" dirty="0" smtClean="0"/>
              <a:t>Being a trusted resource , </a:t>
            </a:r>
            <a:r>
              <a:rPr lang="ar-SY" sz="2400" b="1" dirty="0" smtClean="0"/>
              <a:t> : </a:t>
            </a:r>
            <a:r>
              <a:rPr lang="ar-SY" sz="2400" dirty="0" smtClean="0"/>
              <a:t>عدم </a:t>
            </a:r>
            <a:r>
              <a:rPr lang="ar-SY" sz="2400" dirty="0" smtClean="0"/>
              <a:t>اتخاذ الجانبين عند معالجة قضايا أصحاب المصلحة .</a:t>
            </a:r>
          </a:p>
          <a:p>
            <a:pPr algn="r" rtl="1"/>
            <a:r>
              <a:rPr lang="ar-SY" sz="2400" b="1" dirty="0" smtClean="0"/>
              <a:t>إتخاذ القرارات الفعالة - </a:t>
            </a:r>
            <a:r>
              <a:rPr lang="en-US" sz="2400" b="1" dirty="0" smtClean="0"/>
              <a:t>Effective decision-making : </a:t>
            </a:r>
            <a:r>
              <a:rPr lang="ar-SY" sz="2400" b="1" dirty="0" smtClean="0"/>
              <a:t> : </a:t>
            </a:r>
            <a:r>
              <a:rPr lang="ar-SY" sz="2400" dirty="0" smtClean="0"/>
              <a:t>مهارات </a:t>
            </a:r>
            <a:r>
              <a:rPr lang="ar-SY" sz="2400" dirty="0" smtClean="0"/>
              <a:t>التفاوض قوية للتأثير على منظمة نجاح المشروع</a:t>
            </a:r>
          </a:p>
          <a:p>
            <a:pPr algn="r" rtl="1"/>
            <a:endParaRPr lang="en-US" sz="2400" dirty="0"/>
          </a:p>
        </p:txBody>
      </p:sp>
    </p:spTree>
    <p:extLst>
      <p:ext uri="{BB962C8B-B14F-4D97-AF65-F5344CB8AC3E}">
        <p14:creationId xmlns:p14="http://schemas.microsoft.com/office/powerpoint/2010/main" val="2931741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ملخص </a:t>
            </a:r>
            <a:r>
              <a:rPr lang="en-US" dirty="0" smtClean="0"/>
              <a:t/>
            </a:r>
            <a:br>
              <a:rPr lang="en-US" dirty="0" smtClean="0"/>
            </a:br>
            <a:r>
              <a:rPr lang="en-US" dirty="0" smtClean="0"/>
              <a:t>In Summary </a:t>
            </a:r>
            <a:endParaRPr lang="en-US" dirty="0"/>
          </a:p>
        </p:txBody>
      </p:sp>
      <p:sp>
        <p:nvSpPr>
          <p:cNvPr id="3" name="Content Placeholder 2"/>
          <p:cNvSpPr>
            <a:spLocks noGrp="1"/>
          </p:cNvSpPr>
          <p:nvPr>
            <p:ph idx="1"/>
          </p:nvPr>
        </p:nvSpPr>
        <p:spPr/>
        <p:txBody>
          <a:bodyPr>
            <a:normAutofit/>
          </a:bodyPr>
          <a:lstStyle/>
          <a:p>
            <a:pPr algn="r" rtl="1"/>
            <a:r>
              <a:rPr lang="ar-SY" dirty="0" smtClean="0"/>
              <a:t>ناقش هذا القسم إدارة الموارد البشرية ، بما في ذلك :</a:t>
            </a:r>
          </a:p>
          <a:p>
            <a:pPr algn="r" rtl="1"/>
            <a:r>
              <a:rPr lang="ar-SY" dirty="0" smtClean="0"/>
              <a:t>الحاجة إلى مصفوفة المسؤولية .</a:t>
            </a:r>
          </a:p>
          <a:p>
            <a:pPr algn="r" rtl="1"/>
            <a:r>
              <a:rPr lang="ar-SY" dirty="0" smtClean="0"/>
              <a:t>مسؤوليات مدير المشروع فيما يتعلق بالموارد البشرية .</a:t>
            </a:r>
          </a:p>
          <a:p>
            <a:pPr algn="r" rtl="1"/>
            <a:r>
              <a:rPr lang="ar-SY" dirty="0" smtClean="0"/>
              <a:t>مستويات السلطة لمدير المشروع  وأي منها هي الأفضل .</a:t>
            </a:r>
          </a:p>
          <a:p>
            <a:pPr algn="r" rtl="1"/>
            <a:r>
              <a:rPr lang="ar-SY" dirty="0" smtClean="0"/>
              <a:t>فوائد بناء الفريق .</a:t>
            </a:r>
          </a:p>
          <a:p>
            <a:pPr algn="r" rtl="1"/>
            <a:r>
              <a:rPr lang="ar-SY" dirty="0" smtClean="0"/>
              <a:t>مفاهيم القيادة للنظريات المختلفة لتحفيز الناس .</a:t>
            </a:r>
          </a:p>
          <a:p>
            <a:pPr algn="r" rtl="1"/>
            <a:r>
              <a:rPr lang="ar-SY" dirty="0" smtClean="0"/>
              <a:t>التقنيات المستخدمة لإدارة وحل التعارضات .</a:t>
            </a:r>
          </a:p>
          <a:p>
            <a:pPr algn="r" rtl="1"/>
            <a:endParaRPr lang="en-US" dirty="0"/>
          </a:p>
        </p:txBody>
      </p:sp>
    </p:spTree>
    <p:extLst>
      <p:ext uri="{BB962C8B-B14F-4D97-AF65-F5344CB8AC3E}">
        <p14:creationId xmlns:p14="http://schemas.microsoft.com/office/powerpoint/2010/main" val="242037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3300" smtClean="0"/>
              <a:t>Organization Charts and Position Descriptions </a:t>
            </a:r>
            <a:r>
              <a:rPr lang="ar-SY" sz="3300" smtClean="0"/>
              <a:t/>
            </a:r>
            <a:br>
              <a:rPr lang="ar-SY" sz="3300" smtClean="0"/>
            </a:br>
            <a:r>
              <a:rPr lang="ar-SY" sz="3300" smtClean="0"/>
              <a:t>المخططات التنظيمية ووصف المركز الوظيفي </a:t>
            </a:r>
            <a:endParaRPr lang="en-US" sz="3300" smtClean="0"/>
          </a:p>
        </p:txBody>
      </p:sp>
      <p:sp>
        <p:nvSpPr>
          <p:cNvPr id="8196" name="Rectangle 3"/>
          <p:cNvSpPr>
            <a:spLocks noGrp="1" noChangeArrowheads="1"/>
          </p:cNvSpPr>
          <p:nvPr>
            <p:ph sz="half" idx="1"/>
          </p:nvPr>
        </p:nvSpPr>
        <p:spPr/>
        <p:txBody>
          <a:bodyPr rtlCol="0">
            <a:normAutofit fontScale="85000" lnSpcReduction="10000"/>
          </a:bodyPr>
          <a:lstStyle/>
          <a:p>
            <a:pPr eaLnBrk="1" fontAlgn="auto" hangingPunct="1">
              <a:spcAft>
                <a:spcPts val="0"/>
              </a:spcAft>
              <a:buFont typeface="Arial" pitchFamily="34" charset="0"/>
              <a:buChar char="•"/>
              <a:defRPr/>
            </a:pPr>
            <a:r>
              <a:rPr lang="en-US" sz="4400" dirty="0" smtClean="0"/>
              <a:t>Document roles and responsibilities </a:t>
            </a:r>
            <a:r>
              <a:rPr lang="ar-SY" sz="4400" dirty="0" smtClean="0"/>
              <a:t> </a:t>
            </a:r>
            <a:r>
              <a:rPr lang="en-US" sz="4400" dirty="0" smtClean="0"/>
              <a:t>in any of the following formats:</a:t>
            </a:r>
          </a:p>
          <a:p>
            <a:pPr lvl="1" eaLnBrk="1" fontAlgn="auto" hangingPunct="1">
              <a:spcAft>
                <a:spcPts val="0"/>
              </a:spcAft>
              <a:buFont typeface="Arial" pitchFamily="34" charset="0"/>
              <a:buChar char="–"/>
              <a:defRPr/>
            </a:pPr>
            <a:r>
              <a:rPr lang="en-US" sz="4000" dirty="0" smtClean="0"/>
              <a:t>Hierarchical</a:t>
            </a:r>
          </a:p>
          <a:p>
            <a:pPr lvl="1" eaLnBrk="1" fontAlgn="auto" hangingPunct="1">
              <a:spcAft>
                <a:spcPts val="0"/>
              </a:spcAft>
              <a:buFont typeface="Arial" pitchFamily="34" charset="0"/>
              <a:buChar char="–"/>
              <a:defRPr/>
            </a:pPr>
            <a:r>
              <a:rPr lang="en-US" sz="4000" dirty="0" smtClean="0"/>
              <a:t>Matrix</a:t>
            </a:r>
          </a:p>
          <a:p>
            <a:pPr lvl="1" eaLnBrk="1" fontAlgn="auto" hangingPunct="1">
              <a:spcAft>
                <a:spcPts val="0"/>
              </a:spcAft>
              <a:buFont typeface="Arial" pitchFamily="34" charset="0"/>
              <a:buChar char="–"/>
              <a:defRPr/>
            </a:pPr>
            <a:r>
              <a:rPr lang="en-US" sz="4000" dirty="0" smtClean="0"/>
              <a:t>Text oriented</a:t>
            </a:r>
          </a:p>
        </p:txBody>
      </p:sp>
      <p:sp>
        <p:nvSpPr>
          <p:cNvPr id="2052" name="Content Placeholder 4"/>
          <p:cNvSpPr>
            <a:spLocks noGrp="1"/>
          </p:cNvSpPr>
          <p:nvPr>
            <p:ph sz="half" idx="2"/>
          </p:nvPr>
        </p:nvSpPr>
        <p:spPr/>
        <p:txBody>
          <a:bodyPr/>
          <a:lstStyle/>
          <a:p>
            <a:pPr eaLnBrk="1" hangingPunct="1"/>
            <a:r>
              <a:rPr lang="ar-SY" sz="4000" smtClean="0"/>
              <a:t>توثيق الأدوار والمسؤوليات في شكل من الأشكال التالية :</a:t>
            </a:r>
          </a:p>
          <a:p>
            <a:pPr lvl="1" eaLnBrk="1" hangingPunct="1"/>
            <a:r>
              <a:rPr lang="ar-SY" sz="3600" smtClean="0"/>
              <a:t>التسلسل الهرمي .</a:t>
            </a:r>
          </a:p>
          <a:p>
            <a:pPr lvl="1" eaLnBrk="1" hangingPunct="1"/>
            <a:r>
              <a:rPr lang="ar-SY" sz="3600" smtClean="0"/>
              <a:t>مصفوفة .</a:t>
            </a:r>
          </a:p>
          <a:p>
            <a:pPr lvl="1" eaLnBrk="1" hangingPunct="1"/>
            <a:r>
              <a:rPr lang="ar-SY" sz="3600" smtClean="0"/>
              <a:t>الأشكال الموجهة حسب النص.</a:t>
            </a:r>
            <a:endParaRPr lang="en-US" sz="3600" smtClean="0"/>
          </a:p>
        </p:txBody>
      </p:sp>
      <p:sp>
        <p:nvSpPr>
          <p:cNvPr id="205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CD90C5-AE7D-40B9-91A5-A263A06F4382}" type="slidenum">
              <a:rPr lang="ar-SA" smtClean="0">
                <a:solidFill>
                  <a:srgbClr val="898989"/>
                </a:solidFill>
                <a:latin typeface="Calibri" pitchFamily="34" charset="0"/>
              </a:rPr>
              <a:pPr eaLnBrk="1" hangingPunct="1"/>
              <a:t>68</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42689173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Roles and Responsibilities</a:t>
            </a:r>
            <a:r>
              <a:rPr lang="ar-SY" dirty="0" smtClean="0"/>
              <a:t/>
            </a:r>
            <a:br>
              <a:rPr lang="ar-SY" dirty="0" smtClean="0"/>
            </a:br>
            <a:r>
              <a:rPr lang="ar-SY" dirty="0" smtClean="0"/>
              <a:t> الأدوار والمسؤوليات </a:t>
            </a:r>
            <a:endParaRPr lang="en-US" dirty="0" smtClean="0"/>
          </a:p>
        </p:txBody>
      </p:sp>
      <p:sp>
        <p:nvSpPr>
          <p:cNvPr id="26628" name="Rectangle 3"/>
          <p:cNvSpPr>
            <a:spLocks noGrp="1" noChangeArrowheads="1"/>
          </p:cNvSpPr>
          <p:nvPr>
            <p:ph sz="half" idx="1"/>
          </p:nvPr>
        </p:nvSpPr>
        <p:spPr/>
        <p:txBody>
          <a:bodyPr rtlCol="0">
            <a:normAutofit fontScale="85000" lnSpcReduction="20000"/>
          </a:bodyPr>
          <a:lstStyle/>
          <a:p>
            <a:pPr eaLnBrk="1" fontAlgn="auto" hangingPunct="1">
              <a:lnSpc>
                <a:spcPct val="90000"/>
              </a:lnSpc>
              <a:spcAft>
                <a:spcPts val="0"/>
              </a:spcAft>
              <a:buFont typeface="Arial" pitchFamily="34" charset="0"/>
              <a:buChar char="•"/>
              <a:defRPr/>
            </a:pPr>
            <a:r>
              <a:rPr lang="en-US" b="1" i="1" u="sng" dirty="0" smtClean="0">
                <a:solidFill>
                  <a:srgbClr val="C00000"/>
                </a:solidFill>
              </a:rPr>
              <a:t>Role:</a:t>
            </a:r>
            <a:r>
              <a:rPr lang="en-US" dirty="0" smtClean="0">
                <a:solidFill>
                  <a:srgbClr val="C00000"/>
                </a:solidFill>
              </a:rPr>
              <a:t> </a:t>
            </a:r>
            <a:r>
              <a:rPr lang="en-US" dirty="0" smtClean="0"/>
              <a:t>The label describing the portion of a project for which a person is accountable.</a:t>
            </a:r>
          </a:p>
          <a:p>
            <a:pPr eaLnBrk="1" fontAlgn="auto" hangingPunct="1">
              <a:lnSpc>
                <a:spcPct val="90000"/>
              </a:lnSpc>
              <a:spcAft>
                <a:spcPts val="0"/>
              </a:spcAft>
              <a:buFont typeface="Arial" pitchFamily="34" charset="0"/>
              <a:buChar char="•"/>
              <a:defRPr/>
            </a:pPr>
            <a:r>
              <a:rPr lang="en-US" b="1" i="1" u="sng" dirty="0" smtClean="0">
                <a:solidFill>
                  <a:srgbClr val="C00000"/>
                </a:solidFill>
              </a:rPr>
              <a:t>Authority:</a:t>
            </a:r>
            <a:r>
              <a:rPr lang="en-US" dirty="0" smtClean="0">
                <a:solidFill>
                  <a:srgbClr val="C00000"/>
                </a:solidFill>
              </a:rPr>
              <a:t> </a:t>
            </a:r>
            <a:r>
              <a:rPr lang="en-US" dirty="0" smtClean="0"/>
              <a:t>The right to apply project resources, make decisions, and sign approvals.</a:t>
            </a:r>
          </a:p>
          <a:p>
            <a:pPr eaLnBrk="1" fontAlgn="auto" hangingPunct="1">
              <a:lnSpc>
                <a:spcPct val="90000"/>
              </a:lnSpc>
              <a:spcAft>
                <a:spcPts val="0"/>
              </a:spcAft>
              <a:buFont typeface="Arial" pitchFamily="34" charset="0"/>
              <a:buChar char="•"/>
              <a:defRPr/>
            </a:pPr>
            <a:r>
              <a:rPr lang="en-US" b="1" i="1" u="sng" dirty="0" smtClean="0">
                <a:solidFill>
                  <a:srgbClr val="C00000"/>
                </a:solidFill>
              </a:rPr>
              <a:t>Responsibility:</a:t>
            </a:r>
            <a:r>
              <a:rPr lang="en-US" dirty="0" smtClean="0">
                <a:solidFill>
                  <a:srgbClr val="C00000"/>
                </a:solidFill>
              </a:rPr>
              <a:t> </a:t>
            </a:r>
            <a:r>
              <a:rPr lang="en-US" dirty="0" smtClean="0"/>
              <a:t>The work that a project team member is expected to perform in order to complete the project's activities.</a:t>
            </a:r>
          </a:p>
          <a:p>
            <a:pPr eaLnBrk="1" fontAlgn="auto" hangingPunct="1">
              <a:lnSpc>
                <a:spcPct val="90000"/>
              </a:lnSpc>
              <a:spcAft>
                <a:spcPts val="0"/>
              </a:spcAft>
              <a:buFont typeface="Arial" pitchFamily="34" charset="0"/>
              <a:buChar char="•"/>
              <a:defRPr/>
            </a:pPr>
            <a:r>
              <a:rPr lang="en-US" b="1" i="1" u="sng" dirty="0" smtClean="0">
                <a:solidFill>
                  <a:srgbClr val="C00000"/>
                </a:solidFill>
              </a:rPr>
              <a:t>Competency:</a:t>
            </a:r>
            <a:r>
              <a:rPr lang="en-US" dirty="0" smtClean="0">
                <a:solidFill>
                  <a:srgbClr val="C00000"/>
                </a:solidFill>
              </a:rPr>
              <a:t> </a:t>
            </a:r>
            <a:r>
              <a:rPr lang="en-US" dirty="0" smtClean="0"/>
              <a:t>The skill and capacity required to complete project activities.</a:t>
            </a:r>
          </a:p>
          <a:p>
            <a:pPr eaLnBrk="1" fontAlgn="auto" hangingPunct="1">
              <a:lnSpc>
                <a:spcPct val="90000"/>
              </a:lnSpc>
              <a:spcAft>
                <a:spcPts val="0"/>
              </a:spcAft>
              <a:buFont typeface="Arial" pitchFamily="34" charset="0"/>
              <a:buChar char="•"/>
              <a:defRPr/>
            </a:pPr>
            <a:endParaRPr lang="en-US" dirty="0" smtClean="0"/>
          </a:p>
        </p:txBody>
      </p:sp>
      <p:sp>
        <p:nvSpPr>
          <p:cNvPr id="3076" name="Content Placeholder 4"/>
          <p:cNvSpPr>
            <a:spLocks noGrp="1"/>
          </p:cNvSpPr>
          <p:nvPr>
            <p:ph sz="half" idx="2"/>
          </p:nvPr>
        </p:nvSpPr>
        <p:spPr/>
        <p:txBody>
          <a:bodyPr/>
          <a:lstStyle/>
          <a:p>
            <a:pPr eaLnBrk="1" hangingPunct="1"/>
            <a:r>
              <a:rPr lang="ar-SY" sz="2400" b="1" u="sng" smtClean="0">
                <a:solidFill>
                  <a:srgbClr val="C00000"/>
                </a:solidFill>
              </a:rPr>
              <a:t>الدور:</a:t>
            </a:r>
            <a:r>
              <a:rPr lang="ar-SY" sz="2400" smtClean="0">
                <a:solidFill>
                  <a:srgbClr val="C00000"/>
                </a:solidFill>
              </a:rPr>
              <a:t> </a:t>
            </a:r>
            <a:r>
              <a:rPr lang="ar-SY" sz="2400" smtClean="0"/>
              <a:t>المسمى الذي يصف جزء المشروع المسئول عنه أحد الأشخاص. </a:t>
            </a:r>
          </a:p>
          <a:p>
            <a:pPr eaLnBrk="1" hangingPunct="1"/>
            <a:r>
              <a:rPr lang="ar-SY" sz="2400" b="1" u="sng" smtClean="0">
                <a:solidFill>
                  <a:srgbClr val="C00000"/>
                </a:solidFill>
              </a:rPr>
              <a:t>السلطة:</a:t>
            </a:r>
            <a:r>
              <a:rPr lang="ar-SY" sz="2400" smtClean="0">
                <a:solidFill>
                  <a:srgbClr val="C00000"/>
                </a:solidFill>
              </a:rPr>
              <a:t> </a:t>
            </a:r>
            <a:r>
              <a:rPr lang="ar-SY" sz="2400" smtClean="0"/>
              <a:t>الحق في استعمال موارد المشروع وإصدار القرارات وتوقيع الاتفاقيات. </a:t>
            </a:r>
          </a:p>
          <a:p>
            <a:pPr eaLnBrk="1" hangingPunct="1"/>
            <a:r>
              <a:rPr lang="ar-SY" sz="2400" b="1" u="sng" smtClean="0">
                <a:solidFill>
                  <a:srgbClr val="C00000"/>
                </a:solidFill>
              </a:rPr>
              <a:t>المسئولية: </a:t>
            </a:r>
            <a:r>
              <a:rPr lang="ar-SY" sz="2400" smtClean="0"/>
              <a:t>العمل الذي من المتوقع أن يقوم به أحد أعضاء فريق المشروع لإكمال أنشطة المشروع. </a:t>
            </a:r>
            <a:endParaRPr lang="en-US" sz="2400" smtClean="0"/>
          </a:p>
          <a:p>
            <a:pPr eaLnBrk="1" hangingPunct="1"/>
            <a:r>
              <a:rPr lang="ar-SY" sz="2400" b="1" u="sng" smtClean="0">
                <a:solidFill>
                  <a:srgbClr val="C00000"/>
                </a:solidFill>
              </a:rPr>
              <a:t>الكفاءة:</a:t>
            </a:r>
            <a:r>
              <a:rPr lang="ar-SY" sz="2400" smtClean="0">
                <a:solidFill>
                  <a:srgbClr val="C00000"/>
                </a:solidFill>
              </a:rPr>
              <a:t> </a:t>
            </a:r>
            <a:r>
              <a:rPr lang="ar-SY" sz="2400" smtClean="0"/>
              <a:t>المهارة والقدرة اللازمة لإكمال أنشطة المشروع. </a:t>
            </a:r>
            <a:endParaRPr lang="en-US" sz="2400" smtClean="0"/>
          </a:p>
        </p:txBody>
      </p:sp>
      <p:sp>
        <p:nvSpPr>
          <p:cNvPr id="30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54F3F8-E8D0-468C-B7A2-E2A6D2407D3E}" type="slidenum">
              <a:rPr lang="ar-SA" smtClean="0">
                <a:solidFill>
                  <a:srgbClr val="898989"/>
                </a:solidFill>
                <a:latin typeface="Calibri" pitchFamily="34" charset="0"/>
              </a:rPr>
              <a:pPr eaLnBrk="1" hangingPunct="1"/>
              <a:t>69</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680404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أدوار الموارد البشرية </a:t>
            </a:r>
            <a:r>
              <a:rPr lang="en-US" dirty="0" smtClean="0"/>
              <a:t/>
            </a:r>
            <a:br>
              <a:rPr lang="en-US" dirty="0" smtClean="0"/>
            </a:br>
            <a:r>
              <a:rPr lang="en-US" dirty="0" smtClean="0"/>
              <a:t>Human Resource Roles </a:t>
            </a:r>
            <a:endParaRPr lang="en-US" dirty="0"/>
          </a:p>
        </p:txBody>
      </p:sp>
      <p:sp>
        <p:nvSpPr>
          <p:cNvPr id="3" name="Content Placeholder 2"/>
          <p:cNvSpPr>
            <a:spLocks noGrp="1"/>
          </p:cNvSpPr>
          <p:nvPr>
            <p:ph idx="1"/>
          </p:nvPr>
        </p:nvSpPr>
        <p:spPr/>
        <p:txBody>
          <a:bodyPr/>
          <a:lstStyle/>
          <a:p>
            <a:pPr marL="0" indent="0" algn="r" rtl="1">
              <a:buNone/>
            </a:pPr>
            <a:r>
              <a:rPr lang="ar-SY" b="1" dirty="0" smtClean="0"/>
              <a:t>مدير الخط ( المدير الوظيفي – مدير الدائرة أو القسم ) :</a:t>
            </a:r>
          </a:p>
          <a:p>
            <a:pPr algn="r" rtl="1"/>
            <a:r>
              <a:rPr lang="ar-SY" dirty="0" smtClean="0"/>
              <a:t>يوفر موارد للمشروع في الشركات الصغيرة والمتوسطة </a:t>
            </a:r>
            <a:r>
              <a:rPr lang="en-US" dirty="0" smtClean="0"/>
              <a:t>    </a:t>
            </a:r>
            <a:r>
              <a:rPr lang="ar-SY" dirty="0" smtClean="0"/>
              <a:t>( في المنظومة المصفوفة ) .</a:t>
            </a:r>
          </a:p>
          <a:p>
            <a:pPr algn="r" rtl="1"/>
            <a:r>
              <a:rPr lang="ar-SY" dirty="0" smtClean="0"/>
              <a:t>يشارك في التخطيط الأولي .</a:t>
            </a:r>
          </a:p>
          <a:p>
            <a:pPr algn="r" rtl="1"/>
            <a:r>
              <a:rPr lang="ar-SY" dirty="0" smtClean="0"/>
              <a:t>يدير أنشطة المشروع التي تقع في منطقة تخصص إدارته أو قسمه .</a:t>
            </a:r>
          </a:p>
          <a:p>
            <a:pPr algn="r" rtl="1"/>
            <a:r>
              <a:rPr lang="ar-SY" dirty="0" smtClean="0"/>
              <a:t>قد يتعامل مع أداء أعضاء الفريق مع مدير المشروع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Pre-Assignment</a:t>
            </a:r>
            <a:r>
              <a:rPr lang="ar-SY" dirty="0" smtClean="0"/>
              <a:t/>
            </a:r>
            <a:br>
              <a:rPr lang="ar-SY" dirty="0" smtClean="0"/>
            </a:br>
            <a:r>
              <a:rPr lang="ar-SY" dirty="0" smtClean="0"/>
              <a:t> التحديد المسبق </a:t>
            </a:r>
            <a:endParaRPr lang="en-US" dirty="0" smtClean="0"/>
          </a:p>
        </p:txBody>
      </p:sp>
      <p:sp>
        <p:nvSpPr>
          <p:cNvPr id="34820" name="Rectangle 3"/>
          <p:cNvSpPr>
            <a:spLocks noGrp="1" noChangeArrowheads="1"/>
          </p:cNvSpPr>
          <p:nvPr>
            <p:ph sz="half"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In some cases, project team members are known in advance</a:t>
            </a:r>
          </a:p>
          <a:p>
            <a:pPr eaLnBrk="1" fontAlgn="auto" hangingPunct="1">
              <a:spcAft>
                <a:spcPts val="0"/>
              </a:spcAft>
              <a:buFont typeface="Arial" pitchFamily="34" charset="0"/>
              <a:buChar char="•"/>
              <a:defRPr/>
            </a:pPr>
            <a:r>
              <a:rPr lang="en-US" dirty="0" smtClean="0"/>
              <a:t>This situation can occur if:</a:t>
            </a:r>
          </a:p>
          <a:p>
            <a:pPr lvl="1" eaLnBrk="1" fontAlgn="auto" hangingPunct="1">
              <a:spcAft>
                <a:spcPts val="0"/>
              </a:spcAft>
              <a:buFont typeface="Arial" pitchFamily="34" charset="0"/>
              <a:buChar char="–"/>
              <a:defRPr/>
            </a:pPr>
            <a:r>
              <a:rPr lang="en-US" dirty="0" smtClean="0"/>
              <a:t>The project is the result of specific people being promised as part of a competitive proposal.</a:t>
            </a:r>
          </a:p>
          <a:p>
            <a:pPr lvl="1" eaLnBrk="1" fontAlgn="auto" hangingPunct="1">
              <a:spcAft>
                <a:spcPts val="0"/>
              </a:spcAft>
              <a:buFont typeface="Arial" pitchFamily="34" charset="0"/>
              <a:buChar char="–"/>
              <a:defRPr/>
            </a:pPr>
            <a:r>
              <a:rPr lang="en-US" dirty="0" smtClean="0"/>
              <a:t>The project is dependent on the expertise of particular persons.</a:t>
            </a:r>
          </a:p>
          <a:p>
            <a:pPr lvl="1" eaLnBrk="1" fontAlgn="auto" hangingPunct="1">
              <a:spcAft>
                <a:spcPts val="0"/>
              </a:spcAft>
              <a:buFont typeface="Arial" pitchFamily="34" charset="0"/>
              <a:buChar char="–"/>
              <a:defRPr/>
            </a:pPr>
            <a:r>
              <a:rPr lang="en-US" dirty="0" smtClean="0"/>
              <a:t>Some staff assignments are defined within the project charter. </a:t>
            </a:r>
          </a:p>
        </p:txBody>
      </p:sp>
      <p:sp>
        <p:nvSpPr>
          <p:cNvPr id="5" name="Content Placeholder 4"/>
          <p:cNvSpPr>
            <a:spLocks noGrp="1"/>
          </p:cNvSpPr>
          <p:nvPr>
            <p:ph sz="half" idx="2"/>
          </p:nvPr>
        </p:nvSpPr>
        <p:spPr/>
        <p:txBody>
          <a:bodyPr rtlCol="0">
            <a:normAutofit fontScale="92500" lnSpcReduction="10000"/>
          </a:bodyPr>
          <a:lstStyle/>
          <a:p>
            <a:pPr eaLnBrk="1" fontAlgn="auto" hangingPunct="1">
              <a:spcAft>
                <a:spcPts val="0"/>
              </a:spcAft>
              <a:buFont typeface="Arial" pitchFamily="34" charset="0"/>
              <a:buChar char="•"/>
              <a:defRPr/>
            </a:pPr>
            <a:r>
              <a:rPr lang="ar-SY" dirty="0" smtClean="0"/>
              <a:t>عند تحديد أعضاء فريق عمل المشروع مسبقًا، فإنهم يعتبروا أعضاء قد تم تحديدهم مسبقًا.</a:t>
            </a:r>
          </a:p>
          <a:p>
            <a:pPr eaLnBrk="1" fontAlgn="auto" hangingPunct="1">
              <a:spcAft>
                <a:spcPts val="0"/>
              </a:spcAft>
              <a:buFont typeface="Arial" pitchFamily="34" charset="0"/>
              <a:buChar char="•"/>
              <a:defRPr/>
            </a:pPr>
            <a:r>
              <a:rPr lang="ar-SY" dirty="0" smtClean="0"/>
              <a:t>وقد تحدث في الحالات التالية :</a:t>
            </a:r>
          </a:p>
          <a:p>
            <a:pPr lvl="1" eaLnBrk="1" fontAlgn="auto" hangingPunct="1">
              <a:spcAft>
                <a:spcPts val="0"/>
              </a:spcAft>
              <a:buFont typeface="Arial" pitchFamily="34" charset="0"/>
              <a:buChar char="–"/>
              <a:defRPr/>
            </a:pPr>
            <a:r>
              <a:rPr lang="ar-SY" dirty="0" smtClean="0"/>
              <a:t> إذا كان المشروع هو نتيجة حصول أشخاص بعينهم أن يكونوا ضمن أحد العروض التنافسية </a:t>
            </a:r>
          </a:p>
          <a:p>
            <a:pPr lvl="1" eaLnBrk="1" fontAlgn="auto" hangingPunct="1">
              <a:spcAft>
                <a:spcPts val="0"/>
              </a:spcAft>
              <a:buFont typeface="Arial" pitchFamily="34" charset="0"/>
              <a:buChar char="–"/>
              <a:defRPr/>
            </a:pPr>
            <a:r>
              <a:rPr lang="ar-SY" dirty="0" smtClean="0"/>
              <a:t>أو إذا كان المشروع معتمدًا على خبرة أشخاص بعينهم .</a:t>
            </a:r>
          </a:p>
          <a:p>
            <a:pPr lvl="1" eaLnBrk="1" fontAlgn="auto" hangingPunct="1">
              <a:spcAft>
                <a:spcPts val="0"/>
              </a:spcAft>
              <a:buFont typeface="Arial" pitchFamily="34" charset="0"/>
              <a:buChar char="–"/>
              <a:defRPr/>
            </a:pPr>
            <a:r>
              <a:rPr lang="ar-SY" dirty="0" smtClean="0"/>
              <a:t>أو إذا كان قد تم تحديد بعض مهام الموظفين ضمن وثيقة تأسيس المشروع.</a:t>
            </a:r>
            <a:endParaRPr lang="en-US" dirty="0"/>
          </a:p>
        </p:txBody>
      </p:sp>
      <p:sp>
        <p:nvSpPr>
          <p:cNvPr id="41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300C6F-EC67-4D9B-98FC-DC8D933E823D}" type="slidenum">
              <a:rPr lang="ar-SA" smtClean="0">
                <a:solidFill>
                  <a:srgbClr val="898989"/>
                </a:solidFill>
                <a:latin typeface="Calibri" pitchFamily="34" charset="0"/>
              </a:rPr>
              <a:pPr eaLnBrk="1" hangingPunct="1"/>
              <a:t>70</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3742683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Negotiation</a:t>
            </a:r>
            <a:r>
              <a:rPr lang="ar-SY" dirty="0" smtClean="0"/>
              <a:t/>
            </a:r>
            <a:br>
              <a:rPr lang="ar-SY" dirty="0" smtClean="0"/>
            </a:br>
            <a:r>
              <a:rPr lang="ar-SY" dirty="0" smtClean="0"/>
              <a:t> التفاوض</a:t>
            </a:r>
            <a:endParaRPr lang="en-US" dirty="0" smtClean="0"/>
          </a:p>
        </p:txBody>
      </p:sp>
      <p:sp>
        <p:nvSpPr>
          <p:cNvPr id="35844" name="Rectangle 3"/>
          <p:cNvSpPr>
            <a:spLocks noGrp="1" noChangeArrowheads="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The project management team may need to negotiate with: </a:t>
            </a:r>
          </a:p>
          <a:p>
            <a:pPr lvl="1" eaLnBrk="1" fontAlgn="auto" hangingPunct="1">
              <a:spcAft>
                <a:spcPts val="0"/>
              </a:spcAft>
              <a:buFont typeface="Arial" pitchFamily="34" charset="0"/>
              <a:buChar char="–"/>
              <a:defRPr/>
            </a:pPr>
            <a:r>
              <a:rPr lang="en-US" dirty="0" smtClean="0"/>
              <a:t>Functional managers to ensure that the project receives appropriately competent staff in the required time frame.</a:t>
            </a:r>
          </a:p>
          <a:p>
            <a:pPr lvl="1" eaLnBrk="1" fontAlgn="auto" hangingPunct="1">
              <a:spcAft>
                <a:spcPts val="0"/>
              </a:spcAft>
              <a:buFont typeface="Arial" pitchFamily="34" charset="0"/>
              <a:buChar char="–"/>
              <a:defRPr/>
            </a:pPr>
            <a:r>
              <a:rPr lang="en-US" dirty="0" smtClean="0"/>
              <a:t>Other project management teams within the performing organization to appropriately assign scarce or specialized resources. </a:t>
            </a:r>
          </a:p>
        </p:txBody>
      </p:sp>
      <p:sp>
        <p:nvSpPr>
          <p:cNvPr id="5124" name="Content Placeholder 4"/>
          <p:cNvSpPr>
            <a:spLocks noGrp="1"/>
          </p:cNvSpPr>
          <p:nvPr>
            <p:ph sz="half" idx="2"/>
          </p:nvPr>
        </p:nvSpPr>
        <p:spPr/>
        <p:txBody>
          <a:bodyPr>
            <a:noAutofit/>
          </a:bodyPr>
          <a:lstStyle/>
          <a:p>
            <a:pPr eaLnBrk="1" hangingPunct="1"/>
            <a:r>
              <a:rPr lang="ar-SY" dirty="0" smtClean="0"/>
              <a:t>قد يحتاج فريق إدارة المشروع إلى التفاوض مع :</a:t>
            </a:r>
          </a:p>
          <a:p>
            <a:pPr eaLnBrk="1" hangingPunct="1"/>
            <a:r>
              <a:rPr lang="ar-SY" dirty="0" smtClean="0"/>
              <a:t>المديرون الوظيفيون للتأكد  من أن المشروع يحصل على الموظفين المؤهلين بشكل مناسب في الإطار الزمني المطلوب .</a:t>
            </a:r>
          </a:p>
          <a:p>
            <a:pPr eaLnBrk="1" hangingPunct="1"/>
            <a:r>
              <a:rPr lang="ar-SY" dirty="0" smtClean="0"/>
              <a:t>فرق إدارة مشروع أخرى داخل المؤسسة المنفذة لتحديد موارد بشرية نادرة أو متخصصة.</a:t>
            </a:r>
            <a:endParaRPr lang="en-US" dirty="0" smtClean="0"/>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D24C98-6B78-400C-BFCB-A0D83AA2647C}" type="slidenum">
              <a:rPr lang="ar-SA" smtClean="0">
                <a:solidFill>
                  <a:srgbClr val="898989"/>
                </a:solidFill>
                <a:latin typeface="Calibri" pitchFamily="34" charset="0"/>
              </a:rPr>
              <a:pPr eaLnBrk="1" hangingPunct="1"/>
              <a:t>71</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281212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Acquisition </a:t>
            </a:r>
            <a:r>
              <a:rPr lang="ar-SY" dirty="0" smtClean="0"/>
              <a:t/>
            </a:r>
            <a:br>
              <a:rPr lang="ar-SY" dirty="0" smtClean="0"/>
            </a:br>
            <a:r>
              <a:rPr lang="ar-SY" dirty="0" smtClean="0"/>
              <a:t>الجلب ( الحيازة ) </a:t>
            </a:r>
            <a:endParaRPr lang="en-US" dirty="0" smtClean="0"/>
          </a:p>
        </p:txBody>
      </p:sp>
      <p:sp>
        <p:nvSpPr>
          <p:cNvPr id="36868" name="Rectangle 3"/>
          <p:cNvSpPr>
            <a:spLocks noGrp="1" noChangeArrowheads="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When the performing organization lacks the in-house staff needed to complete the project, the required services can be acquired from outside sources. </a:t>
            </a:r>
          </a:p>
          <a:p>
            <a:pPr eaLnBrk="1" fontAlgn="auto" hangingPunct="1">
              <a:spcAft>
                <a:spcPts val="0"/>
              </a:spcAft>
              <a:buFont typeface="Arial" pitchFamily="34" charset="0"/>
              <a:buChar char="•"/>
              <a:defRPr/>
            </a:pPr>
            <a:r>
              <a:rPr lang="en-US" dirty="0" smtClean="0"/>
              <a:t>This can involve hiring individual consultants or subcontracting work to another organization.</a:t>
            </a:r>
          </a:p>
        </p:txBody>
      </p:sp>
      <p:sp>
        <p:nvSpPr>
          <p:cNvPr id="6148" name="Content Placeholder 4"/>
          <p:cNvSpPr>
            <a:spLocks noGrp="1"/>
          </p:cNvSpPr>
          <p:nvPr>
            <p:ph sz="half" idx="2"/>
          </p:nvPr>
        </p:nvSpPr>
        <p:spPr/>
        <p:txBody>
          <a:bodyPr/>
          <a:lstStyle/>
          <a:p>
            <a:pPr eaLnBrk="1" hangingPunct="1"/>
            <a:r>
              <a:rPr lang="ar-SY" smtClean="0"/>
              <a:t>عندما تفتقر المؤسسة المنفذة إلى الموظفين العاملين داخلها والمطلوبين لإنهاء المشروع، فقد يكون من الضروري الحصول على الخدمات اللازمة من مصادر خارجية.</a:t>
            </a:r>
          </a:p>
          <a:p>
            <a:pPr eaLnBrk="1" hangingPunct="1"/>
            <a:r>
              <a:rPr lang="ar-SY" smtClean="0"/>
              <a:t>قد يستلزم ذلك استئجار مستشارين مستقلين أو عمل تعاقدات فرعية مع مؤسسة أخرى.</a:t>
            </a:r>
            <a:endParaRPr lang="en-US" smtClean="0"/>
          </a:p>
        </p:txBody>
      </p:sp>
      <p:sp>
        <p:nvSpPr>
          <p:cNvPr id="61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B47484-570B-4CB8-8C2E-B1D4F79777E5}" type="slidenum">
              <a:rPr lang="ar-SA" smtClean="0">
                <a:solidFill>
                  <a:srgbClr val="898989"/>
                </a:solidFill>
                <a:latin typeface="Calibri" pitchFamily="34" charset="0"/>
              </a:rPr>
              <a:pPr eaLnBrk="1" hangingPunct="1"/>
              <a:t>72</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9654156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Virtual Teams</a:t>
            </a:r>
            <a:r>
              <a:rPr lang="ar-SY" dirty="0" smtClean="0"/>
              <a:t/>
            </a:r>
            <a:br>
              <a:rPr lang="ar-SY" dirty="0" smtClean="0"/>
            </a:br>
            <a:r>
              <a:rPr lang="ar-SY" dirty="0" smtClean="0"/>
              <a:t> الفرق الافتراضية </a:t>
            </a:r>
            <a:endParaRPr lang="en-US" dirty="0" smtClean="0"/>
          </a:p>
        </p:txBody>
      </p:sp>
      <p:sp>
        <p:nvSpPr>
          <p:cNvPr id="37892" name="Rectangle 3"/>
          <p:cNvSpPr>
            <a:spLocks noGrp="1" noChangeArrowheads="1"/>
          </p:cNvSpPr>
          <p:nvPr>
            <p:ph sz="half"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Creates new possibilities when acquiring project team members. </a:t>
            </a:r>
          </a:p>
          <a:p>
            <a:pPr eaLnBrk="1" fontAlgn="auto" hangingPunct="1">
              <a:spcAft>
                <a:spcPts val="0"/>
              </a:spcAft>
              <a:buFont typeface="Arial" pitchFamily="34" charset="0"/>
              <a:buChar char="•"/>
              <a:defRPr/>
            </a:pPr>
            <a:r>
              <a:rPr lang="en-US" dirty="0" smtClean="0"/>
              <a:t>Virtual teams can be defined as groups of people with a shared goal, who fulfill their roles with little or no time spent meeting face to face. </a:t>
            </a:r>
          </a:p>
          <a:p>
            <a:pPr eaLnBrk="1" fontAlgn="auto" hangingPunct="1">
              <a:spcAft>
                <a:spcPts val="0"/>
              </a:spcAft>
              <a:buFont typeface="Arial" pitchFamily="34" charset="0"/>
              <a:buChar char="•"/>
              <a:defRPr/>
            </a:pPr>
            <a:r>
              <a:rPr lang="en-US" dirty="0" smtClean="0"/>
              <a:t>The availability of electronic communication, such as e-mail and video conferencing, has made such teams feasible. </a:t>
            </a:r>
          </a:p>
        </p:txBody>
      </p:sp>
      <p:sp>
        <p:nvSpPr>
          <p:cNvPr id="5" name="Content Placeholder 4"/>
          <p:cNvSpPr>
            <a:spLocks noGrp="1"/>
          </p:cNvSpPr>
          <p:nvPr>
            <p:ph sz="half" idx="2"/>
          </p:nvPr>
        </p:nvSpPr>
        <p:spPr/>
        <p:txBody>
          <a:bodyPr rtlCol="0">
            <a:normAutofit fontScale="85000" lnSpcReduction="20000"/>
          </a:bodyPr>
          <a:lstStyle/>
          <a:p>
            <a:pPr eaLnBrk="1" fontAlgn="auto" hangingPunct="1">
              <a:spcAft>
                <a:spcPts val="0"/>
              </a:spcAft>
              <a:buFont typeface="Arial" pitchFamily="34" charset="0"/>
              <a:buChar char="•"/>
              <a:defRPr/>
            </a:pPr>
            <a:r>
              <a:rPr lang="ar-SY" dirty="0" smtClean="0"/>
              <a:t>يؤدي استخدام الفرق الافتراضية إلى إيجاد إمكانيات جديدة عند جلب أعضاء فريق عمل المشروع. </a:t>
            </a:r>
          </a:p>
          <a:p>
            <a:pPr eaLnBrk="1" fontAlgn="auto" hangingPunct="1">
              <a:spcAft>
                <a:spcPts val="0"/>
              </a:spcAft>
              <a:buFont typeface="Arial" pitchFamily="34" charset="0"/>
              <a:buChar char="•"/>
              <a:defRPr/>
            </a:pPr>
            <a:r>
              <a:rPr lang="ar-SY" dirty="0" smtClean="0"/>
              <a:t>يمكن تحديد الفرق الافتراضية في صورة مجموعات من الأشخاص لهم هدف مشترك ويقومون بأداء دورهم مع قضاء وقت قليل أو عدم قضاء أي وقت في التقابل وجه لوجه.</a:t>
            </a:r>
          </a:p>
          <a:p>
            <a:pPr eaLnBrk="1" fontAlgn="auto" hangingPunct="1">
              <a:spcAft>
                <a:spcPts val="0"/>
              </a:spcAft>
              <a:buFont typeface="Arial" pitchFamily="34" charset="0"/>
              <a:buChar char="•"/>
              <a:defRPr/>
            </a:pPr>
            <a:r>
              <a:rPr lang="ar-SY" dirty="0" smtClean="0"/>
              <a:t>توافر وسائل الاتصال الإلكترونية مثل البريد الإلكتروني والمؤتمرات السمعية والمقابلات القائمة على الويب والمؤتمرات المرئية يجعل تلك الفرق فرقًا عملية واقعية.</a:t>
            </a:r>
            <a:endParaRPr lang="en-US" dirty="0"/>
          </a:p>
        </p:txBody>
      </p:sp>
      <p:sp>
        <p:nvSpPr>
          <p:cNvPr id="717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072BCA-FBAB-4C7E-B2C0-88F2D0D3E797}" type="slidenum">
              <a:rPr lang="ar-SA" smtClean="0">
                <a:solidFill>
                  <a:srgbClr val="898989"/>
                </a:solidFill>
                <a:latin typeface="Calibri" pitchFamily="34" charset="0"/>
              </a:rPr>
              <a:pPr eaLnBrk="1" hangingPunct="1"/>
              <a:t>73</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5518371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Virtual Teams</a:t>
            </a:r>
            <a:r>
              <a:rPr lang="ar-SY" dirty="0" smtClean="0"/>
              <a:t/>
            </a:r>
            <a:br>
              <a:rPr lang="ar-SY" dirty="0" smtClean="0"/>
            </a:br>
            <a:r>
              <a:rPr lang="ar-SY" dirty="0" smtClean="0"/>
              <a:t> الفرق الافتراضية </a:t>
            </a:r>
            <a:endParaRPr lang="en-US" dirty="0" smtClean="0"/>
          </a:p>
        </p:txBody>
      </p:sp>
      <p:sp>
        <p:nvSpPr>
          <p:cNvPr id="8195" name="Rectangle 3"/>
          <p:cNvSpPr>
            <a:spLocks noGrp="1" noChangeArrowheads="1"/>
          </p:cNvSpPr>
          <p:nvPr>
            <p:ph sz="half" idx="1"/>
          </p:nvPr>
        </p:nvSpPr>
        <p:spPr/>
        <p:txBody>
          <a:bodyPr>
            <a:normAutofit lnSpcReduction="10000"/>
          </a:bodyPr>
          <a:lstStyle/>
          <a:p>
            <a:pPr eaLnBrk="1" hangingPunct="1">
              <a:lnSpc>
                <a:spcPct val="90000"/>
              </a:lnSpc>
            </a:pPr>
            <a:r>
              <a:rPr lang="en-US" sz="2000" smtClean="0"/>
              <a:t>The virtual team format makes it possible to:  </a:t>
            </a:r>
          </a:p>
          <a:p>
            <a:pPr lvl="1" eaLnBrk="1" hangingPunct="1">
              <a:lnSpc>
                <a:spcPct val="90000"/>
              </a:lnSpc>
            </a:pPr>
            <a:r>
              <a:rPr lang="en-US" sz="1800" smtClean="0"/>
              <a:t>Form teams of people from the same company who live in widespread geographic areas </a:t>
            </a:r>
          </a:p>
          <a:p>
            <a:pPr lvl="1" eaLnBrk="1" hangingPunct="1">
              <a:lnSpc>
                <a:spcPct val="90000"/>
              </a:lnSpc>
            </a:pPr>
            <a:r>
              <a:rPr lang="en-US" sz="1800" smtClean="0"/>
              <a:t>Add special expertise to a project team, even though the expert is not in the same geographic area </a:t>
            </a:r>
          </a:p>
          <a:p>
            <a:pPr lvl="1" eaLnBrk="1" hangingPunct="1">
              <a:lnSpc>
                <a:spcPct val="90000"/>
              </a:lnSpc>
            </a:pPr>
            <a:r>
              <a:rPr lang="en-US" sz="1800" smtClean="0"/>
              <a:t>Incorporate employees who work from home offices </a:t>
            </a:r>
          </a:p>
          <a:p>
            <a:pPr lvl="1" eaLnBrk="1" hangingPunct="1">
              <a:lnSpc>
                <a:spcPct val="90000"/>
              </a:lnSpc>
            </a:pPr>
            <a:r>
              <a:rPr lang="en-US" sz="1800" smtClean="0"/>
              <a:t>Form teams of people who work different shifts or hours </a:t>
            </a:r>
          </a:p>
          <a:p>
            <a:pPr lvl="1" eaLnBrk="1" hangingPunct="1">
              <a:lnSpc>
                <a:spcPct val="90000"/>
              </a:lnSpc>
            </a:pPr>
            <a:r>
              <a:rPr lang="en-US" sz="1800" smtClean="0"/>
              <a:t>Include people with mobility handicaps </a:t>
            </a:r>
          </a:p>
          <a:p>
            <a:pPr lvl="1" eaLnBrk="1" hangingPunct="1">
              <a:lnSpc>
                <a:spcPct val="90000"/>
              </a:lnSpc>
            </a:pPr>
            <a:r>
              <a:rPr lang="en-US" sz="1800" smtClean="0"/>
              <a:t>Move forward with projects that would have been ignored due to travel expenses. </a:t>
            </a:r>
          </a:p>
        </p:txBody>
      </p:sp>
      <p:sp>
        <p:nvSpPr>
          <p:cNvPr id="8196" name="Content Placeholder 4"/>
          <p:cNvSpPr>
            <a:spLocks noGrp="1"/>
          </p:cNvSpPr>
          <p:nvPr>
            <p:ph sz="half" idx="2"/>
          </p:nvPr>
        </p:nvSpPr>
        <p:spPr/>
        <p:txBody>
          <a:bodyPr>
            <a:normAutofit lnSpcReduction="10000"/>
          </a:bodyPr>
          <a:lstStyle/>
          <a:p>
            <a:pPr eaLnBrk="1" hangingPunct="1"/>
            <a:r>
              <a:rPr lang="ar-SY" sz="2000" smtClean="0"/>
              <a:t>شكل الفريق الافتراضي يجعل من الممكن أن يتم:</a:t>
            </a:r>
          </a:p>
          <a:p>
            <a:pPr lvl="1" eaLnBrk="1" hangingPunct="1"/>
            <a:r>
              <a:rPr lang="ar-SY" sz="1800" smtClean="0"/>
              <a:t> تشكيل فرق من الأشخاص من نفس الشركة والذين يعيشون في مناطق جغرافية متباعدة.</a:t>
            </a:r>
          </a:p>
          <a:p>
            <a:pPr lvl="1" eaLnBrk="1" hangingPunct="1"/>
            <a:r>
              <a:rPr lang="ar-SY" sz="1800" smtClean="0"/>
              <a:t> إضافة خبرة خاصة إلى فريق المشروع حتى إذا لم يكن الخبير في نفس المنطقة الجغرافية.</a:t>
            </a:r>
          </a:p>
          <a:p>
            <a:pPr lvl="1" eaLnBrk="1" hangingPunct="1"/>
            <a:r>
              <a:rPr lang="ar-SY" sz="1800" smtClean="0"/>
              <a:t> ضم الموظفين الذين يعملون من المنازل.</a:t>
            </a:r>
          </a:p>
          <a:p>
            <a:pPr lvl="1" eaLnBrk="1" hangingPunct="1"/>
            <a:r>
              <a:rPr lang="ar-SY" sz="1800" smtClean="0"/>
              <a:t> تشكيل فرق من الأشخاص الذين يعملون في نوبات أو ساعات عمل مختلفة.</a:t>
            </a:r>
          </a:p>
          <a:p>
            <a:pPr lvl="1" eaLnBrk="1" hangingPunct="1"/>
            <a:r>
              <a:rPr lang="ar-SY" sz="1800" smtClean="0"/>
              <a:t> ضم الأفراد ذوي القيود أو الإعاقات الحركية.</a:t>
            </a:r>
          </a:p>
          <a:p>
            <a:pPr lvl="1" eaLnBrk="1" hangingPunct="1"/>
            <a:r>
              <a:rPr lang="ar-SY" sz="1800" smtClean="0"/>
              <a:t> التقدم في المشروعات التي كان سيتم تجاهلها بسبب نفقات السفر.</a:t>
            </a:r>
            <a:endParaRPr lang="en-US" sz="1800" smtClean="0"/>
          </a:p>
        </p:txBody>
      </p:sp>
      <p:sp>
        <p:nvSpPr>
          <p:cNvPr id="819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68276C-C960-4920-8E43-35290E10B6B2}" type="slidenum">
              <a:rPr lang="ar-SA" smtClean="0">
                <a:solidFill>
                  <a:srgbClr val="898989"/>
                </a:solidFill>
                <a:latin typeface="Calibri" pitchFamily="34" charset="0"/>
              </a:rPr>
              <a:pPr eaLnBrk="1" hangingPunct="1"/>
              <a:t>74</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8653273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Ground Rules </a:t>
            </a:r>
            <a:r>
              <a:rPr lang="ar-SY" dirty="0" smtClean="0"/>
              <a:t/>
            </a:r>
            <a:br>
              <a:rPr lang="ar-SY" dirty="0" smtClean="0"/>
            </a:br>
            <a:r>
              <a:rPr lang="ar-SY" dirty="0" smtClean="0"/>
              <a:t> القواعد الأساسية </a:t>
            </a:r>
            <a:endParaRPr lang="en-US" dirty="0" smtClean="0"/>
          </a:p>
        </p:txBody>
      </p:sp>
      <p:sp>
        <p:nvSpPr>
          <p:cNvPr id="9219" name="Rectangle 3"/>
          <p:cNvSpPr>
            <a:spLocks noGrp="1" noChangeArrowheads="1"/>
          </p:cNvSpPr>
          <p:nvPr>
            <p:ph sz="half" idx="1"/>
          </p:nvPr>
        </p:nvSpPr>
        <p:spPr>
          <a:xfrm>
            <a:off x="457200" y="1600200"/>
            <a:ext cx="4038600" cy="4648200"/>
          </a:xfrm>
        </p:spPr>
        <p:txBody>
          <a:bodyPr>
            <a:normAutofit lnSpcReduction="10000"/>
          </a:bodyPr>
          <a:lstStyle/>
          <a:p>
            <a:pPr eaLnBrk="1" hangingPunct="1"/>
            <a:r>
              <a:rPr lang="en-US" sz="2000" smtClean="0"/>
              <a:t>Ground rules establish clear expectations regarding acceptable behavior by project team members. </a:t>
            </a:r>
          </a:p>
          <a:p>
            <a:pPr eaLnBrk="1" hangingPunct="1"/>
            <a:r>
              <a:rPr lang="en-US" sz="2000" smtClean="0"/>
              <a:t>Early commitment to clear guidelines decreases misunderstandings and increases productivity. </a:t>
            </a:r>
          </a:p>
          <a:p>
            <a:pPr eaLnBrk="1" hangingPunct="1"/>
            <a:r>
              <a:rPr lang="en-US" sz="2000" smtClean="0"/>
              <a:t>The process of discussing ground rules allows team members to discover values that are important to one another. </a:t>
            </a:r>
          </a:p>
          <a:p>
            <a:pPr eaLnBrk="1" hangingPunct="1"/>
            <a:r>
              <a:rPr lang="en-US" sz="2000" smtClean="0"/>
              <a:t>All project team members share responsibility for enforcing the rules once they are established. </a:t>
            </a:r>
          </a:p>
        </p:txBody>
      </p:sp>
      <p:sp>
        <p:nvSpPr>
          <p:cNvPr id="9220" name="Content Placeholder 4"/>
          <p:cNvSpPr>
            <a:spLocks noGrp="1"/>
          </p:cNvSpPr>
          <p:nvPr>
            <p:ph sz="half" idx="2"/>
          </p:nvPr>
        </p:nvSpPr>
        <p:spPr>
          <a:xfrm>
            <a:off x="4648200" y="1600200"/>
            <a:ext cx="4038600" cy="4800600"/>
          </a:xfrm>
        </p:spPr>
        <p:txBody>
          <a:bodyPr>
            <a:normAutofit lnSpcReduction="10000"/>
          </a:bodyPr>
          <a:lstStyle/>
          <a:p>
            <a:pPr eaLnBrk="1" hangingPunct="1"/>
            <a:r>
              <a:rPr lang="ar-SY" sz="2400" smtClean="0"/>
              <a:t>تعمل القواعد الأساسية على تحديد توقعات جلية تتعلق بالسلوك المقبول من أعضاء فريق عمل المشروع. </a:t>
            </a:r>
          </a:p>
          <a:p>
            <a:pPr eaLnBrk="1" hangingPunct="1"/>
            <a:r>
              <a:rPr lang="ar-SY" sz="2400" smtClean="0"/>
              <a:t>الالتزام المبكر بالإرشادات الواضحة يؤدي إلى خفض إساءة الفهم وزيادة الإنتاجية. </a:t>
            </a:r>
          </a:p>
          <a:p>
            <a:pPr eaLnBrk="1" hangingPunct="1"/>
            <a:r>
              <a:rPr lang="ar-SY" sz="2400" smtClean="0"/>
              <a:t>تتيح مناقشة تلك القواعد الأساسية لأعضاء الفريق أن يكتشفوا القيم المهمة لبعضهم البعض.</a:t>
            </a:r>
          </a:p>
          <a:p>
            <a:pPr eaLnBrk="1" hangingPunct="1"/>
            <a:r>
              <a:rPr lang="ar-SY" sz="2400" smtClean="0"/>
              <a:t> يتشارك جميع أعضاء فريق المشروع في مسئولية تطبيق تلك القواعد بمجرد تحديدها.</a:t>
            </a:r>
            <a:endParaRPr lang="en-US" sz="2400" smtClean="0"/>
          </a:p>
        </p:txBody>
      </p:sp>
      <p:sp>
        <p:nvSpPr>
          <p:cNvPr id="922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D85841-672F-4843-82A8-75273E6D3F3D}" type="slidenum">
              <a:rPr lang="ar-SA" smtClean="0">
                <a:solidFill>
                  <a:srgbClr val="898989"/>
                </a:solidFill>
                <a:latin typeface="Calibri" pitchFamily="34" charset="0"/>
              </a:rPr>
              <a:pPr eaLnBrk="1" hangingPunct="1"/>
              <a:t>75</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5221574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Ground Rules </a:t>
            </a:r>
            <a:r>
              <a:rPr lang="ar-SY" dirty="0" smtClean="0"/>
              <a:t/>
            </a:r>
            <a:br>
              <a:rPr lang="ar-SY" dirty="0" smtClean="0"/>
            </a:br>
            <a:r>
              <a:rPr lang="ar-SY" dirty="0" smtClean="0"/>
              <a:t> القواعد الأساسية </a:t>
            </a:r>
            <a:endParaRPr lang="en-US" dirty="0"/>
          </a:p>
        </p:txBody>
      </p:sp>
      <p:sp>
        <p:nvSpPr>
          <p:cNvPr id="10243" name="Content Placeholder 2"/>
          <p:cNvSpPr>
            <a:spLocks noGrp="1"/>
          </p:cNvSpPr>
          <p:nvPr>
            <p:ph sz="half" idx="1"/>
          </p:nvPr>
        </p:nvSpPr>
        <p:spPr>
          <a:xfrm>
            <a:off x="457200" y="1600200"/>
            <a:ext cx="4038600" cy="4953000"/>
          </a:xfrm>
        </p:spPr>
        <p:txBody>
          <a:bodyPr>
            <a:normAutofit lnSpcReduction="10000"/>
          </a:bodyPr>
          <a:lstStyle/>
          <a:p>
            <a:pPr eaLnBrk="1" hangingPunct="1"/>
            <a:r>
              <a:rPr lang="en-US" sz="1500" smtClean="0"/>
              <a:t>The team will be honest in all communications .</a:t>
            </a:r>
          </a:p>
          <a:p>
            <a:pPr eaLnBrk="1" hangingPunct="1"/>
            <a:r>
              <a:rPr lang="en-US" sz="1500" smtClean="0"/>
              <a:t>Resolve the conflicts by the members create it .</a:t>
            </a:r>
          </a:p>
          <a:p>
            <a:pPr eaLnBrk="1" hangingPunct="1"/>
            <a:r>
              <a:rPr lang="en-US" sz="1500" smtClean="0"/>
              <a:t>No interruptions during the meetings .</a:t>
            </a:r>
          </a:p>
          <a:p>
            <a:pPr eaLnBrk="1" hangingPunct="1"/>
            <a:r>
              <a:rPr lang="en-US" sz="1500" smtClean="0"/>
              <a:t>Inform project manager that some members have problems with his activities .</a:t>
            </a:r>
          </a:p>
          <a:p>
            <a:pPr eaLnBrk="1" hangingPunct="1"/>
            <a:r>
              <a:rPr lang="en-US" sz="1500" smtClean="0"/>
              <a:t>Acceptable ways to interrupt someone in a meeting .</a:t>
            </a:r>
          </a:p>
          <a:p>
            <a:pPr eaLnBrk="1" hangingPunct="1"/>
            <a:r>
              <a:rPr lang="en-US" sz="1500" smtClean="0"/>
              <a:t>Take phone call, E – Mail , or read text during the meetings .</a:t>
            </a:r>
          </a:p>
          <a:p>
            <a:pPr eaLnBrk="1" hangingPunct="1"/>
            <a:r>
              <a:rPr lang="en-US" sz="1500" smtClean="0"/>
              <a:t>Who allowable to talk with the vice president .</a:t>
            </a:r>
          </a:p>
          <a:p>
            <a:pPr eaLnBrk="1" hangingPunct="1"/>
            <a:r>
              <a:rPr lang="en-US" sz="1500" smtClean="0"/>
              <a:t>Who allowable to give instructions to the contractors .</a:t>
            </a:r>
          </a:p>
          <a:p>
            <a:pPr eaLnBrk="1" hangingPunct="1"/>
            <a:r>
              <a:rPr lang="en-US" sz="1500" smtClean="0"/>
              <a:t>How are changes to team member’s calendars  coordinated and approved , both in normal and emergency situations .</a:t>
            </a:r>
          </a:p>
          <a:p>
            <a:pPr eaLnBrk="1" hangingPunct="1"/>
            <a:r>
              <a:rPr lang="en-US" sz="1500" smtClean="0"/>
              <a:t>When and how is status provided to the project manager .</a:t>
            </a:r>
          </a:p>
        </p:txBody>
      </p:sp>
      <p:sp>
        <p:nvSpPr>
          <p:cNvPr id="10244" name="Content Placeholder 3"/>
          <p:cNvSpPr>
            <a:spLocks noGrp="1"/>
          </p:cNvSpPr>
          <p:nvPr>
            <p:ph sz="half" idx="2"/>
          </p:nvPr>
        </p:nvSpPr>
        <p:spPr>
          <a:xfrm>
            <a:off x="4648200" y="1600200"/>
            <a:ext cx="4038600" cy="4876800"/>
          </a:xfrm>
        </p:spPr>
        <p:txBody>
          <a:bodyPr>
            <a:normAutofit lnSpcReduction="10000"/>
          </a:bodyPr>
          <a:lstStyle/>
          <a:p>
            <a:pPr eaLnBrk="1" hangingPunct="1"/>
            <a:r>
              <a:rPr lang="ar-SY" sz="1800" smtClean="0"/>
              <a:t>يكون الفريق صادقا في جميع اتصالاته .</a:t>
            </a:r>
          </a:p>
          <a:p>
            <a:pPr eaLnBrk="1" hangingPunct="1"/>
            <a:r>
              <a:rPr lang="ar-SY" sz="1800" smtClean="0"/>
              <a:t>حل التعارضات من قبل الناس الذين أوجدوها .</a:t>
            </a:r>
          </a:p>
          <a:p>
            <a:pPr eaLnBrk="1" hangingPunct="1"/>
            <a:r>
              <a:rPr lang="ar-SY" sz="1800" smtClean="0"/>
              <a:t>لا مقاطعة أثناء الاجتماعات .</a:t>
            </a:r>
          </a:p>
          <a:p>
            <a:pPr eaLnBrk="1" hangingPunct="1"/>
            <a:r>
              <a:rPr lang="ar-SY" sz="1800" smtClean="0"/>
              <a:t>اعلام مدير المشروع بأن بعض أعضاء الفريق لديهم مشاكل مع نشاطاتهم .</a:t>
            </a:r>
          </a:p>
          <a:p>
            <a:pPr eaLnBrk="1" hangingPunct="1"/>
            <a:r>
              <a:rPr lang="ar-SY" sz="1800" smtClean="0"/>
              <a:t>الطرق المقبولة لمقاطعة شخص ما أثناء الاجتماعات .</a:t>
            </a:r>
          </a:p>
          <a:p>
            <a:pPr eaLnBrk="1" hangingPunct="1"/>
            <a:r>
              <a:rPr lang="ar-SY" sz="1800" smtClean="0"/>
              <a:t>تلقي مكالمات هاتفية , قراءة البريد الإلكتروني أو قراءة نصوص خلال الاجتماعات . </a:t>
            </a:r>
          </a:p>
          <a:p>
            <a:pPr eaLnBrk="1" hangingPunct="1"/>
            <a:r>
              <a:rPr lang="ar-SY" sz="1800" smtClean="0"/>
              <a:t>من يسمح له بالتحدث مع نائب الرئيس .</a:t>
            </a:r>
          </a:p>
          <a:p>
            <a:pPr eaLnBrk="1" hangingPunct="1"/>
            <a:r>
              <a:rPr lang="ar-SY" sz="1800" smtClean="0"/>
              <a:t>من يسمح له بإعطاء التعليمات الى المقاولين .</a:t>
            </a:r>
          </a:p>
          <a:p>
            <a:pPr eaLnBrk="1" hangingPunct="1"/>
            <a:r>
              <a:rPr lang="ar-SY" sz="1800" smtClean="0"/>
              <a:t>كيفية ابرام وإقرار التغييرات في أعضاء الفريق , في كلا الحالتين الاعتيادية والطارئة .</a:t>
            </a:r>
          </a:p>
          <a:p>
            <a:pPr eaLnBrk="1" hangingPunct="1"/>
            <a:r>
              <a:rPr lang="ar-SY" sz="1800" smtClean="0"/>
              <a:t>متى وكيف تعطى نتائج الحالة الى مدير المشروع .</a:t>
            </a:r>
            <a:endParaRPr lang="en-US" sz="1800" smtClean="0"/>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260075-9A01-44C1-9C0F-7C9CA9D7F782}" type="slidenum">
              <a:rPr lang="ar-SA" smtClean="0">
                <a:solidFill>
                  <a:srgbClr val="898989"/>
                </a:solidFill>
                <a:latin typeface="Calibri" pitchFamily="34" charset="0"/>
              </a:rPr>
              <a:pPr eaLnBrk="1" hangingPunct="1"/>
              <a:t>76</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4124386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type="title"/>
          </p:nvPr>
        </p:nvSpPr>
        <p:spPr/>
        <p:txBody>
          <a:bodyPr rtlCol="0">
            <a:normAutofit fontScale="90000"/>
          </a:bodyPr>
          <a:lstStyle/>
          <a:p>
            <a:pPr rtl="1" eaLnBrk="1" fontAlgn="auto" hangingPunct="1">
              <a:spcAft>
                <a:spcPts val="0"/>
              </a:spcAft>
              <a:defRPr/>
            </a:pPr>
            <a:r>
              <a:rPr lang="en-US" dirty="0" smtClean="0"/>
              <a:t>Co-Location</a:t>
            </a:r>
            <a:r>
              <a:rPr lang="ar-SY" dirty="0" smtClean="0"/>
              <a:t/>
            </a:r>
            <a:br>
              <a:rPr lang="ar-SY" dirty="0" smtClean="0"/>
            </a:br>
            <a:r>
              <a:rPr lang="ar-SY" dirty="0" smtClean="0"/>
              <a:t> الموقع المشترك (المزاملة )</a:t>
            </a:r>
            <a:endParaRPr lang="en-US" dirty="0" smtClean="0"/>
          </a:p>
        </p:txBody>
      </p:sp>
      <p:sp>
        <p:nvSpPr>
          <p:cNvPr id="11267" name="Rectangle 2"/>
          <p:cNvSpPr>
            <a:spLocks noGrp="1" noChangeArrowheads="1"/>
          </p:cNvSpPr>
          <p:nvPr>
            <p:ph sz="half" idx="1"/>
          </p:nvPr>
        </p:nvSpPr>
        <p:spPr>
          <a:xfrm>
            <a:off x="457200" y="1600200"/>
            <a:ext cx="4038600" cy="4953000"/>
          </a:xfrm>
        </p:spPr>
        <p:txBody>
          <a:bodyPr/>
          <a:lstStyle/>
          <a:p>
            <a:pPr eaLnBrk="1" hangingPunct="1">
              <a:lnSpc>
                <a:spcPct val="80000"/>
              </a:lnSpc>
            </a:pPr>
            <a:r>
              <a:rPr lang="en-US" sz="2000" smtClean="0"/>
              <a:t>Co-location involves placing many or all of the most active project team members in the same physical location.</a:t>
            </a:r>
          </a:p>
          <a:p>
            <a:pPr eaLnBrk="1" hangingPunct="1">
              <a:lnSpc>
                <a:spcPct val="80000"/>
              </a:lnSpc>
            </a:pPr>
            <a:r>
              <a:rPr lang="en-US" sz="2000" smtClean="0"/>
              <a:t>This is  to enhance their ability to perform as a team. </a:t>
            </a:r>
          </a:p>
          <a:p>
            <a:pPr eaLnBrk="1" hangingPunct="1">
              <a:lnSpc>
                <a:spcPct val="80000"/>
              </a:lnSpc>
            </a:pPr>
            <a:r>
              <a:rPr lang="en-US" sz="2000" smtClean="0"/>
              <a:t>Co-location can be temporary, such as at strategically important times during the project, or for the entire project. </a:t>
            </a:r>
          </a:p>
          <a:p>
            <a:pPr eaLnBrk="1" hangingPunct="1">
              <a:lnSpc>
                <a:spcPct val="80000"/>
              </a:lnSpc>
            </a:pPr>
            <a:r>
              <a:rPr lang="en-US" sz="2000" smtClean="0"/>
              <a:t>Co-location strategy can include a meeting room, sometimes called a war room, with electronic communication devices, places to post schedules, and other conveniences that  enhance  communication and a sense of community. </a:t>
            </a:r>
          </a:p>
        </p:txBody>
      </p:sp>
      <p:sp>
        <p:nvSpPr>
          <p:cNvPr id="5" name="Content Placeholder 4"/>
          <p:cNvSpPr>
            <a:spLocks noGrp="1"/>
          </p:cNvSpPr>
          <p:nvPr>
            <p:ph sz="half" idx="2"/>
          </p:nvPr>
        </p:nvSpPr>
        <p:spPr>
          <a:xfrm>
            <a:off x="4648200" y="1600200"/>
            <a:ext cx="4038600" cy="4953000"/>
          </a:xfrm>
        </p:spPr>
        <p:txBody>
          <a:bodyPr rtlCol="0">
            <a:normAutofit fontScale="92500" lnSpcReduction="20000"/>
          </a:bodyPr>
          <a:lstStyle/>
          <a:p>
            <a:pPr eaLnBrk="1" fontAlgn="auto" hangingPunct="1">
              <a:spcAft>
                <a:spcPts val="0"/>
              </a:spcAft>
              <a:buFont typeface="Arial" pitchFamily="34" charset="0"/>
              <a:buChar char="•"/>
              <a:defRPr/>
            </a:pPr>
            <a:r>
              <a:rPr lang="ar-SY" dirty="0" smtClean="0"/>
              <a:t>يستلزم الموقع المشترك وضع العديد أو جميع أعضاء فريق المشروع الأنشط في نفس الموقع الفعلي لتحسين قدرتهم على العمل كفريق واحد.</a:t>
            </a:r>
          </a:p>
          <a:p>
            <a:pPr eaLnBrk="1" fontAlgn="auto" hangingPunct="1">
              <a:spcAft>
                <a:spcPts val="0"/>
              </a:spcAft>
              <a:buFont typeface="Arial" pitchFamily="34" charset="0"/>
              <a:buChar char="•"/>
              <a:defRPr/>
            </a:pPr>
            <a:r>
              <a:rPr lang="ar-SY" dirty="0" smtClean="0"/>
              <a:t>قد يكون الموقع المشترك مؤقتًا مثل الأوقات ذات الأهمية الإستراتيجية خلال المشروع أو في كامل المشروع.</a:t>
            </a:r>
          </a:p>
          <a:p>
            <a:pPr eaLnBrk="1" fontAlgn="auto" hangingPunct="1">
              <a:spcAft>
                <a:spcPts val="0"/>
              </a:spcAft>
              <a:buFont typeface="Arial" pitchFamily="34" charset="0"/>
              <a:buChar char="•"/>
              <a:defRPr/>
            </a:pPr>
            <a:r>
              <a:rPr lang="ar-SY" dirty="0" smtClean="0"/>
              <a:t>قد تشتمل إستراتيجيات الموقع المشترك على حجرة اجتماع الفريق وأماكن تعليق الجداول الزمنية والمرافق الأخرى التي تحسن الاتصال وشعور المجتمع.</a:t>
            </a:r>
            <a:endParaRPr lang="en-US" dirty="0"/>
          </a:p>
        </p:txBody>
      </p:sp>
      <p:sp>
        <p:nvSpPr>
          <p:cNvPr id="1126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8F4F22-6B58-4D7A-ABEE-FA79F65DA43B}" type="slidenum">
              <a:rPr lang="ar-SA" smtClean="0">
                <a:solidFill>
                  <a:srgbClr val="898989"/>
                </a:solidFill>
                <a:latin typeface="Calibri" pitchFamily="34" charset="0"/>
              </a:rPr>
              <a:pPr eaLnBrk="1" hangingPunct="1"/>
              <a:t>77</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6960505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pPr eaLnBrk="1" hangingPunct="1"/>
            <a:r>
              <a:rPr lang="en-US" sz="3200" smtClean="0"/>
              <a:t>5 Sources of Power - (Authority and Control)</a:t>
            </a:r>
            <a:br>
              <a:rPr lang="en-US" sz="3200" smtClean="0"/>
            </a:br>
            <a:r>
              <a:rPr lang="ar-SA" sz="3200" smtClean="0"/>
              <a:t> مصادرللسلطة (الصلاحي</a:t>
            </a:r>
            <a:r>
              <a:rPr lang="ar-SY" sz="3200" smtClean="0"/>
              <a:t>ا</a:t>
            </a:r>
            <a:r>
              <a:rPr lang="ar-SA" sz="3200" smtClean="0"/>
              <a:t>ت والتحكم)</a:t>
            </a:r>
            <a:r>
              <a:rPr lang="en-US" sz="3200" smtClean="0"/>
              <a:t> 5</a:t>
            </a:r>
            <a:endParaRPr lang="ar-SA" sz="3200" smtClean="0"/>
          </a:p>
        </p:txBody>
      </p:sp>
      <p:graphicFrame>
        <p:nvGraphicFramePr>
          <p:cNvPr id="4" name="عنصر نائب للمحتوى 3"/>
          <p:cNvGraphicFramePr>
            <a:graphicFrameLocks noGrp="1"/>
          </p:cNvGraphicFramePr>
          <p:nvPr>
            <p:ph sz="half" idx="1"/>
          </p:nvPr>
        </p:nvGraphicFramePr>
        <p:xfrm>
          <a:off x="457200" y="1524000"/>
          <a:ext cx="4038600" cy="5013552"/>
        </p:xfrm>
        <a:graphic>
          <a:graphicData uri="http://schemas.openxmlformats.org/drawingml/2006/table">
            <a:tbl>
              <a:tblPr rtl="1" firstRow="1" bandRow="1">
                <a:tableStyleId>{5DA37D80-6434-44D0-A028-1B22A696006F}</a:tableStyleId>
              </a:tblPr>
              <a:tblGrid>
                <a:gridCol w="2814279"/>
                <a:gridCol w="1224321"/>
              </a:tblGrid>
              <a:tr h="944797">
                <a:tc>
                  <a:txBody>
                    <a:bodyPr/>
                    <a:lstStyle/>
                    <a:p>
                      <a:pPr algn="l" rtl="0"/>
                      <a:r>
                        <a:rPr lang="en-US" sz="1400" dirty="0" smtClean="0"/>
                        <a:t>Derived from (High!) position in organization </a:t>
                      </a:r>
                    </a:p>
                    <a:p>
                      <a:pPr algn="l" rtl="0"/>
                      <a:r>
                        <a:rPr lang="en-US" sz="1400" dirty="0" smtClean="0"/>
                        <a:t>(Most Used)</a:t>
                      </a:r>
                      <a:endParaRPr lang="ar-SA" sz="1400" b="1" dirty="0"/>
                    </a:p>
                  </a:txBody>
                  <a:tcPr marL="52677" marR="52677" marT="45711" marB="45711" anchor="ctr" anchorCtr="1"/>
                </a:tc>
                <a:tc>
                  <a:txBody>
                    <a:bodyPr/>
                    <a:lstStyle/>
                    <a:p>
                      <a:pPr algn="l" rtl="0"/>
                      <a:r>
                        <a:rPr lang="en-US" sz="1400" dirty="0" smtClean="0"/>
                        <a:t>Formal Authority</a:t>
                      </a:r>
                    </a:p>
                    <a:p>
                      <a:pPr algn="l" rtl="0"/>
                      <a:r>
                        <a:rPr lang="en-US" sz="1400" dirty="0" smtClean="0"/>
                        <a:t> ( Legitimate</a:t>
                      </a:r>
                      <a:r>
                        <a:rPr lang="en-US" sz="1400" baseline="0" dirty="0" smtClean="0"/>
                        <a:t> Power)</a:t>
                      </a:r>
                      <a:endParaRPr lang="ar-SA" sz="1400" b="1" dirty="0"/>
                    </a:p>
                  </a:txBody>
                  <a:tcPr marL="52677" marR="52677" marT="45711" marB="45711" anchor="ctr" anchorCtr="1"/>
                </a:tc>
              </a:tr>
              <a:tr h="944797">
                <a:tc>
                  <a:txBody>
                    <a:bodyPr/>
                    <a:lstStyle/>
                    <a:p>
                      <a:pPr algn="l" rtl="0"/>
                      <a:r>
                        <a:rPr lang="en-US" sz="1400" dirty="0" smtClean="0"/>
                        <a:t>Predicated on fear, penalty, and intimidation.</a:t>
                      </a:r>
                      <a:endParaRPr lang="ar-SA" sz="1400" b="1" dirty="0"/>
                    </a:p>
                  </a:txBody>
                  <a:tcPr marL="52677" marR="52677" marT="45711" marB="45711" anchor="ctr" anchorCtr="1"/>
                </a:tc>
                <a:tc>
                  <a:txBody>
                    <a:bodyPr/>
                    <a:lstStyle/>
                    <a:p>
                      <a:pPr algn="l" rtl="0"/>
                      <a:r>
                        <a:rPr lang="en-US" sz="1400" dirty="0" smtClean="0"/>
                        <a:t>Coercive Power</a:t>
                      </a:r>
                    </a:p>
                    <a:p>
                      <a:pPr algn="l" rtl="0"/>
                      <a:r>
                        <a:rPr lang="en-US" sz="1400" dirty="0" smtClean="0"/>
                        <a:t>(Penalty Power)</a:t>
                      </a:r>
                      <a:endParaRPr lang="ar-SA" sz="1400" b="1" dirty="0"/>
                    </a:p>
                  </a:txBody>
                  <a:tcPr marL="52677" marR="52677" marT="45711" marB="45711" anchor="ctr" anchorCtr="1"/>
                </a:tc>
              </a:tr>
              <a:tr h="914215">
                <a:tc>
                  <a:txBody>
                    <a:bodyPr/>
                    <a:lstStyle/>
                    <a:p>
                      <a:pPr algn="l" rtl="0"/>
                      <a:r>
                        <a:rPr lang="en-US" sz="1400" dirty="0" smtClean="0"/>
                        <a:t>More positive …Control raises,</a:t>
                      </a:r>
                      <a:r>
                        <a:rPr lang="en-US" sz="1400" baseline="0" dirty="0" smtClean="0"/>
                        <a:t> promotions &amp; rewards.</a:t>
                      </a:r>
                      <a:endParaRPr lang="ar-SA" sz="1400" b="1" dirty="0"/>
                    </a:p>
                  </a:txBody>
                  <a:tcPr marL="52677" marR="52677" marT="45711" marB="45711" anchor="ctr" anchorCtr="1"/>
                </a:tc>
                <a:tc>
                  <a:txBody>
                    <a:bodyPr/>
                    <a:lstStyle/>
                    <a:p>
                      <a:pPr algn="l" rtl="0"/>
                      <a:r>
                        <a:rPr lang="en-US" sz="1400" dirty="0" smtClean="0"/>
                        <a:t>Reward Power</a:t>
                      </a:r>
                      <a:endParaRPr lang="ar-SA" sz="1400" b="1" dirty="0"/>
                    </a:p>
                  </a:txBody>
                  <a:tcPr marL="52677" marR="52677" marT="45711" marB="45711" anchor="ctr" anchorCtr="1"/>
                </a:tc>
              </a:tr>
              <a:tr h="838031">
                <a:tc>
                  <a:txBody>
                    <a:bodyPr/>
                    <a:lstStyle/>
                    <a:p>
                      <a:pPr algn="l" rtl="0"/>
                      <a:r>
                        <a:rPr lang="en-US" sz="1400" dirty="0" smtClean="0"/>
                        <a:t>Hold specialized knowledge</a:t>
                      </a:r>
                      <a:r>
                        <a:rPr lang="en-US" sz="1400" baseline="0" dirty="0" smtClean="0"/>
                        <a:t> / skills, controls information</a:t>
                      </a:r>
                    </a:p>
                    <a:p>
                      <a:pPr algn="l" rtl="0"/>
                      <a:r>
                        <a:rPr lang="en-US" sz="1400" baseline="0" dirty="0" smtClean="0"/>
                        <a:t>Good in high technology projects.</a:t>
                      </a:r>
                      <a:endParaRPr lang="ar-SA" sz="1400" b="1" dirty="0"/>
                    </a:p>
                  </a:txBody>
                  <a:tcPr marL="52677" marR="52677" marT="45711" marB="45711" anchor="ctr" anchorCtr="1"/>
                </a:tc>
                <a:tc>
                  <a:txBody>
                    <a:bodyPr/>
                    <a:lstStyle/>
                    <a:p>
                      <a:pPr algn="l" rtl="0"/>
                      <a:r>
                        <a:rPr lang="en-US" sz="1400" dirty="0" smtClean="0"/>
                        <a:t>Expert Power</a:t>
                      </a:r>
                      <a:endParaRPr lang="ar-SA" sz="1400" b="1" dirty="0"/>
                    </a:p>
                  </a:txBody>
                  <a:tcPr marL="52677" marR="52677" marT="45711" marB="45711" anchor="ctr" anchorCtr="1"/>
                </a:tc>
              </a:tr>
              <a:tr h="1371485">
                <a:tc>
                  <a:txBody>
                    <a:bodyPr/>
                    <a:lstStyle/>
                    <a:p>
                      <a:pPr algn="l" rtl="0"/>
                      <a:r>
                        <a:rPr lang="en-US" sz="1400" dirty="0" smtClean="0"/>
                        <a:t>Less powerful</a:t>
                      </a:r>
                      <a:r>
                        <a:rPr lang="en-US" sz="1400" baseline="0" dirty="0" smtClean="0"/>
                        <a:t> person’s identification with a more powerful person out of respect, past accomplishments, status, personality (person’s traits) that others look up to Good in informal organization.</a:t>
                      </a:r>
                      <a:endParaRPr lang="ar-SA" sz="1400" b="1" dirty="0"/>
                    </a:p>
                  </a:txBody>
                  <a:tcPr marL="52677" marR="52677" marT="45711" marB="45711" anchor="ctr" anchorCtr="1"/>
                </a:tc>
                <a:tc>
                  <a:txBody>
                    <a:bodyPr/>
                    <a:lstStyle/>
                    <a:p>
                      <a:pPr algn="l" rtl="0"/>
                      <a:r>
                        <a:rPr lang="en-US" sz="1400" dirty="0" smtClean="0"/>
                        <a:t>Referent Power</a:t>
                      </a:r>
                      <a:endParaRPr lang="ar-SA" sz="1400" b="1" dirty="0"/>
                    </a:p>
                  </a:txBody>
                  <a:tcPr marL="52677" marR="52677" marT="45711" marB="45711" anchor="ctr" anchorCtr="1"/>
                </a:tc>
              </a:tr>
            </a:tbl>
          </a:graphicData>
        </a:graphic>
      </p:graphicFrame>
      <p:sp>
        <p:nvSpPr>
          <p:cNvPr id="12311"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DF7619-3FEA-44BC-838E-B8C4F1A52F41}" type="slidenum">
              <a:rPr lang="ar-SA" smtClean="0">
                <a:solidFill>
                  <a:srgbClr val="898989"/>
                </a:solidFill>
                <a:latin typeface="Calibri" pitchFamily="34" charset="0"/>
              </a:rPr>
              <a:pPr eaLnBrk="1" hangingPunct="1"/>
              <a:t>78</a:t>
            </a:fld>
            <a:endParaRPr lang="en-US" smtClean="0">
              <a:solidFill>
                <a:srgbClr val="898989"/>
              </a:solidFill>
              <a:latin typeface="Calibri" pitchFamily="34" charset="0"/>
            </a:endParaRPr>
          </a:p>
        </p:txBody>
      </p:sp>
      <p:graphicFrame>
        <p:nvGraphicFramePr>
          <p:cNvPr id="7" name="عنصر نائب للمحتوى 3"/>
          <p:cNvGraphicFramePr>
            <a:graphicFrameLocks/>
          </p:cNvGraphicFramePr>
          <p:nvPr/>
        </p:nvGraphicFramePr>
        <p:xfrm>
          <a:off x="4702175" y="1524000"/>
          <a:ext cx="3984625" cy="5187967"/>
        </p:xfrm>
        <a:graphic>
          <a:graphicData uri="http://schemas.openxmlformats.org/drawingml/2006/table">
            <a:tbl>
              <a:tblPr rtl="1" firstRow="1" bandRow="1">
                <a:tableStyleId>{ED083AE6-46FA-4A59-8FB0-9F97EB10719F}</a:tableStyleId>
              </a:tblPr>
              <a:tblGrid>
                <a:gridCol w="2814352"/>
                <a:gridCol w="1170273"/>
              </a:tblGrid>
              <a:tr h="990952">
                <a:tc>
                  <a:txBody>
                    <a:bodyPr/>
                    <a:lstStyle/>
                    <a:p>
                      <a:pPr algn="r" rtl="1"/>
                      <a:r>
                        <a:rPr lang="ar-SA" sz="1600" b="1" dirty="0" smtClean="0"/>
                        <a:t>مستمدة</a:t>
                      </a:r>
                      <a:r>
                        <a:rPr lang="ar-SA" sz="1600" b="1" baseline="0" dirty="0" smtClean="0"/>
                        <a:t> من (مركز عالي) في المنظومة</a:t>
                      </a:r>
                    </a:p>
                    <a:p>
                      <a:pPr algn="r" rtl="1"/>
                      <a:r>
                        <a:rPr lang="ar-SA" sz="1600" b="1" baseline="0" dirty="0" smtClean="0"/>
                        <a:t>(الأكثر استخداما) </a:t>
                      </a:r>
                      <a:endParaRPr lang="ar-SA" sz="1600" b="1" dirty="0"/>
                    </a:p>
                  </a:txBody>
                  <a:tcPr marL="52678" marR="52678" marT="45717" marB="45717" anchor="ctr" anchorCtr="1"/>
                </a:tc>
                <a:tc>
                  <a:txBody>
                    <a:bodyPr/>
                    <a:lstStyle/>
                    <a:p>
                      <a:pPr algn="r" rtl="1"/>
                      <a:r>
                        <a:rPr lang="ar-SA" sz="1600" b="1" dirty="0" smtClean="0"/>
                        <a:t>السلطة </a:t>
                      </a:r>
                      <a:r>
                        <a:rPr lang="ar-SA" sz="1600" b="1" kern="1200" dirty="0" smtClean="0"/>
                        <a:t>الرسمية</a:t>
                      </a:r>
                    </a:p>
                    <a:p>
                      <a:pPr algn="r" rtl="1"/>
                      <a:r>
                        <a:rPr lang="ar-SA" sz="1600" b="1" dirty="0" smtClean="0"/>
                        <a:t>(السلطة الشرعية)</a:t>
                      </a:r>
                      <a:endParaRPr lang="ar-SA" sz="1600" b="1" dirty="0"/>
                    </a:p>
                  </a:txBody>
                  <a:tcPr marL="52678" marR="52678" marT="45717" marB="45717" anchor="ctr" anchorCtr="1"/>
                </a:tc>
              </a:tr>
              <a:tr h="825795">
                <a:tc>
                  <a:txBody>
                    <a:bodyPr/>
                    <a:lstStyle/>
                    <a:p>
                      <a:pPr algn="r" rtl="1"/>
                      <a:r>
                        <a:rPr lang="ar-SA" sz="1600" b="1" dirty="0" smtClean="0"/>
                        <a:t>تنسب الى الخوف , العقاب , التهديد .</a:t>
                      </a:r>
                      <a:endParaRPr lang="ar-SA" sz="1600" b="1" dirty="0"/>
                    </a:p>
                  </a:txBody>
                  <a:tcPr marL="52678" marR="52678" marT="45717" marB="45717" anchor="ctr" anchorCtr="1"/>
                </a:tc>
                <a:tc>
                  <a:txBody>
                    <a:bodyPr/>
                    <a:lstStyle/>
                    <a:p>
                      <a:pPr algn="r" rtl="1"/>
                      <a:r>
                        <a:rPr lang="ar-SA" sz="1600" b="1" dirty="0" smtClean="0"/>
                        <a:t>السلطة الملزمة</a:t>
                      </a:r>
                    </a:p>
                    <a:p>
                      <a:pPr algn="r" rtl="1"/>
                      <a:r>
                        <a:rPr lang="ar-SA" sz="1600" b="1" dirty="0" smtClean="0"/>
                        <a:t>(سلطة العقاب)</a:t>
                      </a:r>
                      <a:endParaRPr lang="ar-SA" sz="1600" b="1" dirty="0"/>
                    </a:p>
                  </a:txBody>
                  <a:tcPr marL="52678" marR="52678" marT="45717" marB="45717" anchor="ctr" anchorCtr="1"/>
                </a:tc>
              </a:tr>
              <a:tr h="908373">
                <a:tc>
                  <a:txBody>
                    <a:bodyPr/>
                    <a:lstStyle/>
                    <a:p>
                      <a:pPr algn="r" rtl="1"/>
                      <a:r>
                        <a:rPr lang="ar-SA" sz="1600" b="1" dirty="0" smtClean="0"/>
                        <a:t>اكثر ايجابية ... </a:t>
                      </a:r>
                      <a:r>
                        <a:rPr lang="ar-SY" sz="1600" b="1" dirty="0" smtClean="0"/>
                        <a:t>تزيد</a:t>
                      </a:r>
                      <a:r>
                        <a:rPr lang="ar-SY" sz="1600" b="1" baseline="0" dirty="0" smtClean="0"/>
                        <a:t> الضبط والتحكم,</a:t>
                      </a:r>
                      <a:r>
                        <a:rPr lang="en-US" sz="1600" b="1" baseline="0" dirty="0" smtClean="0"/>
                        <a:t>, </a:t>
                      </a:r>
                      <a:r>
                        <a:rPr lang="ar-SY" sz="1600" b="1" baseline="0" dirty="0" smtClean="0"/>
                        <a:t> الترقية والمكافأة .</a:t>
                      </a:r>
                      <a:endParaRPr lang="ar-SA" sz="1600" b="1" dirty="0"/>
                    </a:p>
                  </a:txBody>
                  <a:tcPr marL="52678" marR="52678" marT="45717" marB="45717" anchor="ctr" anchorCtr="1"/>
                </a:tc>
                <a:tc>
                  <a:txBody>
                    <a:bodyPr/>
                    <a:lstStyle/>
                    <a:p>
                      <a:pPr algn="r" rtl="1"/>
                      <a:r>
                        <a:rPr lang="ar-SA" sz="1600" b="1" dirty="0" smtClean="0"/>
                        <a:t>سلطة المكافأة</a:t>
                      </a:r>
                      <a:endParaRPr lang="ar-SA" sz="1600" b="1" dirty="0"/>
                    </a:p>
                  </a:txBody>
                  <a:tcPr marL="52678" marR="52678" marT="45717" marB="45717" anchor="ctr" anchorCtr="1"/>
                </a:tc>
              </a:tr>
              <a:tr h="908373">
                <a:tc>
                  <a:txBody>
                    <a:bodyPr/>
                    <a:lstStyle/>
                    <a:p>
                      <a:pPr algn="r" rtl="1"/>
                      <a:r>
                        <a:rPr lang="ar-SA" sz="1600" b="1" dirty="0" smtClean="0"/>
                        <a:t>الحصول</a:t>
                      </a:r>
                      <a:r>
                        <a:rPr lang="ar-SA" sz="1600" b="1" baseline="0" dirty="0" smtClean="0"/>
                        <a:t> على المعرفة المتخصصة / أو المهارات, التحكم بالمعلومات .</a:t>
                      </a:r>
                    </a:p>
                    <a:p>
                      <a:pPr algn="r" rtl="1"/>
                      <a:r>
                        <a:rPr lang="ar-SA" sz="1600" b="1" baseline="0" dirty="0" smtClean="0"/>
                        <a:t>جيدة في المشاريع ذات التقنيات العالية .</a:t>
                      </a:r>
                      <a:endParaRPr lang="ar-SA" sz="1600" b="1" dirty="0"/>
                    </a:p>
                  </a:txBody>
                  <a:tcPr marL="52678" marR="52678" marT="45717" marB="45717" anchor="ctr" anchorCtr="1"/>
                </a:tc>
                <a:tc>
                  <a:txBody>
                    <a:bodyPr/>
                    <a:lstStyle/>
                    <a:p>
                      <a:pPr algn="r" rtl="1"/>
                      <a:r>
                        <a:rPr lang="ar-SY" sz="1600" b="1" dirty="0" smtClean="0"/>
                        <a:t>سلطة الخبرة</a:t>
                      </a:r>
                      <a:endParaRPr lang="ar-SA" sz="1600" b="1" dirty="0"/>
                    </a:p>
                  </a:txBody>
                  <a:tcPr marL="52678" marR="52678" marT="45717" marB="45717" anchor="ctr" anchorCtr="1"/>
                </a:tc>
              </a:tr>
              <a:tr h="1554458">
                <a:tc>
                  <a:txBody>
                    <a:bodyPr/>
                    <a:lstStyle/>
                    <a:p>
                      <a:pPr algn="r" rtl="1"/>
                      <a:r>
                        <a:rPr lang="ar-SA" sz="1600" b="1" dirty="0" smtClean="0"/>
                        <a:t>تعريف هوية شخص ذو سلطة متدنية بشخص ذو سلطة قوية قليل الاحترام, الانجاز السابق, الحالة, الشخصية (</a:t>
                      </a:r>
                      <a:r>
                        <a:rPr lang="ar-SY" sz="1600" b="1" dirty="0" smtClean="0"/>
                        <a:t>السمات</a:t>
                      </a:r>
                      <a:r>
                        <a:rPr lang="ar-SY" sz="1600" b="1" baseline="0" dirty="0" smtClean="0"/>
                        <a:t> الشخصية) التي ينظر اليها الغير على أنها جيدة في المنظومات غير الرسمية .</a:t>
                      </a:r>
                      <a:endParaRPr lang="ar-SA" sz="1600" b="1" dirty="0"/>
                    </a:p>
                  </a:txBody>
                  <a:tcPr marL="52678" marR="52678" marT="45717" marB="45717" anchor="ctr" anchorCtr="1"/>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1" dirty="0" smtClean="0"/>
                        <a:t>السلطة</a:t>
                      </a:r>
                      <a:r>
                        <a:rPr lang="ar-SA" sz="1600" b="1" baseline="0" dirty="0" smtClean="0"/>
                        <a:t> المرجعية </a:t>
                      </a:r>
                    </a:p>
                    <a:p>
                      <a:pPr algn="r" rtl="1"/>
                      <a:r>
                        <a:rPr lang="ar-SA" sz="1600" b="1" baseline="0" dirty="0" smtClean="0"/>
                        <a:t>(العائدة الى)</a:t>
                      </a:r>
                      <a:endParaRPr lang="ar-SA" sz="1600" b="1" dirty="0"/>
                    </a:p>
                  </a:txBody>
                  <a:tcPr marL="52678" marR="52678" marT="45717" marB="45717" anchor="ctr" anchorCtr="1"/>
                </a:tc>
              </a:tr>
            </a:tbl>
          </a:graphicData>
        </a:graphic>
      </p:graphicFrame>
    </p:spTree>
    <p:extLst>
      <p:ext uri="{BB962C8B-B14F-4D97-AF65-F5344CB8AC3E}">
        <p14:creationId xmlns:p14="http://schemas.microsoft.com/office/powerpoint/2010/main" val="173054704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Leadership</a:t>
            </a:r>
            <a:br>
              <a:rPr lang="en-US" dirty="0" smtClean="0"/>
            </a:br>
            <a:r>
              <a:rPr lang="ar-SA" dirty="0" smtClean="0"/>
              <a:t>القيادة</a:t>
            </a:r>
            <a:endParaRPr lang="ar-SA" dirty="0"/>
          </a:p>
        </p:txBody>
      </p:sp>
      <p:sp>
        <p:nvSpPr>
          <p:cNvPr id="13315" name="عنصر نائب للمحتوى 2"/>
          <p:cNvSpPr>
            <a:spLocks noGrp="1"/>
          </p:cNvSpPr>
          <p:nvPr>
            <p:ph sz="half" idx="1"/>
          </p:nvPr>
        </p:nvSpPr>
        <p:spPr>
          <a:xfrm>
            <a:off x="457200" y="1600200"/>
            <a:ext cx="4038600" cy="4876800"/>
          </a:xfrm>
        </p:spPr>
        <p:txBody>
          <a:bodyPr>
            <a:normAutofit/>
          </a:bodyPr>
          <a:lstStyle/>
          <a:p>
            <a:pPr eaLnBrk="1" hangingPunct="1">
              <a:lnSpc>
                <a:spcPct val="90000"/>
              </a:lnSpc>
            </a:pPr>
            <a:r>
              <a:rPr lang="en-US" sz="2000" b="1" dirty="0" smtClean="0"/>
              <a:t>Influences behavior to achieve goals.</a:t>
            </a:r>
          </a:p>
          <a:p>
            <a:pPr lvl="1" eaLnBrk="1" hangingPunct="1">
              <a:lnSpc>
                <a:spcPct val="90000"/>
              </a:lnSpc>
            </a:pPr>
            <a:r>
              <a:rPr lang="en-US" sz="2000" dirty="0" smtClean="0"/>
              <a:t>Correct 85% of organizational problems.</a:t>
            </a:r>
          </a:p>
          <a:p>
            <a:pPr lvl="1" eaLnBrk="1" hangingPunct="1">
              <a:lnSpc>
                <a:spcPct val="90000"/>
              </a:lnSpc>
            </a:pPr>
            <a:r>
              <a:rPr lang="en-US" sz="2000" dirty="0" smtClean="0"/>
              <a:t>Supervises resource availability.</a:t>
            </a:r>
          </a:p>
          <a:p>
            <a:pPr lvl="1" eaLnBrk="1" hangingPunct="1">
              <a:lnSpc>
                <a:spcPct val="90000"/>
              </a:lnSpc>
            </a:pPr>
            <a:r>
              <a:rPr lang="en-US" sz="2000" dirty="0" smtClean="0"/>
              <a:t>Develops strong organizational sense.</a:t>
            </a:r>
          </a:p>
          <a:p>
            <a:pPr lvl="1" eaLnBrk="1" hangingPunct="1">
              <a:lnSpc>
                <a:spcPct val="90000"/>
              </a:lnSpc>
            </a:pPr>
            <a:r>
              <a:rPr lang="en-US" sz="2000" dirty="0" smtClean="0"/>
              <a:t>Develops survival &amp; growth strategies.</a:t>
            </a:r>
          </a:p>
          <a:p>
            <a:pPr lvl="1" eaLnBrk="1" hangingPunct="1">
              <a:lnSpc>
                <a:spcPct val="90000"/>
              </a:lnSpc>
            </a:pPr>
            <a:r>
              <a:rPr lang="en-US" sz="2000" dirty="0" smtClean="0"/>
              <a:t>Understands human behavior.</a:t>
            </a:r>
          </a:p>
          <a:p>
            <a:pPr lvl="1" eaLnBrk="1" hangingPunct="1">
              <a:lnSpc>
                <a:spcPct val="90000"/>
              </a:lnSpc>
              <a:buFont typeface="Arial" charset="0"/>
              <a:buChar char="•"/>
            </a:pPr>
            <a:r>
              <a:rPr lang="en-US" sz="2000" b="1" dirty="0" smtClean="0"/>
              <a:t>Sources of power (authority &amp; Control ).</a:t>
            </a:r>
          </a:p>
          <a:p>
            <a:pPr lvl="1" eaLnBrk="1" hangingPunct="1">
              <a:lnSpc>
                <a:spcPct val="90000"/>
              </a:lnSpc>
              <a:buFont typeface="Arial" charset="0"/>
              <a:buChar char="•"/>
            </a:pPr>
            <a:r>
              <a:rPr lang="en-US" sz="2000" b="1" dirty="0" smtClean="0"/>
              <a:t>Leadership styles.</a:t>
            </a:r>
            <a:endParaRPr lang="ar-SA" sz="2000" b="1" dirty="0" smtClean="0"/>
          </a:p>
        </p:txBody>
      </p:sp>
      <p:sp>
        <p:nvSpPr>
          <p:cNvPr id="5" name="Content Placeholder 4"/>
          <p:cNvSpPr>
            <a:spLocks noGrp="1"/>
          </p:cNvSpPr>
          <p:nvPr>
            <p:ph sz="half" idx="2"/>
          </p:nvPr>
        </p:nvSpPr>
        <p:spPr/>
        <p:txBody>
          <a:bodyPr rtlCol="0">
            <a:normAutofit lnSpcReduction="10000"/>
          </a:bodyPr>
          <a:lstStyle/>
          <a:p>
            <a:pPr eaLnBrk="1" fontAlgn="auto" hangingPunct="1">
              <a:spcAft>
                <a:spcPts val="0"/>
              </a:spcAft>
              <a:buFont typeface="Arial" pitchFamily="34" charset="0"/>
              <a:buChar char="•"/>
              <a:defRPr/>
            </a:pPr>
            <a:r>
              <a:rPr lang="ar-SA" dirty="0" smtClean="0"/>
              <a:t>التأثير السلوكي للوصول </a:t>
            </a:r>
            <a:r>
              <a:rPr lang="ar-SY" dirty="0" smtClean="0"/>
              <a:t>الى </a:t>
            </a:r>
            <a:r>
              <a:rPr lang="ar-SA" dirty="0" smtClean="0"/>
              <a:t>الأهداف .</a:t>
            </a:r>
          </a:p>
          <a:p>
            <a:pPr lvl="1" eaLnBrk="1" fontAlgn="auto" hangingPunct="1">
              <a:spcAft>
                <a:spcPts val="0"/>
              </a:spcAft>
              <a:buFont typeface="Arial" pitchFamily="34" charset="0"/>
              <a:buChar char="–"/>
              <a:defRPr/>
            </a:pPr>
            <a:r>
              <a:rPr lang="ar-SA" dirty="0" smtClean="0"/>
              <a:t>تصحيح 85% من المشاكل التنظيمية .</a:t>
            </a:r>
          </a:p>
          <a:p>
            <a:pPr lvl="1" eaLnBrk="1" fontAlgn="auto" hangingPunct="1">
              <a:spcAft>
                <a:spcPts val="0"/>
              </a:spcAft>
              <a:buFont typeface="Arial" pitchFamily="34" charset="0"/>
              <a:buChar char="–"/>
              <a:defRPr/>
            </a:pPr>
            <a:r>
              <a:rPr lang="ar-SA" dirty="0" smtClean="0"/>
              <a:t>الاشراف على توفر الموارد .</a:t>
            </a:r>
          </a:p>
          <a:p>
            <a:pPr lvl="1" eaLnBrk="1" fontAlgn="auto" hangingPunct="1">
              <a:spcAft>
                <a:spcPts val="0"/>
              </a:spcAft>
              <a:buFont typeface="Arial" pitchFamily="34" charset="0"/>
              <a:buChar char="–"/>
              <a:defRPr/>
            </a:pPr>
            <a:r>
              <a:rPr lang="ar-SA" dirty="0" smtClean="0"/>
              <a:t>تطوير الحس التنظيمي القوي .</a:t>
            </a:r>
          </a:p>
          <a:p>
            <a:pPr lvl="1" eaLnBrk="1" fontAlgn="auto" hangingPunct="1">
              <a:spcAft>
                <a:spcPts val="0"/>
              </a:spcAft>
              <a:buFont typeface="Arial" pitchFamily="34" charset="0"/>
              <a:buChar char="–"/>
              <a:defRPr/>
            </a:pPr>
            <a:r>
              <a:rPr lang="ar-SA" dirty="0" smtClean="0"/>
              <a:t>تطوير البقاء واستراتيجيات النمو</a:t>
            </a:r>
            <a:r>
              <a:rPr lang="ar-SY" dirty="0" smtClean="0"/>
              <a:t>.</a:t>
            </a:r>
            <a:endParaRPr lang="ar-SA" dirty="0" smtClean="0"/>
          </a:p>
          <a:p>
            <a:pPr lvl="1" eaLnBrk="1" fontAlgn="auto" hangingPunct="1">
              <a:spcAft>
                <a:spcPts val="0"/>
              </a:spcAft>
              <a:buFont typeface="Arial" pitchFamily="34" charset="0"/>
              <a:buChar char="–"/>
              <a:defRPr/>
            </a:pPr>
            <a:r>
              <a:rPr lang="ar-SA" dirty="0" smtClean="0"/>
              <a:t>فهم السلوك الانساني .</a:t>
            </a:r>
          </a:p>
          <a:p>
            <a:pPr eaLnBrk="1" fontAlgn="auto" hangingPunct="1">
              <a:spcAft>
                <a:spcPts val="0"/>
              </a:spcAft>
              <a:buFont typeface="Arial" pitchFamily="34" charset="0"/>
              <a:buChar char="•"/>
              <a:defRPr/>
            </a:pPr>
            <a:r>
              <a:rPr lang="ar-SA" dirty="0" smtClean="0"/>
              <a:t>مصادر السلطة .</a:t>
            </a:r>
          </a:p>
          <a:p>
            <a:pPr eaLnBrk="1" fontAlgn="auto" hangingPunct="1">
              <a:spcAft>
                <a:spcPts val="0"/>
              </a:spcAft>
              <a:buFont typeface="Arial" pitchFamily="34" charset="0"/>
              <a:buChar char="•"/>
              <a:defRPr/>
            </a:pPr>
            <a:r>
              <a:rPr lang="ar-SA" dirty="0" smtClean="0"/>
              <a:t>أنماط القيادة .</a:t>
            </a:r>
            <a:endParaRPr lang="ar-SA" dirty="0"/>
          </a:p>
        </p:txBody>
      </p:sp>
      <p:sp>
        <p:nvSpPr>
          <p:cNvPr id="13317"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9E5970-9E49-4764-9765-B9707DDF8501}" type="slidenum">
              <a:rPr lang="ar-SA" smtClean="0">
                <a:solidFill>
                  <a:srgbClr val="898989"/>
                </a:solidFill>
                <a:latin typeface="Calibri" pitchFamily="34" charset="0"/>
              </a:rPr>
              <a:pPr eaLnBrk="1" hangingPunct="1"/>
              <a:t>79</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144375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أدوار الموارد البشرية </a:t>
            </a:r>
            <a:r>
              <a:rPr lang="en-US" dirty="0" smtClean="0"/>
              <a:t/>
            </a:r>
            <a:br>
              <a:rPr lang="en-US" dirty="0" smtClean="0"/>
            </a:br>
            <a:r>
              <a:rPr lang="en-US" dirty="0" smtClean="0"/>
              <a:t>Human Resource Roles </a:t>
            </a:r>
            <a:endParaRPr lang="en-US" dirty="0"/>
          </a:p>
        </p:txBody>
      </p:sp>
      <p:sp>
        <p:nvSpPr>
          <p:cNvPr id="3" name="Content Placeholder 2"/>
          <p:cNvSpPr>
            <a:spLocks noGrp="1"/>
          </p:cNvSpPr>
          <p:nvPr>
            <p:ph idx="1"/>
          </p:nvPr>
        </p:nvSpPr>
        <p:spPr/>
        <p:txBody>
          <a:bodyPr>
            <a:normAutofit fontScale="62500" lnSpcReduction="20000"/>
          </a:bodyPr>
          <a:lstStyle/>
          <a:p>
            <a:pPr marL="0" indent="0" algn="r" rtl="1">
              <a:buNone/>
            </a:pPr>
            <a:r>
              <a:rPr lang="ar-SY" b="1" dirty="0" smtClean="0"/>
              <a:t>مدير المشروع - </a:t>
            </a:r>
            <a:r>
              <a:rPr lang="en-US" b="1" dirty="0" smtClean="0"/>
              <a:t>Project Manager </a:t>
            </a:r>
            <a:r>
              <a:rPr lang="en-US" b="1" dirty="0" smtClean="0"/>
              <a:t>: </a:t>
            </a:r>
            <a:r>
              <a:rPr lang="ar-SY" b="1" dirty="0" smtClean="0"/>
              <a:t> :</a:t>
            </a:r>
            <a:endParaRPr lang="en-US" b="1" dirty="0" smtClean="0"/>
          </a:p>
          <a:p>
            <a:pPr algn="r" rtl="1"/>
            <a:r>
              <a:rPr lang="ar-SY" dirty="0" smtClean="0"/>
              <a:t>قد يساهم في كتابة ميثاق المشروع .</a:t>
            </a:r>
          </a:p>
          <a:p>
            <a:pPr algn="r" rtl="1"/>
            <a:r>
              <a:rPr lang="ar-SY" dirty="0" smtClean="0"/>
              <a:t>هو المسؤول عن جميع جوانب المشروع :</a:t>
            </a:r>
          </a:p>
          <a:p>
            <a:pPr lvl="1" algn="r" rtl="1"/>
            <a:r>
              <a:rPr lang="ar-SY" dirty="0" smtClean="0"/>
              <a:t>التخطيط لإدارة المشروع .</a:t>
            </a:r>
          </a:p>
          <a:p>
            <a:pPr lvl="1" algn="r" rtl="1"/>
            <a:r>
              <a:rPr lang="ar-SY" dirty="0" smtClean="0"/>
              <a:t>اتصالات لأصحاب المصلحة .</a:t>
            </a:r>
          </a:p>
          <a:p>
            <a:pPr lvl="1" algn="r" rtl="1"/>
            <a:r>
              <a:rPr lang="ar-SY" dirty="0" smtClean="0"/>
              <a:t>التخطيط لإدارة التغيير .</a:t>
            </a:r>
          </a:p>
          <a:p>
            <a:pPr lvl="1" algn="r" rtl="1"/>
            <a:r>
              <a:rPr lang="ar-SY" dirty="0" smtClean="0"/>
              <a:t>إنشاء جميع الخطط الإدارية اللازمة ( النطاق ، والزمن ، والميزانية ، والجودة ، والاتصالات ،</a:t>
            </a:r>
            <a:r>
              <a:rPr lang="en-US" dirty="0" smtClean="0"/>
              <a:t> </a:t>
            </a:r>
            <a:r>
              <a:rPr lang="ar-SY" dirty="0" smtClean="0"/>
              <a:t>والموارد البشرية ، والمشتريات , والمخاطر ) .</a:t>
            </a:r>
          </a:p>
          <a:p>
            <a:pPr lvl="1" algn="r" rtl="1"/>
            <a:r>
              <a:rPr lang="ar-SY" dirty="0" smtClean="0"/>
              <a:t>استخدام مقاييس لقياس التقدم المحرز في المشروع وتنفيذ التغييرات أو التصويبات عند الحاجة .</a:t>
            </a:r>
          </a:p>
          <a:p>
            <a:pPr lvl="1" algn="r" rtl="1"/>
            <a:r>
              <a:rPr lang="ar-SY" dirty="0" smtClean="0"/>
              <a:t>المبادرة إلى معالجة المشاكل المحتملة .</a:t>
            </a:r>
          </a:p>
          <a:p>
            <a:pPr lvl="1" algn="r" rtl="1"/>
            <a:r>
              <a:rPr lang="ar-SY" dirty="0" smtClean="0"/>
              <a:t>يمتلك السلطة لإنجاز أعمال المشروع .</a:t>
            </a:r>
          </a:p>
          <a:p>
            <a:pPr lvl="1" algn="r" rtl="1"/>
            <a:r>
              <a:rPr lang="ar-SY" dirty="0" smtClean="0"/>
              <a:t>يقرر مستوى الفروقات لخطة إدارة المشروع مع الفريق .</a:t>
            </a:r>
          </a:p>
          <a:p>
            <a:pPr lvl="1" algn="r" rtl="1"/>
            <a:r>
              <a:rPr lang="ar-SY" dirty="0" smtClean="0"/>
              <a:t>يعالج بانتظام ، وبشكل استباقي مخاطر المشروع مع الفريق .</a:t>
            </a:r>
          </a:p>
          <a:p>
            <a:pPr algn="r" rtl="1"/>
            <a:r>
              <a:rPr lang="ar-SY" dirty="0" smtClean="0"/>
              <a:t>مسؤول في النهاية عن نجاح  أو فشل المشروع .</a:t>
            </a:r>
          </a:p>
          <a:p>
            <a:pPr marL="0" indent="0" algn="r" rtl="1">
              <a:buNone/>
            </a:pPr>
            <a:endParaRPr lang="en-US" dirty="0"/>
          </a:p>
        </p:txBody>
      </p:sp>
    </p:spTree>
    <p:extLst>
      <p:ext uri="{BB962C8B-B14F-4D97-AF65-F5344CB8AC3E}">
        <p14:creationId xmlns:p14="http://schemas.microsoft.com/office/powerpoint/2010/main" val="2223906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Leadership Styles</a:t>
            </a:r>
            <a:br>
              <a:rPr lang="en-US" dirty="0" smtClean="0"/>
            </a:br>
            <a:r>
              <a:rPr lang="ar-SA" dirty="0" smtClean="0"/>
              <a:t> أنماط </a:t>
            </a:r>
            <a:r>
              <a:rPr lang="ar-SY" dirty="0" smtClean="0"/>
              <a:t>ا</a:t>
            </a:r>
            <a:r>
              <a:rPr lang="ar-SA" dirty="0" smtClean="0"/>
              <a:t>لقيادة </a:t>
            </a:r>
            <a:endParaRPr lang="en-US" dirty="0"/>
          </a:p>
        </p:txBody>
      </p:sp>
      <p:sp>
        <p:nvSpPr>
          <p:cNvPr id="3" name="Content Placeholder 2"/>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smtClean="0">
                <a:solidFill>
                  <a:srgbClr val="C00000"/>
                </a:solidFill>
              </a:rPr>
              <a:t>Consultative</a:t>
            </a:r>
            <a:r>
              <a:rPr lang="en-US" dirty="0" smtClean="0"/>
              <a:t> :</a:t>
            </a:r>
          </a:p>
          <a:p>
            <a:pPr lvl="1" eaLnBrk="1" fontAlgn="auto" hangingPunct="1">
              <a:spcAft>
                <a:spcPts val="0"/>
              </a:spcAft>
              <a:buFont typeface="Arial" pitchFamily="34" charset="0"/>
              <a:buChar char="–"/>
              <a:defRPr/>
            </a:pPr>
            <a:r>
              <a:rPr lang="en-US" dirty="0" smtClean="0"/>
              <a:t>Bottom – up approach uses influence to achieve results . The manager obtains others’ opinions and  acts as the servant for the team.</a:t>
            </a:r>
          </a:p>
          <a:p>
            <a:pPr eaLnBrk="1" fontAlgn="auto" hangingPunct="1">
              <a:spcAft>
                <a:spcPts val="0"/>
              </a:spcAft>
              <a:buFont typeface="Arial" pitchFamily="34" charset="0"/>
              <a:buChar char="•"/>
              <a:defRPr/>
            </a:pPr>
            <a:r>
              <a:rPr lang="en-US" b="1" dirty="0" smtClean="0">
                <a:solidFill>
                  <a:srgbClr val="C00000"/>
                </a:solidFill>
              </a:rPr>
              <a:t>Consultative  -  Autocratic:</a:t>
            </a:r>
          </a:p>
          <a:p>
            <a:pPr lvl="1" eaLnBrk="1" fontAlgn="auto" hangingPunct="1">
              <a:spcAft>
                <a:spcPts val="0"/>
              </a:spcAft>
              <a:buFont typeface="Arial" pitchFamily="34" charset="0"/>
              <a:buChar char="–"/>
              <a:defRPr/>
            </a:pPr>
            <a:r>
              <a:rPr lang="en-US" dirty="0" smtClean="0"/>
              <a:t>The manager solicits inputs from team members. But retain decision – making authority for himself .</a:t>
            </a:r>
          </a:p>
          <a:p>
            <a:pPr eaLnBrk="1" fontAlgn="auto" hangingPunct="1">
              <a:spcAft>
                <a:spcPts val="0"/>
              </a:spcAft>
              <a:buFont typeface="Arial" pitchFamily="34" charset="0"/>
              <a:buChar char="•"/>
              <a:defRPr/>
            </a:pPr>
            <a:r>
              <a:rPr lang="en-US" b="1" dirty="0" smtClean="0">
                <a:solidFill>
                  <a:srgbClr val="C00000"/>
                </a:solidFill>
              </a:rPr>
              <a:t>Autocratic :</a:t>
            </a:r>
          </a:p>
          <a:p>
            <a:pPr lvl="1" eaLnBrk="1" fontAlgn="auto" hangingPunct="1">
              <a:spcAft>
                <a:spcPts val="0"/>
              </a:spcAft>
              <a:buFont typeface="Arial" pitchFamily="34" charset="0"/>
              <a:buChar char="–"/>
              <a:defRPr/>
            </a:pPr>
            <a:r>
              <a:rPr lang="en-US" dirty="0" smtClean="0"/>
              <a:t>A top – down approach where the has power to do what ever he wants . The manager may coach or delegate , but he do what ever he wants .</a:t>
            </a:r>
          </a:p>
        </p:txBody>
      </p:sp>
      <p:sp>
        <p:nvSpPr>
          <p:cNvPr id="4" name="Content Placeholder 3"/>
          <p:cNvSpPr>
            <a:spLocks noGrp="1"/>
          </p:cNvSpPr>
          <p:nvPr>
            <p:ph sz="half" idx="2"/>
          </p:nvPr>
        </p:nvSpPr>
        <p:spPr/>
        <p:txBody>
          <a:bodyPr rtlCol="0">
            <a:normAutofit fontScale="92500" lnSpcReduction="20000"/>
          </a:bodyPr>
          <a:lstStyle/>
          <a:p>
            <a:pPr eaLnBrk="1" fontAlgn="auto" hangingPunct="1">
              <a:spcAft>
                <a:spcPts val="0"/>
              </a:spcAft>
              <a:buFont typeface="Arial" pitchFamily="34" charset="0"/>
              <a:buChar char="•"/>
              <a:defRPr/>
            </a:pPr>
            <a:r>
              <a:rPr lang="ar-SY" b="1" dirty="0" smtClean="0">
                <a:solidFill>
                  <a:srgbClr val="C00000"/>
                </a:solidFill>
              </a:rPr>
              <a:t>الاستشاري :</a:t>
            </a:r>
          </a:p>
          <a:p>
            <a:pPr lvl="1" eaLnBrk="1" fontAlgn="auto" hangingPunct="1">
              <a:spcAft>
                <a:spcPts val="0"/>
              </a:spcAft>
              <a:buFont typeface="Arial" pitchFamily="34" charset="0"/>
              <a:buChar char="–"/>
              <a:defRPr/>
            </a:pPr>
            <a:r>
              <a:rPr lang="ar-SY" dirty="0" smtClean="0"/>
              <a:t>طريقة من الأسفل الى الأعلى . يستخدم التأثير للوصول الى النتائج . يحصل المدير على آراء الآخرين ويتصرف كخادم للفريق . </a:t>
            </a:r>
          </a:p>
          <a:p>
            <a:pPr eaLnBrk="1" fontAlgn="auto" hangingPunct="1">
              <a:spcAft>
                <a:spcPts val="0"/>
              </a:spcAft>
              <a:buFont typeface="Arial" pitchFamily="34" charset="0"/>
              <a:buChar char="•"/>
              <a:defRPr/>
            </a:pPr>
            <a:r>
              <a:rPr lang="ar-SY" b="1" dirty="0" smtClean="0">
                <a:solidFill>
                  <a:srgbClr val="C00000"/>
                </a:solidFill>
              </a:rPr>
              <a:t>الاستشاري – المستبد :</a:t>
            </a:r>
          </a:p>
          <a:p>
            <a:pPr lvl="1" eaLnBrk="1" fontAlgn="auto" hangingPunct="1">
              <a:spcAft>
                <a:spcPts val="0"/>
              </a:spcAft>
              <a:buFont typeface="Arial" pitchFamily="34" charset="0"/>
              <a:buChar char="–"/>
              <a:defRPr/>
            </a:pPr>
            <a:r>
              <a:rPr lang="ar-SY" dirty="0" smtClean="0"/>
              <a:t>يسعى للحصول على المدخلات من أعضاء الفريق . ولكنه يبقي صلاحية اتخاذ القرار لنفسه .</a:t>
            </a:r>
          </a:p>
          <a:p>
            <a:pPr eaLnBrk="1" fontAlgn="auto" hangingPunct="1">
              <a:spcAft>
                <a:spcPts val="0"/>
              </a:spcAft>
              <a:buFont typeface="Arial" pitchFamily="34" charset="0"/>
              <a:buChar char="•"/>
              <a:defRPr/>
            </a:pPr>
            <a:r>
              <a:rPr lang="ar-SY" b="1" dirty="0" smtClean="0">
                <a:solidFill>
                  <a:srgbClr val="C00000"/>
                </a:solidFill>
              </a:rPr>
              <a:t>المستبد :</a:t>
            </a:r>
          </a:p>
          <a:p>
            <a:pPr lvl="1" eaLnBrk="1" fontAlgn="auto" hangingPunct="1">
              <a:spcAft>
                <a:spcPts val="0"/>
              </a:spcAft>
              <a:buFont typeface="Arial" pitchFamily="34" charset="0"/>
              <a:buChar char="–"/>
              <a:defRPr/>
            </a:pPr>
            <a:r>
              <a:rPr lang="ar-SY" dirty="0" smtClean="0"/>
              <a:t>طريقة من الأعلى الى الأسفل حيث أن لديه السلطة لفعل مايريد . ربما ينصح أو ينتدب , الا أنه يعمل مايريد أن يعمله .</a:t>
            </a:r>
            <a:endParaRPr lang="en-US" dirty="0"/>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99E2DE-A0AC-4084-9F98-349602849854}" type="slidenum">
              <a:rPr lang="ar-SA" smtClean="0">
                <a:solidFill>
                  <a:srgbClr val="898989"/>
                </a:solidFill>
                <a:latin typeface="Calibri" pitchFamily="34" charset="0"/>
              </a:rPr>
              <a:pPr eaLnBrk="1" hangingPunct="1"/>
              <a:t>80</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0985499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Leadership Styles</a:t>
            </a:r>
            <a:br>
              <a:rPr lang="en-US" dirty="0" smtClean="0"/>
            </a:br>
            <a:r>
              <a:rPr lang="ar-SA" dirty="0" smtClean="0"/>
              <a:t> أنماط </a:t>
            </a:r>
            <a:r>
              <a:rPr lang="ar-SY" dirty="0" smtClean="0"/>
              <a:t>ا</a:t>
            </a:r>
            <a:r>
              <a:rPr lang="ar-SA" dirty="0" smtClean="0"/>
              <a:t>لقيادة </a:t>
            </a:r>
            <a:endParaRPr lang="en-US" dirty="0"/>
          </a:p>
        </p:txBody>
      </p:sp>
      <p:sp>
        <p:nvSpPr>
          <p:cNvPr id="3" name="Content Placeholder 2"/>
          <p:cNvSpPr>
            <a:spLocks noGrp="1"/>
          </p:cNvSpPr>
          <p:nvPr>
            <p:ph sz="half" idx="1"/>
          </p:nvPr>
        </p:nvSpPr>
        <p:spPr>
          <a:xfrm>
            <a:off x="457200" y="1600200"/>
            <a:ext cx="4038600" cy="4648200"/>
          </a:xfrm>
        </p:spPr>
        <p:txBody>
          <a:bodyPr rtlCol="0">
            <a:normAutofit fontScale="85000" lnSpcReduction="20000"/>
          </a:bodyPr>
          <a:lstStyle/>
          <a:p>
            <a:pPr eaLnBrk="1" fontAlgn="auto" hangingPunct="1">
              <a:spcAft>
                <a:spcPts val="0"/>
              </a:spcAft>
              <a:buFont typeface="Arial" pitchFamily="34" charset="0"/>
              <a:buChar char="•"/>
              <a:defRPr/>
            </a:pPr>
            <a:r>
              <a:rPr lang="en-US" b="1" dirty="0" smtClean="0">
                <a:solidFill>
                  <a:srgbClr val="C00000"/>
                </a:solidFill>
              </a:rPr>
              <a:t>Consensus :</a:t>
            </a:r>
          </a:p>
          <a:p>
            <a:pPr lvl="1" eaLnBrk="1" fontAlgn="auto" hangingPunct="1">
              <a:spcAft>
                <a:spcPts val="0"/>
              </a:spcAft>
              <a:buFont typeface="Arial" pitchFamily="34" charset="0"/>
              <a:buChar char="–"/>
              <a:defRPr/>
            </a:pPr>
            <a:r>
              <a:rPr lang="en-US" dirty="0" smtClean="0"/>
              <a:t>Problem solving in a group , and make decisions based on group agreement .</a:t>
            </a:r>
          </a:p>
          <a:p>
            <a:pPr eaLnBrk="1" fontAlgn="auto" hangingPunct="1">
              <a:spcAft>
                <a:spcPts val="0"/>
              </a:spcAft>
              <a:buFont typeface="Arial" pitchFamily="34" charset="0"/>
              <a:buChar char="•"/>
              <a:defRPr/>
            </a:pPr>
            <a:r>
              <a:rPr lang="en-US" b="1" dirty="0" smtClean="0">
                <a:solidFill>
                  <a:srgbClr val="C00000"/>
                </a:solidFill>
              </a:rPr>
              <a:t>Delegating :</a:t>
            </a:r>
          </a:p>
          <a:p>
            <a:pPr lvl="1" eaLnBrk="1" fontAlgn="auto" hangingPunct="1">
              <a:spcAft>
                <a:spcPts val="0"/>
              </a:spcAft>
              <a:buFont typeface="Arial" pitchFamily="34" charset="0"/>
              <a:buChar char="–"/>
              <a:defRPr/>
            </a:pPr>
            <a:r>
              <a:rPr lang="en-US" dirty="0" smtClean="0"/>
              <a:t>The manager establishes goals and then gives the project team sufficient authority to complete the works . The manager will involve the team in the planning process or delegate work and executing work the members. delegating can be hard  for some people .</a:t>
            </a:r>
            <a:r>
              <a:rPr lang="ar-SY" dirty="0" smtClean="0"/>
              <a:t> </a:t>
            </a:r>
            <a:r>
              <a:rPr lang="en-US" dirty="0" smtClean="0"/>
              <a:t>project manager should help them to do the work .</a:t>
            </a:r>
          </a:p>
        </p:txBody>
      </p:sp>
      <p:sp>
        <p:nvSpPr>
          <p:cNvPr id="4" name="Content Placeholder 3"/>
          <p:cNvSpPr>
            <a:spLocks noGrp="1"/>
          </p:cNvSpPr>
          <p:nvPr>
            <p:ph sz="half" idx="2"/>
          </p:nvPr>
        </p:nvSpPr>
        <p:spPr>
          <a:xfrm>
            <a:off x="4648200" y="1600200"/>
            <a:ext cx="4038600" cy="4876800"/>
          </a:xfrm>
        </p:spPr>
        <p:txBody>
          <a:bodyPr rtlCol="0">
            <a:normAutofit fontScale="92500" lnSpcReduction="10000"/>
          </a:bodyPr>
          <a:lstStyle/>
          <a:p>
            <a:pPr eaLnBrk="1" fontAlgn="auto" hangingPunct="1">
              <a:spcAft>
                <a:spcPts val="0"/>
              </a:spcAft>
              <a:buFont typeface="Arial" pitchFamily="34" charset="0"/>
              <a:buChar char="•"/>
              <a:defRPr/>
            </a:pPr>
            <a:r>
              <a:rPr lang="ar-SY" b="1" dirty="0" smtClean="0">
                <a:solidFill>
                  <a:srgbClr val="C00000"/>
                </a:solidFill>
              </a:rPr>
              <a:t>الاجماعي :</a:t>
            </a:r>
          </a:p>
          <a:p>
            <a:pPr lvl="1" eaLnBrk="1" fontAlgn="auto" hangingPunct="1">
              <a:spcAft>
                <a:spcPts val="0"/>
              </a:spcAft>
              <a:buFont typeface="Arial" pitchFamily="34" charset="0"/>
              <a:buChar char="–"/>
              <a:defRPr/>
            </a:pPr>
            <a:r>
              <a:rPr lang="ar-SY" dirty="0" smtClean="0"/>
              <a:t>يحل المشاكل كمجموعة , ويتخذ القرارات على اساس اتفاق المجموعة .</a:t>
            </a:r>
          </a:p>
          <a:p>
            <a:pPr eaLnBrk="1" fontAlgn="auto" hangingPunct="1">
              <a:spcAft>
                <a:spcPts val="0"/>
              </a:spcAft>
              <a:buFont typeface="Arial" pitchFamily="34" charset="0"/>
              <a:buChar char="•"/>
              <a:defRPr/>
            </a:pPr>
            <a:r>
              <a:rPr lang="ar-SY" b="1" dirty="0" smtClean="0">
                <a:solidFill>
                  <a:srgbClr val="C00000"/>
                </a:solidFill>
              </a:rPr>
              <a:t>المنتَدب</a:t>
            </a:r>
            <a:r>
              <a:rPr lang="ar-SY" dirty="0" smtClean="0"/>
              <a:t> :</a:t>
            </a:r>
          </a:p>
          <a:p>
            <a:pPr lvl="1" eaLnBrk="1" fontAlgn="auto" hangingPunct="1">
              <a:spcAft>
                <a:spcPts val="0"/>
              </a:spcAft>
              <a:buFont typeface="Arial" pitchFamily="34" charset="0"/>
              <a:buChar char="–"/>
              <a:defRPr/>
            </a:pPr>
            <a:r>
              <a:rPr lang="ar-SY" dirty="0" smtClean="0"/>
              <a:t>ينشئ المدير أهدافا ومن ثم يمنح الفريق السلطة والصلاحية اللزمين لانجاز العمل . سوف يشرك الفريق في عمليات التخطيط أو سوف ينتدب للعمل أو لتنفيذه أعضاء من الفريق . ربما يكون الانتداب بالعمل صعبا على بعض الناس . على مدير المشروع مساعدتهم لتنفيذ العمل .</a:t>
            </a:r>
            <a:endParaRPr lang="en-US" dirty="0"/>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131B3DB-66F8-4955-8AF7-5144D0FD6281}" type="slidenum">
              <a:rPr lang="ar-SA" smtClean="0">
                <a:solidFill>
                  <a:srgbClr val="898989"/>
                </a:solidFill>
                <a:latin typeface="Calibri" pitchFamily="34" charset="0"/>
              </a:rPr>
              <a:pPr eaLnBrk="1" hangingPunct="1"/>
              <a:t>81</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6377511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Leadership Styles</a:t>
            </a:r>
            <a:br>
              <a:rPr lang="en-US" dirty="0" smtClean="0"/>
            </a:br>
            <a:r>
              <a:rPr lang="ar-SA" dirty="0" smtClean="0"/>
              <a:t> أنماط </a:t>
            </a:r>
            <a:r>
              <a:rPr lang="ar-SY" dirty="0" smtClean="0"/>
              <a:t>ا</a:t>
            </a:r>
            <a:r>
              <a:rPr lang="ar-SA" dirty="0" smtClean="0"/>
              <a:t>لقيادة </a:t>
            </a:r>
            <a:endParaRPr lang="en-US" dirty="0"/>
          </a:p>
        </p:txBody>
      </p:sp>
      <p:sp>
        <p:nvSpPr>
          <p:cNvPr id="3" name="Content Placeholder 2"/>
          <p:cNvSpPr>
            <a:spLocks noGrp="1"/>
          </p:cNvSpPr>
          <p:nvPr>
            <p:ph sz="half" idx="1"/>
          </p:nvPr>
        </p:nvSpPr>
        <p:spPr/>
        <p:txBody>
          <a:bodyPr rtlCol="0">
            <a:normAutofit fontScale="85000" lnSpcReduction="20000"/>
          </a:bodyPr>
          <a:lstStyle/>
          <a:p>
            <a:pPr eaLnBrk="1" fontAlgn="auto" hangingPunct="1">
              <a:spcAft>
                <a:spcPts val="0"/>
              </a:spcAft>
              <a:buFont typeface="Arial" pitchFamily="34" charset="0"/>
              <a:buChar char="•"/>
              <a:defRPr/>
            </a:pPr>
            <a:r>
              <a:rPr lang="en-US" b="1" dirty="0" smtClean="0">
                <a:solidFill>
                  <a:srgbClr val="C00000"/>
                </a:solidFill>
              </a:rPr>
              <a:t>Bureaucratic :</a:t>
            </a:r>
          </a:p>
          <a:p>
            <a:pPr lvl="1" eaLnBrk="1" fontAlgn="auto" hangingPunct="1">
              <a:spcAft>
                <a:spcPts val="0"/>
              </a:spcAft>
              <a:buFont typeface="Arial" pitchFamily="34" charset="0"/>
              <a:buChar char="–"/>
              <a:defRPr/>
            </a:pPr>
            <a:r>
              <a:rPr lang="en-US" dirty="0" smtClean="0"/>
              <a:t>Focus on following procedures exactly . It may be appropriate for work detail is critical or in specific safety or other regulations must be strictly adhered to .</a:t>
            </a:r>
          </a:p>
          <a:p>
            <a:pPr eaLnBrk="1" fontAlgn="auto" hangingPunct="1">
              <a:spcAft>
                <a:spcPts val="0"/>
              </a:spcAft>
              <a:buFont typeface="Arial" pitchFamily="34" charset="0"/>
              <a:buChar char="•"/>
              <a:defRPr/>
            </a:pPr>
            <a:r>
              <a:rPr lang="en-US" b="1" dirty="0" smtClean="0">
                <a:solidFill>
                  <a:srgbClr val="C00000"/>
                </a:solidFill>
              </a:rPr>
              <a:t>Charismatic :</a:t>
            </a:r>
          </a:p>
          <a:p>
            <a:pPr lvl="1" eaLnBrk="1" fontAlgn="auto" hangingPunct="1">
              <a:spcAft>
                <a:spcPts val="0"/>
              </a:spcAft>
              <a:buFont typeface="Arial" pitchFamily="34" charset="0"/>
              <a:buChar char="–"/>
              <a:defRPr/>
            </a:pPr>
            <a:r>
              <a:rPr lang="en-US" dirty="0" smtClean="0"/>
              <a:t>Charismatic managers energize and encourage their team in performance project work . Project success become depend on the presence of charismatic leaders . The team relies on the leader for motivation . </a:t>
            </a:r>
          </a:p>
        </p:txBody>
      </p:sp>
      <p:sp>
        <p:nvSpPr>
          <p:cNvPr id="4" name="Content Placeholder 3"/>
          <p:cNvSpPr>
            <a:spLocks noGrp="1"/>
          </p:cNvSpPr>
          <p:nvPr>
            <p:ph sz="half" idx="2"/>
          </p:nvPr>
        </p:nvSpPr>
        <p:spPr/>
        <p:txBody>
          <a:bodyPr rtlCol="0">
            <a:normAutofit fontScale="92500" lnSpcReduction="20000"/>
          </a:bodyPr>
          <a:lstStyle/>
          <a:p>
            <a:pPr eaLnBrk="1" fontAlgn="auto" hangingPunct="1">
              <a:spcAft>
                <a:spcPts val="0"/>
              </a:spcAft>
              <a:buFont typeface="Arial" pitchFamily="34" charset="0"/>
              <a:buChar char="•"/>
              <a:defRPr/>
            </a:pPr>
            <a:r>
              <a:rPr lang="ar-SY" b="1" dirty="0" smtClean="0">
                <a:solidFill>
                  <a:srgbClr val="C00000"/>
                </a:solidFill>
              </a:rPr>
              <a:t>البيروقراطي :</a:t>
            </a:r>
          </a:p>
          <a:p>
            <a:pPr lvl="1" eaLnBrk="1" fontAlgn="auto" hangingPunct="1">
              <a:spcAft>
                <a:spcPts val="0"/>
              </a:spcAft>
              <a:buFont typeface="Arial" pitchFamily="34" charset="0"/>
              <a:buChar char="–"/>
              <a:defRPr/>
            </a:pPr>
            <a:r>
              <a:rPr lang="ar-SY" dirty="0" smtClean="0"/>
              <a:t>يركز على الاتباع الحرفي للاجراءات . يمكن أن يكون مناسبا للأعمال التي تكون فيها التفاصيل مسألة حرجة أو السلامة المتخصصة أو غيرها من النواظم التي يجب الالتزام بها حرفيا .</a:t>
            </a:r>
          </a:p>
          <a:p>
            <a:pPr eaLnBrk="1" fontAlgn="auto" hangingPunct="1">
              <a:spcAft>
                <a:spcPts val="0"/>
              </a:spcAft>
              <a:buFont typeface="Arial" pitchFamily="34" charset="0"/>
              <a:buChar char="•"/>
              <a:defRPr/>
            </a:pPr>
            <a:r>
              <a:rPr lang="ar-SY" b="1" dirty="0" smtClean="0">
                <a:solidFill>
                  <a:srgbClr val="C00000"/>
                </a:solidFill>
              </a:rPr>
              <a:t>الشخصية الجاذبة ( الساحرة ):</a:t>
            </a:r>
          </a:p>
          <a:p>
            <a:pPr lvl="1" eaLnBrk="1" fontAlgn="auto" hangingPunct="1">
              <a:spcAft>
                <a:spcPts val="0"/>
              </a:spcAft>
              <a:buFont typeface="Arial" pitchFamily="34" charset="0"/>
              <a:buChar char="–"/>
              <a:defRPr/>
            </a:pPr>
            <a:r>
              <a:rPr lang="ar-SY" dirty="0" smtClean="0"/>
              <a:t>المدراء ذووا الجذابة أو الساحرة       ( الجاذبة ) يشحذون ويشجعون فريقهم في أداء اعمال المشروع . يصبح نجاح المشروع متوقفا على وجود القدة ذوي الشخصية الساحرة . يعتمد الفريق في تحفيزه على القائد .</a:t>
            </a:r>
            <a:endParaRPr lang="en-US" dirty="0"/>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106BE1-580C-4325-9B40-33382D86ACA2}" type="slidenum">
              <a:rPr lang="ar-SA" smtClean="0">
                <a:solidFill>
                  <a:srgbClr val="898989"/>
                </a:solidFill>
                <a:latin typeface="Calibri" pitchFamily="34" charset="0"/>
              </a:rPr>
              <a:pPr eaLnBrk="1" hangingPunct="1"/>
              <a:t>82</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3301961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Leadership Styles</a:t>
            </a:r>
            <a:br>
              <a:rPr lang="en-US" dirty="0" smtClean="0"/>
            </a:br>
            <a:r>
              <a:rPr lang="ar-SA" dirty="0" smtClean="0"/>
              <a:t> أنماط </a:t>
            </a:r>
            <a:r>
              <a:rPr lang="ar-SY" dirty="0" smtClean="0"/>
              <a:t>ا</a:t>
            </a:r>
            <a:r>
              <a:rPr lang="ar-SA" dirty="0" smtClean="0"/>
              <a:t>لقيادة </a:t>
            </a:r>
            <a:endParaRPr lang="en-US" dirty="0"/>
          </a:p>
        </p:txBody>
      </p:sp>
      <p:sp>
        <p:nvSpPr>
          <p:cNvPr id="3" name="Content Placeholder 2"/>
          <p:cNvSpPr>
            <a:spLocks noGrp="1"/>
          </p:cNvSpPr>
          <p:nvPr>
            <p:ph sz="half" idx="1"/>
          </p:nvPr>
        </p:nvSpPr>
        <p:spPr>
          <a:xfrm>
            <a:off x="304800" y="1600200"/>
            <a:ext cx="4267200" cy="4800600"/>
          </a:xfrm>
        </p:spPr>
        <p:txBody>
          <a:bodyPr rtlCol="0">
            <a:normAutofit fontScale="85000" lnSpcReduction="20000"/>
          </a:bodyPr>
          <a:lstStyle/>
          <a:p>
            <a:pPr eaLnBrk="1" fontAlgn="auto" hangingPunct="1">
              <a:spcAft>
                <a:spcPts val="0"/>
              </a:spcAft>
              <a:buFont typeface="Arial" pitchFamily="34" charset="0"/>
              <a:buChar char="•"/>
              <a:defRPr/>
            </a:pPr>
            <a:r>
              <a:rPr lang="en-US" b="1" dirty="0" smtClean="0">
                <a:solidFill>
                  <a:srgbClr val="C00000"/>
                </a:solidFill>
              </a:rPr>
              <a:t>Democratic or participative :</a:t>
            </a:r>
          </a:p>
          <a:p>
            <a:pPr lvl="1" eaLnBrk="1" fontAlgn="auto" hangingPunct="1">
              <a:spcAft>
                <a:spcPts val="0"/>
              </a:spcAft>
              <a:buFont typeface="Arial" pitchFamily="34" charset="0"/>
              <a:buChar char="–"/>
              <a:defRPr/>
            </a:pPr>
            <a:r>
              <a:rPr lang="en-US" dirty="0" smtClean="0"/>
              <a:t>Encouraging team participation in the decisions – making process . Team members “own “ the decision made by group , which results in improving teamwork and cooperation .</a:t>
            </a:r>
          </a:p>
          <a:p>
            <a:pPr eaLnBrk="1" fontAlgn="auto" hangingPunct="1">
              <a:spcAft>
                <a:spcPts val="0"/>
              </a:spcAft>
              <a:buFont typeface="Arial" pitchFamily="34" charset="0"/>
              <a:buChar char="•"/>
              <a:defRPr/>
            </a:pPr>
            <a:r>
              <a:rPr lang="en-US" b="1" dirty="0" smtClean="0">
                <a:solidFill>
                  <a:srgbClr val="C00000"/>
                </a:solidFill>
              </a:rPr>
              <a:t>Laissez – faire :</a:t>
            </a:r>
          </a:p>
          <a:p>
            <a:pPr lvl="1" eaLnBrk="1" fontAlgn="auto" hangingPunct="1">
              <a:spcAft>
                <a:spcPts val="0"/>
              </a:spcAft>
              <a:buFont typeface="Arial" pitchFamily="34" charset="0"/>
              <a:buChar char="–"/>
              <a:defRPr/>
            </a:pPr>
            <a:r>
              <a:rPr lang="en-US" dirty="0" smtClean="0"/>
              <a:t>A French term . It is translated as “allow to act”, “allow to do “ or “ leave alone “. A Laissez – faire managers is not directly involved in the work of the team , but manages and consult as necessary . The style can be appropriate with a high skilled teams .</a:t>
            </a:r>
          </a:p>
        </p:txBody>
      </p:sp>
      <p:sp>
        <p:nvSpPr>
          <p:cNvPr id="4" name="Content Placeholder 3"/>
          <p:cNvSpPr>
            <a:spLocks noGrp="1"/>
          </p:cNvSpPr>
          <p:nvPr>
            <p:ph sz="half" idx="2"/>
          </p:nvPr>
        </p:nvSpPr>
        <p:spPr>
          <a:xfrm>
            <a:off x="4648200" y="1600200"/>
            <a:ext cx="4038600" cy="4876800"/>
          </a:xfrm>
        </p:spPr>
        <p:txBody>
          <a:bodyPr rtlCol="0">
            <a:normAutofit fontScale="85000" lnSpcReduction="10000"/>
          </a:bodyPr>
          <a:lstStyle/>
          <a:p>
            <a:pPr eaLnBrk="1" fontAlgn="auto" hangingPunct="1">
              <a:spcAft>
                <a:spcPts val="0"/>
              </a:spcAft>
              <a:buFont typeface="Arial" pitchFamily="34" charset="0"/>
              <a:buChar char="•"/>
              <a:defRPr/>
            </a:pPr>
            <a:r>
              <a:rPr lang="ar-SY" b="1" dirty="0" smtClean="0">
                <a:solidFill>
                  <a:srgbClr val="C00000"/>
                </a:solidFill>
              </a:rPr>
              <a:t>الديموقراطي أو التشاركي :</a:t>
            </a:r>
          </a:p>
          <a:p>
            <a:pPr lvl="1" eaLnBrk="1" fontAlgn="auto" hangingPunct="1">
              <a:spcAft>
                <a:spcPts val="0"/>
              </a:spcAft>
              <a:buFont typeface="Arial" pitchFamily="34" charset="0"/>
              <a:buChar char="–"/>
              <a:defRPr/>
            </a:pPr>
            <a:r>
              <a:rPr lang="ar-SY" dirty="0" smtClean="0"/>
              <a:t>يشجع الفريق على المشاركة في عملية اتخاذ القرار . بحيث يشعر أفراده أنهم يمتلكون ذلك القرار كمجموعة , وذلك يؤدي الى تحسن في العمل كفريق ( روح الفريق ) والتعاون .</a:t>
            </a:r>
          </a:p>
          <a:p>
            <a:pPr eaLnBrk="1" fontAlgn="auto" hangingPunct="1">
              <a:spcAft>
                <a:spcPts val="0"/>
              </a:spcAft>
              <a:buFont typeface="Arial" pitchFamily="34" charset="0"/>
              <a:buChar char="•"/>
              <a:defRPr/>
            </a:pPr>
            <a:r>
              <a:rPr lang="ar-SY" b="1" dirty="0" smtClean="0">
                <a:solidFill>
                  <a:srgbClr val="C00000"/>
                </a:solidFill>
              </a:rPr>
              <a:t>دعه وشأنه :</a:t>
            </a:r>
          </a:p>
          <a:p>
            <a:pPr lvl="1" eaLnBrk="1" fontAlgn="auto" hangingPunct="1">
              <a:spcAft>
                <a:spcPts val="0"/>
              </a:spcAft>
              <a:buFont typeface="Arial" pitchFamily="34" charset="0"/>
              <a:buChar char="–"/>
              <a:defRPr/>
            </a:pPr>
            <a:r>
              <a:rPr lang="ar-SY" dirty="0" smtClean="0"/>
              <a:t>هي تعبير فرنسي معناه ” اسمح له بالتصرف ” , ” اسمح له بالعمل        ( لوحده ) ” أو ” دعه وحده ” . والمدير من نوع ” دعه وشأنه ” لا يحشر نفسه مباشرة في عمل الفريق , بل يدير ويقدم الاستشارة حسب الحاجة . هذا الاسلوب يمكن ان يكون مناسبا مع الفريق الذي يتمتع بمهارات عالية .</a:t>
            </a:r>
            <a:endParaRPr lang="en-US" dirty="0"/>
          </a:p>
        </p:txBody>
      </p:sp>
      <p:sp>
        <p:nvSpPr>
          <p:cNvPr id="174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F83383-D5D2-4B10-997C-4A7B6831F0C5}" type="slidenum">
              <a:rPr lang="ar-SA" smtClean="0">
                <a:solidFill>
                  <a:srgbClr val="898989"/>
                </a:solidFill>
                <a:latin typeface="Calibri" pitchFamily="34" charset="0"/>
              </a:rPr>
              <a:pPr eaLnBrk="1" hangingPunct="1"/>
              <a:t>83</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9681622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Leadership Styles</a:t>
            </a:r>
            <a:br>
              <a:rPr lang="en-US" dirty="0" smtClean="0"/>
            </a:br>
            <a:r>
              <a:rPr lang="ar-SA" dirty="0" smtClean="0"/>
              <a:t> أنماط </a:t>
            </a:r>
            <a:r>
              <a:rPr lang="ar-SY" dirty="0" smtClean="0"/>
              <a:t>ا</a:t>
            </a:r>
            <a:r>
              <a:rPr lang="ar-SA" dirty="0" smtClean="0"/>
              <a:t>لقيادة </a:t>
            </a:r>
            <a:endParaRPr lang="en-US" dirty="0"/>
          </a:p>
        </p:txBody>
      </p:sp>
      <p:sp>
        <p:nvSpPr>
          <p:cNvPr id="3" name="Content Placeholder 2"/>
          <p:cNvSpPr>
            <a:spLocks noGrp="1"/>
          </p:cNvSpPr>
          <p:nvPr>
            <p:ph sz="half" idx="1"/>
          </p:nvPr>
        </p:nvSpPr>
        <p:spPr>
          <a:xfrm>
            <a:off x="304800" y="1600200"/>
            <a:ext cx="4191000" cy="4876800"/>
          </a:xfrm>
        </p:spPr>
        <p:txBody>
          <a:bodyPr rtlCol="0">
            <a:normAutofit fontScale="92500"/>
          </a:bodyPr>
          <a:lstStyle/>
          <a:p>
            <a:pPr eaLnBrk="1" fontAlgn="auto" hangingPunct="1">
              <a:spcAft>
                <a:spcPts val="0"/>
              </a:spcAft>
              <a:buFont typeface="Arial" pitchFamily="34" charset="0"/>
              <a:buChar char="•"/>
              <a:defRPr/>
            </a:pPr>
            <a:r>
              <a:rPr lang="en-US" sz="2000" b="1" dirty="0" smtClean="0">
                <a:solidFill>
                  <a:srgbClr val="C00000"/>
                </a:solidFill>
              </a:rPr>
              <a:t>Analytical :</a:t>
            </a:r>
          </a:p>
          <a:p>
            <a:pPr lvl="1" eaLnBrk="1" fontAlgn="auto" hangingPunct="1">
              <a:spcAft>
                <a:spcPts val="0"/>
              </a:spcAft>
              <a:buFont typeface="Arial" pitchFamily="34" charset="0"/>
              <a:buChar char="–"/>
              <a:defRPr/>
            </a:pPr>
            <a:r>
              <a:rPr lang="en-US" sz="1600" dirty="0" smtClean="0"/>
              <a:t>Depends on the manager’s own technical knowledge and ability. Analytical managers often make the technical decisions for the project, which they communicate to their teams . Interview – style communications in which the project manager asks questions to get the facts, is common with this  management style .</a:t>
            </a:r>
          </a:p>
          <a:p>
            <a:pPr eaLnBrk="1" fontAlgn="auto" hangingPunct="1">
              <a:spcAft>
                <a:spcPts val="0"/>
              </a:spcAft>
              <a:buFont typeface="Arial" pitchFamily="34" charset="0"/>
              <a:buChar char="•"/>
              <a:defRPr/>
            </a:pPr>
            <a:r>
              <a:rPr lang="en-US" sz="2000" b="1" dirty="0" smtClean="0">
                <a:solidFill>
                  <a:srgbClr val="C00000"/>
                </a:solidFill>
              </a:rPr>
              <a:t>Driver :</a:t>
            </a:r>
          </a:p>
          <a:p>
            <a:pPr lvl="1" eaLnBrk="1" fontAlgn="auto" hangingPunct="1">
              <a:spcAft>
                <a:spcPts val="0"/>
              </a:spcAft>
              <a:buFont typeface="Arial" pitchFamily="34" charset="0"/>
              <a:buChar char="–"/>
              <a:defRPr/>
            </a:pPr>
            <a:r>
              <a:rPr lang="en-US" sz="1600" dirty="0" smtClean="0"/>
              <a:t>A driver manger is constantly giving directions . His / her competitive attitude drives the team to win .</a:t>
            </a:r>
          </a:p>
          <a:p>
            <a:pPr eaLnBrk="1" fontAlgn="auto" hangingPunct="1">
              <a:spcAft>
                <a:spcPts val="0"/>
              </a:spcAft>
              <a:buFont typeface="Arial" pitchFamily="34" charset="0"/>
              <a:buChar char="•"/>
              <a:defRPr/>
            </a:pPr>
            <a:r>
              <a:rPr lang="en-US" sz="2000" b="1" dirty="0" smtClean="0">
                <a:solidFill>
                  <a:srgbClr val="C00000"/>
                </a:solidFill>
              </a:rPr>
              <a:t>Influencing :</a:t>
            </a:r>
          </a:p>
          <a:p>
            <a:pPr lvl="1" eaLnBrk="1" fontAlgn="auto" hangingPunct="1">
              <a:spcAft>
                <a:spcPts val="0"/>
              </a:spcAft>
              <a:buFont typeface="Arial" pitchFamily="34" charset="0"/>
              <a:buChar char="–"/>
              <a:defRPr/>
            </a:pPr>
            <a:r>
              <a:rPr lang="en-US" sz="1600" dirty="0" smtClean="0"/>
              <a:t>This style emphasizes teamwork, team building , and team decision making . These managers work with their teams to influence project implementation .</a:t>
            </a:r>
            <a:endParaRPr lang="ar-SA" sz="1600" dirty="0" smtClean="0"/>
          </a:p>
        </p:txBody>
      </p:sp>
      <p:sp>
        <p:nvSpPr>
          <p:cNvPr id="4" name="Content Placeholder 3"/>
          <p:cNvSpPr>
            <a:spLocks noGrp="1"/>
          </p:cNvSpPr>
          <p:nvPr>
            <p:ph sz="half" idx="2"/>
          </p:nvPr>
        </p:nvSpPr>
        <p:spPr>
          <a:xfrm>
            <a:off x="4648200" y="1600200"/>
            <a:ext cx="4038600" cy="4876800"/>
          </a:xfrm>
        </p:spPr>
        <p:txBody>
          <a:bodyPr rtlCol="0">
            <a:normAutofit fontScale="77500" lnSpcReduction="20000"/>
          </a:bodyPr>
          <a:lstStyle/>
          <a:p>
            <a:pPr eaLnBrk="1" fontAlgn="auto" hangingPunct="1">
              <a:spcAft>
                <a:spcPts val="0"/>
              </a:spcAft>
              <a:buFont typeface="Arial" pitchFamily="34" charset="0"/>
              <a:buChar char="•"/>
              <a:defRPr/>
            </a:pPr>
            <a:r>
              <a:rPr lang="ar-SY" sz="3400" b="1" dirty="0" smtClean="0">
                <a:solidFill>
                  <a:srgbClr val="C00000"/>
                </a:solidFill>
              </a:rPr>
              <a:t>المحلل</a:t>
            </a:r>
            <a:r>
              <a:rPr lang="ar-SY" b="1" dirty="0" smtClean="0">
                <a:solidFill>
                  <a:srgbClr val="C00000"/>
                </a:solidFill>
              </a:rPr>
              <a:t> :</a:t>
            </a:r>
          </a:p>
          <a:p>
            <a:pPr lvl="1" eaLnBrk="1" fontAlgn="auto" hangingPunct="1">
              <a:spcAft>
                <a:spcPts val="0"/>
              </a:spcAft>
              <a:buFont typeface="Arial" pitchFamily="34" charset="0"/>
              <a:buChar char="–"/>
              <a:defRPr/>
            </a:pPr>
            <a:r>
              <a:rPr lang="ar-SY" dirty="0" smtClean="0"/>
              <a:t>يعتمد على المدراء ذوي المعارف والامكانات التقنية . الدراء المحللون يتخذون غالبا القرارات الفنية حول المشروع , ويقومون بالتواصل مع فريقهم . يتم التواصل باسلوب المقابلة الشخصية حيث يطرح المدير أسئلة ليجمع الوقائع , وذلك وضع عام في هذا النمط . </a:t>
            </a:r>
          </a:p>
          <a:p>
            <a:pPr eaLnBrk="1" fontAlgn="auto" hangingPunct="1">
              <a:spcAft>
                <a:spcPts val="0"/>
              </a:spcAft>
              <a:buFont typeface="Arial" pitchFamily="34" charset="0"/>
              <a:buChar char="•"/>
              <a:defRPr/>
            </a:pPr>
            <a:r>
              <a:rPr lang="ar-SY" sz="3400" b="1" dirty="0" smtClean="0">
                <a:solidFill>
                  <a:srgbClr val="C00000"/>
                </a:solidFill>
              </a:rPr>
              <a:t>السائق ( المسير )</a:t>
            </a:r>
            <a:r>
              <a:rPr lang="ar-SY" b="1" dirty="0" smtClean="0">
                <a:solidFill>
                  <a:srgbClr val="C00000"/>
                </a:solidFill>
              </a:rPr>
              <a:t> :</a:t>
            </a:r>
          </a:p>
          <a:p>
            <a:pPr lvl="1" eaLnBrk="1" fontAlgn="auto" hangingPunct="1">
              <a:spcAft>
                <a:spcPts val="0"/>
              </a:spcAft>
              <a:buFont typeface="Arial" pitchFamily="34" charset="0"/>
              <a:buChar char="–"/>
              <a:defRPr/>
            </a:pPr>
            <a:r>
              <a:rPr lang="ar-SY" dirty="0" smtClean="0"/>
              <a:t>المدير السائق يعطي توجيهات باستمرار , وتقود توجهات مؤهلاته الى قيادة الفريق للكسب . </a:t>
            </a:r>
          </a:p>
          <a:p>
            <a:pPr eaLnBrk="1" fontAlgn="auto" hangingPunct="1">
              <a:spcAft>
                <a:spcPts val="0"/>
              </a:spcAft>
              <a:buFont typeface="Arial" pitchFamily="34" charset="0"/>
              <a:buChar char="•"/>
              <a:defRPr/>
            </a:pPr>
            <a:r>
              <a:rPr lang="ar-SY" sz="3400" b="1" dirty="0" smtClean="0">
                <a:solidFill>
                  <a:srgbClr val="C00000"/>
                </a:solidFill>
              </a:rPr>
              <a:t>المؤثر</a:t>
            </a:r>
            <a:r>
              <a:rPr lang="ar-SY" b="1" dirty="0" smtClean="0">
                <a:solidFill>
                  <a:srgbClr val="C00000"/>
                </a:solidFill>
              </a:rPr>
              <a:t> :</a:t>
            </a:r>
          </a:p>
          <a:p>
            <a:pPr lvl="1" eaLnBrk="1" fontAlgn="auto" hangingPunct="1">
              <a:spcAft>
                <a:spcPts val="0"/>
              </a:spcAft>
              <a:buFont typeface="Arial" pitchFamily="34" charset="0"/>
              <a:buChar char="–"/>
              <a:defRPr/>
            </a:pPr>
            <a:r>
              <a:rPr lang="ar-SY" dirty="0" smtClean="0"/>
              <a:t>هذا النمط يركز على العمل كفريق , بناء الفريق , واتخاذ القرارات من قبل الفريق كمجموعة . هؤلاء المدراء يعملون مع فرقهم للتأثير في تنفيذ المشروع .</a:t>
            </a:r>
            <a:endParaRPr lang="en-US" dirty="0"/>
          </a:p>
        </p:txBody>
      </p:sp>
      <p:sp>
        <p:nvSpPr>
          <p:cNvPr id="184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129E67-2B91-4EE0-A3B6-F6E17229E648}" type="slidenum">
              <a:rPr lang="ar-SA" smtClean="0">
                <a:solidFill>
                  <a:srgbClr val="898989"/>
                </a:solidFill>
                <a:latin typeface="Calibri" pitchFamily="34" charset="0"/>
              </a:rPr>
              <a:pPr eaLnBrk="1" hangingPunct="1"/>
              <a:t>84</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21732153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p:txBody>
          <a:bodyPr/>
          <a:lstStyle/>
          <a:p>
            <a:pPr eaLnBrk="1" hangingPunct="1"/>
            <a:r>
              <a:rPr lang="en-US" sz="3200" smtClean="0"/>
              <a:t>Sources of Conflict</a:t>
            </a:r>
            <a:r>
              <a:rPr lang="ar-SY" sz="3200" smtClean="0"/>
              <a:t/>
            </a:r>
            <a:br>
              <a:rPr lang="ar-SY" sz="3200" smtClean="0"/>
            </a:br>
            <a:r>
              <a:rPr lang="ar-SY" sz="3200" smtClean="0"/>
              <a:t>مصادر النزاعات </a:t>
            </a:r>
            <a:endParaRPr lang="ar-SA" sz="3600" smtClean="0"/>
          </a:p>
        </p:txBody>
      </p:sp>
      <p:sp>
        <p:nvSpPr>
          <p:cNvPr id="3" name="عنصر نائب للمحتوى 2"/>
          <p:cNvSpPr>
            <a:spLocks noGrp="1"/>
          </p:cNvSpPr>
          <p:nvPr>
            <p:ph sz="half" idx="1"/>
          </p:nvPr>
        </p:nvSpPr>
        <p:spPr/>
        <p:txBody>
          <a:bodyPr rtlCol="0">
            <a:normAutofit fontScale="62500" lnSpcReduction="20000"/>
          </a:bodyPr>
          <a:lstStyle/>
          <a:p>
            <a:pPr marL="514350" indent="-514350" eaLnBrk="1" fontAlgn="auto" hangingPunct="1">
              <a:spcAft>
                <a:spcPts val="0"/>
              </a:spcAft>
              <a:buFont typeface="+mj-lt"/>
              <a:buAutoNum type="arabicPeriod"/>
              <a:defRPr/>
            </a:pPr>
            <a:r>
              <a:rPr lang="en-US" b="1" dirty="0" smtClean="0">
                <a:solidFill>
                  <a:srgbClr val="C00000"/>
                </a:solidFill>
              </a:rPr>
              <a:t>Schedule :</a:t>
            </a:r>
          </a:p>
          <a:p>
            <a:pPr marL="914400" lvl="1" indent="-514350" eaLnBrk="1" fontAlgn="auto" hangingPunct="1">
              <a:spcAft>
                <a:spcPts val="0"/>
              </a:spcAft>
              <a:buFont typeface="Arial" pitchFamily="34" charset="0"/>
              <a:buChar char="–"/>
              <a:defRPr/>
            </a:pPr>
            <a:r>
              <a:rPr lang="en-US" dirty="0" smtClean="0"/>
              <a:t>Example : Timing, Sequencing, and Scheduling of Project Related Tasks.</a:t>
            </a:r>
          </a:p>
          <a:p>
            <a:pPr marL="514350" indent="-514350" eaLnBrk="1" fontAlgn="auto" hangingPunct="1">
              <a:spcAft>
                <a:spcPts val="0"/>
              </a:spcAft>
              <a:buFont typeface="+mj-lt"/>
              <a:buAutoNum type="arabicPeriod"/>
              <a:defRPr/>
            </a:pPr>
            <a:r>
              <a:rPr lang="en-US" b="1" dirty="0" smtClean="0">
                <a:solidFill>
                  <a:srgbClr val="C00000"/>
                </a:solidFill>
              </a:rPr>
              <a:t>Project Priorities:</a:t>
            </a:r>
          </a:p>
          <a:p>
            <a:pPr marL="914400" lvl="1" indent="-514350" eaLnBrk="1" fontAlgn="auto" hangingPunct="1">
              <a:spcAft>
                <a:spcPts val="0"/>
              </a:spcAft>
              <a:buFont typeface="Arial" pitchFamily="34" charset="0"/>
              <a:buChar char="–"/>
              <a:defRPr/>
            </a:pPr>
            <a:r>
              <a:rPr lang="en-US" dirty="0" smtClean="0"/>
              <a:t>Example : Sequence of                    Activities &amp; Tasks.</a:t>
            </a:r>
          </a:p>
          <a:p>
            <a:pPr marL="514350" indent="-514350" eaLnBrk="1" fontAlgn="auto" hangingPunct="1">
              <a:spcAft>
                <a:spcPts val="0"/>
              </a:spcAft>
              <a:buFont typeface="+mj-lt"/>
              <a:buAutoNum type="arabicPeriod"/>
              <a:defRPr/>
            </a:pPr>
            <a:r>
              <a:rPr lang="en-US" b="1" dirty="0" smtClean="0">
                <a:solidFill>
                  <a:srgbClr val="C00000"/>
                </a:solidFill>
              </a:rPr>
              <a:t>Resources:</a:t>
            </a:r>
          </a:p>
          <a:p>
            <a:pPr marL="914400" lvl="1" indent="-514350" eaLnBrk="1" fontAlgn="auto" hangingPunct="1">
              <a:spcAft>
                <a:spcPts val="0"/>
              </a:spcAft>
              <a:buFont typeface="Arial" pitchFamily="34" charset="0"/>
              <a:buChar char="–"/>
              <a:defRPr/>
            </a:pPr>
            <a:r>
              <a:rPr lang="en-US" dirty="0" smtClean="0"/>
              <a:t>Example : Staffing of </a:t>
            </a:r>
            <a:r>
              <a:rPr lang="it-IT" dirty="0" smtClean="0"/>
              <a:t>Project Team.</a:t>
            </a:r>
            <a:endParaRPr lang="en-US" dirty="0" smtClean="0"/>
          </a:p>
          <a:p>
            <a:pPr marL="514350" indent="-514350" eaLnBrk="1" fontAlgn="auto" hangingPunct="1">
              <a:spcAft>
                <a:spcPts val="0"/>
              </a:spcAft>
              <a:buFont typeface="+mj-lt"/>
              <a:buAutoNum type="arabicPeriod"/>
              <a:defRPr/>
            </a:pPr>
            <a:r>
              <a:rPr lang="en-US" b="1" dirty="0" smtClean="0">
                <a:solidFill>
                  <a:srgbClr val="C00000"/>
                </a:solidFill>
              </a:rPr>
              <a:t>Technical Opinions:</a:t>
            </a:r>
          </a:p>
          <a:p>
            <a:pPr marL="914400" lvl="1" indent="-514350" eaLnBrk="1" fontAlgn="auto" hangingPunct="1">
              <a:spcAft>
                <a:spcPts val="0"/>
              </a:spcAft>
              <a:buFont typeface="Arial" pitchFamily="34" charset="0"/>
              <a:buChar char="–"/>
              <a:defRPr/>
            </a:pPr>
            <a:r>
              <a:rPr lang="en-US" dirty="0" smtClean="0"/>
              <a:t>Example : Technical Issues, Specs., &amp; Trade – Offs.</a:t>
            </a:r>
          </a:p>
          <a:p>
            <a:pPr marL="514350" indent="-514350" eaLnBrk="1" fontAlgn="auto" hangingPunct="1">
              <a:spcAft>
                <a:spcPts val="0"/>
              </a:spcAft>
              <a:buFont typeface="+mj-lt"/>
              <a:buAutoNum type="arabicPeriod"/>
              <a:defRPr/>
            </a:pPr>
            <a:r>
              <a:rPr lang="en-US" b="1" dirty="0" smtClean="0">
                <a:solidFill>
                  <a:srgbClr val="C00000"/>
                </a:solidFill>
              </a:rPr>
              <a:t>Admin. Procedures:</a:t>
            </a:r>
          </a:p>
          <a:p>
            <a:pPr marL="914400" lvl="1" indent="-514350" eaLnBrk="1" fontAlgn="auto" hangingPunct="1">
              <a:spcAft>
                <a:spcPts val="0"/>
              </a:spcAft>
              <a:buFont typeface="Arial" pitchFamily="34" charset="0"/>
              <a:buChar char="–"/>
              <a:defRPr/>
            </a:pPr>
            <a:r>
              <a:rPr lang="en-US" dirty="0" smtClean="0"/>
              <a:t>Example : How Project Will Be managed.</a:t>
            </a:r>
          </a:p>
          <a:p>
            <a:pPr marL="514350" indent="-514350" eaLnBrk="1" fontAlgn="auto" hangingPunct="1">
              <a:spcAft>
                <a:spcPts val="0"/>
              </a:spcAft>
              <a:buFont typeface="+mj-lt"/>
              <a:buAutoNum type="arabicPeriod"/>
              <a:defRPr/>
            </a:pPr>
            <a:r>
              <a:rPr lang="en-US" b="1" dirty="0" smtClean="0">
                <a:solidFill>
                  <a:srgbClr val="C00000"/>
                </a:solidFill>
              </a:rPr>
              <a:t>Cost:</a:t>
            </a:r>
          </a:p>
          <a:p>
            <a:pPr marL="914400" lvl="1" indent="-514350" eaLnBrk="1" fontAlgn="auto" hangingPunct="1">
              <a:spcAft>
                <a:spcPts val="0"/>
              </a:spcAft>
              <a:buFont typeface="Arial" pitchFamily="34" charset="0"/>
              <a:buChar char="–"/>
              <a:defRPr/>
            </a:pPr>
            <a:r>
              <a:rPr lang="en-US" dirty="0" smtClean="0"/>
              <a:t>Example : Cost Estimates From Support Areas Regarding WBS.</a:t>
            </a:r>
          </a:p>
          <a:p>
            <a:pPr marL="514350" indent="-514350" eaLnBrk="1" fontAlgn="auto" hangingPunct="1">
              <a:spcAft>
                <a:spcPts val="0"/>
              </a:spcAft>
              <a:buFont typeface="+mj-lt"/>
              <a:buAutoNum type="arabicPeriod"/>
              <a:defRPr/>
            </a:pPr>
            <a:r>
              <a:rPr lang="en-US" b="1" dirty="0" smtClean="0">
                <a:solidFill>
                  <a:srgbClr val="C00000"/>
                </a:solidFill>
              </a:rPr>
              <a:t>Personality:</a:t>
            </a:r>
          </a:p>
          <a:p>
            <a:pPr marL="914400" lvl="1" indent="-514350" eaLnBrk="1" fontAlgn="auto" hangingPunct="1">
              <a:spcAft>
                <a:spcPts val="0"/>
              </a:spcAft>
              <a:buFont typeface="Arial" pitchFamily="34" charset="0"/>
              <a:buChar char="–"/>
              <a:defRPr/>
            </a:pPr>
            <a:r>
              <a:rPr lang="en-US" dirty="0" smtClean="0"/>
              <a:t>Example : Interpersonal Issues.</a:t>
            </a:r>
            <a:endParaRPr lang="ar-SA" dirty="0"/>
          </a:p>
        </p:txBody>
      </p:sp>
      <p:sp>
        <p:nvSpPr>
          <p:cNvPr id="10" name="Content Placeholder 9"/>
          <p:cNvSpPr>
            <a:spLocks noGrp="1"/>
          </p:cNvSpPr>
          <p:nvPr>
            <p:ph sz="half" idx="2"/>
          </p:nvPr>
        </p:nvSpPr>
        <p:spPr>
          <a:xfrm>
            <a:off x="4648200" y="1676400"/>
            <a:ext cx="4038600" cy="4525963"/>
          </a:xfrm>
        </p:spPr>
        <p:txBody>
          <a:bodyPr rtlCol="0">
            <a:normAutofit fontScale="62500" lnSpcReduction="20000"/>
          </a:bodyPr>
          <a:lstStyle/>
          <a:p>
            <a:pPr marL="514350" indent="-514350" eaLnBrk="1" fontAlgn="auto" hangingPunct="1">
              <a:spcAft>
                <a:spcPts val="0"/>
              </a:spcAft>
              <a:buFont typeface="+mj-lt"/>
              <a:buAutoNum type="arabicPeriod"/>
              <a:defRPr/>
            </a:pPr>
            <a:r>
              <a:rPr lang="ar-SA" b="1" dirty="0" smtClean="0">
                <a:solidFill>
                  <a:srgbClr val="C00000"/>
                </a:solidFill>
              </a:rPr>
              <a:t>الجدول الزمني :</a:t>
            </a:r>
          </a:p>
          <a:p>
            <a:pPr marL="914400" lvl="1" indent="-514350" eaLnBrk="1" fontAlgn="auto" hangingPunct="1">
              <a:spcAft>
                <a:spcPts val="0"/>
              </a:spcAft>
              <a:buFont typeface="Arial" pitchFamily="34" charset="0"/>
              <a:buChar char="–"/>
              <a:defRPr/>
            </a:pPr>
            <a:r>
              <a:rPr lang="ar-SA" dirty="0" smtClean="0"/>
              <a:t>مثال : التوقيت, التتابع, وجدولة النشاطات المتعلقة بالمشروع .</a:t>
            </a:r>
          </a:p>
          <a:p>
            <a:pPr marL="514350" indent="-514350" eaLnBrk="1" fontAlgn="auto" hangingPunct="1">
              <a:spcAft>
                <a:spcPts val="0"/>
              </a:spcAft>
              <a:buFont typeface="+mj-lt"/>
              <a:buAutoNum type="arabicPeriod"/>
              <a:defRPr/>
            </a:pPr>
            <a:r>
              <a:rPr lang="ar-SA" b="1" dirty="0" smtClean="0">
                <a:solidFill>
                  <a:srgbClr val="C00000"/>
                </a:solidFill>
              </a:rPr>
              <a:t>أولويات المشروع :</a:t>
            </a:r>
          </a:p>
          <a:p>
            <a:pPr marL="914400" lvl="1" indent="-514350" eaLnBrk="1" fontAlgn="auto" hangingPunct="1">
              <a:spcAft>
                <a:spcPts val="0"/>
              </a:spcAft>
              <a:buFont typeface="Arial" pitchFamily="34" charset="0"/>
              <a:buChar char="–"/>
              <a:defRPr/>
            </a:pPr>
            <a:r>
              <a:rPr lang="ar-SA" dirty="0" smtClean="0"/>
              <a:t>مثال : تتابع النشاطات والمهام .</a:t>
            </a:r>
          </a:p>
          <a:p>
            <a:pPr marL="514350" indent="-514350" eaLnBrk="1" fontAlgn="auto" hangingPunct="1">
              <a:spcAft>
                <a:spcPts val="0"/>
              </a:spcAft>
              <a:buFont typeface="+mj-lt"/>
              <a:buAutoNum type="arabicPeriod"/>
              <a:defRPr/>
            </a:pPr>
            <a:r>
              <a:rPr lang="ar-SA" b="1" dirty="0" smtClean="0">
                <a:solidFill>
                  <a:srgbClr val="C00000"/>
                </a:solidFill>
              </a:rPr>
              <a:t>الموارد :</a:t>
            </a:r>
          </a:p>
          <a:p>
            <a:pPr marL="914400" lvl="1" indent="-514350" eaLnBrk="1" fontAlgn="auto" hangingPunct="1">
              <a:spcAft>
                <a:spcPts val="0"/>
              </a:spcAft>
              <a:buFont typeface="Arial" pitchFamily="34" charset="0"/>
              <a:buChar char="–"/>
              <a:defRPr/>
            </a:pPr>
            <a:r>
              <a:rPr lang="ar-SA" dirty="0" smtClean="0"/>
              <a:t>مثال : توظيف أعضاء فريق المشروع .</a:t>
            </a:r>
          </a:p>
          <a:p>
            <a:pPr marL="514350" indent="-514350" eaLnBrk="1" fontAlgn="auto" hangingPunct="1">
              <a:spcAft>
                <a:spcPts val="0"/>
              </a:spcAft>
              <a:buFont typeface="+mj-lt"/>
              <a:buAutoNum type="arabicPeriod"/>
              <a:defRPr/>
            </a:pPr>
            <a:r>
              <a:rPr lang="ar-SA" b="1" dirty="0" smtClean="0">
                <a:solidFill>
                  <a:srgbClr val="C00000"/>
                </a:solidFill>
              </a:rPr>
              <a:t>الآراء الفنية :</a:t>
            </a:r>
          </a:p>
          <a:p>
            <a:pPr marL="914400" lvl="1" indent="-514350" eaLnBrk="1" fontAlgn="auto" hangingPunct="1">
              <a:spcAft>
                <a:spcPts val="0"/>
              </a:spcAft>
              <a:buFont typeface="Arial" pitchFamily="34" charset="0"/>
              <a:buChar char="–"/>
              <a:defRPr/>
            </a:pPr>
            <a:r>
              <a:rPr lang="ar-SA" dirty="0" smtClean="0"/>
              <a:t>مثال : المسائل الفنية, المواصفات, والمفاضلة بين الخيارات .</a:t>
            </a:r>
          </a:p>
          <a:p>
            <a:pPr eaLnBrk="1" fontAlgn="auto" hangingPunct="1">
              <a:spcAft>
                <a:spcPts val="0"/>
              </a:spcAft>
              <a:buFont typeface="Arial" pitchFamily="34" charset="0"/>
              <a:buChar char="•"/>
              <a:defRPr/>
            </a:pPr>
            <a:r>
              <a:rPr lang="ar-SY" b="1" dirty="0" smtClean="0">
                <a:solidFill>
                  <a:srgbClr val="C00000"/>
                </a:solidFill>
              </a:rPr>
              <a:t>الاجراءات الادارية .</a:t>
            </a:r>
          </a:p>
          <a:p>
            <a:pPr marL="914400" lvl="1" indent="-514350" eaLnBrk="1" fontAlgn="auto" hangingPunct="1">
              <a:spcAft>
                <a:spcPts val="0"/>
              </a:spcAft>
              <a:buFont typeface="Arial" pitchFamily="34" charset="0"/>
              <a:buChar char="–"/>
              <a:defRPr/>
            </a:pPr>
            <a:r>
              <a:rPr lang="ar-SA" dirty="0" smtClean="0"/>
              <a:t>مثال : كيفية ادارة المشروع .</a:t>
            </a:r>
          </a:p>
          <a:p>
            <a:pPr marL="514350" indent="-514350" eaLnBrk="1" fontAlgn="auto" hangingPunct="1">
              <a:spcAft>
                <a:spcPts val="0"/>
              </a:spcAft>
              <a:buFont typeface="+mj-lt"/>
              <a:buAutoNum type="arabicPeriod"/>
              <a:defRPr/>
            </a:pPr>
            <a:r>
              <a:rPr lang="ar-SA" b="1" dirty="0" smtClean="0">
                <a:solidFill>
                  <a:srgbClr val="C00000"/>
                </a:solidFill>
              </a:rPr>
              <a:t>التكلفة .</a:t>
            </a:r>
          </a:p>
          <a:p>
            <a:pPr marL="914400" lvl="1" indent="-514350" eaLnBrk="1" fontAlgn="auto" hangingPunct="1">
              <a:spcAft>
                <a:spcPts val="0"/>
              </a:spcAft>
              <a:buFont typeface="Arial" pitchFamily="34" charset="0"/>
              <a:buChar char="–"/>
              <a:defRPr/>
            </a:pPr>
            <a:r>
              <a:rPr lang="ar-SA" dirty="0" smtClean="0"/>
              <a:t>تقديرات التكلفة من مجالات المساندة فيما يتعلق بهيكل تجزئة العمل .</a:t>
            </a:r>
          </a:p>
          <a:p>
            <a:pPr marL="514350" indent="-514350" eaLnBrk="1" fontAlgn="auto" hangingPunct="1">
              <a:spcAft>
                <a:spcPts val="0"/>
              </a:spcAft>
              <a:buFont typeface="+mj-lt"/>
              <a:buAutoNum type="arabicPeriod"/>
              <a:defRPr/>
            </a:pPr>
            <a:r>
              <a:rPr lang="ar-SA" b="1" dirty="0" smtClean="0"/>
              <a:t>الشخصية . </a:t>
            </a:r>
          </a:p>
          <a:p>
            <a:pPr marL="914400" lvl="1" indent="-514350" eaLnBrk="1" fontAlgn="auto" hangingPunct="1">
              <a:spcAft>
                <a:spcPts val="0"/>
              </a:spcAft>
              <a:buFont typeface="Arial" pitchFamily="34" charset="0"/>
              <a:buChar char="–"/>
              <a:defRPr/>
            </a:pPr>
            <a:r>
              <a:rPr lang="ar-SA" dirty="0" smtClean="0"/>
              <a:t>المسائل بين الأفراد .</a:t>
            </a:r>
            <a:endParaRPr lang="ar-SA" dirty="0"/>
          </a:p>
        </p:txBody>
      </p:sp>
      <p:sp>
        <p:nvSpPr>
          <p:cNvPr id="19461" name="عنصر نائب لرقم الشريحة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3E973B8-D1CC-4FEF-9D45-6CDA046EB6DA}" type="slidenum">
              <a:rPr lang="ar-SA" smtClean="0">
                <a:solidFill>
                  <a:srgbClr val="898989"/>
                </a:solidFill>
                <a:latin typeface="Calibri" pitchFamily="34" charset="0"/>
              </a:rPr>
              <a:pPr eaLnBrk="1" hangingPunct="1"/>
              <a:t>85</a:t>
            </a:fld>
            <a:endParaRPr lang="en-US" smtClean="0">
              <a:solidFill>
                <a:srgbClr val="898989"/>
              </a:solidFill>
              <a:latin typeface="Calibri" pitchFamily="34" charset="0"/>
            </a:endParaRPr>
          </a:p>
        </p:txBody>
      </p:sp>
      <p:sp>
        <p:nvSpPr>
          <p:cNvPr id="5" name="مربع نص 4"/>
          <p:cNvSpPr txBox="1"/>
          <p:nvPr/>
        </p:nvSpPr>
        <p:spPr>
          <a:xfrm>
            <a:off x="3733800" y="2286000"/>
            <a:ext cx="1981200" cy="58420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fontAlgn="auto">
              <a:spcBef>
                <a:spcPts val="0"/>
              </a:spcBef>
              <a:spcAft>
                <a:spcPts val="0"/>
              </a:spcAft>
              <a:defRPr/>
            </a:pPr>
            <a:r>
              <a:rPr lang="en-US" sz="1600" b="1" dirty="0">
                <a:solidFill>
                  <a:schemeClr val="tx1"/>
                </a:solidFill>
              </a:rPr>
              <a:t>Most Serious</a:t>
            </a:r>
          </a:p>
          <a:p>
            <a:pPr algn="ctr" fontAlgn="auto">
              <a:spcBef>
                <a:spcPts val="0"/>
              </a:spcBef>
              <a:spcAft>
                <a:spcPts val="0"/>
              </a:spcAft>
              <a:defRPr/>
            </a:pPr>
            <a:r>
              <a:rPr lang="ar-SA" sz="1600" b="1" dirty="0">
                <a:solidFill>
                  <a:schemeClr val="tx1"/>
                </a:solidFill>
              </a:rPr>
              <a:t>أكثر خطورة</a:t>
            </a:r>
          </a:p>
        </p:txBody>
      </p:sp>
      <p:cxnSp>
        <p:nvCxnSpPr>
          <p:cNvPr id="7" name="رابط كسهم مستقيم 6"/>
          <p:cNvCxnSpPr>
            <a:stCxn id="5" idx="2"/>
          </p:cNvCxnSpPr>
          <p:nvPr/>
        </p:nvCxnSpPr>
        <p:spPr>
          <a:xfrm rot="16200000" flipH="1">
            <a:off x="3263900" y="4330700"/>
            <a:ext cx="2921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مربع نص 7"/>
          <p:cNvSpPr txBox="1"/>
          <p:nvPr/>
        </p:nvSpPr>
        <p:spPr>
          <a:xfrm>
            <a:off x="4114800" y="5791200"/>
            <a:ext cx="1219200" cy="58420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fontAlgn="auto">
              <a:spcBef>
                <a:spcPts val="0"/>
              </a:spcBef>
              <a:spcAft>
                <a:spcPts val="0"/>
              </a:spcAft>
              <a:defRPr/>
            </a:pPr>
            <a:r>
              <a:rPr lang="en-US" sz="1600" b="1" dirty="0"/>
              <a:t>Less Serious</a:t>
            </a:r>
          </a:p>
          <a:p>
            <a:pPr algn="ctr" fontAlgn="auto">
              <a:spcBef>
                <a:spcPts val="0"/>
              </a:spcBef>
              <a:spcAft>
                <a:spcPts val="0"/>
              </a:spcAft>
              <a:defRPr/>
            </a:pPr>
            <a:r>
              <a:rPr lang="ar-SA" sz="1600" b="1" dirty="0"/>
              <a:t>أقل خطورة</a:t>
            </a:r>
          </a:p>
        </p:txBody>
      </p:sp>
    </p:spTree>
    <p:extLst>
      <p:ext uri="{BB962C8B-B14F-4D97-AF65-F5344CB8AC3E}">
        <p14:creationId xmlns:p14="http://schemas.microsoft.com/office/powerpoint/2010/main" val="2343078042"/>
      </p:ext>
    </p:extLst>
  </p:cSld>
  <p:clrMapOvr>
    <a:masterClrMapping/>
  </p:clrMapOvr>
  <p:transition advTm="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Conflict Resolution Approaches</a:t>
            </a:r>
            <a:r>
              <a:rPr lang="ar-SY" dirty="0" smtClean="0"/>
              <a:t/>
            </a:r>
            <a:br>
              <a:rPr lang="ar-SY" dirty="0" smtClean="0"/>
            </a:br>
            <a:r>
              <a:rPr lang="ar-SY" dirty="0" smtClean="0"/>
              <a:t>طرق حل النزاعات </a:t>
            </a:r>
            <a:endParaRPr lang="en-US" dirty="0" smtClean="0"/>
          </a:p>
        </p:txBody>
      </p:sp>
      <p:sp>
        <p:nvSpPr>
          <p:cNvPr id="20483" name="Rectangle 3"/>
          <p:cNvSpPr>
            <a:spLocks noGrp="1" noChangeArrowheads="1"/>
          </p:cNvSpPr>
          <p:nvPr>
            <p:ph sz="half" idx="1"/>
          </p:nvPr>
        </p:nvSpPr>
        <p:spPr>
          <a:xfrm>
            <a:off x="304800" y="1600200"/>
            <a:ext cx="4648200" cy="5029200"/>
          </a:xfrm>
        </p:spPr>
        <p:txBody>
          <a:bodyPr/>
          <a:lstStyle/>
          <a:p>
            <a:pPr eaLnBrk="1" hangingPunct="1"/>
            <a:r>
              <a:rPr lang="en-US" sz="2600" smtClean="0">
                <a:solidFill>
                  <a:srgbClr val="C00000"/>
                </a:solidFill>
              </a:rPr>
              <a:t> </a:t>
            </a:r>
            <a:r>
              <a:rPr lang="en-US" sz="2600" b="1" smtClean="0">
                <a:solidFill>
                  <a:srgbClr val="C00000"/>
                </a:solidFill>
              </a:rPr>
              <a:t>Withdrawing/Avoiding</a:t>
            </a:r>
            <a:r>
              <a:rPr lang="en-US" sz="2600" smtClean="0">
                <a:solidFill>
                  <a:srgbClr val="C00000"/>
                </a:solidFill>
              </a:rPr>
              <a:t>. </a:t>
            </a:r>
            <a:endParaRPr lang="ar-SY" sz="2600" smtClean="0">
              <a:solidFill>
                <a:srgbClr val="C00000"/>
              </a:solidFill>
            </a:endParaRPr>
          </a:p>
          <a:p>
            <a:pPr lvl="1" eaLnBrk="1" hangingPunct="1"/>
            <a:r>
              <a:rPr lang="en-US" smtClean="0"/>
              <a:t>Retreating from an actual or potential conflict situation.</a:t>
            </a:r>
          </a:p>
          <a:p>
            <a:pPr eaLnBrk="1" hangingPunct="1"/>
            <a:r>
              <a:rPr lang="en-US" sz="2600" b="1" smtClean="0">
                <a:solidFill>
                  <a:srgbClr val="C00000"/>
                </a:solidFill>
              </a:rPr>
              <a:t>Smoothing/Accommodating</a:t>
            </a:r>
            <a:endParaRPr lang="ar-SY" sz="2600" b="1" smtClean="0">
              <a:solidFill>
                <a:srgbClr val="C00000"/>
              </a:solidFill>
            </a:endParaRPr>
          </a:p>
          <a:p>
            <a:pPr lvl="1" eaLnBrk="1" hangingPunct="1"/>
            <a:r>
              <a:rPr lang="en-US" smtClean="0"/>
              <a:t> Emphasizing areas of agreement rather than areas of difference.</a:t>
            </a:r>
          </a:p>
          <a:p>
            <a:pPr eaLnBrk="1" hangingPunct="1"/>
            <a:r>
              <a:rPr lang="en-US" sz="2600" b="1" smtClean="0">
                <a:solidFill>
                  <a:srgbClr val="C00000"/>
                </a:solidFill>
              </a:rPr>
              <a:t>Compromising. </a:t>
            </a:r>
            <a:endParaRPr lang="ar-SY" sz="2600" b="1" smtClean="0">
              <a:solidFill>
                <a:srgbClr val="C00000"/>
              </a:solidFill>
            </a:endParaRPr>
          </a:p>
          <a:p>
            <a:pPr lvl="1" eaLnBrk="1" hangingPunct="1"/>
            <a:r>
              <a:rPr lang="en-US" smtClean="0"/>
              <a:t>Searching for solutions that bring some degree of satisfaction to all parties.</a:t>
            </a:r>
          </a:p>
        </p:txBody>
      </p:sp>
      <p:sp>
        <p:nvSpPr>
          <p:cNvPr id="5" name="Content Placeholder 4"/>
          <p:cNvSpPr>
            <a:spLocks noGrp="1"/>
          </p:cNvSpPr>
          <p:nvPr>
            <p:ph sz="half" idx="2"/>
          </p:nvPr>
        </p:nvSpPr>
        <p:spPr>
          <a:xfrm>
            <a:off x="4648200" y="1600200"/>
            <a:ext cx="4038600" cy="4953000"/>
          </a:xfrm>
        </p:spPr>
        <p:txBody>
          <a:bodyPr rtlCol="0">
            <a:normAutofit lnSpcReduction="10000"/>
          </a:bodyPr>
          <a:lstStyle/>
          <a:p>
            <a:pPr eaLnBrk="1" fontAlgn="auto" hangingPunct="1">
              <a:spcAft>
                <a:spcPts val="0"/>
              </a:spcAft>
              <a:buFont typeface="Arial" pitchFamily="34" charset="0"/>
              <a:buChar char="•"/>
              <a:defRPr/>
            </a:pPr>
            <a:r>
              <a:rPr lang="ar-SY" sz="3200" b="1" dirty="0" smtClean="0">
                <a:solidFill>
                  <a:srgbClr val="C00000"/>
                </a:solidFill>
              </a:rPr>
              <a:t> الانسحاب/التفادي.</a:t>
            </a:r>
          </a:p>
          <a:p>
            <a:pPr lvl="1" eaLnBrk="1" fontAlgn="auto" hangingPunct="1">
              <a:spcAft>
                <a:spcPts val="0"/>
              </a:spcAft>
              <a:buFont typeface="Arial" pitchFamily="34" charset="0"/>
              <a:buChar char="–"/>
              <a:defRPr/>
            </a:pPr>
            <a:r>
              <a:rPr lang="ar-SY" sz="2800" dirty="0" smtClean="0"/>
              <a:t> الانسحاب من حالة الصراع الفعلي أو المحتمل.</a:t>
            </a:r>
          </a:p>
          <a:p>
            <a:pPr eaLnBrk="1" fontAlgn="auto" hangingPunct="1">
              <a:spcAft>
                <a:spcPts val="0"/>
              </a:spcAft>
              <a:buFont typeface="Arial" pitchFamily="34" charset="0"/>
              <a:buChar char="•"/>
              <a:defRPr/>
            </a:pPr>
            <a:r>
              <a:rPr lang="ar-SY" sz="3200" b="1" dirty="0" smtClean="0">
                <a:solidFill>
                  <a:srgbClr val="C00000"/>
                </a:solidFill>
              </a:rPr>
              <a:t> التسوية/التكيف.</a:t>
            </a:r>
          </a:p>
          <a:p>
            <a:pPr lvl="1" eaLnBrk="1" fontAlgn="auto" hangingPunct="1">
              <a:spcAft>
                <a:spcPts val="0"/>
              </a:spcAft>
              <a:buFont typeface="Arial" pitchFamily="34" charset="0"/>
              <a:buChar char="–"/>
              <a:defRPr/>
            </a:pPr>
            <a:r>
              <a:rPr lang="ar-SY" sz="2800" dirty="0" smtClean="0"/>
              <a:t> تأكيد مجالات الاتفاق بدلاً من مجالات الاختلاف.</a:t>
            </a:r>
          </a:p>
          <a:p>
            <a:pPr eaLnBrk="1" fontAlgn="auto" hangingPunct="1">
              <a:spcAft>
                <a:spcPts val="0"/>
              </a:spcAft>
              <a:buFont typeface="Arial" pitchFamily="34" charset="0"/>
              <a:buChar char="•"/>
              <a:defRPr/>
            </a:pPr>
            <a:r>
              <a:rPr lang="ar-SY" sz="3200" b="1" dirty="0" smtClean="0">
                <a:solidFill>
                  <a:srgbClr val="C00000"/>
                </a:solidFill>
              </a:rPr>
              <a:t> الحلول الوسط. </a:t>
            </a:r>
          </a:p>
          <a:p>
            <a:pPr lvl="1" eaLnBrk="1" fontAlgn="auto" hangingPunct="1">
              <a:spcAft>
                <a:spcPts val="0"/>
              </a:spcAft>
              <a:buFont typeface="Arial" pitchFamily="34" charset="0"/>
              <a:buChar char="–"/>
              <a:defRPr/>
            </a:pPr>
            <a:r>
              <a:rPr lang="ar-SY" sz="2800" dirty="0" smtClean="0"/>
              <a:t>البحث عن حلول تحقق درجة معينة من الرضا لدى جميع الأطراف.</a:t>
            </a:r>
          </a:p>
          <a:p>
            <a:pPr eaLnBrk="1" fontAlgn="auto" hangingPunct="1">
              <a:spcAft>
                <a:spcPts val="0"/>
              </a:spcAft>
              <a:buFont typeface="Arial" pitchFamily="34" charset="0"/>
              <a:buNone/>
              <a:defRPr/>
            </a:pPr>
            <a:endParaRPr lang="en-US" sz="3200" dirty="0"/>
          </a:p>
        </p:txBody>
      </p:sp>
      <p:sp>
        <p:nvSpPr>
          <p:cNvPr id="2048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803D36-74D2-4B61-901A-5428148A6DF9}" type="slidenum">
              <a:rPr lang="ar-SA" smtClean="0">
                <a:solidFill>
                  <a:srgbClr val="898989"/>
                </a:solidFill>
                <a:latin typeface="Calibri" pitchFamily="34" charset="0"/>
              </a:rPr>
              <a:pPr eaLnBrk="1" hangingPunct="1"/>
              <a:t>86</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6006123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Conflict Resolution Approaches</a:t>
            </a:r>
            <a:r>
              <a:rPr lang="ar-SY" dirty="0" smtClean="0"/>
              <a:t/>
            </a:r>
            <a:br>
              <a:rPr lang="ar-SY" dirty="0" smtClean="0"/>
            </a:br>
            <a:r>
              <a:rPr lang="ar-SY" dirty="0" smtClean="0"/>
              <a:t>طرق حل النزاعات </a:t>
            </a:r>
            <a:endParaRPr lang="en-US" dirty="0"/>
          </a:p>
        </p:txBody>
      </p:sp>
      <p:sp>
        <p:nvSpPr>
          <p:cNvPr id="3" name="Content Placeholder 2"/>
          <p:cNvSpPr>
            <a:spLocks noGrp="1"/>
          </p:cNvSpPr>
          <p:nvPr>
            <p:ph sz="half" idx="1"/>
          </p:nvPr>
        </p:nvSpPr>
        <p:spPr>
          <a:xfrm>
            <a:off x="457200" y="1600200"/>
            <a:ext cx="4038600" cy="4800600"/>
          </a:xfrm>
        </p:spPr>
        <p:txBody>
          <a:bodyPr rtlCol="0">
            <a:normAutofit fontScale="85000" lnSpcReduction="20000"/>
          </a:bodyPr>
          <a:lstStyle/>
          <a:p>
            <a:pPr eaLnBrk="1" fontAlgn="auto" hangingPunct="1">
              <a:spcAft>
                <a:spcPts val="0"/>
              </a:spcAft>
              <a:buFont typeface="Arial" pitchFamily="34" charset="0"/>
              <a:buChar char="•"/>
              <a:defRPr/>
            </a:pPr>
            <a:r>
              <a:rPr lang="en-US" b="1" dirty="0" smtClean="0">
                <a:solidFill>
                  <a:srgbClr val="C00000"/>
                </a:solidFill>
              </a:rPr>
              <a:t> Forcing. </a:t>
            </a:r>
            <a:endParaRPr lang="ar-SY" b="1" dirty="0" smtClean="0">
              <a:solidFill>
                <a:srgbClr val="C00000"/>
              </a:solidFill>
            </a:endParaRPr>
          </a:p>
          <a:p>
            <a:pPr lvl="1" eaLnBrk="1" fontAlgn="auto" hangingPunct="1">
              <a:spcAft>
                <a:spcPts val="0"/>
              </a:spcAft>
              <a:buFont typeface="Arial" pitchFamily="34" charset="0"/>
              <a:buChar char="–"/>
              <a:defRPr/>
            </a:pPr>
            <a:r>
              <a:rPr lang="en-US" dirty="0" smtClean="0"/>
              <a:t>Pushing one’s viewpoint at the expense of others; offers only win-lose solutions.</a:t>
            </a:r>
          </a:p>
          <a:p>
            <a:pPr eaLnBrk="1" fontAlgn="auto" hangingPunct="1">
              <a:spcAft>
                <a:spcPts val="0"/>
              </a:spcAft>
              <a:buFont typeface="Arial" pitchFamily="34" charset="0"/>
              <a:buChar char="•"/>
              <a:defRPr/>
            </a:pPr>
            <a:r>
              <a:rPr lang="en-US" b="1" dirty="0" smtClean="0">
                <a:solidFill>
                  <a:srgbClr val="C00000"/>
                </a:solidFill>
              </a:rPr>
              <a:t> Collaborating. </a:t>
            </a:r>
            <a:endParaRPr lang="ar-SY" b="1" dirty="0" smtClean="0">
              <a:solidFill>
                <a:srgbClr val="C00000"/>
              </a:solidFill>
            </a:endParaRPr>
          </a:p>
          <a:p>
            <a:pPr lvl="1" eaLnBrk="1" fontAlgn="auto" hangingPunct="1">
              <a:spcAft>
                <a:spcPts val="0"/>
              </a:spcAft>
              <a:buFont typeface="Arial" pitchFamily="34" charset="0"/>
              <a:buChar char="–"/>
              <a:defRPr/>
            </a:pPr>
            <a:r>
              <a:rPr lang="en-US" dirty="0" smtClean="0"/>
              <a:t>incorporating multiple viewpoints and insights from differing perspectives; leads</a:t>
            </a:r>
            <a:r>
              <a:rPr lang="ar-SY" dirty="0" smtClean="0"/>
              <a:t> </a:t>
            </a:r>
            <a:r>
              <a:rPr lang="en-US" dirty="0" smtClean="0"/>
              <a:t> to consensus and commitment.</a:t>
            </a:r>
          </a:p>
          <a:p>
            <a:pPr eaLnBrk="1" fontAlgn="auto" hangingPunct="1">
              <a:spcAft>
                <a:spcPts val="0"/>
              </a:spcAft>
              <a:buFont typeface="Arial" pitchFamily="34" charset="0"/>
              <a:buChar char="•"/>
              <a:defRPr/>
            </a:pPr>
            <a:r>
              <a:rPr lang="en-US" b="1" dirty="0" smtClean="0">
                <a:solidFill>
                  <a:srgbClr val="C00000"/>
                </a:solidFill>
              </a:rPr>
              <a:t> Confronting/Problem solving. </a:t>
            </a:r>
            <a:endParaRPr lang="ar-SY" b="1" dirty="0" smtClean="0">
              <a:solidFill>
                <a:srgbClr val="C00000"/>
              </a:solidFill>
            </a:endParaRPr>
          </a:p>
          <a:p>
            <a:pPr lvl="1" eaLnBrk="1" fontAlgn="auto" hangingPunct="1">
              <a:spcAft>
                <a:spcPts val="0"/>
              </a:spcAft>
              <a:buFont typeface="Arial" pitchFamily="34" charset="0"/>
              <a:buChar char="–"/>
              <a:defRPr/>
            </a:pPr>
            <a:r>
              <a:rPr lang="en-US" dirty="0" smtClean="0"/>
              <a:t>Treating conflict as a problem to be solved by examining alternatives; requires a give-and-take attitude and open dialogue.</a:t>
            </a:r>
          </a:p>
          <a:p>
            <a:pPr eaLnBrk="1" fontAlgn="auto" hangingPunct="1">
              <a:spcAft>
                <a:spcPts val="0"/>
              </a:spcAft>
              <a:buFont typeface="Arial" pitchFamily="34" charset="0"/>
              <a:buChar char="•"/>
              <a:defRPr/>
            </a:pPr>
            <a:endParaRPr lang="en-US" dirty="0"/>
          </a:p>
        </p:txBody>
      </p:sp>
      <p:sp>
        <p:nvSpPr>
          <p:cNvPr id="4" name="Content Placeholder 3"/>
          <p:cNvSpPr>
            <a:spLocks noGrp="1"/>
          </p:cNvSpPr>
          <p:nvPr>
            <p:ph sz="half" idx="2"/>
          </p:nvPr>
        </p:nvSpPr>
        <p:spPr>
          <a:xfrm>
            <a:off x="4648200" y="1600200"/>
            <a:ext cx="4038600" cy="4800600"/>
          </a:xfrm>
        </p:spPr>
        <p:txBody>
          <a:bodyPr rtlCol="0">
            <a:normAutofit fontScale="92500" lnSpcReduction="10000"/>
          </a:bodyPr>
          <a:lstStyle/>
          <a:p>
            <a:pPr eaLnBrk="1" fontAlgn="auto" hangingPunct="1">
              <a:spcAft>
                <a:spcPts val="0"/>
              </a:spcAft>
              <a:buFont typeface="Arial" pitchFamily="34" charset="0"/>
              <a:buChar char="•"/>
              <a:defRPr/>
            </a:pPr>
            <a:r>
              <a:rPr lang="ar-SY" b="1" dirty="0" smtClean="0">
                <a:solidFill>
                  <a:srgbClr val="C00000"/>
                </a:solidFill>
              </a:rPr>
              <a:t>الإرغام. </a:t>
            </a:r>
          </a:p>
          <a:p>
            <a:pPr lvl="1" eaLnBrk="1" fontAlgn="auto" hangingPunct="1">
              <a:spcAft>
                <a:spcPts val="0"/>
              </a:spcAft>
              <a:buFont typeface="Arial" pitchFamily="34" charset="0"/>
              <a:buChar char="–"/>
              <a:defRPr/>
            </a:pPr>
            <a:r>
              <a:rPr lang="ar-SY" dirty="0" smtClean="0"/>
              <a:t>فرض وجهة نظر أحد الأشخاص على حساب الآخرين ولن يؤدي ذلك إلا إلى حلول الكسب-الخسارة.</a:t>
            </a:r>
          </a:p>
          <a:p>
            <a:pPr eaLnBrk="1" fontAlgn="auto" hangingPunct="1">
              <a:spcAft>
                <a:spcPts val="0"/>
              </a:spcAft>
              <a:buFont typeface="Arial" pitchFamily="34" charset="0"/>
              <a:buChar char="•"/>
              <a:defRPr/>
            </a:pPr>
            <a:r>
              <a:rPr lang="ar-SY" b="1" dirty="0" smtClean="0">
                <a:solidFill>
                  <a:srgbClr val="C00000"/>
                </a:solidFill>
              </a:rPr>
              <a:t> التآلف.</a:t>
            </a:r>
          </a:p>
          <a:p>
            <a:pPr lvl="1" eaLnBrk="1" fontAlgn="auto" hangingPunct="1">
              <a:spcAft>
                <a:spcPts val="0"/>
              </a:spcAft>
              <a:buFont typeface="Arial" pitchFamily="34" charset="0"/>
              <a:buChar char="–"/>
              <a:defRPr/>
            </a:pPr>
            <a:r>
              <a:rPr lang="ar-SY" dirty="0" smtClean="0"/>
              <a:t> دمج العديد من وجهات النظر والرؤى من مناظير مختلفة يؤدي إلى الموافقة والالتزام.</a:t>
            </a:r>
          </a:p>
          <a:p>
            <a:pPr eaLnBrk="1" fontAlgn="auto" hangingPunct="1">
              <a:spcAft>
                <a:spcPts val="0"/>
              </a:spcAft>
              <a:buFont typeface="Arial" pitchFamily="34" charset="0"/>
              <a:buChar char="•"/>
              <a:defRPr/>
            </a:pPr>
            <a:r>
              <a:rPr lang="ar-SY" b="1" dirty="0" smtClean="0">
                <a:solidFill>
                  <a:srgbClr val="C00000"/>
                </a:solidFill>
              </a:rPr>
              <a:t> التصدي/حل المشكلة.</a:t>
            </a:r>
          </a:p>
          <a:p>
            <a:pPr lvl="1" eaLnBrk="1" fontAlgn="auto" hangingPunct="1">
              <a:spcAft>
                <a:spcPts val="0"/>
              </a:spcAft>
              <a:buFont typeface="Arial" pitchFamily="34" charset="0"/>
              <a:buChar char="–"/>
              <a:defRPr/>
            </a:pPr>
            <a:r>
              <a:rPr lang="ar-SY" dirty="0" smtClean="0"/>
              <a:t>التعامل مع النزاع على أنه مشكلة سيتم حلها عن طريق فحص البدائل ويستلزم ذلك وجود اتجاه الأخذ والعطاء والحوار الصريح.</a:t>
            </a:r>
            <a:endParaRPr lang="en-US" dirty="0" smtClean="0"/>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14184D-85DA-42F3-95E2-005D25E10D42}" type="slidenum">
              <a:rPr lang="ar-SA" smtClean="0">
                <a:solidFill>
                  <a:srgbClr val="898989"/>
                </a:solidFill>
                <a:latin typeface="Calibri" pitchFamily="34" charset="0"/>
              </a:rPr>
              <a:pPr eaLnBrk="1" hangingPunct="1"/>
              <a:t>87</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5422066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1" eaLnBrk="1" fontAlgn="auto" hangingPunct="1">
              <a:spcAft>
                <a:spcPts val="0"/>
              </a:spcAft>
              <a:defRPr/>
            </a:pPr>
            <a:r>
              <a:rPr lang="en-US" dirty="0" smtClean="0"/>
              <a:t>Steps To Solve a Conflict </a:t>
            </a:r>
            <a:r>
              <a:rPr lang="ar-SY" dirty="0" smtClean="0"/>
              <a:t/>
            </a:r>
            <a:br>
              <a:rPr lang="ar-SY" dirty="0" smtClean="0"/>
            </a:br>
            <a:r>
              <a:rPr lang="ar-SY" dirty="0" smtClean="0"/>
              <a:t>خطوات حل النزاعات </a:t>
            </a:r>
            <a:endParaRPr lang="en-US" dirty="0"/>
          </a:p>
        </p:txBody>
      </p:sp>
      <p:sp>
        <p:nvSpPr>
          <p:cNvPr id="3" name="Content Placeholder 2"/>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Define what is the real or root cause of the problem , not what appears to you.</a:t>
            </a:r>
          </a:p>
          <a:p>
            <a:pPr eaLnBrk="1" fontAlgn="auto" hangingPunct="1">
              <a:spcAft>
                <a:spcPts val="0"/>
              </a:spcAft>
              <a:buFont typeface="Arial" pitchFamily="34" charset="0"/>
              <a:buChar char="•"/>
              <a:defRPr/>
            </a:pPr>
            <a:r>
              <a:rPr lang="en-US" dirty="0" smtClean="0"/>
              <a:t>Analyze the problem .</a:t>
            </a:r>
          </a:p>
          <a:p>
            <a:pPr eaLnBrk="1" fontAlgn="auto" hangingPunct="1">
              <a:spcAft>
                <a:spcPts val="0"/>
              </a:spcAft>
              <a:buFont typeface="Arial" pitchFamily="34" charset="0"/>
              <a:buChar char="•"/>
              <a:defRPr/>
            </a:pPr>
            <a:r>
              <a:rPr lang="en-US" dirty="0" smtClean="0"/>
              <a:t>Identify solutions .</a:t>
            </a:r>
          </a:p>
          <a:p>
            <a:pPr eaLnBrk="1" fontAlgn="auto" hangingPunct="1">
              <a:spcAft>
                <a:spcPts val="0"/>
              </a:spcAft>
              <a:buFont typeface="Arial" pitchFamily="34" charset="0"/>
              <a:buChar char="•"/>
              <a:defRPr/>
            </a:pPr>
            <a:r>
              <a:rPr lang="en-US" dirty="0" smtClean="0"/>
              <a:t>Pick a solution .</a:t>
            </a:r>
          </a:p>
          <a:p>
            <a:pPr eaLnBrk="1" fontAlgn="auto" hangingPunct="1">
              <a:spcAft>
                <a:spcPts val="0"/>
              </a:spcAft>
              <a:buFont typeface="Arial" pitchFamily="34" charset="0"/>
              <a:buChar char="•"/>
              <a:defRPr/>
            </a:pPr>
            <a:r>
              <a:rPr lang="en-US" dirty="0" smtClean="0"/>
              <a:t>Implement a solution .</a:t>
            </a:r>
          </a:p>
          <a:p>
            <a:pPr eaLnBrk="1" fontAlgn="auto" hangingPunct="1">
              <a:spcAft>
                <a:spcPts val="0"/>
              </a:spcAft>
              <a:buFont typeface="Arial" pitchFamily="34" charset="0"/>
              <a:buChar char="•"/>
              <a:defRPr/>
            </a:pPr>
            <a:r>
              <a:rPr lang="en-US" dirty="0" smtClean="0"/>
              <a:t>Review the solution , and confirm that it is solved the problem .</a:t>
            </a:r>
            <a:endParaRPr lang="en-US" dirty="0"/>
          </a:p>
        </p:txBody>
      </p:sp>
      <p:sp>
        <p:nvSpPr>
          <p:cNvPr id="22532" name="Content Placeholder 3"/>
          <p:cNvSpPr>
            <a:spLocks noGrp="1"/>
          </p:cNvSpPr>
          <p:nvPr>
            <p:ph sz="half" idx="2"/>
          </p:nvPr>
        </p:nvSpPr>
        <p:spPr/>
        <p:txBody>
          <a:bodyPr/>
          <a:lstStyle/>
          <a:p>
            <a:pPr eaLnBrk="1" hangingPunct="1"/>
            <a:r>
              <a:rPr lang="ar-SY" smtClean="0"/>
              <a:t>تحديد ماهو حقيقي أو جذر السبب للمشكلة , وليس مايظهر لك منها فقط .</a:t>
            </a:r>
          </a:p>
          <a:p>
            <a:pPr eaLnBrk="1" hangingPunct="1"/>
            <a:r>
              <a:rPr lang="ar-SY" smtClean="0"/>
              <a:t>تحليل المشكلة .</a:t>
            </a:r>
          </a:p>
          <a:p>
            <a:pPr eaLnBrk="1" hangingPunct="1"/>
            <a:r>
              <a:rPr lang="ar-SY" smtClean="0"/>
              <a:t>تحديد الحلول .</a:t>
            </a:r>
          </a:p>
          <a:p>
            <a:pPr eaLnBrk="1" hangingPunct="1"/>
            <a:r>
              <a:rPr lang="ar-SY" smtClean="0"/>
              <a:t>انتقاء أحد تلك الحلول .</a:t>
            </a:r>
          </a:p>
          <a:p>
            <a:pPr eaLnBrk="1" hangingPunct="1"/>
            <a:r>
              <a:rPr lang="ar-SY" smtClean="0"/>
              <a:t>تنفيذ الحل المنتقى .</a:t>
            </a:r>
          </a:p>
          <a:p>
            <a:pPr eaLnBrk="1" hangingPunct="1"/>
            <a:r>
              <a:rPr lang="ar-SY" smtClean="0"/>
              <a:t>مراجعة الحل , والتأكد من أنه قد حل المشكلة فعلا .</a:t>
            </a: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A1283F-C121-4C17-B4C1-AA734A04CFDC}" type="slidenum">
              <a:rPr lang="ar-SA" smtClean="0">
                <a:solidFill>
                  <a:srgbClr val="898989"/>
                </a:solidFill>
                <a:latin typeface="Calibri" pitchFamily="34" charset="0"/>
              </a:rPr>
              <a:pPr eaLnBrk="1" hangingPunct="1"/>
              <a:t>88</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4279605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Recognition And Reward System</a:t>
            </a:r>
            <a:r>
              <a:rPr lang="ar-SY" dirty="0" smtClean="0"/>
              <a:t/>
            </a:r>
            <a:br>
              <a:rPr lang="ar-SY" dirty="0" smtClean="0"/>
            </a:br>
            <a:r>
              <a:rPr lang="ar-SY" dirty="0" smtClean="0"/>
              <a:t>نظام التقدير والمكافأة</a:t>
            </a:r>
            <a:r>
              <a:rPr lang="en-US" dirty="0" smtClean="0"/>
              <a:t>  </a:t>
            </a:r>
            <a:endParaRPr lang="en-US" dirty="0"/>
          </a:p>
        </p:txBody>
      </p:sp>
      <p:sp>
        <p:nvSpPr>
          <p:cNvPr id="3" name="Content Placeholder 2"/>
          <p:cNvSpPr>
            <a:spLocks noGrp="1"/>
          </p:cNvSpPr>
          <p:nvPr>
            <p:ph sz="half" idx="1"/>
          </p:nvPr>
        </p:nvSpPr>
        <p:spPr>
          <a:xfrm>
            <a:off x="457200" y="1600200"/>
            <a:ext cx="4038600" cy="48768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Say </a:t>
            </a:r>
            <a:r>
              <a:rPr lang="en-US" sz="4500" b="1" dirty="0" smtClean="0">
                <a:solidFill>
                  <a:srgbClr val="C00000"/>
                </a:solidFill>
              </a:rPr>
              <a:t>“ Thank you “ </a:t>
            </a:r>
            <a:r>
              <a:rPr lang="en-US" dirty="0" smtClean="0"/>
              <a:t>more often .</a:t>
            </a:r>
          </a:p>
          <a:p>
            <a:pPr eaLnBrk="1" fontAlgn="auto" hangingPunct="1">
              <a:spcAft>
                <a:spcPts val="0"/>
              </a:spcAft>
              <a:buFont typeface="Arial" pitchFamily="34" charset="0"/>
              <a:buChar char="•"/>
              <a:defRPr/>
            </a:pPr>
            <a:r>
              <a:rPr lang="en-US" dirty="0" smtClean="0"/>
              <a:t>Team member of the month ( Prize ) .</a:t>
            </a:r>
          </a:p>
          <a:p>
            <a:pPr eaLnBrk="1" fontAlgn="auto" hangingPunct="1">
              <a:spcAft>
                <a:spcPts val="0"/>
              </a:spcAft>
              <a:buFont typeface="Arial" pitchFamily="34" charset="0"/>
              <a:buChar char="•"/>
              <a:defRPr/>
            </a:pPr>
            <a:r>
              <a:rPr lang="en-US" dirty="0" smtClean="0"/>
              <a:t>Prizing performance .</a:t>
            </a:r>
          </a:p>
          <a:p>
            <a:pPr eaLnBrk="1" fontAlgn="auto" hangingPunct="1">
              <a:spcAft>
                <a:spcPts val="0"/>
              </a:spcAft>
              <a:buFont typeface="Arial" pitchFamily="34" charset="0"/>
              <a:buChar char="•"/>
              <a:defRPr/>
            </a:pPr>
            <a:r>
              <a:rPr lang="en-US" dirty="0" smtClean="0"/>
              <a:t>Raising team member, choice work assignment. </a:t>
            </a:r>
          </a:p>
          <a:p>
            <a:pPr eaLnBrk="1" fontAlgn="auto" hangingPunct="1">
              <a:spcAft>
                <a:spcPts val="0"/>
              </a:spcAft>
              <a:buFont typeface="Arial" pitchFamily="34" charset="0"/>
              <a:buChar char="•"/>
              <a:defRPr/>
            </a:pPr>
            <a:r>
              <a:rPr lang="en-US" dirty="0" smtClean="0"/>
              <a:t>Inform team member’s managers about their performance . </a:t>
            </a:r>
          </a:p>
          <a:p>
            <a:pPr eaLnBrk="1" fontAlgn="auto" hangingPunct="1">
              <a:spcAft>
                <a:spcPts val="0"/>
              </a:spcAft>
              <a:buFont typeface="Arial" pitchFamily="34" charset="0"/>
              <a:buChar char="•"/>
              <a:defRPr/>
            </a:pPr>
            <a:r>
              <a:rPr lang="en-US" dirty="0" smtClean="0"/>
              <a:t>Plan milestones parties .</a:t>
            </a:r>
          </a:p>
          <a:p>
            <a:pPr eaLnBrk="1" fontAlgn="auto" hangingPunct="1">
              <a:spcAft>
                <a:spcPts val="0"/>
              </a:spcAft>
              <a:buFont typeface="Arial" pitchFamily="34" charset="0"/>
              <a:buChar char="•"/>
              <a:defRPr/>
            </a:pPr>
            <a:r>
              <a:rPr lang="en-US" dirty="0" smtClean="0"/>
              <a:t>Trains team members .</a:t>
            </a:r>
          </a:p>
          <a:p>
            <a:pPr eaLnBrk="1" fontAlgn="auto" hangingPunct="1">
              <a:spcAft>
                <a:spcPts val="0"/>
              </a:spcAft>
              <a:buFont typeface="Arial" pitchFamily="34" charset="0"/>
              <a:buChar char="•"/>
              <a:defRPr/>
            </a:pPr>
            <a:r>
              <a:rPr lang="en-US" dirty="0" smtClean="0"/>
              <a:t>Assigning the people to activities that they like to work with .</a:t>
            </a:r>
          </a:p>
          <a:p>
            <a:pPr eaLnBrk="1" fontAlgn="auto" hangingPunct="1">
              <a:spcAft>
                <a:spcPts val="0"/>
              </a:spcAft>
              <a:buFont typeface="Arial" pitchFamily="34" charset="0"/>
              <a:buChar char="•"/>
              <a:defRPr/>
            </a:pPr>
            <a:r>
              <a:rPr lang="en-US" dirty="0" smtClean="0"/>
              <a:t>Removing team member from the project as recognize , if he wants .</a:t>
            </a:r>
          </a:p>
          <a:p>
            <a:pPr eaLnBrk="1" fontAlgn="auto" hangingPunct="1">
              <a:spcAft>
                <a:spcPts val="0"/>
              </a:spcAft>
              <a:buFont typeface="Arial" pitchFamily="34" charset="0"/>
              <a:buNone/>
              <a:defRPr/>
            </a:pPr>
            <a:endParaRPr lang="en-US" dirty="0"/>
          </a:p>
        </p:txBody>
      </p:sp>
      <p:sp>
        <p:nvSpPr>
          <p:cNvPr id="4" name="Content Placeholder 3"/>
          <p:cNvSpPr>
            <a:spLocks noGrp="1"/>
          </p:cNvSpPr>
          <p:nvPr>
            <p:ph sz="half" idx="2"/>
          </p:nvPr>
        </p:nvSpPr>
        <p:spPr>
          <a:xfrm>
            <a:off x="4648200" y="1600200"/>
            <a:ext cx="4038600" cy="4800600"/>
          </a:xfrm>
        </p:spPr>
        <p:txBody>
          <a:bodyPr rtlCol="0">
            <a:normAutofit fontScale="92500"/>
          </a:bodyPr>
          <a:lstStyle/>
          <a:p>
            <a:pPr eaLnBrk="1" fontAlgn="auto" hangingPunct="1">
              <a:spcAft>
                <a:spcPts val="0"/>
              </a:spcAft>
              <a:buFont typeface="Arial" pitchFamily="34" charset="0"/>
              <a:buChar char="•"/>
              <a:defRPr/>
            </a:pPr>
            <a:r>
              <a:rPr lang="ar-SY" sz="2400" dirty="0" smtClean="0"/>
              <a:t>قل ” </a:t>
            </a:r>
            <a:r>
              <a:rPr lang="ar-SY" sz="3200" b="1" dirty="0" smtClean="0">
                <a:solidFill>
                  <a:srgbClr val="C00000"/>
                </a:solidFill>
              </a:rPr>
              <a:t>شكرا</a:t>
            </a:r>
            <a:r>
              <a:rPr lang="ar-SY" sz="2400" dirty="0" smtClean="0"/>
              <a:t> ” مرارا .</a:t>
            </a:r>
          </a:p>
          <a:p>
            <a:pPr eaLnBrk="1" fontAlgn="auto" hangingPunct="1">
              <a:spcAft>
                <a:spcPts val="0"/>
              </a:spcAft>
              <a:buFont typeface="Arial" pitchFamily="34" charset="0"/>
              <a:buChar char="•"/>
              <a:defRPr/>
            </a:pPr>
            <a:r>
              <a:rPr lang="ar-SY" sz="2400" dirty="0" smtClean="0"/>
              <a:t>امنح جائزة لعضو الفريق كل شهر .</a:t>
            </a:r>
          </a:p>
          <a:p>
            <a:pPr eaLnBrk="1" fontAlgn="auto" hangingPunct="1">
              <a:spcAft>
                <a:spcPts val="0"/>
              </a:spcAft>
              <a:buFont typeface="Arial" pitchFamily="34" charset="0"/>
              <a:buChar char="•"/>
              <a:defRPr/>
            </a:pPr>
            <a:r>
              <a:rPr lang="ar-SY" sz="2400" dirty="0" smtClean="0"/>
              <a:t>كافئ على الأداء .</a:t>
            </a:r>
          </a:p>
          <a:p>
            <a:pPr eaLnBrk="1" fontAlgn="auto" hangingPunct="1">
              <a:spcAft>
                <a:spcPts val="0"/>
              </a:spcAft>
              <a:buFont typeface="Arial" pitchFamily="34" charset="0"/>
              <a:buChar char="•"/>
              <a:defRPr/>
            </a:pPr>
            <a:r>
              <a:rPr lang="ar-SY" sz="2400" dirty="0" smtClean="0"/>
              <a:t>رق أعضاء الفريق , دعهم يختارون عملهم.</a:t>
            </a:r>
          </a:p>
          <a:p>
            <a:pPr eaLnBrk="1" fontAlgn="auto" hangingPunct="1">
              <a:spcAft>
                <a:spcPts val="0"/>
              </a:spcAft>
              <a:buFont typeface="Arial" pitchFamily="34" charset="0"/>
              <a:buChar char="•"/>
              <a:defRPr/>
            </a:pPr>
            <a:r>
              <a:rPr lang="ar-SY" sz="2400" dirty="0" smtClean="0"/>
              <a:t>أعلم مدراء أعضاء الفريق عن أدائهم .</a:t>
            </a:r>
          </a:p>
          <a:p>
            <a:pPr eaLnBrk="1" fontAlgn="auto" hangingPunct="1">
              <a:spcAft>
                <a:spcPts val="0"/>
              </a:spcAft>
              <a:buFont typeface="Arial" pitchFamily="34" charset="0"/>
              <a:buChar char="•"/>
              <a:defRPr/>
            </a:pPr>
            <a:r>
              <a:rPr lang="ar-SY" sz="2400" dirty="0" smtClean="0"/>
              <a:t>خطط لحفلات ( انجاز ) نقاط العلام .</a:t>
            </a:r>
          </a:p>
          <a:p>
            <a:pPr eaLnBrk="1" fontAlgn="auto" hangingPunct="1">
              <a:spcAft>
                <a:spcPts val="0"/>
              </a:spcAft>
              <a:buFont typeface="Arial" pitchFamily="34" charset="0"/>
              <a:buChar char="•"/>
              <a:defRPr/>
            </a:pPr>
            <a:r>
              <a:rPr lang="ar-SY" sz="2400" dirty="0" smtClean="0"/>
              <a:t>درب أعضاء الفريق .</a:t>
            </a:r>
          </a:p>
          <a:p>
            <a:pPr eaLnBrk="1" fontAlgn="auto" hangingPunct="1">
              <a:spcAft>
                <a:spcPts val="0"/>
              </a:spcAft>
              <a:buFont typeface="Arial" pitchFamily="34" charset="0"/>
              <a:buChar char="•"/>
              <a:defRPr/>
            </a:pPr>
            <a:r>
              <a:rPr lang="ar-SY" sz="2400" dirty="0" smtClean="0"/>
              <a:t>اسند العمل للناس في نشاطات يحبون أن يعملوا بها .</a:t>
            </a:r>
          </a:p>
          <a:p>
            <a:pPr eaLnBrk="1" fontAlgn="auto" hangingPunct="1">
              <a:spcAft>
                <a:spcPts val="0"/>
              </a:spcAft>
              <a:buFont typeface="Arial" pitchFamily="34" charset="0"/>
              <a:buChar char="•"/>
              <a:defRPr/>
            </a:pPr>
            <a:r>
              <a:rPr lang="ar-SY" sz="2400" dirty="0" smtClean="0"/>
              <a:t>انقل عضو من الفريق الى مشروع آخر , اذا كان ذلك ما يرغبه .</a:t>
            </a:r>
            <a:endParaRPr lang="en-US" sz="2400" dirty="0"/>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88E61B-5B2D-4E78-A5ED-17267C93C1D9}" type="slidenum">
              <a:rPr lang="ar-SA" smtClean="0">
                <a:solidFill>
                  <a:srgbClr val="898989"/>
                </a:solidFill>
                <a:latin typeface="Calibri" pitchFamily="34" charset="0"/>
              </a:rPr>
              <a:pPr eaLnBrk="1" hangingPunct="1"/>
              <a:t>89</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68821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Y" dirty="0" smtClean="0"/>
              <a:t>أدوار الموارد البشرية </a:t>
            </a:r>
            <a:r>
              <a:rPr lang="en-US" dirty="0" smtClean="0"/>
              <a:t/>
            </a:r>
            <a:br>
              <a:rPr lang="en-US" dirty="0" smtClean="0"/>
            </a:br>
            <a:r>
              <a:rPr lang="en-US" dirty="0" smtClean="0"/>
              <a:t>Human Resource Roles </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ar-SY" b="1" dirty="0" smtClean="0"/>
              <a:t>مدير المحفظة - الإدارة العليا </a:t>
            </a:r>
            <a:r>
              <a:rPr lang="en-US" b="1" dirty="0" smtClean="0"/>
              <a:t>Portfolio </a:t>
            </a:r>
            <a:r>
              <a:rPr lang="en-US" b="1" dirty="0" smtClean="0"/>
              <a:t>Manager – Senior Management </a:t>
            </a:r>
            <a:r>
              <a:rPr lang="en-US" b="1" dirty="0" smtClean="0"/>
              <a:t>:</a:t>
            </a:r>
            <a:r>
              <a:rPr lang="ar-SY" b="1" dirty="0" smtClean="0"/>
              <a:t> :</a:t>
            </a:r>
            <a:endParaRPr lang="en-US" b="1" dirty="0" smtClean="0"/>
          </a:p>
          <a:p>
            <a:pPr algn="r" rtl="1"/>
            <a:r>
              <a:rPr lang="ar-SY" dirty="0" smtClean="0"/>
              <a:t>مسؤول عن الحكم ( الإدارة ) في المستوى التنفيذي </a:t>
            </a:r>
            <a:r>
              <a:rPr lang="en-US" dirty="0" smtClean="0"/>
              <a:t>            </a:t>
            </a:r>
            <a:r>
              <a:rPr lang="ar-SY" dirty="0" smtClean="0"/>
              <a:t>( مستوى الإدارة العليا ) للمحفظة .</a:t>
            </a:r>
          </a:p>
          <a:p>
            <a:pPr algn="r" rtl="1"/>
            <a:r>
              <a:rPr lang="ar-SY" dirty="0" smtClean="0"/>
              <a:t>مسؤول  عن ضمان أن المشروع سيلبي الأهداف الاستراتيجية للمنظومة .</a:t>
            </a:r>
          </a:p>
          <a:p>
            <a:pPr algn="r" rtl="1"/>
            <a:r>
              <a:rPr lang="ar-SY" dirty="0" smtClean="0"/>
              <a:t>يشارك كبار المديرين التنفيذيين في دعم المشاريع .</a:t>
            </a:r>
          </a:p>
          <a:p>
            <a:pPr algn="r" rtl="1"/>
            <a:r>
              <a:rPr lang="ar-SY" dirty="0" smtClean="0"/>
              <a:t>مسؤول عن قيادة الوصول إلى أعلى عائد للاستثمار للمشاريع .</a:t>
            </a:r>
          </a:p>
          <a:p>
            <a:pPr algn="r" rtl="1"/>
            <a:endParaRPr lang="en-US" dirty="0"/>
          </a:p>
        </p:txBody>
      </p:sp>
    </p:spTree>
    <p:extLst>
      <p:ext uri="{BB962C8B-B14F-4D97-AF65-F5344CB8AC3E}">
        <p14:creationId xmlns:p14="http://schemas.microsoft.com/office/powerpoint/2010/main" val="22239060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p:txBody>
          <a:bodyPr/>
          <a:lstStyle/>
          <a:p>
            <a:pPr eaLnBrk="1" hangingPunct="1"/>
            <a:r>
              <a:rPr lang="en-US" sz="3200" smtClean="0"/>
              <a:t>Strategies For Overcoming Resistance To Change</a:t>
            </a:r>
            <a:br>
              <a:rPr lang="en-US" sz="3200" smtClean="0"/>
            </a:br>
            <a:r>
              <a:rPr lang="ar-SA" sz="3200" smtClean="0"/>
              <a:t>استراتيجيات لمو</a:t>
            </a:r>
            <a:r>
              <a:rPr lang="ar-SY" sz="3200" smtClean="0"/>
              <a:t>ا</a:t>
            </a:r>
            <a:r>
              <a:rPr lang="ar-SA" sz="3200" smtClean="0"/>
              <a:t>جهة مقاومة التغيير </a:t>
            </a:r>
            <a:r>
              <a:rPr lang="en-US" sz="3200" smtClean="0"/>
              <a:t> </a:t>
            </a:r>
            <a:endParaRPr lang="ar-SA" sz="3200" smtClean="0"/>
          </a:p>
        </p:txBody>
      </p:sp>
      <p:sp>
        <p:nvSpPr>
          <p:cNvPr id="3" name="عنصر نائب للمحتوى 2"/>
          <p:cNvSpPr>
            <a:spLocks noGrp="1"/>
          </p:cNvSpPr>
          <p:nvPr>
            <p:ph sz="half" idx="1"/>
          </p:nvPr>
        </p:nvSpPr>
        <p:spPr>
          <a:xfrm>
            <a:off x="457200" y="1600200"/>
            <a:ext cx="4038600" cy="4648200"/>
          </a:xfrm>
        </p:spPr>
        <p:txBody>
          <a:bodyPr rtlCol="0">
            <a:normAutofit fontScale="62500" lnSpcReduction="20000"/>
          </a:bodyPr>
          <a:lstStyle/>
          <a:p>
            <a:pPr eaLnBrk="1" fontAlgn="auto" hangingPunct="1">
              <a:spcAft>
                <a:spcPts val="0"/>
              </a:spcAft>
              <a:buFont typeface="Arial" pitchFamily="34" charset="0"/>
              <a:buChar char="•"/>
              <a:defRPr/>
            </a:pPr>
            <a:r>
              <a:rPr lang="en-US" b="1" dirty="0" smtClean="0">
                <a:solidFill>
                  <a:srgbClr val="C00000"/>
                </a:solidFill>
              </a:rPr>
              <a:t>Education:</a:t>
            </a:r>
          </a:p>
          <a:p>
            <a:pPr lvl="1" eaLnBrk="1" fontAlgn="auto" hangingPunct="1">
              <a:spcAft>
                <a:spcPts val="0"/>
              </a:spcAft>
              <a:buFont typeface="Arial" pitchFamily="34" charset="0"/>
              <a:buChar char="–"/>
              <a:defRPr/>
            </a:pPr>
            <a:r>
              <a:rPr lang="en-US" dirty="0" smtClean="0"/>
              <a:t>This helps to provide information that may be lacking to clear up inaccurate perceptions of changes.</a:t>
            </a:r>
          </a:p>
          <a:p>
            <a:pPr eaLnBrk="1" fontAlgn="auto" hangingPunct="1">
              <a:spcAft>
                <a:spcPts val="0"/>
              </a:spcAft>
              <a:buFont typeface="Arial" pitchFamily="34" charset="0"/>
              <a:buChar char="•"/>
              <a:defRPr/>
            </a:pPr>
            <a:r>
              <a:rPr lang="en-US" b="1" dirty="0" smtClean="0">
                <a:solidFill>
                  <a:srgbClr val="C00000"/>
                </a:solidFill>
              </a:rPr>
              <a:t>Communication:</a:t>
            </a:r>
          </a:p>
          <a:p>
            <a:pPr lvl="1" eaLnBrk="1" fontAlgn="auto" hangingPunct="1">
              <a:spcAft>
                <a:spcPts val="0"/>
              </a:spcAft>
              <a:buFont typeface="Arial" pitchFamily="34" charset="0"/>
              <a:buChar char="–"/>
              <a:defRPr/>
            </a:pPr>
            <a:r>
              <a:rPr lang="en-US" dirty="0" smtClean="0"/>
              <a:t>The person(s) adjusting to the change needs support and encouragement. Active listening and empathy will offer the needed support for those having difficulties accepting change. </a:t>
            </a:r>
          </a:p>
          <a:p>
            <a:pPr eaLnBrk="1" fontAlgn="auto" hangingPunct="1">
              <a:spcAft>
                <a:spcPts val="0"/>
              </a:spcAft>
              <a:buFont typeface="Arial" pitchFamily="34" charset="0"/>
              <a:buChar char="•"/>
              <a:defRPr/>
            </a:pPr>
            <a:r>
              <a:rPr lang="en-US" b="1" dirty="0" smtClean="0">
                <a:solidFill>
                  <a:srgbClr val="C00000"/>
                </a:solidFill>
              </a:rPr>
              <a:t>Participation:</a:t>
            </a:r>
          </a:p>
          <a:p>
            <a:pPr lvl="1" eaLnBrk="1" fontAlgn="auto" hangingPunct="1">
              <a:spcAft>
                <a:spcPts val="0"/>
              </a:spcAft>
              <a:buFont typeface="Arial" pitchFamily="34" charset="0"/>
              <a:buChar char="–"/>
              <a:defRPr/>
            </a:pPr>
            <a:r>
              <a:rPr lang="en-US" dirty="0" smtClean="0"/>
              <a:t>The change process goes much more smoothly when the persons involved are included in making the decision regarding the change.  </a:t>
            </a:r>
          </a:p>
          <a:p>
            <a:pPr eaLnBrk="1" fontAlgn="auto" hangingPunct="1">
              <a:spcAft>
                <a:spcPts val="0"/>
              </a:spcAft>
              <a:buFont typeface="Arial" pitchFamily="34" charset="0"/>
              <a:buChar char="•"/>
              <a:defRPr/>
            </a:pPr>
            <a:r>
              <a:rPr lang="en-US" b="1" dirty="0" smtClean="0">
                <a:solidFill>
                  <a:srgbClr val="C00000"/>
                </a:solidFill>
              </a:rPr>
              <a:t>Problem Solving:</a:t>
            </a:r>
          </a:p>
          <a:p>
            <a:pPr lvl="1" eaLnBrk="1" fontAlgn="auto" hangingPunct="1">
              <a:spcAft>
                <a:spcPts val="0"/>
              </a:spcAft>
              <a:buFont typeface="Arial" pitchFamily="34" charset="0"/>
              <a:buChar char="–"/>
              <a:defRPr/>
            </a:pPr>
            <a:r>
              <a:rPr lang="en-US" dirty="0" smtClean="0"/>
              <a:t>Trough problem solving the persons involved may negotiate to accept and approve a desired change. There are fundamentally two ways of handling conflict. We can avoid it , or we can do something about it.</a:t>
            </a:r>
            <a:endParaRPr lang="ar-SA" dirty="0"/>
          </a:p>
        </p:txBody>
      </p:sp>
      <p:sp>
        <p:nvSpPr>
          <p:cNvPr id="5" name="Content Placeholder 4"/>
          <p:cNvSpPr>
            <a:spLocks noGrp="1"/>
          </p:cNvSpPr>
          <p:nvPr>
            <p:ph sz="half" idx="2"/>
          </p:nvPr>
        </p:nvSpPr>
        <p:spPr>
          <a:xfrm>
            <a:off x="4648200" y="1600200"/>
            <a:ext cx="4038600" cy="4876800"/>
          </a:xfrm>
        </p:spPr>
        <p:txBody>
          <a:bodyPr rtlCol="0">
            <a:normAutofit lnSpcReduction="10000"/>
          </a:bodyPr>
          <a:lstStyle/>
          <a:p>
            <a:pPr eaLnBrk="1" fontAlgn="auto" hangingPunct="1">
              <a:spcAft>
                <a:spcPts val="0"/>
              </a:spcAft>
              <a:buFont typeface="Arial" pitchFamily="34" charset="0"/>
              <a:buChar char="•"/>
              <a:defRPr/>
            </a:pPr>
            <a:r>
              <a:rPr lang="ar-SA" sz="2000" b="1" dirty="0" smtClean="0">
                <a:solidFill>
                  <a:srgbClr val="C00000"/>
                </a:solidFill>
              </a:rPr>
              <a:t>التعلم :</a:t>
            </a:r>
          </a:p>
          <a:p>
            <a:pPr lvl="1" eaLnBrk="1" fontAlgn="auto" hangingPunct="1">
              <a:spcAft>
                <a:spcPts val="0"/>
              </a:spcAft>
              <a:buFont typeface="Arial" pitchFamily="34" charset="0"/>
              <a:buChar char="–"/>
              <a:defRPr/>
            </a:pPr>
            <a:r>
              <a:rPr lang="ar-SA" sz="1600" dirty="0" smtClean="0"/>
              <a:t>ذلك يساعد في توفير المعلومات التي تنقصنا والتي تجعل التفسير غير الصحيح للتغيير اكثر وضوحا .</a:t>
            </a:r>
          </a:p>
          <a:p>
            <a:pPr eaLnBrk="1" fontAlgn="auto" hangingPunct="1">
              <a:spcAft>
                <a:spcPts val="0"/>
              </a:spcAft>
              <a:buFont typeface="Arial" pitchFamily="34" charset="0"/>
              <a:buChar char="•"/>
              <a:defRPr/>
            </a:pPr>
            <a:r>
              <a:rPr lang="ar-SA" sz="2000" b="1" dirty="0" smtClean="0">
                <a:solidFill>
                  <a:srgbClr val="C00000"/>
                </a:solidFill>
              </a:rPr>
              <a:t>التواصل (الاتصال) :</a:t>
            </a:r>
          </a:p>
          <a:p>
            <a:pPr lvl="1" eaLnBrk="1" fontAlgn="auto" hangingPunct="1">
              <a:spcAft>
                <a:spcPts val="0"/>
              </a:spcAft>
              <a:buFont typeface="Arial" pitchFamily="34" charset="0"/>
              <a:buChar char="–"/>
              <a:defRPr/>
            </a:pPr>
            <a:r>
              <a:rPr lang="ar-SA" sz="1600" dirty="0" smtClean="0"/>
              <a:t>لجعل الشخص ميكيفا مع التغيير فهو بحاجة للمساندة والتشجيع .الاصغاء الفعال والعاطفي سوف يوفر المساندة لأولئك الذين لديهم صعوبات في تقبل التغيير . </a:t>
            </a:r>
          </a:p>
          <a:p>
            <a:pPr eaLnBrk="1" fontAlgn="auto" hangingPunct="1">
              <a:spcAft>
                <a:spcPts val="0"/>
              </a:spcAft>
              <a:buFont typeface="Arial" pitchFamily="34" charset="0"/>
              <a:buChar char="•"/>
              <a:defRPr/>
            </a:pPr>
            <a:r>
              <a:rPr lang="ar-SA" sz="2000" b="1" dirty="0" smtClean="0">
                <a:solidFill>
                  <a:srgbClr val="C00000"/>
                </a:solidFill>
              </a:rPr>
              <a:t>المشاركة :</a:t>
            </a:r>
          </a:p>
          <a:p>
            <a:pPr lvl="1" eaLnBrk="1" fontAlgn="auto" hangingPunct="1">
              <a:spcAft>
                <a:spcPts val="0"/>
              </a:spcAft>
              <a:buFont typeface="Arial" pitchFamily="34" charset="0"/>
              <a:buChar char="–"/>
              <a:defRPr/>
            </a:pPr>
            <a:r>
              <a:rPr lang="ar-SA" sz="1600" dirty="0" smtClean="0"/>
              <a:t>تسير عمليات التغيير بصورة أكثر سلاسة عندما يشارك الأشخاص المعنيون بالتغيير في صنع القرار التعلق به .</a:t>
            </a:r>
          </a:p>
          <a:p>
            <a:pPr eaLnBrk="1" fontAlgn="auto" hangingPunct="1">
              <a:spcAft>
                <a:spcPts val="0"/>
              </a:spcAft>
              <a:buFont typeface="Arial" pitchFamily="34" charset="0"/>
              <a:buChar char="•"/>
              <a:defRPr/>
            </a:pPr>
            <a:r>
              <a:rPr lang="ar-SA" sz="2000" b="1" dirty="0" smtClean="0">
                <a:solidFill>
                  <a:srgbClr val="C00000"/>
                </a:solidFill>
              </a:rPr>
              <a:t>حل المشاكل :</a:t>
            </a:r>
          </a:p>
          <a:p>
            <a:pPr lvl="1" eaLnBrk="1" fontAlgn="auto" hangingPunct="1">
              <a:spcAft>
                <a:spcPts val="0"/>
              </a:spcAft>
              <a:buFont typeface="Arial" pitchFamily="34" charset="0"/>
              <a:buChar char="–"/>
              <a:defRPr/>
            </a:pPr>
            <a:r>
              <a:rPr lang="ar-SA" sz="1600" dirty="0" smtClean="0"/>
              <a:t>من خلال عملية حل المشاكل فان الأشخاص المعنيون بالمشكلة يمكن أن يتناقشوا لقبول والمصادقة على التغيير المرغوب . هنالك أساسا طريقتان للتعامل مع التعارض . يمكننا أن نتجنبه , أو يمكننا عمل شيء حياله .</a:t>
            </a:r>
            <a:endParaRPr lang="ar-SA" sz="1600" dirty="0"/>
          </a:p>
        </p:txBody>
      </p:sp>
      <p:sp>
        <p:nvSpPr>
          <p:cNvPr id="24581"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97F690-8E76-437E-B24B-E750033C35CE}" type="slidenum">
              <a:rPr lang="ar-SA" smtClean="0">
                <a:solidFill>
                  <a:srgbClr val="898989"/>
                </a:solidFill>
                <a:latin typeface="Calibri" pitchFamily="34" charset="0"/>
              </a:rPr>
              <a:pPr eaLnBrk="1" hangingPunct="1"/>
              <a:t>90</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2069580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685800" y="2130425"/>
            <a:ext cx="7772400" cy="2974975"/>
          </a:xfrm>
        </p:spPr>
        <p:txBody>
          <a:bodyPr rtlCol="0">
            <a:normAutofit fontScale="90000"/>
          </a:bodyPr>
          <a:lstStyle/>
          <a:p>
            <a:pPr eaLnBrk="1" fontAlgn="auto" hangingPunct="1">
              <a:spcAft>
                <a:spcPts val="0"/>
              </a:spcAft>
              <a:defRPr/>
            </a:pPr>
            <a:r>
              <a:rPr lang="en-US" sz="11500" b="1" dirty="0" smtClean="0">
                <a:solidFill>
                  <a:srgbClr val="002060"/>
                </a:solidFill>
              </a:rPr>
              <a:t>Questions?</a:t>
            </a:r>
            <a:br>
              <a:rPr lang="en-US" sz="11500" b="1" dirty="0" smtClean="0">
                <a:solidFill>
                  <a:srgbClr val="002060"/>
                </a:solidFill>
              </a:rPr>
            </a:br>
            <a:r>
              <a:rPr lang="ar-SA" sz="11500" b="1" dirty="0" smtClean="0">
                <a:solidFill>
                  <a:srgbClr val="002060"/>
                </a:solidFill>
              </a:rPr>
              <a:t>؟</a:t>
            </a:r>
            <a:r>
              <a:rPr lang="en-US" sz="11500" b="1" dirty="0" smtClean="0">
                <a:solidFill>
                  <a:srgbClr val="002060"/>
                </a:solidFill>
              </a:rPr>
              <a:t> </a:t>
            </a:r>
            <a:r>
              <a:rPr lang="ar-SA" sz="11500" b="1" dirty="0" smtClean="0">
                <a:solidFill>
                  <a:srgbClr val="002060"/>
                </a:solidFill>
              </a:rPr>
              <a:t> الأسئلة</a:t>
            </a:r>
            <a:endParaRPr lang="ar-SA" dirty="0"/>
          </a:p>
        </p:txBody>
      </p:sp>
      <p:sp>
        <p:nvSpPr>
          <p:cNvPr id="2560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563DD1-1EA2-4714-A143-BFEE6DFA39C3}" type="slidenum">
              <a:rPr lang="ar-SA" smtClean="0">
                <a:solidFill>
                  <a:srgbClr val="898989"/>
                </a:solidFill>
                <a:latin typeface="Calibri" pitchFamily="34" charset="0"/>
              </a:rPr>
              <a:pPr eaLnBrk="1" hangingPunct="1"/>
              <a:t>91</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11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8191</Words>
  <Application>Microsoft Office PowerPoint</Application>
  <PresentationFormat>On-screen Show (4:3)</PresentationFormat>
  <Paragraphs>634</Paragraphs>
  <Slides>91</Slides>
  <Notes>24</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Human Resources  Management</vt:lpstr>
      <vt:lpstr>المواضيع  Topics </vt:lpstr>
      <vt:lpstr>إدارة الموارد البشرية للمشروع  Project Human Resource Management</vt:lpstr>
      <vt:lpstr>إدارة الموارد البشرية للمشروع  Project Human Resource Management</vt:lpstr>
      <vt:lpstr>أدوار الموارد البشرية  Human Resource Roles </vt:lpstr>
      <vt:lpstr>أدوار الموارد البشرية  Human Resource Roles </vt:lpstr>
      <vt:lpstr>أدوار الموارد البشرية  Human Resource Roles </vt:lpstr>
      <vt:lpstr>أدوار الموارد البشرية  Human Resource Roles </vt:lpstr>
      <vt:lpstr>أدوار الموارد البشرية  Human Resource Roles </vt:lpstr>
      <vt:lpstr>أدوار الموارد البشرية  Human Resource Roles </vt:lpstr>
      <vt:lpstr>أدوار الموارد البشرية  Human Resource Roles </vt:lpstr>
      <vt:lpstr>وضع خطة الموارد البشرية  Develop Human Resource Plan</vt:lpstr>
      <vt:lpstr>وضع خطة الموارد البشرية  Develop Human Resource Plan</vt:lpstr>
      <vt:lpstr>وضع خطة الموارد البشرية  Develop Human Resource Plan</vt:lpstr>
      <vt:lpstr>وضع خطة الموارد البشرية  Develop Human Resource Plan</vt:lpstr>
      <vt:lpstr>وضع خطة الموارد البشرية  Develop Human Resource Plan</vt:lpstr>
      <vt:lpstr>وضع خطة الموارد البشرية  Develop Human Resource Plan</vt:lpstr>
      <vt:lpstr>العوامل البيئية للمنظومة وأصول العملية التنظيمية الخاصين بالموارد البشرية   HR Enterprise Environmental Factors&amp; Organizational Process Assets</vt:lpstr>
      <vt:lpstr>الأدوار والمسؤوليات  Roles and Responsibilities </vt:lpstr>
      <vt:lpstr>الأدوار والمسؤوليات  Roles and Responsibilities </vt:lpstr>
      <vt:lpstr>خطة إدارة التوظيف  Staffing Management Plan </vt:lpstr>
      <vt:lpstr>خطة إدارة التوظيف  Staffing Management Plan </vt:lpstr>
      <vt:lpstr>مخطط التدرج للموارد  Resource Histogram </vt:lpstr>
      <vt:lpstr>الحصول على فريق المشروع  Acquire Project Team </vt:lpstr>
      <vt:lpstr>الحصول على فريق المشروع  Acquire Project Team </vt:lpstr>
      <vt:lpstr>تحليل القرار متعدد المعايير  Multi-Criteria Decision Analysis </vt:lpstr>
      <vt:lpstr>تطوير فريق المشروع  Develop Project Team </vt:lpstr>
      <vt:lpstr>تطوير فريق المشروع  Develop Project Team </vt:lpstr>
      <vt:lpstr>تلميح </vt:lpstr>
      <vt:lpstr>سلطة مدير المشروع   Project Manager Authority </vt:lpstr>
      <vt:lpstr>سلطة مدير المشروع   Project Manager Authority </vt:lpstr>
      <vt:lpstr>نموذج تاكمان - The Tuckman Model </vt:lpstr>
      <vt:lpstr>نموذج تاكمان - The Tuckman Model </vt:lpstr>
      <vt:lpstr>نموذج تاكمان - The Tuckman Model </vt:lpstr>
      <vt:lpstr>نموذج تاكمان - The Tuckman Model </vt:lpstr>
      <vt:lpstr>نظريات التحفيز  Motivational Theories </vt:lpstr>
      <vt:lpstr>هرم ماسلو للاحتياجات  Maslow's Hierarchy of Needs </vt:lpstr>
      <vt:lpstr>هرم ماسلو للاحتياجات  Maslow's Hierarchy of Needs </vt:lpstr>
      <vt:lpstr>النظرية الصحية لهيرتزبرغ  Herzberg's Hygiene Theory </vt:lpstr>
      <vt:lpstr>نظرية التوقع  Achievement Theory </vt:lpstr>
      <vt:lpstr>نظرية التوقع  Achievement Theory </vt:lpstr>
      <vt:lpstr>نظرية الإنجاز ( نظرية ماكليلاند )  ( David McClelland (Achievement Theory </vt:lpstr>
      <vt:lpstr>نظرية الإنجاز ( نظرية ماكليلاند )  ( David McClelland (Achievement Theory </vt:lpstr>
      <vt:lpstr>نظرية الإنجاز ( نظرية ماكليلاند )  ( David McClelland (Achievement Theory </vt:lpstr>
      <vt:lpstr>نظريات القيادة  Leadership Theories</vt:lpstr>
      <vt:lpstr>نظريات القيادة  Leadership Theories</vt:lpstr>
      <vt:lpstr>نظريات القيادة  Leadership Theories</vt:lpstr>
      <vt:lpstr>النظرية   X  و  Y  Theory X and Y</vt:lpstr>
      <vt:lpstr>النظرية X</vt:lpstr>
      <vt:lpstr>النظرية Y</vt:lpstr>
      <vt:lpstr>النظرية Z   Theory Z</vt:lpstr>
      <vt:lpstr>القيادة الظرفية  Situational Leadership </vt:lpstr>
      <vt:lpstr>القيادة الظرفية  Situational Leadership </vt:lpstr>
      <vt:lpstr>إدارة فريق المشروع  Manage Project Team </vt:lpstr>
      <vt:lpstr>إدارة فريق المشروع  Manage Project Team </vt:lpstr>
      <vt:lpstr>إدارة فريق المشروع  Manage Project Team </vt:lpstr>
      <vt:lpstr>إدارة الصراع   Conflict Management</vt:lpstr>
      <vt:lpstr>إدارة الصراع   Conflict Management</vt:lpstr>
      <vt:lpstr>أسباب التعارضات  Causes of Conflict </vt:lpstr>
      <vt:lpstr>أسباب التعارضات  Causes of Conflict </vt:lpstr>
      <vt:lpstr>أسباب التعارضات  Causes of Conflict </vt:lpstr>
      <vt:lpstr>أسباب التعارضات  Causes of Conflict </vt:lpstr>
      <vt:lpstr>طرق حل النزاعات  Conflict Resolution Methods </vt:lpstr>
      <vt:lpstr>طرق حل النزاعات  Conflict Resolution Methods </vt:lpstr>
      <vt:lpstr>طرق حل النزاعات  Conflict Resolution Methods </vt:lpstr>
      <vt:lpstr>طرق حل النزاعات  Conflict Resolution Methods </vt:lpstr>
      <vt:lpstr>ملخص  In Summary </vt:lpstr>
      <vt:lpstr>Organization Charts and Position Descriptions  المخططات التنظيمية ووصف المركز الوظيفي </vt:lpstr>
      <vt:lpstr>Roles and Responsibilities  الأدوار والمسؤوليات </vt:lpstr>
      <vt:lpstr>Pre-Assignment  التحديد المسبق </vt:lpstr>
      <vt:lpstr>Negotiation  التفاوض</vt:lpstr>
      <vt:lpstr>Acquisition  الجلب ( الحيازة ) </vt:lpstr>
      <vt:lpstr>Virtual Teams  الفرق الافتراضية </vt:lpstr>
      <vt:lpstr>Virtual Teams  الفرق الافتراضية </vt:lpstr>
      <vt:lpstr>Ground Rules   القواعد الأساسية </vt:lpstr>
      <vt:lpstr>Ground Rules   القواعد الأساسية </vt:lpstr>
      <vt:lpstr>Co-Location  الموقع المشترك (المزاملة )</vt:lpstr>
      <vt:lpstr>5 Sources of Power - (Authority and Control)  مصادرللسلطة (الصلاحيات والتحكم) 5</vt:lpstr>
      <vt:lpstr>Leadership القيادة</vt:lpstr>
      <vt:lpstr>Leadership Styles  أنماط القيادة </vt:lpstr>
      <vt:lpstr>Leadership Styles  أنماط القيادة </vt:lpstr>
      <vt:lpstr>Leadership Styles  أنماط القيادة </vt:lpstr>
      <vt:lpstr>Leadership Styles  أنماط القيادة </vt:lpstr>
      <vt:lpstr>Leadership Styles  أنماط القيادة </vt:lpstr>
      <vt:lpstr>Sources of Conflict مصادر النزاعات </vt:lpstr>
      <vt:lpstr>Conflict Resolution Approaches طرق حل النزاعات </vt:lpstr>
      <vt:lpstr>Conflict Resolution Approaches طرق حل النزاعات </vt:lpstr>
      <vt:lpstr>Steps To Solve a Conflict  خطوات حل النزاعات </vt:lpstr>
      <vt:lpstr>Recognition And Reward System نظام التقدير والمكافأة  </vt:lpstr>
      <vt:lpstr>Strategies For Overcoming Resistance To Change استراتيجيات لمواجهة مقاومة التغيير  </vt:lpstr>
      <vt:lpstr>Questions? ؟  الأسئلة</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9 : إدارة الموارد البشرية للمشروع </dc:title>
  <dc:creator>Eng.Yassin</dc:creator>
  <cp:lastModifiedBy>Eng.Yassin</cp:lastModifiedBy>
  <cp:revision>54</cp:revision>
  <dcterms:created xsi:type="dcterms:W3CDTF">2013-08-25T22:13:58Z</dcterms:created>
  <dcterms:modified xsi:type="dcterms:W3CDTF">2013-08-29T16:13:47Z</dcterms:modified>
</cp:coreProperties>
</file>