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1C7A34-4A36-476E-A2E8-944495C1219E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3FD1FC-7B6A-4ACA-A2A7-6246D03B25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69ED841-1491-4BE1-A06A-82323B5426A3}" type="slidenum">
              <a:rPr lang="ar-SA" smtClean="0"/>
              <a:pPr eaLnBrk="1" hangingPunct="1"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8271D16-7537-4C20-AB27-C64B86FF1B11}" type="slidenum">
              <a:rPr lang="ar-SA" smtClean="0"/>
              <a:pPr eaLnBrk="1" hangingPunct="1"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3DAC290-F929-4457-8B68-C17C21F2E6F9}" type="slidenum">
              <a:rPr lang="ar-SA" smtClean="0"/>
              <a:pPr eaLnBrk="1" hangingPunct="1"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8BE0DAA-878B-4B39-B1C4-294F76750426}" type="slidenum">
              <a:rPr lang="ar-SA" smtClean="0"/>
              <a:pPr eaLnBrk="1" hangingPunct="1"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429390C-7856-47D8-B65B-346FC4ACF663}" type="slidenum">
              <a:rPr lang="ar-SA" smtClean="0"/>
              <a:pPr eaLnBrk="1" hangingPunct="1"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F6DF57D-A26D-4BF8-BC22-BA15AAE1514C}" type="slidenum">
              <a:rPr lang="ar-SA" smtClean="0"/>
              <a:pPr eaLnBrk="1" hangingPunct="1"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3687FF8-7259-4BA7-8225-4AD32CBC9F32}" type="slidenum">
              <a:rPr lang="ar-SA" smtClean="0"/>
              <a:pPr eaLnBrk="1" hangingPunct="1"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F3F9F51-D85E-476A-99E5-E4FDF0F5D77E}" type="slidenum">
              <a:rPr lang="ar-SA" smtClean="0"/>
              <a:pPr eaLnBrk="1" hangingPunct="1"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87749-4A40-4785-9454-48FC8E269347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شكل بيضاوي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197BC9-AF1F-45EB-ABBE-05202B21F0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87749-4A40-4785-9454-48FC8E269347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97BC9-AF1F-45EB-ABBE-05202B21F0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مستطيل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شكل بيضاوي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0197BC9-AF1F-45EB-ABBE-05202B21F0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87749-4A40-4785-9454-48FC8E269347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87749-4A40-4785-9454-48FC8E269347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0197BC9-AF1F-45EB-ABBE-05202B21F0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3" name="مستطيل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مستطيل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87749-4A40-4785-9454-48FC8E269347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شكل بيضاوي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شكل بيضاوي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197BC9-AF1F-45EB-ABBE-05202B21F0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0F87749-4A40-4785-9454-48FC8E269347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97BC9-AF1F-45EB-ABBE-05202B21F0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عنصر نائب للمحتوى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محتوى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مستطيل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مستطيل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مستطيل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مستطيل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87749-4A40-4785-9454-48FC8E269347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عنصر نائب للمحتوى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6" name="عنصر نائب للمحتوى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شكل بيضاوي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شكل بيضاوي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0197BC9-AF1F-45EB-ABBE-05202B21F0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عنوان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87749-4A40-4785-9454-48FC8E269347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0197BC9-AF1F-45EB-ABBE-05202B21F0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مستطيل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مستطيل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87749-4A40-4785-9454-48FC8E269347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0197BC9-AF1F-45EB-ABBE-05202B21F0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مستطيل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عنصر نائب للمحتوى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شكل بيضاوي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شكل بيضاوي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197BC9-AF1F-45EB-ABBE-05202B21F0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مستطيل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87749-4A40-4785-9454-48FC8E269347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رابط مستقيم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مستطيل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شكل بيضاوي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شكل بيضاوي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0197BC9-AF1F-45EB-ABBE-05202B21F0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2" name="مستطيل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0F87749-4A40-4785-9454-48FC8E269347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0F87749-4A40-4785-9454-48FC8E269347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شكل بيضاوي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شكل بيضاوي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197BC9-AF1F-45EB-ABBE-05202B21F0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EG" dirty="0" smtClean="0"/>
              <a:t>خطوات عملية </a:t>
            </a:r>
            <a:r>
              <a:rPr lang="ar-EG" dirty="0"/>
              <a:t>للإسعافات النفسية الأولية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66800"/>
            <a:ext cx="8686800" cy="5715000"/>
          </a:xfrm>
        </p:spPr>
        <p:txBody>
          <a:bodyPr>
            <a:normAutofit lnSpcReduction="10000"/>
          </a:bodyPr>
          <a:lstStyle/>
          <a:p>
            <a:pPr algn="r" rtl="1" eaLnBrk="1" hangingPunct="1">
              <a:lnSpc>
                <a:spcPct val="60000"/>
              </a:lnSpc>
            </a:pPr>
            <a:endParaRPr lang="en-US" sz="2800" u="sng" dirty="0" smtClean="0"/>
          </a:p>
          <a:p>
            <a:pPr algn="r" rtl="1" eaLnBrk="1" hangingPunct="1">
              <a:lnSpc>
                <a:spcPct val="60000"/>
              </a:lnSpc>
              <a:buFont typeface="Wingdings 2" pitchFamily="18" charset="2"/>
              <a:buNone/>
            </a:pPr>
            <a:r>
              <a:rPr lang="en-US" sz="2800" dirty="0" smtClean="0"/>
              <a:t> </a:t>
            </a:r>
            <a:r>
              <a:rPr lang="ar-EG" sz="2800" dirty="0" smtClean="0"/>
              <a:t>1</a:t>
            </a:r>
            <a:endParaRPr lang="ar-SA" sz="2800" dirty="0" smtClean="0"/>
          </a:p>
          <a:p>
            <a:pPr algn="r" rtl="1" eaLnBrk="1" hangingPunct="1">
              <a:lnSpc>
                <a:spcPct val="60000"/>
              </a:lnSpc>
              <a:buFont typeface="Wingdings 2" pitchFamily="18" charset="2"/>
              <a:buNone/>
            </a:pPr>
            <a:r>
              <a:rPr lang="ar-EG" sz="2800" dirty="0" smtClean="0"/>
              <a:t>) قدم نفسك:</a:t>
            </a:r>
          </a:p>
          <a:p>
            <a:pPr algn="r" rtl="1" eaLnBrk="1" hangingPunct="1">
              <a:lnSpc>
                <a:spcPct val="60000"/>
              </a:lnSpc>
              <a:buFont typeface="Wingdings 2" pitchFamily="18" charset="2"/>
              <a:buNone/>
            </a:pPr>
            <a:r>
              <a:rPr lang="ar-EG" sz="2800" dirty="0" smtClean="0"/>
              <a:t/>
            </a:r>
            <a:br>
              <a:rPr lang="ar-EG" sz="2800" dirty="0" smtClean="0"/>
            </a:br>
            <a:r>
              <a:rPr lang="ar-EG" sz="2800" dirty="0" smtClean="0"/>
              <a:t>إشرح من أنت وماهو دورك.</a:t>
            </a:r>
            <a:br>
              <a:rPr lang="ar-EG" sz="2800" dirty="0" smtClean="0"/>
            </a:br>
            <a:endParaRPr lang="ar-EG" sz="2800" dirty="0" smtClean="0"/>
          </a:p>
          <a:p>
            <a:pPr algn="r" rtl="1" eaLnBrk="1" hangingPunct="1">
              <a:lnSpc>
                <a:spcPct val="60000"/>
              </a:lnSpc>
              <a:buFont typeface="Wingdings 2" pitchFamily="18" charset="2"/>
              <a:buNone/>
            </a:pPr>
            <a:r>
              <a:rPr lang="ar-EG" sz="2800" dirty="0" smtClean="0"/>
              <a:t>إسأل عن أسم الشخص وغيره من المعلومات الديموغرافية الرئيسية على</a:t>
            </a:r>
            <a:endParaRPr lang="en-US" sz="2800" dirty="0" smtClean="0"/>
          </a:p>
          <a:p>
            <a:pPr algn="r" rtl="1" eaLnBrk="1" hangingPunct="1">
              <a:lnSpc>
                <a:spcPct val="60000"/>
              </a:lnSpc>
              <a:buFont typeface="Wingdings 2" pitchFamily="18" charset="2"/>
              <a:buNone/>
            </a:pPr>
            <a:r>
              <a:rPr lang="ar-EG" sz="2800" dirty="0" smtClean="0"/>
              <a:t> حسب الموقف.</a:t>
            </a:r>
            <a:br>
              <a:rPr lang="ar-EG" sz="2800" dirty="0" smtClean="0"/>
            </a:br>
            <a:endParaRPr lang="ar-EG" sz="2800" dirty="0" smtClean="0"/>
          </a:p>
          <a:p>
            <a:pPr algn="r" rtl="1" eaLnBrk="1" hangingPunct="1">
              <a:lnSpc>
                <a:spcPct val="60000"/>
              </a:lnSpc>
              <a:buFont typeface="Wingdings 2" pitchFamily="18" charset="2"/>
              <a:buNone/>
            </a:pPr>
            <a:r>
              <a:rPr lang="ar-EG" sz="2800" dirty="0" smtClean="0"/>
              <a:t>2) إختار لهجة إيجابية:</a:t>
            </a:r>
            <a:br>
              <a:rPr lang="ar-EG" sz="2800" dirty="0" smtClean="0"/>
            </a:br>
            <a:endParaRPr lang="ar-EG" sz="2800" dirty="0" smtClean="0"/>
          </a:p>
          <a:p>
            <a:pPr algn="r" rtl="1" eaLnBrk="1" hangingPunct="1">
              <a:lnSpc>
                <a:spcPct val="60000"/>
              </a:lnSpc>
              <a:buFont typeface="Wingdings 2" pitchFamily="18" charset="2"/>
              <a:buNone/>
            </a:pPr>
            <a:r>
              <a:rPr lang="ar-EG" sz="2800" dirty="0" smtClean="0"/>
              <a:t>كن هادئاً.</a:t>
            </a:r>
            <a:br>
              <a:rPr lang="ar-EG" sz="2800" dirty="0" smtClean="0"/>
            </a:br>
            <a:endParaRPr lang="ar-EG" sz="2800" dirty="0" smtClean="0"/>
          </a:p>
          <a:p>
            <a:pPr algn="r" rtl="1" eaLnBrk="1" hangingPunct="1">
              <a:lnSpc>
                <a:spcPct val="60000"/>
              </a:lnSpc>
              <a:buFont typeface="Wingdings 2" pitchFamily="18" charset="2"/>
              <a:buNone/>
            </a:pPr>
            <a:r>
              <a:rPr lang="ar-EG" sz="2800" dirty="0" smtClean="0"/>
              <a:t>ثق في قدرتك على المساعدة وإظهر ذلك.</a:t>
            </a:r>
            <a:br>
              <a:rPr lang="ar-EG" sz="2800" dirty="0" smtClean="0"/>
            </a:br>
            <a:endParaRPr lang="ar-EG" sz="2800" dirty="0" smtClean="0"/>
          </a:p>
          <a:p>
            <a:pPr algn="r" rtl="1" eaLnBrk="1" hangingPunct="1">
              <a:lnSpc>
                <a:spcPct val="60000"/>
              </a:lnSpc>
              <a:buFont typeface="Wingdings 2" pitchFamily="18" charset="2"/>
              <a:buNone/>
            </a:pPr>
            <a:r>
              <a:rPr lang="ar-EG" sz="2800" dirty="0" smtClean="0"/>
              <a:t>ثق في قدرة الشخص على مساعدة نفسه وإظهر له ذلك.</a:t>
            </a:r>
            <a:br>
              <a:rPr lang="ar-EG" sz="2800" dirty="0" smtClean="0"/>
            </a:br>
            <a:endParaRPr lang="ar-EG" sz="2800" dirty="0" smtClean="0"/>
          </a:p>
          <a:p>
            <a:pPr algn="r" rtl="1" eaLnBrk="1" hangingPunct="1">
              <a:lnSpc>
                <a:spcPct val="60000"/>
              </a:lnSpc>
              <a:buFont typeface="Wingdings 2" pitchFamily="18" charset="2"/>
              <a:buNone/>
            </a:pPr>
            <a:r>
              <a:rPr lang="ar-EG" sz="2800" dirty="0" smtClean="0"/>
              <a:t>3) الإتفاق على سقف التوقعات:</a:t>
            </a:r>
            <a:br>
              <a:rPr lang="ar-EG" sz="2800" dirty="0" smtClean="0"/>
            </a:br>
            <a:endParaRPr lang="ar-EG" sz="2800" dirty="0" smtClean="0"/>
          </a:p>
          <a:p>
            <a:pPr algn="r" rtl="1" eaLnBrk="1" hangingPunct="1">
              <a:lnSpc>
                <a:spcPct val="60000"/>
              </a:lnSpc>
              <a:buFont typeface="Wingdings 2" pitchFamily="18" charset="2"/>
              <a:buNone/>
            </a:pPr>
            <a:r>
              <a:rPr lang="ar-EG" sz="2800" dirty="0" smtClean="0"/>
              <a:t>إشرح ما هو ممكن وماهو غير ممكن من خلال المقابلة.</a:t>
            </a:r>
          </a:p>
          <a:p>
            <a:pPr algn="r" rtl="1" eaLnBrk="1" hangingPunct="1">
              <a:lnSpc>
                <a:spcPct val="60000"/>
              </a:lnSpc>
              <a:buFont typeface="Wingdings 2" pitchFamily="18" charset="2"/>
              <a:buNone/>
            </a:pPr>
            <a:endParaRPr lang="en-US" sz="2800" dirty="0" smtClean="0"/>
          </a:p>
          <a:p>
            <a:pPr algn="r" rtl="1" eaLnBrk="1" hangingPunct="1">
              <a:lnSpc>
                <a:spcPct val="60000"/>
              </a:lnSpc>
              <a:buFont typeface="Wingdings 2" pitchFamily="18" charset="2"/>
              <a:buNone/>
            </a:pPr>
            <a:endParaRPr lang="en-US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6715140" y="274638"/>
            <a:ext cx="1971660" cy="439718"/>
          </a:xfrm>
        </p:spPr>
        <p:txBody>
          <a:bodyPr rtlCol="0">
            <a:normAutofit fontScale="90000"/>
          </a:bodyPr>
          <a:lstStyle/>
          <a:p>
            <a:pPr rtl="1" eaLnBrk="1" fontAlgn="auto" hangingPunct="1">
              <a:spcAft>
                <a:spcPts val="0"/>
              </a:spcAft>
              <a:defRPr/>
            </a:pPr>
            <a:r>
              <a:rPr lang="ar-EG" sz="2400" dirty="0" smtClean="0">
                <a:cs typeface="+mn-cs"/>
              </a:rPr>
              <a:t>خطوات عملية</a:t>
            </a:r>
            <a:endParaRPr lang="en-US" sz="2400" dirty="0">
              <a:cs typeface="+mn-cs"/>
            </a:endParaRPr>
          </a:p>
        </p:txBody>
      </p:sp>
      <p:sp>
        <p:nvSpPr>
          <p:cNvPr id="41987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714356"/>
            <a:ext cx="8643998" cy="5915044"/>
          </a:xfrm>
        </p:spPr>
        <p:txBody>
          <a:bodyPr>
            <a:normAutofit fontScale="62500" lnSpcReduction="20000"/>
          </a:bodyPr>
          <a:lstStyle/>
          <a:p>
            <a:pPr marL="457200" indent="-457200" algn="r" rtl="1" eaLnBrk="1" hangingPunct="1">
              <a:buFont typeface="Arial" charset="0"/>
              <a:buNone/>
            </a:pPr>
            <a:endParaRPr lang="ar-SA" sz="3800" dirty="0" smtClean="0"/>
          </a:p>
          <a:p>
            <a:pPr marL="457200" indent="-457200" algn="r" rtl="1" eaLnBrk="1" hangingPunct="1">
              <a:buFont typeface="Arial" charset="0"/>
              <a:buNone/>
            </a:pPr>
            <a:endParaRPr lang="ar-SA" sz="3800" dirty="0" smtClean="0"/>
          </a:p>
          <a:p>
            <a:pPr marL="457200" indent="-457200" algn="r" rtl="1" eaLnBrk="1" hangingPunct="1">
              <a:buFont typeface="Arial" charset="0"/>
              <a:buNone/>
            </a:pPr>
            <a:endParaRPr lang="ar-SA" sz="4400" dirty="0" smtClean="0"/>
          </a:p>
          <a:p>
            <a:pPr marL="457200" indent="-457200" algn="r" rtl="1" eaLnBrk="1" hangingPunct="1">
              <a:buFont typeface="Arial" charset="0"/>
              <a:buNone/>
            </a:pPr>
            <a:r>
              <a:rPr lang="ar-EG" sz="3200" dirty="0" smtClean="0"/>
              <a:t>قدم الراحة والدعم بكل احترام</a:t>
            </a:r>
            <a:endParaRPr lang="en-US" sz="3200" dirty="0" smtClean="0"/>
          </a:p>
          <a:p>
            <a:pPr marL="457200" indent="-457200" algn="r" rtl="1" eaLnBrk="1" hangingPunct="1">
              <a:buFont typeface="Arial" charset="0"/>
              <a:buNone/>
            </a:pPr>
            <a:endParaRPr lang="ar-EG" sz="3200" dirty="0" smtClean="0"/>
          </a:p>
          <a:p>
            <a:pPr marL="457200" indent="-457200" algn="r" rtl="1" eaLnBrk="1" hangingPunct="1">
              <a:buFont typeface="Arial" charset="0"/>
              <a:buNone/>
            </a:pPr>
            <a:r>
              <a:rPr lang="ar-EG" sz="3200" dirty="0" smtClean="0"/>
              <a:t> كن </a:t>
            </a:r>
            <a:r>
              <a:rPr lang="ar-EG" sz="3200" u="sng" dirty="0" smtClean="0"/>
              <a:t>داعماً</a:t>
            </a:r>
            <a:r>
              <a:rPr lang="ar-EG" sz="3200" dirty="0" smtClean="0"/>
              <a:t>، كن أكثر انتباهاً، </a:t>
            </a:r>
            <a:r>
              <a:rPr lang="ar-EG" sz="3200" dirty="0"/>
              <a:t>إ</a:t>
            </a:r>
            <a:r>
              <a:rPr lang="ar-EG" sz="3200" dirty="0" smtClean="0"/>
              <a:t>ستمع جيداً وكن لطيفاً، مراعياً للأخريين ومحترماً لهم. </a:t>
            </a:r>
            <a:endParaRPr lang="en-US" sz="3200" dirty="0" smtClean="0"/>
          </a:p>
          <a:p>
            <a:pPr marL="457200" indent="-457200" algn="r" rtl="1" eaLnBrk="1" hangingPunct="1">
              <a:buFont typeface="Arial" charset="0"/>
              <a:buNone/>
            </a:pPr>
            <a:r>
              <a:rPr lang="ar-EG" sz="3200" dirty="0" smtClean="0"/>
              <a:t> </a:t>
            </a:r>
            <a:br>
              <a:rPr lang="ar-EG" sz="3200" dirty="0" smtClean="0"/>
            </a:br>
            <a:r>
              <a:rPr lang="ar-SA" sz="3200" dirty="0" smtClean="0"/>
              <a:t>انتبه</a:t>
            </a:r>
            <a:r>
              <a:rPr lang="ar-EG" sz="3200" dirty="0" smtClean="0"/>
              <a:t> أن تكون حركات جسدك، ونبرة صوتك وكلماتك وأفعالك جميعها تضفي شعوراً بالراحة على مستمعك.</a:t>
            </a:r>
            <a:endParaRPr lang="en-US" sz="3200" dirty="0" smtClean="0"/>
          </a:p>
          <a:p>
            <a:pPr marL="457200" indent="-457200" algn="r" rtl="1" eaLnBrk="1" hangingPunct="1">
              <a:buFont typeface="Arial" charset="0"/>
              <a:buNone/>
            </a:pPr>
            <a:endParaRPr lang="ar-EG" sz="3200" dirty="0" smtClean="0"/>
          </a:p>
          <a:p>
            <a:pPr marL="457200" indent="-457200" algn="r" rtl="1" eaLnBrk="1" hangingPunct="1">
              <a:buFont typeface="Arial" charset="0"/>
              <a:buNone/>
            </a:pPr>
            <a:r>
              <a:rPr lang="ar-EG" sz="3200" dirty="0" smtClean="0"/>
              <a:t>إظهر إهتمامك وتعاطفك.</a:t>
            </a:r>
            <a:endParaRPr lang="en-US" sz="3200" dirty="0" smtClean="0"/>
          </a:p>
          <a:p>
            <a:pPr marL="457200" indent="-457200" algn="r" rtl="1" eaLnBrk="1" hangingPunct="1">
              <a:buFont typeface="Arial" charset="0"/>
              <a:buNone/>
            </a:pPr>
            <a:endParaRPr lang="ar-EG" sz="3200" dirty="0" smtClean="0"/>
          </a:p>
          <a:p>
            <a:pPr marL="457200" indent="-457200" algn="r" rtl="1" eaLnBrk="1" hangingPunct="1">
              <a:buFont typeface="Arial" charset="0"/>
              <a:buNone/>
            </a:pPr>
            <a:r>
              <a:rPr lang="ar-EG" sz="3200" dirty="0" smtClean="0"/>
              <a:t>إجمع المعلومات وإطرح الأسئلة الضرورية ببطء ودون أن يظهر الأمر وكانه إستجواب (أنت لست محقق شرطة).</a:t>
            </a:r>
            <a:endParaRPr lang="en-US" sz="3200" dirty="0" smtClean="0"/>
          </a:p>
          <a:p>
            <a:pPr marL="457200" indent="-457200" algn="r" rtl="1" eaLnBrk="1" hangingPunct="1">
              <a:buFont typeface="Arial" charset="0"/>
              <a:buNone/>
            </a:pPr>
            <a:endParaRPr lang="ar-EG" sz="3200" dirty="0" smtClean="0"/>
          </a:p>
          <a:p>
            <a:pPr marL="457200" indent="-457200" algn="r" rtl="1" eaLnBrk="1" hangingPunct="1">
              <a:buFont typeface="Arial" charset="0"/>
              <a:buNone/>
            </a:pPr>
            <a:r>
              <a:rPr lang="ar-EG" sz="3200" dirty="0" smtClean="0"/>
              <a:t>شجع الناس على تذكر ما ساعدهم على التكيف في الماضي وما يمكن القيام به لمساعدة أنفسهم </a:t>
            </a:r>
            <a:r>
              <a:rPr lang="ar-SA" sz="3200" dirty="0" err="1" smtClean="0"/>
              <a:t>ال</a:t>
            </a:r>
            <a:r>
              <a:rPr lang="ar-EG" sz="3200" dirty="0" smtClean="0"/>
              <a:t>آن.</a:t>
            </a:r>
            <a:endParaRPr lang="en-US" sz="3200" dirty="0" smtClean="0"/>
          </a:p>
          <a:p>
            <a:pPr marL="457200" indent="-457200" algn="r" rtl="1" eaLnBrk="1" hangingPunct="1">
              <a:buFont typeface="Arial" charset="0"/>
              <a:buNone/>
            </a:pPr>
            <a:endParaRPr lang="ar-EG" sz="3200" dirty="0" smtClean="0"/>
          </a:p>
          <a:p>
            <a:pPr marL="457200" indent="-457200" algn="r" rtl="1" eaLnBrk="1" hangingPunct="1">
              <a:buFont typeface="Arial" charset="0"/>
              <a:buNone/>
            </a:pPr>
            <a:r>
              <a:rPr lang="ar-EG" sz="3200" u="sng" dirty="0" smtClean="0"/>
              <a:t>تقبل مشاعر </a:t>
            </a:r>
            <a:r>
              <a:rPr lang="ar-EG" sz="3200" dirty="0" smtClean="0"/>
              <a:t>الشخص الأخر.</a:t>
            </a:r>
            <a:endParaRPr lang="en-US" sz="3200" dirty="0" smtClean="0"/>
          </a:p>
          <a:p>
            <a:pPr marL="457200" indent="-457200" algn="r" rtl="1" eaLnBrk="1" hangingPunct="1">
              <a:buFont typeface="Arial" charset="0"/>
              <a:buNone/>
            </a:pPr>
            <a:endParaRPr lang="ar-EG" sz="3200" dirty="0" smtClean="0"/>
          </a:p>
          <a:p>
            <a:pPr marL="457200" indent="-457200" algn="r" rtl="1" eaLnBrk="1" hangingPunct="1">
              <a:lnSpc>
                <a:spcPct val="60000"/>
              </a:lnSpc>
              <a:buFont typeface="Arial" charset="0"/>
              <a:buNone/>
            </a:pPr>
            <a:endParaRPr lang="ar-EG" sz="3200" dirty="0" smtClean="0"/>
          </a:p>
          <a:p>
            <a:pPr marL="457200" indent="-457200" algn="r" rtl="1" eaLnBrk="1" hangingPunct="1">
              <a:lnSpc>
                <a:spcPct val="60000"/>
              </a:lnSpc>
              <a:buFont typeface="Arial" charset="0"/>
              <a:buNone/>
            </a:pPr>
            <a:endParaRPr lang="en-US" sz="3200" dirty="0" smtClean="0"/>
          </a:p>
          <a:p>
            <a:pPr marL="457200" indent="-457200" algn="r" rtl="1" eaLnBrk="1" hangingPunct="1">
              <a:lnSpc>
                <a:spcPct val="60000"/>
              </a:lnSpc>
              <a:buFont typeface="Arial" charset="0"/>
              <a:buNone/>
            </a:pPr>
            <a:endParaRPr lang="en-US" sz="3200" dirty="0" smtClean="0"/>
          </a:p>
          <a:p>
            <a:pPr marL="457200" indent="-457200" algn="r" rtl="1" eaLnBrk="1" hangingPunct="1">
              <a:lnSpc>
                <a:spcPct val="60000"/>
              </a:lnSpc>
              <a:buFont typeface="Arial" charset="0"/>
              <a:buNone/>
            </a:pPr>
            <a:endParaRPr lang="en-US" sz="3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7429520" y="247650"/>
            <a:ext cx="1562080" cy="466706"/>
          </a:xfrm>
        </p:spPr>
        <p:txBody>
          <a:bodyPr rtlCol="0">
            <a:normAutofit/>
          </a:bodyPr>
          <a:lstStyle/>
          <a:p>
            <a:pPr rtl="1" eaLnBrk="1" fontAlgn="auto" hangingPunct="1">
              <a:spcAft>
                <a:spcPts val="0"/>
              </a:spcAft>
              <a:defRPr/>
            </a:pPr>
            <a:r>
              <a:rPr lang="ar-EG" sz="2000" dirty="0" smtClean="0">
                <a:cs typeface="+mn-cs"/>
              </a:rPr>
              <a:t>خطوات عملية</a:t>
            </a:r>
            <a:endParaRPr lang="en-US" sz="2000" dirty="0">
              <a:cs typeface="+mn-cs"/>
            </a:endParaRPr>
          </a:p>
        </p:txBody>
      </p:sp>
      <p:sp>
        <p:nvSpPr>
          <p:cNvPr id="4301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8686800" cy="5449887"/>
          </a:xfrm>
        </p:spPr>
        <p:txBody>
          <a:bodyPr/>
          <a:lstStyle/>
          <a:p>
            <a:pPr marL="514350" indent="-514350" algn="r" rtl="1" eaLnBrk="1" hangingPunct="1">
              <a:lnSpc>
                <a:spcPct val="80000"/>
              </a:lnSpc>
              <a:buFont typeface="Arial" charset="0"/>
              <a:buNone/>
            </a:pPr>
            <a:r>
              <a:rPr lang="ar-SA" dirty="0" smtClean="0"/>
              <a:t> </a:t>
            </a:r>
          </a:p>
          <a:p>
            <a:pPr marL="514350" indent="-514350" algn="r" rtl="1" eaLnBrk="1" hangingPunct="1">
              <a:lnSpc>
                <a:spcPct val="80000"/>
              </a:lnSpc>
              <a:buFont typeface="Arial" charset="0"/>
              <a:buNone/>
            </a:pPr>
            <a:r>
              <a:rPr lang="ar-SA" dirty="0" smtClean="0"/>
              <a:t> </a:t>
            </a:r>
            <a:r>
              <a:rPr lang="ar-EG" dirty="0" smtClean="0"/>
              <a:t>5) قيم الوضع:</a:t>
            </a:r>
            <a:br>
              <a:rPr lang="ar-EG" dirty="0" smtClean="0"/>
            </a:br>
            <a:endParaRPr lang="ar-EG" dirty="0" smtClean="0"/>
          </a:p>
          <a:p>
            <a:pPr marL="514350" indent="-514350" algn="r" rtl="1" eaLnBrk="1" hangingPunct="1">
              <a:lnSpc>
                <a:spcPct val="80000"/>
              </a:lnSpc>
              <a:buFont typeface="Arial" charset="0"/>
              <a:buNone/>
            </a:pPr>
            <a:r>
              <a:rPr lang="ar-SA" dirty="0" smtClean="0"/>
              <a:t>      ا</a:t>
            </a:r>
            <a:r>
              <a:rPr lang="ar-EG" dirty="0" smtClean="0"/>
              <a:t>طرح أسئلة مفتوحة.</a:t>
            </a:r>
          </a:p>
          <a:p>
            <a:pPr marL="514350" indent="-514350" algn="r" rtl="1" eaLnBrk="1" hangingPunct="1">
              <a:lnSpc>
                <a:spcPct val="80000"/>
              </a:lnSpc>
              <a:buFont typeface="Arial" charset="0"/>
              <a:buNone/>
            </a:pPr>
            <a:r>
              <a:rPr lang="ar-SA" dirty="0" smtClean="0"/>
              <a:t>     ا</a:t>
            </a:r>
            <a:r>
              <a:rPr lang="ar-EG" dirty="0" smtClean="0"/>
              <a:t>سأل: ما هو المطلوب الآن؟</a:t>
            </a:r>
            <a:endParaRPr lang="ar-SA" dirty="0" smtClean="0"/>
          </a:p>
          <a:p>
            <a:pPr marL="514350" indent="-514350" algn="r" rtl="1" eaLnBrk="1" hangingPunct="1">
              <a:lnSpc>
                <a:spcPct val="80000"/>
              </a:lnSpc>
              <a:buFont typeface="Arial" charset="0"/>
              <a:buNone/>
            </a:pPr>
            <a:endParaRPr lang="ar-EG" dirty="0" smtClean="0"/>
          </a:p>
          <a:p>
            <a:pPr marL="514350" indent="-514350" algn="r" rtl="1" eaLnBrk="1" hangingPunct="1">
              <a:lnSpc>
                <a:spcPct val="80000"/>
              </a:lnSpc>
              <a:buFont typeface="Arial" charset="0"/>
              <a:buNone/>
            </a:pPr>
            <a:r>
              <a:rPr lang="ar-SA" dirty="0" smtClean="0"/>
              <a:t>     </a:t>
            </a:r>
            <a:r>
              <a:rPr lang="ar-EG" dirty="0" smtClean="0"/>
              <a:t>بعض المقابلات يمكن إنهائها بسرعة، </a:t>
            </a:r>
            <a:r>
              <a:rPr lang="ar-SA" dirty="0" smtClean="0"/>
              <a:t>ف</a:t>
            </a:r>
            <a:r>
              <a:rPr lang="ar-EG" dirty="0" smtClean="0"/>
              <a:t>ليس كل الناس بحاجة للإسعافات النفسية الأولية.</a:t>
            </a:r>
            <a:endParaRPr lang="ar-SA" dirty="0" smtClean="0"/>
          </a:p>
          <a:p>
            <a:pPr marL="514350" indent="-514350" algn="r" rtl="1" eaLnBrk="1" hangingPunct="1">
              <a:lnSpc>
                <a:spcPct val="80000"/>
              </a:lnSpc>
              <a:buFont typeface="Arial" charset="0"/>
              <a:buNone/>
            </a:pPr>
            <a:endParaRPr lang="ar-EG" dirty="0" smtClean="0"/>
          </a:p>
          <a:p>
            <a:pPr marL="514350" indent="-514350" algn="r" rtl="1" eaLnBrk="1" hangingPunct="1">
              <a:lnSpc>
                <a:spcPct val="80000"/>
              </a:lnSpc>
              <a:buFont typeface="Arial" charset="0"/>
              <a:buNone/>
            </a:pPr>
            <a:r>
              <a:rPr lang="ar-SA" dirty="0" smtClean="0"/>
              <a:t>    </a:t>
            </a:r>
            <a:r>
              <a:rPr lang="ar-EG" dirty="0" smtClean="0"/>
              <a:t>في كثير من الأحيان يقوم الإسعاف النفسي الأولي بمد الشخص بالمعلومات الضرورية وتسهيل الإحالة، ومن ثم يساعد الناس أنفسهم بأنفسهم.</a:t>
            </a:r>
          </a:p>
          <a:p>
            <a:pPr marL="514350" indent="-514350" algn="r" rtl="1"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dirty="0" smtClean="0"/>
          </a:p>
          <a:p>
            <a:pPr marL="514350" indent="-514350" algn="r" rtl="1" eaLnBrk="1" hangingPunct="1">
              <a:lnSpc>
                <a:spcPct val="80000"/>
              </a:lnSpc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7072330" y="217488"/>
            <a:ext cx="1919270" cy="649287"/>
          </a:xfrm>
        </p:spPr>
        <p:txBody>
          <a:bodyPr rtlCol="0">
            <a:normAutofit/>
          </a:bodyPr>
          <a:lstStyle/>
          <a:p>
            <a:pPr rtl="1" eaLnBrk="1" fontAlgn="auto" hangingPunct="1">
              <a:spcAft>
                <a:spcPts val="0"/>
              </a:spcAft>
              <a:defRPr/>
            </a:pPr>
            <a:r>
              <a:rPr lang="ar-EG" sz="2000" dirty="0" smtClean="0">
                <a:cs typeface="+mn-cs"/>
              </a:rPr>
              <a:t>خطوات عملية</a:t>
            </a:r>
            <a:endParaRPr lang="en-US" sz="2000" dirty="0">
              <a:cs typeface="+mn-cs"/>
            </a:endParaRPr>
          </a:p>
        </p:txBody>
      </p:sp>
      <p:sp>
        <p:nvSpPr>
          <p:cNvPr id="44035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8686800" cy="5241925"/>
          </a:xfrm>
        </p:spPr>
        <p:txBody>
          <a:bodyPr>
            <a:normAutofit lnSpcReduction="10000"/>
          </a:bodyPr>
          <a:lstStyle/>
          <a:p>
            <a:pPr algn="r" rtl="1" eaLnBrk="1" hangingPunct="1">
              <a:buFont typeface="Arial" charset="0"/>
              <a:buNone/>
            </a:pPr>
            <a:r>
              <a:rPr lang="ar-SA" sz="3100" dirty="0" smtClean="0"/>
              <a:t>ا</a:t>
            </a:r>
            <a:r>
              <a:rPr lang="ar-EG" sz="3100" dirty="0" smtClean="0"/>
              <a:t>ستمر</a:t>
            </a:r>
            <a:r>
              <a:rPr lang="ar-SA" sz="3100" dirty="0" smtClean="0"/>
              <a:t> </a:t>
            </a:r>
            <a:r>
              <a:rPr lang="ar-EG" sz="3100" dirty="0" smtClean="0"/>
              <a:t>في طرح الأسئلة التقيمية، في حال حاجة الشخص إلى المزيد من الدعم للتعامل مع مشكلته.</a:t>
            </a:r>
            <a:endParaRPr lang="ar-SA" sz="3100" dirty="0" smtClean="0"/>
          </a:p>
          <a:p>
            <a:pPr algn="r" rtl="1" eaLnBrk="1" hangingPunct="1">
              <a:buFont typeface="Arial" charset="0"/>
              <a:buNone/>
            </a:pPr>
            <a:r>
              <a:rPr lang="ar-EG" sz="3100" dirty="0" smtClean="0"/>
              <a:t/>
            </a:r>
            <a:br>
              <a:rPr lang="ar-EG" sz="3100" dirty="0" smtClean="0"/>
            </a:br>
            <a:r>
              <a:rPr lang="ar-EG" sz="3100" u="sng" dirty="0" smtClean="0"/>
              <a:t>نوع الأسئلة التي يطرحها مقدم الإسعاف النفسي الأولي؟</a:t>
            </a:r>
          </a:p>
          <a:p>
            <a:pPr algn="r" rtl="1" eaLnBrk="1" hangingPunct="1">
              <a:buFont typeface="Arial" charset="0"/>
              <a:buNone/>
            </a:pPr>
            <a:r>
              <a:rPr lang="ar-SA" sz="3100" dirty="0" smtClean="0"/>
              <a:t>- </a:t>
            </a:r>
            <a:r>
              <a:rPr lang="ar-EG" sz="3100" dirty="0" smtClean="0"/>
              <a:t>ما</a:t>
            </a:r>
            <a:r>
              <a:rPr lang="ar-SA" sz="3100" dirty="0" smtClean="0"/>
              <a:t> </a:t>
            </a:r>
            <a:r>
              <a:rPr lang="ar-EG" sz="3100" dirty="0" smtClean="0"/>
              <a:t>الذي أدى إلى هذا الوضع؟</a:t>
            </a:r>
          </a:p>
          <a:p>
            <a:pPr algn="r" rtl="1" eaLnBrk="1" hangingPunct="1">
              <a:buFont typeface="Arial" charset="0"/>
              <a:buNone/>
            </a:pPr>
            <a:r>
              <a:rPr lang="ar-SA" sz="3100" dirty="0" smtClean="0"/>
              <a:t>ا</a:t>
            </a:r>
            <a:r>
              <a:rPr lang="ar-EG" sz="3100" dirty="0" smtClean="0"/>
              <a:t>عط فرصة للشخص لأن يحكي قصته إذا </a:t>
            </a:r>
            <a:r>
              <a:rPr lang="ar-EG" sz="3100" dirty="0"/>
              <a:t>أ</a:t>
            </a:r>
            <a:r>
              <a:rPr lang="ar-EG" sz="3100" dirty="0" smtClean="0"/>
              <a:t>راد ذلك.</a:t>
            </a:r>
            <a:br>
              <a:rPr lang="ar-EG" sz="3100" dirty="0" smtClean="0"/>
            </a:br>
            <a:r>
              <a:rPr lang="ar-SA" sz="3100" dirty="0" smtClean="0"/>
              <a:t>- </a:t>
            </a:r>
            <a:r>
              <a:rPr lang="ar-EG" sz="3100" dirty="0" smtClean="0"/>
              <a:t>ما هي أولوياتك؛ ما هو المطلوب بصورة عاجلة؟</a:t>
            </a:r>
            <a:br>
              <a:rPr lang="ar-EG" sz="3100" dirty="0" smtClean="0"/>
            </a:br>
            <a:r>
              <a:rPr lang="ar-SA" sz="3100" dirty="0" smtClean="0"/>
              <a:t>- </a:t>
            </a:r>
            <a:r>
              <a:rPr lang="ar-EG" sz="3100" dirty="0" smtClean="0"/>
              <a:t>ماذا فعلت منذ بداية الطوارئ لمساعدة أنفسكم؟</a:t>
            </a:r>
            <a:br>
              <a:rPr lang="ar-EG" sz="3100" dirty="0" smtClean="0"/>
            </a:br>
            <a:r>
              <a:rPr lang="ar-SA" sz="3100" dirty="0" smtClean="0"/>
              <a:t>-</a:t>
            </a:r>
            <a:r>
              <a:rPr lang="ar-EG" sz="3100" dirty="0" smtClean="0"/>
              <a:t>هل أنت في مأمن؟ </a:t>
            </a:r>
            <a:r>
              <a:rPr lang="ar-SA" sz="3100" dirty="0" smtClean="0"/>
              <a:t>في حال النفي</a:t>
            </a:r>
            <a:r>
              <a:rPr lang="ar-EG" sz="3100" dirty="0" smtClean="0"/>
              <a:t>، ما </a:t>
            </a:r>
            <a:r>
              <a:rPr lang="ar-SA" sz="3100" dirty="0" err="1" smtClean="0"/>
              <a:t>ال</a:t>
            </a:r>
            <a:r>
              <a:rPr lang="ar-EG" sz="3100" dirty="0" smtClean="0"/>
              <a:t>مطلوب لضمان سلامتك؟</a:t>
            </a:r>
          </a:p>
          <a:p>
            <a:pPr algn="r" rtl="1" eaLnBrk="1" hangingPunct="1">
              <a:buFont typeface="Arial" charset="0"/>
              <a:buNone/>
            </a:pPr>
            <a:r>
              <a:rPr lang="ar-SA" sz="3100" dirty="0" smtClean="0"/>
              <a:t>  - </a:t>
            </a:r>
            <a:r>
              <a:rPr lang="ar-EG" sz="3100" dirty="0" smtClean="0"/>
              <a:t>من الذي معك مثلاً: الأسرة، الجيران، الأصدقاء، أو أفراد المجتمع؟</a:t>
            </a:r>
          </a:p>
          <a:p>
            <a:pPr algn="r" rtl="1" eaLnBrk="1" hangingPunct="1">
              <a:lnSpc>
                <a:spcPct val="60000"/>
              </a:lnSpc>
              <a:buFont typeface="Arial" charset="0"/>
              <a:buNone/>
            </a:pPr>
            <a:endParaRPr lang="en-US" sz="3100" dirty="0" smtClean="0"/>
          </a:p>
          <a:p>
            <a:pPr algn="r" rtl="1" eaLnBrk="1" hangingPunct="1">
              <a:lnSpc>
                <a:spcPct val="60000"/>
              </a:lnSpc>
              <a:buFont typeface="Arial" charset="0"/>
              <a:buNone/>
            </a:pPr>
            <a:endParaRPr lang="en-US" sz="31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6929454" y="155575"/>
            <a:ext cx="2062146" cy="1139825"/>
          </a:xfrm>
        </p:spPr>
        <p:txBody>
          <a:bodyPr rtlCol="0">
            <a:normAutofit/>
          </a:bodyPr>
          <a:lstStyle/>
          <a:p>
            <a:pPr rtl="1" eaLnBrk="1" fontAlgn="auto" hangingPunct="1">
              <a:spcAft>
                <a:spcPts val="0"/>
              </a:spcAft>
              <a:defRPr/>
            </a:pPr>
            <a:r>
              <a:rPr lang="ar-EG" sz="2400" dirty="0" smtClean="0">
                <a:cs typeface="+mn-cs"/>
              </a:rPr>
              <a:t>خطوات عملية</a:t>
            </a:r>
            <a:endParaRPr lang="en-US" sz="2400" dirty="0">
              <a:cs typeface="+mn-cs"/>
            </a:endParaRPr>
          </a:p>
        </p:txBody>
      </p:sp>
      <p:sp>
        <p:nvSpPr>
          <p:cNvPr id="45059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95400"/>
            <a:ext cx="8686800" cy="5562600"/>
          </a:xfrm>
        </p:spPr>
        <p:txBody>
          <a:bodyPr>
            <a:normAutofit lnSpcReduction="10000"/>
          </a:bodyPr>
          <a:lstStyle/>
          <a:p>
            <a:pPr algn="r" rtl="1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dirty="0" smtClean="0"/>
              <a:t>	</a:t>
            </a:r>
            <a:r>
              <a:rPr lang="ar-EG" dirty="0" smtClean="0"/>
              <a:t>6</a:t>
            </a:r>
            <a:r>
              <a:rPr lang="ar-EG" u="sng" dirty="0" smtClean="0"/>
              <a:t>) تصرف بسرعة وعملية</a:t>
            </a:r>
            <a:endParaRPr lang="en-US" u="sng" dirty="0" smtClean="0"/>
          </a:p>
          <a:p>
            <a:pPr algn="r" rtl="1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ar-EG" dirty="0" smtClean="0"/>
              <a:t/>
            </a:r>
            <a:br>
              <a:rPr lang="ar-EG" dirty="0" smtClean="0"/>
            </a:br>
            <a:r>
              <a:rPr lang="ar-EG" dirty="0" smtClean="0"/>
              <a:t>مع توفر المعلومات الكافية لفهم الوضع، يقوم موظف الدعم النفسي الأولي بالعمل مع الشخص المتضرر من أجل:</a:t>
            </a:r>
            <a:br>
              <a:rPr lang="ar-EG" dirty="0" smtClean="0"/>
            </a:br>
            <a:endParaRPr lang="ar-EG" dirty="0" smtClean="0"/>
          </a:p>
          <a:p>
            <a:pPr algn="r" rtl="1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ar-SA" dirty="0" smtClean="0"/>
              <a:t>    - </a:t>
            </a:r>
            <a:r>
              <a:rPr lang="ar-EG" dirty="0" smtClean="0"/>
              <a:t>تحديد الإحتياجات الأكثر إلحاحاً وفورية.</a:t>
            </a:r>
          </a:p>
          <a:p>
            <a:pPr algn="r" rtl="1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ar-EG" dirty="0" smtClean="0"/>
              <a:t/>
            </a:r>
            <a:br>
              <a:rPr lang="ar-EG" dirty="0" smtClean="0"/>
            </a:br>
            <a:r>
              <a:rPr lang="ar-SA" dirty="0" smtClean="0"/>
              <a:t>- </a:t>
            </a:r>
            <a:r>
              <a:rPr lang="ar-EG" dirty="0" smtClean="0"/>
              <a:t>تقديم المعلومات اللازمة.</a:t>
            </a:r>
            <a:endParaRPr lang="ar-SA" dirty="0" smtClean="0"/>
          </a:p>
          <a:p>
            <a:pPr algn="r" rtl="1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ar-EG" dirty="0" smtClean="0"/>
              <a:t/>
            </a:r>
            <a:br>
              <a:rPr lang="ar-EG" dirty="0" smtClean="0"/>
            </a:br>
            <a:r>
              <a:rPr lang="ar-SA" dirty="0" smtClean="0"/>
              <a:t>- </a:t>
            </a:r>
            <a:r>
              <a:rPr lang="ar-EG" dirty="0" smtClean="0"/>
              <a:t>العمل معهم لتلبية الاحتياجات الفورية، أو ربطهم أو إحالتهم إلى شخص </a:t>
            </a:r>
            <a:endParaRPr lang="ar-SA" dirty="0" smtClean="0"/>
          </a:p>
          <a:p>
            <a:pPr algn="r" rtl="1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ar-EG" dirty="0" smtClean="0"/>
              <a:t>يمكنه ذلك.</a:t>
            </a:r>
            <a:br>
              <a:rPr lang="ar-EG" dirty="0" smtClean="0"/>
            </a:br>
            <a:endParaRPr lang="ar-EG" dirty="0" smtClean="0"/>
          </a:p>
          <a:p>
            <a:pPr algn="r" rtl="1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ar-SA" dirty="0" smtClean="0"/>
              <a:t>   - </a:t>
            </a:r>
            <a:r>
              <a:rPr lang="ar-EG" dirty="0" smtClean="0"/>
              <a:t>في حال عدم وجود أي طريقة لحل المشكله، إشرح لهم </a:t>
            </a:r>
            <a:r>
              <a:rPr lang="ar-SA" dirty="0" smtClean="0"/>
              <a:t>الوضع</a:t>
            </a:r>
            <a:r>
              <a:rPr lang="ar-EG" dirty="0" smtClean="0"/>
              <a:t>.</a:t>
            </a:r>
          </a:p>
          <a:p>
            <a:pPr algn="r" rtl="1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dirty="0" smtClean="0"/>
              <a:t>			</a:t>
            </a:r>
          </a:p>
          <a:p>
            <a:pPr algn="r" rtl="1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dirty="0" smtClean="0"/>
              <a:t> </a:t>
            </a:r>
          </a:p>
          <a:p>
            <a:pPr algn="r" rtl="1" eaLnBrk="1" hangingPunct="1">
              <a:lnSpc>
                <a:spcPct val="80000"/>
              </a:lnSpc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4212"/>
          </a:xfrm>
        </p:spPr>
        <p:txBody>
          <a:bodyPr rtlCol="0">
            <a:normAutofit/>
          </a:bodyPr>
          <a:lstStyle/>
          <a:p>
            <a:pPr rtl="1" eaLnBrk="1" fontAlgn="auto" hangingPunct="1">
              <a:spcAft>
                <a:spcPts val="0"/>
              </a:spcAft>
              <a:defRPr/>
            </a:pPr>
            <a:r>
              <a:rPr lang="ar-EG" dirty="0" smtClean="0">
                <a:cs typeface="+mn-cs"/>
              </a:rPr>
              <a:t>أثناء </a:t>
            </a:r>
            <a:r>
              <a:rPr lang="ar-EG" dirty="0" smtClean="0">
                <a:cs typeface="+mn-cs"/>
              </a:rPr>
              <a:t>تقديمك للإسعافات النفسية الأولية</a:t>
            </a:r>
            <a:endParaRPr lang="en-US" dirty="0">
              <a:cs typeface="+mn-cs"/>
            </a:endParaRPr>
          </a:p>
        </p:txBody>
      </p:sp>
      <p:sp>
        <p:nvSpPr>
          <p:cNvPr id="47107" name="Content Placeholder 2"/>
          <p:cNvSpPr>
            <a:spLocks noGrp="1"/>
          </p:cNvSpPr>
          <p:nvPr>
            <p:ph sz="quarter" idx="1"/>
          </p:nvPr>
        </p:nvSpPr>
        <p:spPr>
          <a:xfrm>
            <a:off x="0" y="1295400"/>
            <a:ext cx="9144000" cy="5562600"/>
          </a:xfrm>
        </p:spPr>
        <p:txBody>
          <a:bodyPr>
            <a:normAutofit fontScale="92500" lnSpcReduction="10000"/>
          </a:bodyPr>
          <a:lstStyle/>
          <a:p>
            <a:pPr algn="r" rtl="1" eaLnBrk="1" hangingPunct="1">
              <a:lnSpc>
                <a:spcPct val="60000"/>
              </a:lnSpc>
            </a:pPr>
            <a:endParaRPr lang="ar-SA" sz="2800" dirty="0" smtClean="0"/>
          </a:p>
          <a:p>
            <a:pPr algn="r" rtl="1" eaLnBrk="1" hangingPunct="1">
              <a:lnSpc>
                <a:spcPct val="60000"/>
              </a:lnSpc>
            </a:pPr>
            <a:r>
              <a:rPr lang="ar-EG" sz="2800" dirty="0" smtClean="0"/>
              <a:t>تحلى بالصبر والطمئنينة.</a:t>
            </a:r>
            <a:br>
              <a:rPr lang="ar-EG" sz="2800" dirty="0" smtClean="0"/>
            </a:br>
            <a:endParaRPr lang="ar-EG" sz="2800" dirty="0" smtClean="0"/>
          </a:p>
          <a:p>
            <a:pPr algn="r" rtl="1" eaLnBrk="1" hangingPunct="1">
              <a:lnSpc>
                <a:spcPct val="60000"/>
              </a:lnSpc>
            </a:pPr>
            <a:r>
              <a:rPr lang="ar-EG" sz="2800" dirty="0" smtClean="0"/>
              <a:t>ركز على ما يمكن أن يفعله الشخص المتضرر في تلك الظروف.</a:t>
            </a:r>
            <a:br>
              <a:rPr lang="ar-EG" sz="2800" dirty="0" smtClean="0"/>
            </a:br>
            <a:r>
              <a:rPr lang="ar-EG" sz="2800" dirty="0" smtClean="0"/>
              <a:t> </a:t>
            </a:r>
          </a:p>
          <a:p>
            <a:pPr algn="r" rtl="1" eaLnBrk="1" hangingPunct="1">
              <a:lnSpc>
                <a:spcPct val="60000"/>
              </a:lnSpc>
            </a:pPr>
            <a:r>
              <a:rPr lang="ar-EG" sz="2800" dirty="0" smtClean="0"/>
              <a:t>إحترم حق الشخص لإتخاذ قراراته بنفسه.</a:t>
            </a:r>
            <a:br>
              <a:rPr lang="ar-EG" sz="2800" dirty="0" smtClean="0"/>
            </a:br>
            <a:endParaRPr lang="ar-EG" sz="2800" dirty="0" smtClean="0"/>
          </a:p>
          <a:p>
            <a:pPr algn="r" rtl="1" eaLnBrk="1" hangingPunct="1">
              <a:lnSpc>
                <a:spcPct val="60000"/>
              </a:lnSpc>
            </a:pPr>
            <a:r>
              <a:rPr lang="ar-EG" sz="2800" dirty="0"/>
              <a:t>إ</a:t>
            </a:r>
            <a:r>
              <a:rPr lang="ar-EG" sz="2800" dirty="0" smtClean="0"/>
              <a:t>حفظ ما يخبرك به الشخص بكل سرية، بقدر ماتسمح به السلامة.</a:t>
            </a:r>
            <a:br>
              <a:rPr lang="ar-EG" sz="2800" dirty="0" smtClean="0"/>
            </a:br>
            <a:endParaRPr lang="ar-EG" sz="2800" dirty="0" smtClean="0"/>
          </a:p>
          <a:p>
            <a:pPr algn="r" rtl="1" eaLnBrk="1" hangingPunct="1">
              <a:lnSpc>
                <a:spcPct val="60000"/>
              </a:lnSpc>
            </a:pPr>
            <a:r>
              <a:rPr lang="ar-EG" sz="2800" dirty="0" smtClean="0"/>
              <a:t>كن محترماً وتصرف بشكل لائق وعلى حسب ثقافة الشخص،</a:t>
            </a:r>
            <a:r>
              <a:rPr lang="ar-SA" sz="2800" dirty="0" smtClean="0"/>
              <a:t> </a:t>
            </a:r>
            <a:r>
              <a:rPr lang="ar-EG" sz="2800" dirty="0" smtClean="0"/>
              <a:t>وعمره</a:t>
            </a:r>
            <a:r>
              <a:rPr lang="ar-SA" sz="2800" dirty="0" smtClean="0"/>
              <a:t> </a:t>
            </a:r>
            <a:r>
              <a:rPr lang="ar-EG" sz="2800" dirty="0" smtClean="0"/>
              <a:t>وجنسه.</a:t>
            </a:r>
            <a:br>
              <a:rPr lang="ar-EG" sz="2800" dirty="0" smtClean="0"/>
            </a:br>
            <a:endParaRPr lang="ar-EG" sz="2800" dirty="0" smtClean="0"/>
          </a:p>
          <a:p>
            <a:pPr algn="r" rtl="1" eaLnBrk="1" hangingPunct="1"/>
            <a:r>
              <a:rPr lang="ar-EG" sz="2800" dirty="0" smtClean="0"/>
              <a:t>قم بتوفير معلومات حقيقية، إذا كانت لديك. كما يجب أن تكون صادق عما تعرفه ولا تعرفه.</a:t>
            </a:r>
            <a:endParaRPr lang="ar-SA" sz="2800" dirty="0" smtClean="0"/>
          </a:p>
          <a:p>
            <a:pPr algn="r" rtl="1" eaLnBrk="1" hangingPunct="1">
              <a:buNone/>
            </a:pPr>
            <a:endParaRPr lang="ar-EG" sz="2800" dirty="0" smtClean="0"/>
          </a:p>
          <a:p>
            <a:pPr algn="r" rtl="1" eaLnBrk="1" hangingPunct="1">
              <a:lnSpc>
                <a:spcPct val="60000"/>
              </a:lnSpc>
            </a:pPr>
            <a:r>
              <a:rPr lang="ar-EG" sz="2800" dirty="0" smtClean="0"/>
              <a:t>إعطي المعلومات بالطريقة التي يمكن للشخص أن يفهمها.</a:t>
            </a:r>
            <a:endParaRPr lang="ar-SA" sz="2800" dirty="0" smtClean="0"/>
          </a:p>
          <a:p>
            <a:pPr algn="r" rtl="1" eaLnBrk="1" hangingPunct="1">
              <a:lnSpc>
                <a:spcPct val="60000"/>
              </a:lnSpc>
            </a:pPr>
            <a:endParaRPr lang="ar-EG" sz="2800" dirty="0" smtClean="0"/>
          </a:p>
          <a:p>
            <a:pPr algn="r" rtl="1" eaLnBrk="1" hangingPunct="1"/>
            <a:r>
              <a:rPr lang="ar-EG" sz="2800" dirty="0" smtClean="0"/>
              <a:t>وضح أن رفض المساعدة الآن لا يعني أن الشخص لا يستطيع الحصول على المساعدة في المستقبل.</a:t>
            </a:r>
          </a:p>
          <a:p>
            <a:pPr algn="r" rtl="1" eaLnBrk="1" hangingPunct="1">
              <a:lnSpc>
                <a:spcPct val="60000"/>
              </a:lnSpc>
            </a:pPr>
            <a:endParaRPr lang="ar-EG" sz="2800" dirty="0" smtClean="0"/>
          </a:p>
          <a:p>
            <a:pPr algn="r" rtl="1" eaLnBrk="1" hangingPunct="1">
              <a:lnSpc>
                <a:spcPct val="60000"/>
              </a:lnSpc>
            </a:pPr>
            <a:endParaRPr lang="en-US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714356"/>
            <a:ext cx="8686800" cy="5365769"/>
          </a:xfrm>
        </p:spPr>
        <p:txBody>
          <a:bodyPr>
            <a:normAutofit lnSpcReduction="10000"/>
          </a:bodyPr>
          <a:lstStyle/>
          <a:p>
            <a:pPr algn="r" rtl="1" eaLnBrk="1" hangingPunct="1">
              <a:lnSpc>
                <a:spcPct val="70000"/>
              </a:lnSpc>
            </a:pPr>
            <a:endParaRPr lang="ar-EG" dirty="0" smtClean="0"/>
          </a:p>
          <a:p>
            <a:pPr algn="r" rtl="1" eaLnBrk="1" hangingPunct="1">
              <a:lnSpc>
                <a:spcPct val="70000"/>
              </a:lnSpc>
              <a:buNone/>
            </a:pPr>
            <a:endParaRPr lang="ar-SA" sz="2400" dirty="0" smtClean="0"/>
          </a:p>
          <a:p>
            <a:pPr algn="r" rtl="1" eaLnBrk="1" hangingPunct="1">
              <a:lnSpc>
                <a:spcPct val="70000"/>
              </a:lnSpc>
              <a:buNone/>
            </a:pPr>
            <a:endParaRPr lang="ar-SA" sz="2400" dirty="0" smtClean="0"/>
          </a:p>
          <a:p>
            <a:pPr algn="r" rtl="1" eaLnBrk="1" hangingPunct="1">
              <a:lnSpc>
                <a:spcPct val="70000"/>
              </a:lnSpc>
              <a:buNone/>
            </a:pPr>
            <a:r>
              <a:rPr lang="ar-EG" sz="2400" dirty="0" smtClean="0"/>
              <a:t>لا تلعب دور المستشار النفسي.</a:t>
            </a:r>
            <a:endParaRPr lang="en-US" sz="2400" dirty="0" smtClean="0"/>
          </a:p>
          <a:p>
            <a:pPr algn="r" rtl="1" eaLnBrk="1" hangingPunct="1">
              <a:lnSpc>
                <a:spcPct val="70000"/>
              </a:lnSpc>
              <a:buNone/>
            </a:pPr>
            <a:r>
              <a:rPr lang="ar-EG" sz="2400" dirty="0" smtClean="0"/>
              <a:t/>
            </a:r>
            <a:br>
              <a:rPr lang="ar-EG" sz="2400" dirty="0" smtClean="0"/>
            </a:br>
            <a:r>
              <a:rPr lang="ar-EG" sz="2400" dirty="0" smtClean="0"/>
              <a:t>لا </a:t>
            </a:r>
            <a:r>
              <a:rPr lang="ar-SA" sz="2400" dirty="0" smtClean="0"/>
              <a:t>تستغل</a:t>
            </a:r>
            <a:r>
              <a:rPr lang="ar-EG" sz="2400" dirty="0" smtClean="0"/>
              <a:t> علاقتك (لا تطلب من الشخص خدمة في مقابل مساعدته). </a:t>
            </a:r>
            <a:endParaRPr lang="en-US" sz="2400" dirty="0" smtClean="0"/>
          </a:p>
          <a:p>
            <a:pPr algn="r" rtl="1" eaLnBrk="1" hangingPunct="1">
              <a:lnSpc>
                <a:spcPct val="70000"/>
              </a:lnSpc>
              <a:buNone/>
            </a:pPr>
            <a:r>
              <a:rPr lang="ar-EG" sz="2400" dirty="0" smtClean="0"/>
              <a:t/>
            </a:r>
            <a:br>
              <a:rPr lang="ar-EG" sz="2400" dirty="0" smtClean="0"/>
            </a:br>
            <a:r>
              <a:rPr lang="ar-EG" sz="2400" dirty="0" smtClean="0"/>
              <a:t>لا تعطي الوعود الكاذبة أو الضمانات الكاذبة.</a:t>
            </a:r>
            <a:endParaRPr lang="en-US" sz="2400" dirty="0" smtClean="0"/>
          </a:p>
          <a:p>
            <a:pPr algn="r" rtl="1" eaLnBrk="1" hangingPunct="1">
              <a:lnSpc>
                <a:spcPct val="70000"/>
              </a:lnSpc>
              <a:buNone/>
            </a:pPr>
            <a:r>
              <a:rPr lang="ar-EG" sz="2400" dirty="0" smtClean="0"/>
              <a:t/>
            </a:r>
            <a:br>
              <a:rPr lang="ar-EG" sz="2400" dirty="0" smtClean="0"/>
            </a:br>
            <a:r>
              <a:rPr lang="ar-EG" sz="2400" dirty="0" smtClean="0"/>
              <a:t>لا تعطي معلومات غير حقيقية.</a:t>
            </a:r>
            <a:endParaRPr lang="en-US" sz="2400" dirty="0" smtClean="0"/>
          </a:p>
          <a:p>
            <a:pPr algn="r" rtl="1" eaLnBrk="1" hangingPunct="1">
              <a:lnSpc>
                <a:spcPct val="70000"/>
              </a:lnSpc>
              <a:buNone/>
            </a:pPr>
            <a:r>
              <a:rPr lang="ar-EG" sz="2400" dirty="0" smtClean="0"/>
              <a:t/>
            </a:r>
            <a:br>
              <a:rPr lang="ar-EG" sz="2400" dirty="0" smtClean="0"/>
            </a:br>
            <a:r>
              <a:rPr lang="ar-EG" sz="2400" dirty="0" smtClean="0"/>
              <a:t>لا تتباهى بمهاراتك أو كفاءتك.</a:t>
            </a:r>
            <a:endParaRPr lang="en-US" sz="2400" dirty="0" smtClean="0"/>
          </a:p>
          <a:p>
            <a:pPr algn="r" rtl="1" eaLnBrk="1" hangingPunct="1">
              <a:lnSpc>
                <a:spcPct val="70000"/>
              </a:lnSpc>
              <a:buNone/>
            </a:pPr>
            <a:r>
              <a:rPr lang="ar-EG" sz="2400" dirty="0" smtClean="0"/>
              <a:t/>
            </a:r>
            <a:br>
              <a:rPr lang="ar-EG" sz="2400" dirty="0" smtClean="0"/>
            </a:br>
            <a:r>
              <a:rPr lang="ar-EG" sz="2400" dirty="0" smtClean="0"/>
              <a:t>لا تكن غير ودود أو عدواني.</a:t>
            </a:r>
            <a:endParaRPr lang="en-US" sz="2400" dirty="0" smtClean="0"/>
          </a:p>
          <a:p>
            <a:pPr algn="r" rtl="1" eaLnBrk="1" hangingPunct="1">
              <a:lnSpc>
                <a:spcPct val="70000"/>
              </a:lnSpc>
              <a:buNone/>
            </a:pPr>
            <a:r>
              <a:rPr lang="ar-EG" sz="2400" dirty="0" smtClean="0"/>
              <a:t/>
            </a:r>
            <a:br>
              <a:rPr lang="ar-EG" sz="2400" dirty="0" smtClean="0"/>
            </a:br>
            <a:r>
              <a:rPr lang="ar-EG" sz="2400" dirty="0" smtClean="0"/>
              <a:t>لا نتحدث إلى أي شخص دون إرادته.</a:t>
            </a:r>
            <a:endParaRPr lang="en-US" sz="2400" dirty="0" smtClean="0"/>
          </a:p>
          <a:p>
            <a:pPr algn="r" rtl="1" eaLnBrk="1" hangingPunct="1">
              <a:lnSpc>
                <a:spcPct val="70000"/>
              </a:lnSpc>
              <a:buNone/>
            </a:pPr>
            <a:r>
              <a:rPr lang="ar-EG" sz="2400" dirty="0" smtClean="0"/>
              <a:t/>
            </a:r>
            <a:br>
              <a:rPr lang="ar-EG" sz="2400" dirty="0" smtClean="0"/>
            </a:br>
            <a:r>
              <a:rPr lang="ar-EG" sz="2400" dirty="0" smtClean="0"/>
              <a:t>لا تلمس أي شخص في محنة إذا لم تكن متأكداً من أنه مناسب للقيام بذلك.</a:t>
            </a:r>
            <a:endParaRPr lang="en-US" sz="2400" dirty="0" smtClean="0"/>
          </a:p>
          <a:p>
            <a:pPr algn="r" rtl="1" eaLnBrk="1" hangingPunct="1">
              <a:lnSpc>
                <a:spcPct val="70000"/>
              </a:lnSpc>
              <a:buNone/>
            </a:pPr>
            <a:r>
              <a:rPr lang="ar-EG" sz="2400" dirty="0" smtClean="0"/>
              <a:t/>
            </a:r>
            <a:br>
              <a:rPr lang="ar-EG" sz="2400" dirty="0" smtClean="0"/>
            </a:br>
            <a:r>
              <a:rPr lang="ar-EG" sz="2400" dirty="0" smtClean="0"/>
              <a:t>لا تكن متطفلاً أو إنتهازي.</a:t>
            </a:r>
          </a:p>
          <a:p>
            <a:pPr algn="r" rtl="1" eaLnBrk="1" hangingPunct="1">
              <a:lnSpc>
                <a:spcPct val="70000"/>
              </a:lnSpc>
            </a:pPr>
            <a:endParaRPr lang="en-US" dirty="0" smtClean="0"/>
          </a:p>
        </p:txBody>
      </p:sp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SY" sz="6000" dirty="0" smtClean="0"/>
              <a:t>كداعم نفسي </a:t>
            </a:r>
            <a:r>
              <a:rPr lang="ar-SY" sz="6000" dirty="0" smtClean="0">
                <a:solidFill>
                  <a:srgbClr val="FF0000"/>
                </a:solidFill>
              </a:rPr>
              <a:t>انتبه</a:t>
            </a:r>
            <a:endParaRPr lang="ar-SY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71546"/>
            <a:ext cx="8686800" cy="5008579"/>
          </a:xfrm>
        </p:spPr>
        <p:txBody>
          <a:bodyPr>
            <a:normAutofit lnSpcReduction="10000"/>
          </a:bodyPr>
          <a:lstStyle/>
          <a:p>
            <a:pPr algn="r" rtl="1" eaLnBrk="1" hangingPunct="1">
              <a:lnSpc>
                <a:spcPct val="90000"/>
              </a:lnSpc>
              <a:buFont typeface="Arial" charset="0"/>
              <a:buNone/>
            </a:pPr>
            <a:endParaRPr lang="ar-SA" sz="2800" dirty="0" smtClean="0"/>
          </a:p>
          <a:p>
            <a:pPr algn="r" rtl="1" eaLnBrk="1" hangingPunct="1">
              <a:lnSpc>
                <a:spcPct val="90000"/>
              </a:lnSpc>
              <a:buFont typeface="Arial" charset="0"/>
              <a:buNone/>
            </a:pPr>
            <a:r>
              <a:rPr lang="ar-EG" sz="2800" dirty="0" smtClean="0"/>
              <a:t>لا تضغط على أي شخص ليحكي قصته.</a:t>
            </a:r>
            <a:endParaRPr lang="en-US" sz="2800" dirty="0" smtClean="0"/>
          </a:p>
          <a:p>
            <a:pPr algn="r" rtl="1" eaLnBrk="1" hangingPunct="1">
              <a:lnSpc>
                <a:spcPct val="90000"/>
              </a:lnSpc>
              <a:buFont typeface="Arial" charset="0"/>
              <a:buNone/>
            </a:pPr>
            <a:r>
              <a:rPr lang="ar-EG" sz="2800" dirty="0" smtClean="0"/>
              <a:t/>
            </a:r>
            <a:br>
              <a:rPr lang="ar-EG" sz="2800" dirty="0" smtClean="0"/>
            </a:br>
            <a:r>
              <a:rPr lang="ar-EG" sz="2800" dirty="0" smtClean="0"/>
              <a:t>لا تقل للشخص كيف ينبغي أو لا ينبغي أن يشعر.</a:t>
            </a:r>
            <a:endParaRPr lang="en-US" sz="2800" dirty="0" smtClean="0"/>
          </a:p>
          <a:p>
            <a:pPr algn="r" rtl="1" eaLnBrk="1" hangingPunct="1">
              <a:lnSpc>
                <a:spcPct val="90000"/>
              </a:lnSpc>
              <a:buFont typeface="Arial" charset="0"/>
              <a:buNone/>
            </a:pPr>
            <a:r>
              <a:rPr lang="ar-EG" sz="2800" dirty="0" smtClean="0"/>
              <a:t/>
            </a:r>
            <a:br>
              <a:rPr lang="ar-EG" sz="2800" dirty="0" smtClean="0"/>
            </a:br>
            <a:r>
              <a:rPr lang="ar-EG" sz="2800" dirty="0" smtClean="0"/>
              <a:t>لا تحكم على الناس بأفعالهم أو</a:t>
            </a:r>
            <a:r>
              <a:rPr lang="en-US" sz="2800" dirty="0" smtClean="0"/>
              <a:t> </a:t>
            </a:r>
            <a:r>
              <a:rPr lang="ar-EG" sz="2800" dirty="0" smtClean="0"/>
              <a:t>مشاعرهم.</a:t>
            </a:r>
            <a:endParaRPr lang="en-US" sz="2800" dirty="0" smtClean="0"/>
          </a:p>
          <a:p>
            <a:pPr algn="r" rtl="1" eaLnBrk="1" hangingPunct="1">
              <a:lnSpc>
                <a:spcPct val="90000"/>
              </a:lnSpc>
              <a:buFont typeface="Arial" charset="0"/>
              <a:buNone/>
            </a:pPr>
            <a:r>
              <a:rPr lang="ar-EG" sz="2800" dirty="0" smtClean="0"/>
              <a:t/>
            </a:r>
            <a:br>
              <a:rPr lang="ar-EG" sz="2800" dirty="0" smtClean="0"/>
            </a:br>
            <a:r>
              <a:rPr lang="ar-EG" sz="2800" dirty="0" smtClean="0"/>
              <a:t>لا تتحدث عن مشاكلك الخاصة.</a:t>
            </a:r>
            <a:endParaRPr lang="en-US" sz="2800" dirty="0" smtClean="0"/>
          </a:p>
          <a:p>
            <a:pPr algn="r" rtl="1" eaLnBrk="1" hangingPunct="1">
              <a:lnSpc>
                <a:spcPct val="90000"/>
              </a:lnSpc>
              <a:buFont typeface="Arial" charset="0"/>
              <a:buNone/>
            </a:pPr>
            <a:r>
              <a:rPr lang="ar-EG" sz="2800" dirty="0" smtClean="0"/>
              <a:t/>
            </a:r>
            <a:br>
              <a:rPr lang="ar-EG" sz="2800" dirty="0" smtClean="0"/>
            </a:br>
            <a:r>
              <a:rPr lang="ar-EG" sz="2800" dirty="0" smtClean="0"/>
              <a:t>لاتشارك قصة شخص مع الآخرين.</a:t>
            </a:r>
            <a:endParaRPr lang="en-US" sz="2800" dirty="0" smtClean="0"/>
          </a:p>
          <a:p>
            <a:pPr algn="r" rtl="1" eaLnBrk="1" hangingPunct="1">
              <a:lnSpc>
                <a:spcPct val="90000"/>
              </a:lnSpc>
              <a:buFont typeface="Arial" charset="0"/>
              <a:buNone/>
            </a:pPr>
            <a:r>
              <a:rPr lang="ar-EG" sz="2800" dirty="0" smtClean="0"/>
              <a:t/>
            </a:r>
            <a:br>
              <a:rPr lang="ar-EG" sz="2800" dirty="0" smtClean="0"/>
            </a:br>
            <a:r>
              <a:rPr lang="ar-EG" sz="2800" dirty="0" smtClean="0"/>
              <a:t>لا تسلب قوة الشخص أو شعوره في القدرة على الإهتمام بنفسه.</a:t>
            </a:r>
          </a:p>
          <a:p>
            <a:pPr algn="r" rtl="1" eaLnBrk="1" hangingPunct="1">
              <a:lnSpc>
                <a:spcPct val="90000"/>
              </a:lnSpc>
              <a:buFont typeface="Arial" charset="0"/>
              <a:buNone/>
            </a:pPr>
            <a:endParaRPr lang="en-US" dirty="0" smtClean="0"/>
          </a:p>
        </p:txBody>
      </p:sp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sz="3600" dirty="0" smtClean="0"/>
              <a:t>كداعم نفسي </a:t>
            </a:r>
            <a:r>
              <a:rPr lang="ar-SY" sz="3600" dirty="0" smtClean="0">
                <a:solidFill>
                  <a:srgbClr val="FF0000"/>
                </a:solidFill>
              </a:rPr>
              <a:t>انتبه</a:t>
            </a:r>
            <a:endParaRPr lang="ar-SY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دني">
  <a:themeElements>
    <a:clrScheme name="مدني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مدني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دني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50</TotalTime>
  <Words>100</Words>
  <Application>Microsoft Office PowerPoint</Application>
  <PresentationFormat>عرض على الشاشة (3:4)‏</PresentationFormat>
  <Paragraphs>98</Paragraphs>
  <Slides>9</Slides>
  <Notes>8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مدني</vt:lpstr>
      <vt:lpstr>خطوات عملية للإسعافات النفسية الأولية</vt:lpstr>
      <vt:lpstr>الشريحة 2</vt:lpstr>
      <vt:lpstr>خطوات عملية</vt:lpstr>
      <vt:lpstr>خطوات عملية</vt:lpstr>
      <vt:lpstr>خطوات عملية</vt:lpstr>
      <vt:lpstr>خطوات عملية</vt:lpstr>
      <vt:lpstr>أثناء تقديمك للإسعافات النفسية الأولية</vt:lpstr>
      <vt:lpstr>كداعم نفسي انتبه</vt:lpstr>
      <vt:lpstr>كداعم نفسي انتبه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الخطوات العملية للإسعافات النفسية الأولية</dc:title>
  <dc:creator>psc</dc:creator>
  <cp:lastModifiedBy>IBM</cp:lastModifiedBy>
  <cp:revision>7</cp:revision>
  <dcterms:created xsi:type="dcterms:W3CDTF">2011-08-04T05:28:15Z</dcterms:created>
  <dcterms:modified xsi:type="dcterms:W3CDTF">2013-04-28T18:45:13Z</dcterms:modified>
</cp:coreProperties>
</file>