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23" r:id="rId2"/>
    <p:sldId id="258" r:id="rId3"/>
    <p:sldId id="347" r:id="rId4"/>
    <p:sldId id="259" r:id="rId5"/>
    <p:sldId id="260" r:id="rId6"/>
    <p:sldId id="261" r:id="rId7"/>
    <p:sldId id="262" r:id="rId8"/>
    <p:sldId id="263" r:id="rId9"/>
    <p:sldId id="264" r:id="rId10"/>
    <p:sldId id="265" r:id="rId11"/>
    <p:sldId id="266" r:id="rId12"/>
    <p:sldId id="348"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6"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378EE-971B-4EA5-8A35-E36D70EF8BE7}" type="datetimeFigureOut">
              <a:rPr lang="en-US" smtClean="0"/>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9F166-4D27-4F1B-A791-9FDFBEDCAD2B}" type="slidenum">
              <a:rPr lang="en-US" smtClean="0"/>
              <a:t>‹#›</a:t>
            </a:fld>
            <a:endParaRPr lang="en-US"/>
          </a:p>
        </p:txBody>
      </p:sp>
    </p:spTree>
    <p:extLst>
      <p:ext uri="{BB962C8B-B14F-4D97-AF65-F5344CB8AC3E}">
        <p14:creationId xmlns:p14="http://schemas.microsoft.com/office/powerpoint/2010/main" val="23766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586E1-0DFD-4734-9C75-E939DFD34CF5}" type="slidenum">
              <a:rPr lang="ar-SA" smtClean="0"/>
              <a:pPr fontAlgn="base">
                <a:spcBef>
                  <a:spcPct val="0"/>
                </a:spcBef>
                <a:spcAft>
                  <a:spcPct val="0"/>
                </a:spcAft>
                <a:defRPr/>
              </a:pPr>
              <a:t>1</a:t>
            </a:fld>
            <a:endParaRPr lang="ar-SA" smtClean="0"/>
          </a:p>
        </p:txBody>
      </p:sp>
    </p:spTree>
    <p:extLst>
      <p:ext uri="{BB962C8B-B14F-4D97-AF65-F5344CB8AC3E}">
        <p14:creationId xmlns:p14="http://schemas.microsoft.com/office/powerpoint/2010/main" val="20272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8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73B692-81EA-4C46-8D73-3F3A033F8A1B}" type="slidenum">
              <a:rPr lang="ar-SA" smtClean="0"/>
              <a:pPr fontAlgn="base">
                <a:spcBef>
                  <a:spcPct val="0"/>
                </a:spcBef>
                <a:spcAft>
                  <a:spcPct val="0"/>
                </a:spcAft>
                <a:defRPr/>
              </a:pPr>
              <a:t>74</a:t>
            </a:fld>
            <a:endParaRPr lang="ar-SA" smtClean="0"/>
          </a:p>
        </p:txBody>
      </p:sp>
    </p:spTree>
    <p:extLst>
      <p:ext uri="{BB962C8B-B14F-4D97-AF65-F5344CB8AC3E}">
        <p14:creationId xmlns:p14="http://schemas.microsoft.com/office/powerpoint/2010/main" val="348458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0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5888D-C482-4CE7-B9A0-2093F3E83C0C}" type="slidenum">
              <a:rPr lang="ar-SA" smtClean="0"/>
              <a:pPr fontAlgn="base">
                <a:spcBef>
                  <a:spcPct val="0"/>
                </a:spcBef>
                <a:spcAft>
                  <a:spcPct val="0"/>
                </a:spcAft>
                <a:defRPr/>
              </a:pPr>
              <a:t>75</a:t>
            </a:fld>
            <a:endParaRPr lang="ar-SA" smtClean="0"/>
          </a:p>
        </p:txBody>
      </p:sp>
    </p:spTree>
    <p:extLst>
      <p:ext uri="{BB962C8B-B14F-4D97-AF65-F5344CB8AC3E}">
        <p14:creationId xmlns:p14="http://schemas.microsoft.com/office/powerpoint/2010/main" val="44402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051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2051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AB311-51E0-441E-B2EA-C4E66899A15B}" type="slidenum">
              <a:rPr lang="en-US" smtClean="0">
                <a:cs typeface="Arial" charset="0"/>
              </a:rPr>
              <a:pPr fontAlgn="base">
                <a:spcBef>
                  <a:spcPct val="0"/>
                </a:spcBef>
                <a:spcAft>
                  <a:spcPct val="0"/>
                </a:spcAft>
                <a:defRPr/>
              </a:pPr>
              <a:t>76</a:t>
            </a:fld>
            <a:endParaRPr lang="en-US" smtClean="0">
              <a:cs typeface="Arial" charset="0"/>
            </a:endParaRPr>
          </a:p>
        </p:txBody>
      </p:sp>
    </p:spTree>
    <p:extLst>
      <p:ext uri="{BB962C8B-B14F-4D97-AF65-F5344CB8AC3E}">
        <p14:creationId xmlns:p14="http://schemas.microsoft.com/office/powerpoint/2010/main" val="63019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256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2256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24BCC6-E593-4434-99AB-B7530DFC9F5D}" type="slidenum">
              <a:rPr lang="en-US" smtClean="0">
                <a:cs typeface="Arial" charset="0"/>
              </a:rPr>
              <a:pPr fontAlgn="base">
                <a:spcBef>
                  <a:spcPct val="0"/>
                </a:spcBef>
                <a:spcAft>
                  <a:spcPct val="0"/>
                </a:spcAft>
                <a:defRPr/>
              </a:pPr>
              <a:t>77</a:t>
            </a:fld>
            <a:endParaRPr lang="en-US" smtClean="0">
              <a:cs typeface="Arial" charset="0"/>
            </a:endParaRPr>
          </a:p>
        </p:txBody>
      </p:sp>
    </p:spTree>
    <p:extLst>
      <p:ext uri="{BB962C8B-B14F-4D97-AF65-F5344CB8AC3E}">
        <p14:creationId xmlns:p14="http://schemas.microsoft.com/office/powerpoint/2010/main" val="164835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6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873CD8-69F2-4A30-B26A-FEC78A68506C}" type="slidenum">
              <a:rPr lang="ar-SA" smtClean="0"/>
              <a:pPr fontAlgn="base">
                <a:spcBef>
                  <a:spcPct val="0"/>
                </a:spcBef>
                <a:spcAft>
                  <a:spcPct val="0"/>
                </a:spcAft>
                <a:defRPr/>
              </a:pPr>
              <a:t>78</a:t>
            </a:fld>
            <a:endParaRPr lang="ar-SA" smtClean="0"/>
          </a:p>
        </p:txBody>
      </p:sp>
    </p:spTree>
    <p:extLst>
      <p:ext uri="{BB962C8B-B14F-4D97-AF65-F5344CB8AC3E}">
        <p14:creationId xmlns:p14="http://schemas.microsoft.com/office/powerpoint/2010/main" val="81089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069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7069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87947-2BB3-42E6-A484-9E1ABF8FB6BA}" type="slidenum">
              <a:rPr lang="en-US" smtClean="0">
                <a:cs typeface="Arial" charset="0"/>
              </a:rPr>
              <a:pPr fontAlgn="base">
                <a:spcBef>
                  <a:spcPct val="0"/>
                </a:spcBef>
                <a:spcAft>
                  <a:spcPct val="0"/>
                </a:spcAft>
                <a:defRPr/>
              </a:pPr>
              <a:t>79</a:t>
            </a:fld>
            <a:endParaRPr lang="en-US" smtClean="0">
              <a:cs typeface="Arial" charset="0"/>
            </a:endParaRPr>
          </a:p>
        </p:txBody>
      </p:sp>
    </p:spTree>
    <p:extLst>
      <p:ext uri="{BB962C8B-B14F-4D97-AF65-F5344CB8AC3E}">
        <p14:creationId xmlns:p14="http://schemas.microsoft.com/office/powerpoint/2010/main" val="1678810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297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8298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E98AA5-EBB1-46E2-8DC9-9C82A077B6F1}" type="slidenum">
              <a:rPr lang="en-US" smtClean="0">
                <a:cs typeface="Arial" charset="0"/>
              </a:rPr>
              <a:pPr fontAlgn="base">
                <a:spcBef>
                  <a:spcPct val="0"/>
                </a:spcBef>
                <a:spcAft>
                  <a:spcPct val="0"/>
                </a:spcAft>
                <a:defRPr/>
              </a:pPr>
              <a:t>80</a:t>
            </a:fld>
            <a:endParaRPr lang="en-US" smtClean="0">
              <a:cs typeface="Arial" charset="0"/>
            </a:endParaRPr>
          </a:p>
        </p:txBody>
      </p:sp>
    </p:spTree>
    <p:extLst>
      <p:ext uri="{BB962C8B-B14F-4D97-AF65-F5344CB8AC3E}">
        <p14:creationId xmlns:p14="http://schemas.microsoft.com/office/powerpoint/2010/main" val="145629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502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8502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34F474-CD8D-42CB-97D7-18C68AF2EE33}" type="slidenum">
              <a:rPr lang="en-US" smtClean="0">
                <a:cs typeface="Arial" charset="0"/>
              </a:rPr>
              <a:pPr fontAlgn="base">
                <a:spcBef>
                  <a:spcPct val="0"/>
                </a:spcBef>
                <a:spcAft>
                  <a:spcPct val="0"/>
                </a:spcAft>
                <a:defRPr/>
              </a:pPr>
              <a:t>81</a:t>
            </a:fld>
            <a:endParaRPr lang="en-US" smtClean="0">
              <a:cs typeface="Arial" charset="0"/>
            </a:endParaRPr>
          </a:p>
        </p:txBody>
      </p:sp>
    </p:spTree>
    <p:extLst>
      <p:ext uri="{BB962C8B-B14F-4D97-AF65-F5344CB8AC3E}">
        <p14:creationId xmlns:p14="http://schemas.microsoft.com/office/powerpoint/2010/main" val="373559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70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38707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A7AFA9-78B7-4AE6-B838-091647455C0A}" type="slidenum">
              <a:rPr lang="en-US" smtClean="0">
                <a:cs typeface="Arial" charset="0"/>
              </a:rPr>
              <a:pPr fontAlgn="base">
                <a:spcBef>
                  <a:spcPct val="0"/>
                </a:spcBef>
                <a:spcAft>
                  <a:spcPct val="0"/>
                </a:spcAft>
                <a:defRPr/>
              </a:pPr>
              <a:t>82</a:t>
            </a:fld>
            <a:endParaRPr lang="en-US" smtClean="0">
              <a:cs typeface="Arial" charset="0"/>
            </a:endParaRPr>
          </a:p>
        </p:txBody>
      </p:sp>
    </p:spTree>
    <p:extLst>
      <p:ext uri="{BB962C8B-B14F-4D97-AF65-F5344CB8AC3E}">
        <p14:creationId xmlns:p14="http://schemas.microsoft.com/office/powerpoint/2010/main" val="415483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755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40755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5839D5-8E2E-4836-9E0C-BA5939AE25E4}" type="slidenum">
              <a:rPr lang="en-US" smtClean="0">
                <a:cs typeface="Arial" charset="0"/>
              </a:rPr>
              <a:pPr fontAlgn="base">
                <a:spcBef>
                  <a:spcPct val="0"/>
                </a:spcBef>
                <a:spcAft>
                  <a:spcPct val="0"/>
                </a:spcAft>
                <a:defRPr/>
              </a:pPr>
              <a:t>83</a:t>
            </a:fld>
            <a:endParaRPr lang="en-US" smtClean="0">
              <a:cs typeface="Arial" charset="0"/>
            </a:endParaRPr>
          </a:p>
        </p:txBody>
      </p:sp>
    </p:spTree>
    <p:extLst>
      <p:ext uri="{BB962C8B-B14F-4D97-AF65-F5344CB8AC3E}">
        <p14:creationId xmlns:p14="http://schemas.microsoft.com/office/powerpoint/2010/main" val="257171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718F1C16-41C4-4215-9548-34FD59ACB707}" type="slidenum">
              <a:rPr lang="en-GB" smtClean="0"/>
              <a:pPr eaLnBrk="1" fontAlgn="base" hangingPunct="1">
                <a:spcBef>
                  <a:spcPct val="0"/>
                </a:spcBef>
                <a:spcAft>
                  <a:spcPct val="0"/>
                </a:spcAft>
              </a:pPr>
              <a:t>3</a:t>
            </a:fld>
            <a:endParaRPr lang="en-GB" smtClean="0"/>
          </a:p>
        </p:txBody>
      </p:sp>
    </p:spTree>
    <p:extLst>
      <p:ext uri="{BB962C8B-B14F-4D97-AF65-F5344CB8AC3E}">
        <p14:creationId xmlns:p14="http://schemas.microsoft.com/office/powerpoint/2010/main" val="358525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0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40960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05CBBD-0C02-4708-BBBB-D53C2334AAFE}" type="slidenum">
              <a:rPr lang="en-US" smtClean="0">
                <a:cs typeface="Arial" charset="0"/>
              </a:rPr>
              <a:pPr fontAlgn="base">
                <a:spcBef>
                  <a:spcPct val="0"/>
                </a:spcBef>
                <a:spcAft>
                  <a:spcPct val="0"/>
                </a:spcAft>
                <a:defRPr/>
              </a:pPr>
              <a:t>84</a:t>
            </a:fld>
            <a:endParaRPr lang="en-US" smtClean="0">
              <a:cs typeface="Arial" charset="0"/>
            </a:endParaRPr>
          </a:p>
        </p:txBody>
      </p:sp>
    </p:spTree>
    <p:extLst>
      <p:ext uri="{BB962C8B-B14F-4D97-AF65-F5344CB8AC3E}">
        <p14:creationId xmlns:p14="http://schemas.microsoft.com/office/powerpoint/2010/main" val="3931963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165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41165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417C7D-F359-4918-B953-027F7B14324E}" type="slidenum">
              <a:rPr lang="en-US" smtClean="0">
                <a:cs typeface="Arial" charset="0"/>
              </a:rPr>
              <a:pPr fontAlgn="base">
                <a:spcBef>
                  <a:spcPct val="0"/>
                </a:spcBef>
                <a:spcAft>
                  <a:spcPct val="0"/>
                </a:spcAft>
                <a:defRPr/>
              </a:pPr>
              <a:t>85</a:t>
            </a:fld>
            <a:endParaRPr lang="en-US" smtClean="0">
              <a:cs typeface="Arial" charset="0"/>
            </a:endParaRPr>
          </a:p>
        </p:txBody>
      </p:sp>
    </p:spTree>
    <p:extLst>
      <p:ext uri="{BB962C8B-B14F-4D97-AF65-F5344CB8AC3E}">
        <p14:creationId xmlns:p14="http://schemas.microsoft.com/office/powerpoint/2010/main" val="722978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417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43418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8136DC-5418-4C0E-ADD0-7B85D5628C29}" type="slidenum">
              <a:rPr lang="en-US" smtClean="0">
                <a:cs typeface="Arial" charset="0"/>
              </a:rPr>
              <a:pPr fontAlgn="base">
                <a:spcBef>
                  <a:spcPct val="0"/>
                </a:spcBef>
                <a:spcAft>
                  <a:spcPct val="0"/>
                </a:spcAft>
                <a:defRPr/>
              </a:pPr>
              <a:t>86</a:t>
            </a:fld>
            <a:endParaRPr lang="en-US" smtClean="0">
              <a:cs typeface="Arial" charset="0"/>
            </a:endParaRPr>
          </a:p>
        </p:txBody>
      </p:sp>
    </p:spTree>
    <p:extLst>
      <p:ext uri="{BB962C8B-B14F-4D97-AF65-F5344CB8AC3E}">
        <p14:creationId xmlns:p14="http://schemas.microsoft.com/office/powerpoint/2010/main" val="326325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1"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17613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9B53E-A993-4D4E-9A35-AA0DE0575A69}" type="slidenum">
              <a:rPr lang="en-US" smtClean="0">
                <a:cs typeface="Arial" charset="0"/>
              </a:rPr>
              <a:pPr fontAlgn="base">
                <a:spcBef>
                  <a:spcPct val="0"/>
                </a:spcBef>
                <a:spcAft>
                  <a:spcPct val="0"/>
                </a:spcAft>
                <a:defRPr/>
              </a:pPr>
              <a:t>67</a:t>
            </a:fld>
            <a:endParaRPr lang="en-US" smtClean="0">
              <a:cs typeface="Arial" charset="0"/>
            </a:endParaRPr>
          </a:p>
        </p:txBody>
      </p:sp>
    </p:spTree>
    <p:extLst>
      <p:ext uri="{BB962C8B-B14F-4D97-AF65-F5344CB8AC3E}">
        <p14:creationId xmlns:p14="http://schemas.microsoft.com/office/powerpoint/2010/main" val="92183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817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cs typeface="Arial" charset="0"/>
              </a:rPr>
              <a:t>Project Management Slides</a:t>
            </a:r>
          </a:p>
        </p:txBody>
      </p:sp>
      <p:sp>
        <p:nvSpPr>
          <p:cNvPr id="17818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2015AB-76EC-463D-8D61-75890A3DE204}" type="slidenum">
              <a:rPr lang="en-US" smtClean="0">
                <a:cs typeface="Arial" charset="0"/>
              </a:rPr>
              <a:pPr fontAlgn="base">
                <a:spcBef>
                  <a:spcPct val="0"/>
                </a:spcBef>
                <a:spcAft>
                  <a:spcPct val="0"/>
                </a:spcAft>
                <a:defRPr/>
              </a:pPr>
              <a:t>68</a:t>
            </a:fld>
            <a:endParaRPr lang="en-US" smtClean="0">
              <a:cs typeface="Arial" charset="0"/>
            </a:endParaRPr>
          </a:p>
        </p:txBody>
      </p:sp>
    </p:spTree>
    <p:extLst>
      <p:ext uri="{BB962C8B-B14F-4D97-AF65-F5344CB8AC3E}">
        <p14:creationId xmlns:p14="http://schemas.microsoft.com/office/powerpoint/2010/main" val="26749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0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5B6D1-AF5D-4CF0-95CD-4DE6D9205B96}" type="slidenum">
              <a:rPr lang="ar-SA" smtClean="0"/>
              <a:pPr fontAlgn="base">
                <a:spcBef>
                  <a:spcPct val="0"/>
                </a:spcBef>
                <a:spcAft>
                  <a:spcPct val="0"/>
                </a:spcAft>
                <a:defRPr/>
              </a:pPr>
              <a:t>69</a:t>
            </a:fld>
            <a:endParaRPr lang="ar-SA" smtClean="0"/>
          </a:p>
        </p:txBody>
      </p:sp>
    </p:spTree>
    <p:extLst>
      <p:ext uri="{BB962C8B-B14F-4D97-AF65-F5344CB8AC3E}">
        <p14:creationId xmlns:p14="http://schemas.microsoft.com/office/powerpoint/2010/main" val="32763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1E2CD-9D23-4CC3-82B3-A1954940AEC8}" type="slidenum">
              <a:rPr lang="ar-SA" smtClean="0"/>
              <a:pPr fontAlgn="base">
                <a:spcBef>
                  <a:spcPct val="0"/>
                </a:spcBef>
                <a:spcAft>
                  <a:spcPct val="0"/>
                </a:spcAft>
                <a:defRPr/>
              </a:pPr>
              <a:t>70</a:t>
            </a:fld>
            <a:endParaRPr lang="ar-SA" smtClean="0"/>
          </a:p>
        </p:txBody>
      </p:sp>
    </p:spTree>
    <p:extLst>
      <p:ext uri="{BB962C8B-B14F-4D97-AF65-F5344CB8AC3E}">
        <p14:creationId xmlns:p14="http://schemas.microsoft.com/office/powerpoint/2010/main" val="213397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4C399-1B22-4B14-84AC-403D6EAB4726}" type="slidenum">
              <a:rPr lang="ar-SA" smtClean="0"/>
              <a:pPr fontAlgn="base">
                <a:spcBef>
                  <a:spcPct val="0"/>
                </a:spcBef>
                <a:spcAft>
                  <a:spcPct val="0"/>
                </a:spcAft>
                <a:defRPr/>
              </a:pPr>
              <a:t>71</a:t>
            </a:fld>
            <a:endParaRPr lang="ar-SA" smtClean="0"/>
          </a:p>
        </p:txBody>
      </p:sp>
    </p:spTree>
    <p:extLst>
      <p:ext uri="{BB962C8B-B14F-4D97-AF65-F5344CB8AC3E}">
        <p14:creationId xmlns:p14="http://schemas.microsoft.com/office/powerpoint/2010/main" val="350165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4DDDD4-C9E0-4A40-9341-3F666247F119}" type="slidenum">
              <a:rPr lang="ar-SA" smtClean="0"/>
              <a:pPr fontAlgn="base">
                <a:spcBef>
                  <a:spcPct val="0"/>
                </a:spcBef>
                <a:spcAft>
                  <a:spcPct val="0"/>
                </a:spcAft>
                <a:defRPr/>
              </a:pPr>
              <a:t>72</a:t>
            </a:fld>
            <a:endParaRPr lang="ar-SA" smtClean="0"/>
          </a:p>
        </p:txBody>
      </p:sp>
    </p:spTree>
    <p:extLst>
      <p:ext uri="{BB962C8B-B14F-4D97-AF65-F5344CB8AC3E}">
        <p14:creationId xmlns:p14="http://schemas.microsoft.com/office/powerpoint/2010/main" val="38061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6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61D8BD-47FF-439B-A1BE-761548EC9B88}" type="slidenum">
              <a:rPr lang="ar-SA" smtClean="0"/>
              <a:pPr fontAlgn="base">
                <a:spcBef>
                  <a:spcPct val="0"/>
                </a:spcBef>
                <a:spcAft>
                  <a:spcPct val="0"/>
                </a:spcAft>
                <a:defRPr/>
              </a:pPr>
              <a:t>73</a:t>
            </a:fld>
            <a:endParaRPr lang="ar-SA" smtClean="0"/>
          </a:p>
        </p:txBody>
      </p:sp>
    </p:spTree>
    <p:extLst>
      <p:ext uri="{BB962C8B-B14F-4D97-AF65-F5344CB8AC3E}">
        <p14:creationId xmlns:p14="http://schemas.microsoft.com/office/powerpoint/2010/main" val="20263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9C194-82C7-4058-9847-8F8C4174902F}"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367083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194-82C7-4058-9847-8F8C4174902F}"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34245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194-82C7-4058-9847-8F8C4174902F}"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161848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194-82C7-4058-9847-8F8C4174902F}"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182760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9C194-82C7-4058-9847-8F8C4174902F}"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87058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9C194-82C7-4058-9847-8F8C4174902F}"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200762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9C194-82C7-4058-9847-8F8C4174902F}"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5879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9C194-82C7-4058-9847-8F8C4174902F}"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18801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9C194-82C7-4058-9847-8F8C4174902F}"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34329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9C194-82C7-4058-9847-8F8C4174902F}"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118206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9C194-82C7-4058-9847-8F8C4174902F}"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4A28F-F642-4AFA-8875-C1B340C22B5C}" type="slidenum">
              <a:rPr lang="en-US" smtClean="0"/>
              <a:t>‹#›</a:t>
            </a:fld>
            <a:endParaRPr lang="en-US"/>
          </a:p>
        </p:txBody>
      </p:sp>
    </p:spTree>
    <p:extLst>
      <p:ext uri="{BB962C8B-B14F-4D97-AF65-F5344CB8AC3E}">
        <p14:creationId xmlns:p14="http://schemas.microsoft.com/office/powerpoint/2010/main" val="326159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9C194-82C7-4058-9847-8F8C4174902F}" type="datetimeFigureOut">
              <a:rPr lang="en-US" smtClean="0"/>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4A28F-F642-4AFA-8875-C1B340C22B5C}" type="slidenum">
              <a:rPr lang="en-US" smtClean="0"/>
              <a:t>‹#›</a:t>
            </a:fld>
            <a:endParaRPr lang="en-US"/>
          </a:p>
        </p:txBody>
      </p:sp>
    </p:spTree>
    <p:extLst>
      <p:ext uri="{BB962C8B-B14F-4D97-AF65-F5344CB8AC3E}">
        <p14:creationId xmlns:p14="http://schemas.microsoft.com/office/powerpoint/2010/main" val="1492171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Microsoft_Excel_97-2003_Worksheet3.xls"/></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3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K:\general\PM\alarmclr44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1714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general\PM\2_C017.bmp"/>
          <p:cNvPicPr>
            <a:picLocks noChangeAspect="1" noChangeArrowheads="1"/>
          </p:cNvPicPr>
          <p:nvPr/>
        </p:nvPicPr>
        <p:blipFill>
          <a:blip r:embed="rId4"/>
          <a:srcRect/>
          <a:stretch>
            <a:fillRect/>
          </a:stretch>
        </p:blipFill>
        <p:spPr bwMode="auto">
          <a:xfrm>
            <a:off x="609600" y="2667000"/>
            <a:ext cx="60198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4" name="عنوان فرعي 4"/>
          <p:cNvSpPr>
            <a:spLocks noGrp="1"/>
          </p:cNvSpPr>
          <p:nvPr>
            <p:ph type="subTitle" idx="1"/>
          </p:nvPr>
        </p:nvSpPr>
        <p:spPr>
          <a:xfrm>
            <a:off x="685800" y="533400"/>
            <a:ext cx="8153400" cy="1600200"/>
          </a:xfrm>
        </p:spPr>
        <p:txBody>
          <a:bodyPr/>
          <a:lstStyle/>
          <a:p>
            <a:pPr eaLnBrk="1" hangingPunct="1"/>
            <a:r>
              <a:rPr lang="en-US" sz="4000" b="1" dirty="0" smtClean="0">
                <a:solidFill>
                  <a:schemeClr val="tx1"/>
                </a:solidFill>
              </a:rPr>
              <a:t>Project Time Management</a:t>
            </a:r>
          </a:p>
          <a:p>
            <a:pPr rtl="1" eaLnBrk="1" hangingPunct="1"/>
            <a:r>
              <a:rPr lang="ar-SA" sz="4000" b="1" dirty="0" smtClean="0">
                <a:solidFill>
                  <a:schemeClr val="tx1"/>
                </a:solidFill>
              </a:rPr>
              <a:t>ادارة زمن المشروع</a:t>
            </a:r>
          </a:p>
        </p:txBody>
      </p:sp>
    </p:spTree>
    <p:extLst>
      <p:ext uri="{BB962C8B-B14F-4D97-AF65-F5344CB8AC3E}">
        <p14:creationId xmlns:p14="http://schemas.microsoft.com/office/powerpoint/2010/main" val="276529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تحديد الأنشطة </a:t>
            </a:r>
            <a:br>
              <a:rPr lang="ar-SY" dirty="0" smtClean="0"/>
            </a:br>
            <a:r>
              <a:rPr lang="en-US" dirty="0" smtClean="0"/>
              <a:t>Define Activities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32148"/>
            <a:ext cx="8229600" cy="3462067"/>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تحديد الأنشطة </a:t>
            </a:r>
            <a:br>
              <a:rPr lang="ar-SY" dirty="0" smtClean="0"/>
            </a:br>
            <a:r>
              <a:rPr lang="en-US" dirty="0" smtClean="0"/>
              <a:t>Define Activities </a:t>
            </a:r>
            <a:endParaRPr lang="en-US" dirty="0"/>
          </a:p>
        </p:txBody>
      </p:sp>
      <p:sp>
        <p:nvSpPr>
          <p:cNvPr id="3" name="Content Placeholder 2"/>
          <p:cNvSpPr>
            <a:spLocks noGrp="1"/>
          </p:cNvSpPr>
          <p:nvPr>
            <p:ph idx="1"/>
          </p:nvPr>
        </p:nvSpPr>
        <p:spPr/>
        <p:txBody>
          <a:bodyPr>
            <a:normAutofit fontScale="77500" lnSpcReduction="20000"/>
          </a:bodyPr>
          <a:lstStyle/>
          <a:p>
            <a:r>
              <a:rPr lang="ar-SY" dirty="0" smtClean="0"/>
              <a:t>تحديد الأنشطة يعني أساساً تحديد ما سنقوم به لتنفيذ منتج المشروع . وهو هنا حيث نحدد ما سيجري تسليمه من  المشروع . في حين أن هيكل تجزئة العمل - </a:t>
            </a:r>
            <a:r>
              <a:rPr lang="en-US" dirty="0" smtClean="0"/>
              <a:t>WBS </a:t>
            </a:r>
            <a:r>
              <a:rPr lang="ar-SY" dirty="0" smtClean="0"/>
              <a:t>يحدد التسليمات وصولاً الى مستوى حزمة العمل ، التي بدورها قد تخضع للمزيد من التحليل للوصول إلى الأنشطة التي تحدد العمل الفعلي اللازمة لاستكمال حزم العمل . </a:t>
            </a:r>
          </a:p>
          <a:p>
            <a:r>
              <a:rPr lang="ar-SY" dirty="0" smtClean="0"/>
              <a:t>المُخرَجْ الأساسي من هذه العملية هي لائحة النشاط - </a:t>
            </a:r>
            <a:r>
              <a:rPr lang="en-US" dirty="0" smtClean="0"/>
              <a:t>activity list ، </a:t>
            </a:r>
            <a:r>
              <a:rPr lang="ar-SY" dirty="0" smtClean="0"/>
              <a:t>وهي تصف ما لدينا من أنشطة يتعين القيام بها لتسليم منتج للمشروع . نلاحظ في هذه النقطة أنها ببساطة قائمة غير مرتبة ؛ ولم يتم تحديد أية موارد ، كما لم يتم حتى الآن تحديد أية فترات زمنية ( مدد ) للأنشطة ..</a:t>
            </a:r>
          </a:p>
          <a:p>
            <a:r>
              <a:rPr lang="ar-SY" dirty="0" smtClean="0"/>
              <a:t>سمات النشاط تعطينا معلومات مفصلة حول ما هو مطلوب للوفاء بالنشاط وتفاصيل أي تبعيات وظيفية بين الأنشطة.</a:t>
            </a:r>
          </a:p>
          <a:p>
            <a:r>
              <a:rPr lang="ar-SY" dirty="0" smtClean="0"/>
              <a:t>لائحة النقاط العلام - </a:t>
            </a:r>
            <a:r>
              <a:rPr lang="en-US" dirty="0" smtClean="0"/>
              <a:t>milestone </a:t>
            </a:r>
            <a:r>
              <a:rPr lang="ar-SY" dirty="0" smtClean="0"/>
              <a:t>يمكن استخدامها لتحديد المعالم الرئيسية أو الثانوية في الطريق لاستكمال المشروع .</a:t>
            </a:r>
          </a:p>
          <a:p>
            <a:endParaRPr lang="ar-SY" dirty="0" smtClean="0"/>
          </a:p>
          <a:p>
            <a:endParaRPr lang="en-US" dirty="0"/>
          </a:p>
        </p:txBody>
      </p:sp>
    </p:spTree>
    <p:extLst>
      <p:ext uri="{BB962C8B-B14F-4D97-AF65-F5344CB8AC3E}">
        <p14:creationId xmlns:p14="http://schemas.microsoft.com/office/powerpoint/2010/main" val="3619657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Activity List</a:t>
            </a:r>
            <a:r>
              <a:rPr lang="ar-SY" dirty="0" smtClean="0"/>
              <a:t/>
            </a:r>
            <a:br>
              <a:rPr lang="ar-SY" dirty="0" smtClean="0"/>
            </a:br>
            <a:r>
              <a:rPr lang="ar-SY" dirty="0" smtClean="0"/>
              <a:t> قائمة الأنشطة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75705631"/>
              </p:ext>
            </p:extLst>
          </p:nvPr>
        </p:nvGraphicFramePr>
        <p:xfrm>
          <a:off x="533400" y="1600201"/>
          <a:ext cx="8153400" cy="5220574"/>
        </p:xfrm>
        <a:graphic>
          <a:graphicData uri="http://schemas.openxmlformats.org/drawingml/2006/table">
            <a:tbl>
              <a:tblPr>
                <a:tableStyleId>{616DA210-FB5B-4158-B5E0-FEB733F419BA}</a:tableStyleId>
              </a:tblPr>
              <a:tblGrid>
                <a:gridCol w="784060"/>
                <a:gridCol w="2662534"/>
                <a:gridCol w="819178"/>
                <a:gridCol w="1584454"/>
                <a:gridCol w="2303174"/>
              </a:tblGrid>
              <a:tr h="178614">
                <a:tc gridSpan="5">
                  <a:txBody>
                    <a:bodyPr/>
                    <a:lstStyle/>
                    <a:p>
                      <a:pPr algn="ctr" rtl="1">
                        <a:spcAft>
                          <a:spcPts val="0"/>
                        </a:spcAft>
                      </a:pPr>
                      <a:r>
                        <a:rPr lang="ar-SA" sz="1200" b="1" dirty="0"/>
                        <a:t>لائحة النشاطات, تتابع النشاطات والمدد الزمنية للنشاطات</a:t>
                      </a:r>
                      <a:endParaRPr lang="en-US" sz="1200" b="1" dirty="0">
                        <a:latin typeface="Times New Roman"/>
                        <a:ea typeface="Times New Roman"/>
                      </a:endParaRPr>
                    </a:p>
                  </a:txBody>
                  <a:tcPr marL="47037" marR="4703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614">
                <a:tc gridSpan="5">
                  <a:txBody>
                    <a:bodyPr/>
                    <a:lstStyle/>
                    <a:p>
                      <a:pPr algn="ctr" rtl="1">
                        <a:spcAft>
                          <a:spcPts val="0"/>
                        </a:spcAft>
                      </a:pPr>
                      <a:r>
                        <a:rPr lang="ar-SA" sz="1200" b="1" dirty="0"/>
                        <a:t>مدة التنفيذ </a:t>
                      </a:r>
                      <a:r>
                        <a:rPr lang="en-US" sz="1200" b="1" dirty="0"/>
                        <a:t>533</a:t>
                      </a:r>
                      <a:r>
                        <a:rPr lang="ar-SA" sz="1200" b="1" dirty="0"/>
                        <a:t> يوم</a:t>
                      </a:r>
                      <a:endParaRPr lang="en-US" sz="1200" b="1" dirty="0">
                        <a:latin typeface="Times New Roman"/>
                        <a:ea typeface="Times New Roman"/>
                      </a:endParaRPr>
                    </a:p>
                  </a:txBody>
                  <a:tcPr marL="47037" marR="4703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814">
                <a:tc>
                  <a:txBody>
                    <a:bodyPr/>
                    <a:lstStyle/>
                    <a:p>
                      <a:pPr algn="ctr" rtl="0">
                        <a:spcAft>
                          <a:spcPts val="0"/>
                        </a:spcAft>
                      </a:pPr>
                      <a:r>
                        <a:rPr lang="ar-SA" sz="1200" b="1" dirty="0"/>
                        <a:t>رقم النشاط</a:t>
                      </a:r>
                      <a:endParaRPr lang="en-US" sz="1200" b="1" dirty="0">
                        <a:latin typeface="Times New Roman"/>
                        <a:ea typeface="Times New Roman"/>
                      </a:endParaRPr>
                    </a:p>
                  </a:txBody>
                  <a:tcPr marL="47037" marR="47037" marT="0" marB="0"/>
                </a:tc>
                <a:tc>
                  <a:txBody>
                    <a:bodyPr/>
                    <a:lstStyle/>
                    <a:p>
                      <a:pPr algn="ctr" rtl="0">
                        <a:spcAft>
                          <a:spcPts val="0"/>
                        </a:spcAft>
                      </a:pPr>
                      <a:r>
                        <a:rPr lang="ar-SA" sz="1200" b="1"/>
                        <a:t>وصف النشاط</a:t>
                      </a:r>
                      <a:endParaRPr lang="en-US" sz="1200" b="1">
                        <a:latin typeface="Times New Roman"/>
                        <a:ea typeface="Times New Roman"/>
                      </a:endParaRPr>
                    </a:p>
                  </a:txBody>
                  <a:tcPr marL="47037" marR="47037" marT="0" marB="0"/>
                </a:tc>
                <a:tc>
                  <a:txBody>
                    <a:bodyPr/>
                    <a:lstStyle/>
                    <a:p>
                      <a:pPr algn="ctr" rtl="0">
                        <a:spcAft>
                          <a:spcPts val="0"/>
                        </a:spcAft>
                      </a:pPr>
                      <a:r>
                        <a:rPr lang="ar-SA" sz="1200" b="1" dirty="0"/>
                        <a:t>نوع النشاط</a:t>
                      </a:r>
                      <a:endParaRPr lang="en-US" sz="1200" b="1" dirty="0">
                        <a:latin typeface="Times New Roman"/>
                        <a:ea typeface="Times New Roman"/>
                      </a:endParaRPr>
                    </a:p>
                  </a:txBody>
                  <a:tcPr marL="47037" marR="47037" marT="0" marB="0"/>
                </a:tc>
                <a:tc>
                  <a:txBody>
                    <a:bodyPr/>
                    <a:lstStyle/>
                    <a:p>
                      <a:pPr algn="ctr" rtl="0">
                        <a:spcAft>
                          <a:spcPts val="0"/>
                        </a:spcAft>
                      </a:pPr>
                      <a:r>
                        <a:rPr lang="ar-SA" sz="1200" b="1"/>
                        <a:t>النشاط اللاحق</a:t>
                      </a:r>
                      <a:endParaRPr lang="en-US" sz="1200" b="1">
                        <a:latin typeface="Times New Roman"/>
                        <a:ea typeface="Times New Roman"/>
                      </a:endParaRPr>
                    </a:p>
                  </a:txBody>
                  <a:tcPr marL="47037" marR="47037" marT="0" marB="0"/>
                </a:tc>
                <a:tc>
                  <a:txBody>
                    <a:bodyPr/>
                    <a:lstStyle/>
                    <a:p>
                      <a:pPr algn="ctr" rtl="0">
                        <a:spcAft>
                          <a:spcPts val="0"/>
                        </a:spcAft>
                      </a:pPr>
                      <a:r>
                        <a:rPr lang="ar-SA" sz="1200" b="1" dirty="0"/>
                        <a:t>المدة الزمنية       ( يوم )</a:t>
                      </a:r>
                      <a:endParaRPr lang="en-US" sz="1200" b="1" dirty="0">
                        <a:latin typeface="Times New Roman"/>
                        <a:ea typeface="Times New Roman"/>
                      </a:endParaRPr>
                    </a:p>
                  </a:txBody>
                  <a:tcPr marL="47037" marR="47037" marT="0" marB="0"/>
                </a:tc>
              </a:tr>
              <a:tr h="357229">
                <a:tc>
                  <a:txBody>
                    <a:bodyPr/>
                    <a:lstStyle/>
                    <a:p>
                      <a:pPr algn="ctr" rtl="0">
                        <a:spcAft>
                          <a:spcPts val="0"/>
                        </a:spcAft>
                      </a:pPr>
                      <a:r>
                        <a:rPr lang="en-US" sz="1200" b="1"/>
                        <a:t>1</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بدء المشروع .</a:t>
                      </a:r>
                      <a:endParaRPr lang="en-US" sz="1200" b="1" dirty="0">
                        <a:latin typeface="Times New Roman"/>
                        <a:ea typeface="Times New Roman"/>
                      </a:endParaRPr>
                    </a:p>
                  </a:txBody>
                  <a:tcPr marL="47037" marR="47037" marT="0" marB="0"/>
                </a:tc>
                <a:tc>
                  <a:txBody>
                    <a:bodyPr/>
                    <a:lstStyle/>
                    <a:p>
                      <a:pPr algn="ctr" rtl="0">
                        <a:spcAft>
                          <a:spcPts val="0"/>
                        </a:spcAft>
                      </a:pPr>
                      <a:r>
                        <a:rPr lang="ar-SA" sz="1200" b="1" dirty="0"/>
                        <a:t>مايلستون بداية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2</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2</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مرحلة الدراسة التصورية .</a:t>
                      </a:r>
                      <a:endParaRPr lang="en-US" sz="1200" b="1" dirty="0">
                        <a:latin typeface="Times New Roman"/>
                        <a:ea typeface="Times New Roman"/>
                      </a:endParaRPr>
                    </a:p>
                  </a:txBody>
                  <a:tcPr marL="47037" marR="47037" marT="0" marB="0"/>
                </a:tc>
                <a:tc>
                  <a:txBody>
                    <a:bodyPr/>
                    <a:lstStyle/>
                    <a:p>
                      <a:pPr algn="ctr" rtl="0">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3</a:t>
                      </a:r>
                      <a:endParaRPr lang="en-US" sz="1200" b="1">
                        <a:latin typeface="Times New Roman"/>
                        <a:ea typeface="Times New Roman"/>
                      </a:endParaRPr>
                    </a:p>
                  </a:txBody>
                  <a:tcPr marL="47037" marR="47037" marT="0" marB="0"/>
                </a:tc>
                <a:tc>
                  <a:txBody>
                    <a:bodyPr/>
                    <a:lstStyle/>
                    <a:p>
                      <a:pPr algn="ctr" rtl="1">
                        <a:spcAft>
                          <a:spcPts val="0"/>
                        </a:spcAft>
                      </a:pPr>
                      <a:r>
                        <a:rPr lang="ar-SY" sz="1200" b="1" dirty="0"/>
                        <a:t>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3</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مرحلة الدراسة النهائية .</a:t>
                      </a:r>
                      <a:endParaRPr lang="en-US" sz="1200" b="1" dirty="0">
                        <a:latin typeface="Times New Roman"/>
                        <a:ea typeface="Times New Roman"/>
                      </a:endParaRPr>
                    </a:p>
                  </a:txBody>
                  <a:tcPr marL="47037" marR="47037" marT="0" marB="0"/>
                </a:tc>
                <a:tc>
                  <a:txBody>
                    <a:bodyPr/>
                    <a:lstStyle/>
                    <a:p>
                      <a:pPr algn="ctr" rtl="0">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4</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75</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4</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المناقصة وتلزيم المشروع للمقاول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5</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30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5</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الوصول الى الموقع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6</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10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6</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الحفر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7</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5</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7</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الأساسات ورقاب الأعمدة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8</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8</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أعمدة وبلاطة القبو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9,12</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25</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9</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أعمدة وبلاطة الطابق الأرضي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10</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35</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10</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أعمدة وبلاطة الطابق الأول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11</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30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11</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أعمدة وبلاطة الملحق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12</a:t>
                      </a:r>
                      <a:endParaRPr lang="en-US" sz="1200" b="1">
                        <a:latin typeface="Times New Roman"/>
                        <a:ea typeface="Times New Roman"/>
                      </a:endParaRPr>
                    </a:p>
                  </a:txBody>
                  <a:tcPr marL="47037" marR="47037" marT="0" marB="0"/>
                </a:tc>
                <a:tc>
                  <a:txBody>
                    <a:bodyPr/>
                    <a:lstStyle/>
                    <a:p>
                      <a:pPr algn="ctr" rtl="1">
                        <a:spcAft>
                          <a:spcPts val="0"/>
                        </a:spcAft>
                      </a:pPr>
                      <a:r>
                        <a:rPr lang="ar-SA" sz="1200" b="1"/>
                        <a:t>20</a:t>
                      </a:r>
                      <a:endParaRPr lang="en-US" sz="1200" b="1">
                        <a:latin typeface="Times New Roman"/>
                        <a:ea typeface="Times New Roman"/>
                      </a:endParaRPr>
                    </a:p>
                  </a:txBody>
                  <a:tcPr marL="47037" marR="47037" marT="0" marB="0"/>
                </a:tc>
              </a:tr>
              <a:tr h="178614">
                <a:tc>
                  <a:txBody>
                    <a:bodyPr/>
                    <a:lstStyle/>
                    <a:p>
                      <a:pPr algn="ctr" rtl="0">
                        <a:spcAft>
                          <a:spcPts val="0"/>
                        </a:spcAft>
                      </a:pPr>
                      <a:r>
                        <a:rPr lang="en-US" sz="1200" b="1"/>
                        <a:t>12</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أعمال بناء البلوك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13,14,15</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90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13</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الأعمال الكهربائية والاتصالات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19</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14</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الأعمال الصحية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19</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15</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الأعمال الميكانيكية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16,19</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16</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شبكة الري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17</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10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17</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الحدائق والممرات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18</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25</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18</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مظلة المدخل وكراج السيارات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23</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19</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أعمال الاكساء الداخلي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20,22</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120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20</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أعمال الاكساء الخارجي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21,22</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120</a:t>
                      </a:r>
                      <a:endParaRPr lang="en-US" sz="1200" b="1" dirty="0">
                        <a:latin typeface="Times New Roman"/>
                        <a:ea typeface="Times New Roman"/>
                      </a:endParaRPr>
                    </a:p>
                  </a:txBody>
                  <a:tcPr marL="47037" marR="47037" marT="0" marB="0"/>
                </a:tc>
              </a:tr>
              <a:tr h="178614">
                <a:tc>
                  <a:txBody>
                    <a:bodyPr/>
                    <a:lstStyle/>
                    <a:p>
                      <a:pPr algn="ctr" rtl="0">
                        <a:spcAft>
                          <a:spcPts val="0"/>
                        </a:spcAft>
                      </a:pPr>
                      <a:r>
                        <a:rPr lang="en-US" sz="1200" b="1"/>
                        <a:t>21</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ربط الشبكات .</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22</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5</a:t>
                      </a:r>
                      <a:endParaRPr lang="en-US" sz="1200" b="1" dirty="0">
                        <a:latin typeface="Times New Roman"/>
                        <a:ea typeface="Times New Roman"/>
                      </a:endParaRPr>
                    </a:p>
                  </a:txBody>
                  <a:tcPr marL="47037" marR="47037" marT="0" marB="0"/>
                </a:tc>
              </a:tr>
              <a:tr h="178614">
                <a:tc>
                  <a:txBody>
                    <a:bodyPr/>
                    <a:lstStyle/>
                    <a:p>
                      <a:pPr algn="ctr" rtl="1">
                        <a:spcAft>
                          <a:spcPts val="0"/>
                        </a:spcAft>
                      </a:pPr>
                      <a:r>
                        <a:rPr lang="ar-SA" sz="1200" b="1"/>
                        <a:t>22</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التجربة والاستلام</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dirty="0"/>
                        <a:t>مهمة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23</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10</a:t>
                      </a:r>
                      <a:endParaRPr lang="en-US" sz="1200" b="1" dirty="0">
                        <a:latin typeface="Times New Roman"/>
                        <a:ea typeface="Times New Roman"/>
                      </a:endParaRPr>
                    </a:p>
                  </a:txBody>
                  <a:tcPr marL="47037" marR="47037" marT="0" marB="0"/>
                </a:tc>
              </a:tr>
              <a:tr h="357229">
                <a:tc>
                  <a:txBody>
                    <a:bodyPr/>
                    <a:lstStyle/>
                    <a:p>
                      <a:pPr algn="ctr" rtl="1">
                        <a:spcAft>
                          <a:spcPts val="0"/>
                        </a:spcAft>
                      </a:pPr>
                      <a:r>
                        <a:rPr lang="ar-SA" sz="1200" b="1"/>
                        <a:t>23</a:t>
                      </a:r>
                      <a:endParaRPr lang="en-US" sz="1200" b="1">
                        <a:latin typeface="Times New Roman"/>
                        <a:ea typeface="Times New Roman"/>
                      </a:endParaRPr>
                    </a:p>
                  </a:txBody>
                  <a:tcPr marL="47037" marR="47037" marT="0" marB="0"/>
                </a:tc>
                <a:tc>
                  <a:txBody>
                    <a:bodyPr/>
                    <a:lstStyle/>
                    <a:p>
                      <a:pPr algn="r" rtl="1">
                        <a:spcAft>
                          <a:spcPts val="0"/>
                        </a:spcAft>
                      </a:pPr>
                      <a:r>
                        <a:rPr lang="ar-SA" sz="1200" b="1" dirty="0"/>
                        <a:t>انهاء المشروع</a:t>
                      </a:r>
                      <a:endParaRPr lang="en-US" sz="1200" b="1" dirty="0">
                        <a:latin typeface="Times New Roman"/>
                        <a:ea typeface="Times New Roman"/>
                      </a:endParaRPr>
                    </a:p>
                  </a:txBody>
                  <a:tcPr marL="47037" marR="47037" marT="0" marB="0"/>
                </a:tc>
                <a:tc>
                  <a:txBody>
                    <a:bodyPr/>
                    <a:lstStyle/>
                    <a:p>
                      <a:pPr algn="ctr" rtl="0">
                        <a:spcAft>
                          <a:spcPts val="0"/>
                        </a:spcAft>
                      </a:pPr>
                      <a:r>
                        <a:rPr lang="ar-SA" sz="1200" b="1" dirty="0"/>
                        <a:t>مايلستون نهاية</a:t>
                      </a:r>
                      <a:endParaRPr lang="en-US" sz="1200" b="1" dirty="0">
                        <a:latin typeface="Times New Roman"/>
                        <a:ea typeface="Times New Roman"/>
                      </a:endParaRPr>
                    </a:p>
                  </a:txBody>
                  <a:tcPr marL="47037" marR="47037" marT="0" marB="0"/>
                </a:tc>
                <a:tc>
                  <a:txBody>
                    <a:bodyPr/>
                    <a:lstStyle/>
                    <a:p>
                      <a:pPr algn="ctr" rtl="1">
                        <a:spcAft>
                          <a:spcPts val="0"/>
                        </a:spcAft>
                      </a:pPr>
                      <a:r>
                        <a:rPr lang="ar-SA" sz="1200" b="1"/>
                        <a:t>-</a:t>
                      </a:r>
                      <a:endParaRPr lang="en-US" sz="1200" b="1">
                        <a:latin typeface="Times New Roman"/>
                        <a:ea typeface="Times New Roman"/>
                      </a:endParaRPr>
                    </a:p>
                  </a:txBody>
                  <a:tcPr marL="47037" marR="47037" marT="0" marB="0"/>
                </a:tc>
                <a:tc>
                  <a:txBody>
                    <a:bodyPr/>
                    <a:lstStyle/>
                    <a:p>
                      <a:pPr algn="ctr" rtl="1">
                        <a:spcAft>
                          <a:spcPts val="0"/>
                        </a:spcAft>
                      </a:pPr>
                      <a:r>
                        <a:rPr lang="ar-SA" sz="1200" b="1" dirty="0"/>
                        <a:t>0</a:t>
                      </a:r>
                      <a:endParaRPr lang="en-US" sz="1200" b="1" dirty="0">
                        <a:latin typeface="Times New Roman"/>
                        <a:ea typeface="Times New Roman"/>
                      </a:endParaRPr>
                    </a:p>
                  </a:txBody>
                  <a:tcPr marL="47037" marR="47037" marT="0" marB="0"/>
                </a:tc>
              </a:tr>
            </a:tbl>
          </a:graphicData>
        </a:graphic>
      </p:graphicFrame>
    </p:spTree>
    <p:extLst>
      <p:ext uri="{BB962C8B-B14F-4D97-AF65-F5344CB8AC3E}">
        <p14:creationId xmlns:p14="http://schemas.microsoft.com/office/powerpoint/2010/main" val="102828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تسلسل الأنشطة </a:t>
            </a:r>
            <a:br>
              <a:rPr lang="ar-SY" dirty="0" smtClean="0"/>
            </a:br>
            <a:r>
              <a:rPr lang="en-US" dirty="0" smtClean="0"/>
              <a:t>Sequence Activities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09229"/>
            <a:ext cx="8229600" cy="3707904"/>
          </a:xfrm>
          <a:prstGeom prst="rect">
            <a:avLst/>
          </a:prstGeom>
          <a:noFill/>
        </p:spPr>
      </p:pic>
    </p:spTree>
    <p:extLst>
      <p:ext uri="{BB962C8B-B14F-4D97-AF65-F5344CB8AC3E}">
        <p14:creationId xmlns:p14="http://schemas.microsoft.com/office/powerpoint/2010/main" val="361965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تسلسل الأنشطة </a:t>
            </a:r>
            <a:br>
              <a:rPr lang="ar-SY" dirty="0" smtClean="0"/>
            </a:br>
            <a:r>
              <a:rPr lang="en-US" dirty="0" smtClean="0"/>
              <a:t>Sequence Activities </a:t>
            </a:r>
            <a:endParaRPr lang="en-US" dirty="0"/>
          </a:p>
        </p:txBody>
      </p:sp>
      <p:sp>
        <p:nvSpPr>
          <p:cNvPr id="3" name="Content Placeholder 2"/>
          <p:cNvSpPr>
            <a:spLocks noGrp="1"/>
          </p:cNvSpPr>
          <p:nvPr>
            <p:ph idx="1"/>
          </p:nvPr>
        </p:nvSpPr>
        <p:spPr/>
        <p:txBody>
          <a:bodyPr>
            <a:normAutofit fontScale="77500" lnSpcReduction="20000"/>
          </a:bodyPr>
          <a:lstStyle/>
          <a:p>
            <a:r>
              <a:rPr lang="ar-SY" dirty="0" smtClean="0"/>
              <a:t>بعد أن يتم تعريف وتحديد الأنشطة ، يمكن وضعها في ترتيب صحيح - وهذا ما يسمى بتسلسل النشاط . علينا أن نحدد ما إذا كانت هناك أنشطة يجب أن تحدث أولاً ( قبل أنشطة أخرى ) في العملية مقابل أنشطة تحث لاحقا في العمليات وإذا كان هناك أي تبعيات ( علاقات ) بين تلك الأنشطة . الأداة التي نستخدمها من أجل إنجاز الرسم التخطيطي تسمى طريقة الرسم بالأسبقية -  (</a:t>
            </a:r>
            <a:r>
              <a:rPr lang="en-US" dirty="0" smtClean="0"/>
              <a:t>precedence diagramming method (PDM ، </a:t>
            </a:r>
            <a:r>
              <a:rPr lang="ar-SY" dirty="0" smtClean="0"/>
              <a:t>وسوف نفصلها في الصفحات القادمة . هناك العديد من أدوات البرمجيات المتاحة تجارياً التي يمكن استخدامها للتحديد البياني لتسلسل الأنشطة . وتسمى هذه الأدوات بأدوات التخطيط الشبكي . لأغراض الامتحان سوف نتناول النهج الرئيسي - طريقة الرسم بالأسبقية - (</a:t>
            </a:r>
            <a:r>
              <a:rPr lang="en-US" dirty="0" smtClean="0"/>
              <a:t>precedence diagramming method (PDM – </a:t>
            </a:r>
            <a:r>
              <a:rPr lang="ar-SY" dirty="0" smtClean="0"/>
              <a:t>في الصفحات القادمة.</a:t>
            </a:r>
          </a:p>
          <a:p>
            <a:pPr marL="0" indent="0">
              <a:buNone/>
            </a:pPr>
            <a:r>
              <a:rPr lang="ar-SY" dirty="0" smtClean="0"/>
              <a:t>الناتج الرئيسي من هذه العملية هو إنشاء الرسم التخطيطي لشبكة الجدول الزمني .</a:t>
            </a:r>
          </a:p>
          <a:p>
            <a:endParaRPr lang="en-US" dirty="0"/>
          </a:p>
        </p:txBody>
      </p:sp>
    </p:spTree>
    <p:extLst>
      <p:ext uri="{BB962C8B-B14F-4D97-AF65-F5344CB8AC3E}">
        <p14:creationId xmlns:p14="http://schemas.microsoft.com/office/powerpoint/2010/main" val="3619657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المخططات الشبكية </a:t>
            </a:r>
            <a:br>
              <a:rPr lang="ar-SY" dirty="0" smtClean="0"/>
            </a:br>
            <a:r>
              <a:rPr lang="en-US" dirty="0" smtClean="0"/>
              <a:t>Network Diagrams </a:t>
            </a:r>
            <a:endParaRPr lang="en-US" dirty="0"/>
          </a:p>
        </p:txBody>
      </p:sp>
      <p:sp>
        <p:nvSpPr>
          <p:cNvPr id="3" name="Content Placeholder 2"/>
          <p:cNvSpPr>
            <a:spLocks noGrp="1"/>
          </p:cNvSpPr>
          <p:nvPr>
            <p:ph idx="1"/>
          </p:nvPr>
        </p:nvSpPr>
        <p:spPr/>
        <p:txBody>
          <a:bodyPr>
            <a:normAutofit/>
          </a:bodyPr>
          <a:lstStyle/>
          <a:p>
            <a:pPr marL="0" indent="0">
              <a:buNone/>
            </a:pPr>
            <a:r>
              <a:rPr lang="ar-SY" dirty="0" smtClean="0"/>
              <a:t>الرسم التخطيطي للشبكة مفيد للأسباب التالية :</a:t>
            </a:r>
          </a:p>
          <a:p>
            <a:r>
              <a:rPr lang="ar-SY" dirty="0" smtClean="0"/>
              <a:t>يسلط الضوء على الترابط بين الأنشطة .</a:t>
            </a:r>
          </a:p>
          <a:p>
            <a:r>
              <a:rPr lang="ar-SY" dirty="0" smtClean="0"/>
              <a:t>يعين الفترات الزمنية لكل نشاط .</a:t>
            </a:r>
          </a:p>
          <a:p>
            <a:r>
              <a:rPr lang="ar-SY" dirty="0" smtClean="0"/>
              <a:t>يحدد بيانياً سير العمل وبالتالي فإن فريق المشروع يمكنه أن يفهم تسلسل الأحداث .</a:t>
            </a:r>
          </a:p>
          <a:p>
            <a:r>
              <a:rPr lang="ar-SY" dirty="0" smtClean="0"/>
              <a:t>يساعد على تبرير الوقت المقدر للمشروع .</a:t>
            </a:r>
          </a:p>
          <a:p>
            <a:r>
              <a:rPr lang="ar-SY" dirty="0" smtClean="0"/>
              <a:t>يحدد المسار الحرج - </a:t>
            </a:r>
            <a:r>
              <a:rPr lang="en-US" dirty="0" smtClean="0"/>
              <a:t>critical path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المخططات الشبكية </a:t>
            </a:r>
            <a:br>
              <a:rPr lang="ar-SY" dirty="0" smtClean="0"/>
            </a:br>
            <a:r>
              <a:rPr lang="en-US" dirty="0" smtClean="0"/>
              <a:t>Network Diagrams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52600"/>
            <a:ext cx="7924800" cy="4495799"/>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العلاقات بين الأنشطة في طريقة الرسم بالأسبقية   </a:t>
            </a:r>
            <a:r>
              <a:rPr lang="en-US" dirty="0" smtClean="0"/>
              <a:t>Precedence Relationships </a:t>
            </a:r>
            <a:endParaRPr lang="en-US" dirty="0"/>
          </a:p>
        </p:txBody>
      </p:sp>
      <p:sp>
        <p:nvSpPr>
          <p:cNvPr id="3" name="Content Placeholder 2"/>
          <p:cNvSpPr>
            <a:spLocks noGrp="1"/>
          </p:cNvSpPr>
          <p:nvPr>
            <p:ph idx="1"/>
          </p:nvPr>
        </p:nvSpPr>
        <p:spPr/>
        <p:txBody>
          <a:bodyPr/>
          <a:lstStyle/>
          <a:p>
            <a:pPr marL="514350" indent="-514350">
              <a:buAutoNum type="arabicPeriod"/>
            </a:pPr>
            <a:r>
              <a:rPr lang="ar-SY" dirty="0" smtClean="0"/>
              <a:t>الإنتهاء - للبدء (</a:t>
            </a:r>
            <a:r>
              <a:rPr lang="en-US" dirty="0" smtClean="0"/>
              <a:t>Finish-to-start ) : </a:t>
            </a:r>
            <a:r>
              <a:rPr lang="ar-SY" dirty="0" smtClean="0"/>
              <a:t>لا بد لي من إكمال النشاط " </a:t>
            </a:r>
            <a:r>
              <a:rPr lang="en-US" dirty="0" smtClean="0"/>
              <a:t>A " </a:t>
            </a:r>
            <a:r>
              <a:rPr lang="ar-SY" dirty="0" smtClean="0"/>
              <a:t>قبل أن تتمكن من بدء النشاط " </a:t>
            </a:r>
            <a:r>
              <a:rPr lang="en-US" dirty="0" smtClean="0"/>
              <a:t>B " . </a:t>
            </a:r>
            <a:r>
              <a:rPr lang="ar-SY" dirty="0" smtClean="0"/>
              <a:t>على سبيل المثال : لا بد لي دفع دعائم الأوتاد  لمبنى سكني قبل أن نتمكن من بدء أعمال الإنشاءات المعدنية . ما يقارب من 95٪ من جميع العلاقات في الرسم التخطيطي للشبكة تستخدم علاقات الإنتهاء – للبدء :</a:t>
            </a:r>
          </a:p>
          <a:p>
            <a:pPr marL="0" indent="0">
              <a:buNone/>
            </a:pPr>
            <a:endParaRPr lang="ar-SY" dirty="0" smtClean="0"/>
          </a:p>
          <a:p>
            <a:pPr marL="0" indent="0">
              <a:buNone/>
            </a:pPr>
            <a:endParaRPr lang="ar-SY" dirty="0" smtClean="0"/>
          </a:p>
          <a:p>
            <a:endParaRPr lang="ar-SY" dirty="0" smtClean="0"/>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876800"/>
            <a:ext cx="4206240" cy="100584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العلاقات بين الأنشطة في طريقة الرسم بالأسبقية   </a:t>
            </a:r>
            <a:r>
              <a:rPr lang="en-US" dirty="0" smtClean="0"/>
              <a:t>Precedence Relationships </a:t>
            </a:r>
            <a:endParaRPr lang="en-US" dirty="0"/>
          </a:p>
        </p:txBody>
      </p:sp>
      <p:sp>
        <p:nvSpPr>
          <p:cNvPr id="3" name="Content Placeholder 2"/>
          <p:cNvSpPr>
            <a:spLocks noGrp="1"/>
          </p:cNvSpPr>
          <p:nvPr>
            <p:ph idx="1"/>
          </p:nvPr>
        </p:nvSpPr>
        <p:spPr/>
        <p:txBody>
          <a:bodyPr/>
          <a:lstStyle/>
          <a:p>
            <a:pPr marL="514350" indent="-514350">
              <a:buAutoNum type="arabicPeriod" startAt="2"/>
            </a:pPr>
            <a:r>
              <a:rPr lang="ar-SY" dirty="0" smtClean="0"/>
              <a:t>البدء – للبدء (</a:t>
            </a:r>
            <a:r>
              <a:rPr lang="en-US" dirty="0" smtClean="0"/>
              <a:t>Start-to-start ) : </a:t>
            </a:r>
            <a:r>
              <a:rPr lang="ar-SY" dirty="0" smtClean="0"/>
              <a:t>يجب أن يبدأ النشاط  " </a:t>
            </a:r>
            <a:r>
              <a:rPr lang="en-US" dirty="0" smtClean="0"/>
              <a:t>A " </a:t>
            </a:r>
            <a:r>
              <a:rPr lang="ar-SY" dirty="0" smtClean="0"/>
              <a:t>قبل أن نتمكن من بدء النشاط  " </a:t>
            </a:r>
            <a:r>
              <a:rPr lang="en-US" dirty="0" smtClean="0"/>
              <a:t>B ". </a:t>
            </a:r>
            <a:r>
              <a:rPr lang="ar-SY" dirty="0" smtClean="0"/>
              <a:t>على سبيل المثال : يجب أن يبدأ تنظيف الممر من الثلج قبل أن أبدأ بتطبيق الملح الصخري .</a:t>
            </a:r>
          </a:p>
          <a:p>
            <a:pPr marL="0" indent="0">
              <a:buNone/>
            </a:pPr>
            <a:endParaRPr lang="ar-SY" dirty="0" smtClean="0"/>
          </a:p>
          <a:p>
            <a:pPr marL="0" indent="0" algn="ctr">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87190"/>
            <a:ext cx="4953000" cy="183261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العلاقات بين الأنشطة في طريقة الرسم بالأسبقية   </a:t>
            </a:r>
            <a:r>
              <a:rPr lang="en-US" dirty="0" smtClean="0"/>
              <a:t>Precedence Relationships </a:t>
            </a:r>
            <a:endParaRPr lang="en-US" dirty="0"/>
          </a:p>
        </p:txBody>
      </p:sp>
      <p:sp>
        <p:nvSpPr>
          <p:cNvPr id="3" name="Content Placeholder 2"/>
          <p:cNvSpPr>
            <a:spLocks noGrp="1"/>
          </p:cNvSpPr>
          <p:nvPr>
            <p:ph idx="1"/>
          </p:nvPr>
        </p:nvSpPr>
        <p:spPr/>
        <p:txBody>
          <a:bodyPr/>
          <a:lstStyle/>
          <a:p>
            <a:pPr marL="514350" indent="-514350">
              <a:buAutoNum type="arabicPeriod" startAt="3"/>
            </a:pPr>
            <a:r>
              <a:rPr lang="ar-SY" dirty="0" smtClean="0"/>
              <a:t>الإنتهاء – للإنتهاء (</a:t>
            </a:r>
            <a:r>
              <a:rPr lang="en-US" dirty="0" smtClean="0"/>
              <a:t>Finish-to-finish ) : </a:t>
            </a:r>
            <a:r>
              <a:rPr lang="ar-SY" dirty="0" smtClean="0"/>
              <a:t>لا بد لي من إكمال النشاط  " </a:t>
            </a:r>
            <a:r>
              <a:rPr lang="en-US" dirty="0" smtClean="0"/>
              <a:t>A " </a:t>
            </a:r>
            <a:r>
              <a:rPr lang="ar-SY" dirty="0" smtClean="0"/>
              <a:t>قبل أن أتمكن من إكمال النشاط " </a:t>
            </a:r>
            <a:r>
              <a:rPr lang="en-US" dirty="0" smtClean="0"/>
              <a:t>B " . </a:t>
            </a:r>
            <a:r>
              <a:rPr lang="ar-SY" dirty="0" smtClean="0"/>
              <a:t>على سبيل المثال : </a:t>
            </a:r>
            <a:r>
              <a:rPr lang="en-US" dirty="0" smtClean="0"/>
              <a:t>I </a:t>
            </a:r>
            <a:r>
              <a:rPr lang="ar-SY" dirty="0" smtClean="0"/>
              <a:t>يجب إنهاء تثبيت الكيبل - </a:t>
            </a:r>
            <a:r>
              <a:rPr lang="en-US" dirty="0" smtClean="0"/>
              <a:t>CAT 5 </a:t>
            </a:r>
            <a:r>
              <a:rPr lang="ar-SY" dirty="0" smtClean="0"/>
              <a:t>قبل أن أتمكن من إكمال تركيب أجهزة الكمبيوتر على الشبكة . معظم العلاقات المتبقية ( 5٪) تتألف من هذا النوع من العلاقات في المخطط الشبكي .</a:t>
            </a:r>
          </a:p>
          <a:p>
            <a:pPr marL="0" indent="0" algn="ctr">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705350"/>
            <a:ext cx="4414838" cy="17526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مواضيع القسم </a:t>
            </a:r>
            <a:br>
              <a:rPr lang="ar-SY" dirty="0" smtClean="0"/>
            </a:br>
            <a:r>
              <a:rPr lang="en-US" dirty="0" smtClean="0"/>
              <a:t>Section Topics </a:t>
            </a:r>
            <a:endParaRPr lang="en-US" dirty="0"/>
          </a:p>
        </p:txBody>
      </p:sp>
      <p:sp>
        <p:nvSpPr>
          <p:cNvPr id="3" name="Content Placeholder 2"/>
          <p:cNvSpPr>
            <a:spLocks noGrp="1"/>
          </p:cNvSpPr>
          <p:nvPr>
            <p:ph idx="1"/>
          </p:nvPr>
        </p:nvSpPr>
        <p:spPr/>
        <p:txBody>
          <a:bodyPr>
            <a:normAutofit fontScale="92500" lnSpcReduction="10000"/>
          </a:bodyPr>
          <a:lstStyle/>
          <a:p>
            <a:r>
              <a:rPr lang="ar-SY" dirty="0" smtClean="0"/>
              <a:t>التخطيط لإدارة الجدول الزمني - </a:t>
            </a:r>
            <a:r>
              <a:rPr lang="en-US" dirty="0" smtClean="0"/>
              <a:t>Plan Schedule Management .</a:t>
            </a:r>
          </a:p>
          <a:p>
            <a:r>
              <a:rPr lang="ar-SY" dirty="0" smtClean="0"/>
              <a:t>تحديد الأنشطة - </a:t>
            </a:r>
            <a:r>
              <a:rPr lang="en-US" dirty="0" smtClean="0"/>
              <a:t>Define Activities .</a:t>
            </a:r>
          </a:p>
          <a:p>
            <a:r>
              <a:rPr lang="ar-SY" dirty="0" smtClean="0"/>
              <a:t>تسلسل الأنشطة - </a:t>
            </a:r>
            <a:r>
              <a:rPr lang="en-US" dirty="0" smtClean="0"/>
              <a:t>Sequence Activities .</a:t>
            </a:r>
          </a:p>
          <a:p>
            <a:r>
              <a:rPr lang="ar-SY" dirty="0" smtClean="0"/>
              <a:t>تقدير موارد النشاط - </a:t>
            </a:r>
            <a:r>
              <a:rPr lang="en-US" dirty="0" smtClean="0"/>
              <a:t>Estimate Activity Resources .</a:t>
            </a:r>
          </a:p>
          <a:p>
            <a:r>
              <a:rPr lang="ar-SY" dirty="0" smtClean="0"/>
              <a:t>تقدير الفترات الزمنية للنشاط - </a:t>
            </a:r>
            <a:r>
              <a:rPr lang="en-US" dirty="0" smtClean="0"/>
              <a:t>Estimate Activity Durations .</a:t>
            </a:r>
          </a:p>
          <a:p>
            <a:r>
              <a:rPr lang="ar-SY" dirty="0" smtClean="0"/>
              <a:t>وضع الجدول الزمني - </a:t>
            </a:r>
            <a:r>
              <a:rPr lang="en-US" dirty="0" smtClean="0"/>
              <a:t>Develop Schedule .</a:t>
            </a:r>
          </a:p>
          <a:p>
            <a:r>
              <a:rPr lang="ar-SY" dirty="0" smtClean="0"/>
              <a:t>ضبط الجدول الزمني - </a:t>
            </a:r>
            <a:r>
              <a:rPr lang="en-US" dirty="0" smtClean="0"/>
              <a:t>Control Schedule .</a:t>
            </a:r>
          </a:p>
          <a:p>
            <a:endParaRPr lang="en-US" dirty="0"/>
          </a:p>
        </p:txBody>
      </p:sp>
    </p:spTree>
    <p:extLst>
      <p:ext uri="{BB962C8B-B14F-4D97-AF65-F5344CB8AC3E}">
        <p14:creationId xmlns:p14="http://schemas.microsoft.com/office/powerpoint/2010/main" val="2698685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العلاقات بين الأنشطة في طريقة الرسم بالأسبقية   </a:t>
            </a:r>
            <a:r>
              <a:rPr lang="en-US" dirty="0" smtClean="0"/>
              <a:t>Precedence Relationships </a:t>
            </a:r>
            <a:endParaRPr lang="en-US" dirty="0"/>
          </a:p>
        </p:txBody>
      </p:sp>
      <p:sp>
        <p:nvSpPr>
          <p:cNvPr id="3" name="Content Placeholder 2"/>
          <p:cNvSpPr>
            <a:spLocks noGrp="1"/>
          </p:cNvSpPr>
          <p:nvPr>
            <p:ph idx="1"/>
          </p:nvPr>
        </p:nvSpPr>
        <p:spPr/>
        <p:txBody>
          <a:bodyPr>
            <a:normAutofit/>
          </a:bodyPr>
          <a:lstStyle/>
          <a:p>
            <a:pPr marL="457200" indent="-457200">
              <a:buAutoNum type="arabicPeriod" startAt="4"/>
            </a:pPr>
            <a:r>
              <a:rPr lang="ar-SY" sz="2800" dirty="0" smtClean="0"/>
              <a:t>البدء – للإنتهاء </a:t>
            </a:r>
            <a:r>
              <a:rPr lang="ar-SY" sz="2800" dirty="0" smtClean="0"/>
              <a:t>–</a:t>
            </a:r>
            <a:r>
              <a:rPr lang="en-US" sz="2800" dirty="0" smtClean="0"/>
              <a:t>Start-to-finish </a:t>
            </a:r>
            <a:r>
              <a:rPr lang="ar-SY" sz="2800" dirty="0" smtClean="0"/>
              <a:t> لا </a:t>
            </a:r>
            <a:r>
              <a:rPr lang="ar-SY" sz="2800" dirty="0" smtClean="0"/>
              <a:t>أستطيع </a:t>
            </a:r>
            <a:r>
              <a:rPr lang="ar-SY" sz="2800" dirty="0" smtClean="0"/>
              <a:t>النشاط إكمال  </a:t>
            </a:r>
            <a:r>
              <a:rPr lang="ar-SY" sz="2800" dirty="0" smtClean="0"/>
              <a:t>"</a:t>
            </a:r>
            <a:r>
              <a:rPr lang="en-US" sz="2800" dirty="0"/>
              <a:t> B</a:t>
            </a:r>
            <a:r>
              <a:rPr lang="ar-SY" sz="2800" dirty="0" smtClean="0"/>
              <a:t> </a:t>
            </a:r>
            <a:r>
              <a:rPr lang="en-US" sz="2800" dirty="0" smtClean="0"/>
              <a:t>" </a:t>
            </a:r>
            <a:r>
              <a:rPr lang="ar-SY" sz="2800" dirty="0" smtClean="0"/>
              <a:t>حتى أبدأ بالنشاط </a:t>
            </a:r>
            <a:r>
              <a:rPr lang="ar-SY" sz="2800" dirty="0" smtClean="0"/>
              <a:t>«</a:t>
            </a:r>
            <a:r>
              <a:rPr lang="en-US" sz="2800" dirty="0" smtClean="0"/>
              <a:t>A</a:t>
            </a:r>
            <a:r>
              <a:rPr lang="ar-SY" sz="2800" dirty="0" smtClean="0"/>
              <a:t> «</a:t>
            </a:r>
            <a:r>
              <a:rPr lang="ar-SY" sz="2800" dirty="0" smtClean="0"/>
              <a:t> ونادراً </a:t>
            </a:r>
            <a:r>
              <a:rPr lang="ar-SY" sz="2800" dirty="0" smtClean="0"/>
              <a:t>ما يستخدم هذا النهج  هذا النوع من العلاقات وربما قد يتساءل المرء عن كيفية عمل هذا النوع من العلاقات . على سبيل المثال: دعونا نقول أنه كان هناك الكثير من العمل الذي ينبغي إنجازه تماماً في النشاط </a:t>
            </a:r>
            <a:r>
              <a:rPr lang="ar-SY" sz="2800" dirty="0" smtClean="0"/>
              <a:t>« </a:t>
            </a:r>
            <a:r>
              <a:rPr lang="en-US" sz="2800" dirty="0"/>
              <a:t>B </a:t>
            </a:r>
            <a:r>
              <a:rPr lang="ar-SY" sz="2800" dirty="0" smtClean="0"/>
              <a:t>« </a:t>
            </a:r>
            <a:r>
              <a:rPr lang="ar-SY" sz="2800" dirty="0" smtClean="0"/>
              <a:t>باستثناء </a:t>
            </a:r>
            <a:r>
              <a:rPr lang="ar-SY" sz="2800" dirty="0" smtClean="0"/>
              <a:t>قطعة واحدة محددة . تتم معالجة عنصر محدد في بداية النشاط </a:t>
            </a:r>
            <a:r>
              <a:rPr lang="en-US" sz="2800" dirty="0" smtClean="0"/>
              <a:t>A </a:t>
            </a:r>
            <a:r>
              <a:rPr lang="ar-SY" sz="2800" dirty="0" smtClean="0"/>
              <a:t> ما </a:t>
            </a:r>
            <a:r>
              <a:rPr lang="ar-SY" sz="2800" dirty="0" smtClean="0"/>
              <a:t>أن يبدأ النشاط </a:t>
            </a:r>
            <a:r>
              <a:rPr lang="en-US" sz="2800" dirty="0" smtClean="0"/>
              <a:t>A </a:t>
            </a:r>
            <a:r>
              <a:rPr lang="ar-SY" sz="2800" dirty="0" smtClean="0"/>
              <a:t>  حتى يمكن </a:t>
            </a:r>
            <a:r>
              <a:rPr lang="ar-SY" sz="2800" dirty="0" smtClean="0"/>
              <a:t>لهذا العنصر </a:t>
            </a:r>
            <a:r>
              <a:rPr lang="ar-SY" sz="2800" dirty="0" smtClean="0"/>
              <a:t>المطلوب أن </a:t>
            </a:r>
            <a:r>
              <a:rPr lang="ar-SY" sz="2800" dirty="0" smtClean="0"/>
              <a:t>يتم الانتهاء منه ، النشاط  </a:t>
            </a:r>
            <a:r>
              <a:rPr lang="ar-SY" sz="2800" dirty="0" smtClean="0"/>
              <a:t>« </a:t>
            </a:r>
            <a:r>
              <a:rPr lang="en-US" sz="2800" dirty="0" smtClean="0"/>
              <a:t>B</a:t>
            </a:r>
            <a:r>
              <a:rPr lang="ar-SY" sz="2800" dirty="0" smtClean="0"/>
              <a:t> «</a:t>
            </a:r>
            <a:r>
              <a:rPr lang="en-US" sz="2800" dirty="0" smtClean="0"/>
              <a:t> </a:t>
            </a:r>
            <a:r>
              <a:rPr lang="ar-SY" sz="2800" dirty="0" smtClean="0"/>
              <a:t>يمكن أيضا أن يكتمل .</a:t>
            </a:r>
          </a:p>
          <a:p>
            <a:pPr marL="0" indent="0" algn="ctr">
              <a:buNone/>
            </a:pPr>
            <a:endParaRPr lang="en-US" sz="2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2320" y="5181600"/>
            <a:ext cx="4881880" cy="11430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النشاط على السهم </a:t>
            </a:r>
            <a:br>
              <a:rPr lang="ar-SY" dirty="0" smtClean="0"/>
            </a:br>
            <a:r>
              <a:rPr lang="en-US" dirty="0" smtClean="0"/>
              <a:t>Activity on Arrow </a:t>
            </a:r>
            <a:endParaRPr lang="en-US" dirty="0"/>
          </a:p>
        </p:txBody>
      </p:sp>
      <p:sp>
        <p:nvSpPr>
          <p:cNvPr id="3" name="Content Placeholder 2"/>
          <p:cNvSpPr>
            <a:spLocks noGrp="1"/>
          </p:cNvSpPr>
          <p:nvPr>
            <p:ph idx="1"/>
          </p:nvPr>
        </p:nvSpPr>
        <p:spPr/>
        <p:txBody>
          <a:bodyPr>
            <a:normAutofit lnSpcReduction="10000"/>
          </a:bodyPr>
          <a:lstStyle/>
          <a:p>
            <a:r>
              <a:rPr lang="ar-SY" dirty="0" smtClean="0"/>
              <a:t>هذا النهج معروف أيضاً باسم مخطط النشاط على السهم -  </a:t>
            </a:r>
            <a:r>
              <a:rPr lang="en-US" dirty="0" smtClean="0"/>
              <a:t>AOA Activity On Arrow , . </a:t>
            </a:r>
          </a:p>
          <a:p>
            <a:r>
              <a:rPr lang="ar-SY" dirty="0" smtClean="0"/>
              <a:t>ملاحظة : على الرغم من هذا العنصر لم يعد مذكوراً في دليل  </a:t>
            </a:r>
            <a:r>
              <a:rPr lang="en-US" dirty="0" smtClean="0"/>
              <a:t>PMBOK ® ، </a:t>
            </a:r>
            <a:r>
              <a:rPr lang="ar-SY" dirty="0" smtClean="0"/>
              <a:t>الطبعة 5 ، فإنها لا تزال تظهر في الامتحان .</a:t>
            </a:r>
          </a:p>
          <a:p>
            <a:r>
              <a:rPr lang="ar-SY" dirty="0" smtClean="0"/>
              <a:t>يتم تعريف الأنشطة على السهم - وبالتالي تتم قراءة هذا النشاط كما </a:t>
            </a:r>
            <a:r>
              <a:rPr lang="en-US" dirty="0" smtClean="0"/>
              <a:t>AC </a:t>
            </a:r>
            <a:r>
              <a:rPr lang="ar-SY" dirty="0" smtClean="0"/>
              <a:t>أو </a:t>
            </a:r>
            <a:r>
              <a:rPr lang="en-US" dirty="0" smtClean="0"/>
              <a:t>CD. </a:t>
            </a:r>
            <a:r>
              <a:rPr lang="ar-SY" dirty="0" smtClean="0"/>
              <a:t>الخط المتقطع هو نشاط دمية         ( وهمي ) .  وهناك حاجة في بعض الأحيان لاظهار تبعيات متعددة . الفترة الزمنية للنشاط الوهمي ( الدمية ) = الصفر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النشاط على السهم </a:t>
            </a:r>
            <a:br>
              <a:rPr lang="ar-SY" dirty="0" smtClean="0"/>
            </a:br>
            <a:r>
              <a:rPr lang="en-US" dirty="0" smtClean="0"/>
              <a:t>Activity on Arrow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8000999" cy="43434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جيرت </a:t>
            </a:r>
            <a:br>
              <a:rPr lang="ar-SY" dirty="0" smtClean="0"/>
            </a:br>
            <a:r>
              <a:rPr lang="en-US" dirty="0" smtClean="0"/>
              <a:t>GERT </a:t>
            </a:r>
            <a:endParaRPr lang="en-US" dirty="0"/>
          </a:p>
        </p:txBody>
      </p:sp>
      <p:sp>
        <p:nvSpPr>
          <p:cNvPr id="3" name="Content Placeholder 2"/>
          <p:cNvSpPr>
            <a:spLocks noGrp="1"/>
          </p:cNvSpPr>
          <p:nvPr>
            <p:ph idx="1"/>
          </p:nvPr>
        </p:nvSpPr>
        <p:spPr/>
        <p:txBody>
          <a:bodyPr/>
          <a:lstStyle/>
          <a:p>
            <a:r>
              <a:rPr lang="ar-SY" dirty="0" smtClean="0"/>
              <a:t>جيرت تعني ( تقنية التقييم والمراجعة الرسومية - </a:t>
            </a:r>
            <a:r>
              <a:rPr lang="en-US" dirty="0" smtClean="0"/>
              <a:t>Graphical Evaluation and Review Technique ) - GERT ، </a:t>
            </a:r>
            <a:r>
              <a:rPr lang="ar-SY" dirty="0" smtClean="0"/>
              <a:t>والميزة الرئيسية فيها هي السماح بالتفريعات والحلقات المشروطة ، وهذا كل شيء .</a:t>
            </a:r>
          </a:p>
          <a:p>
            <a:pPr marL="0" indent="0">
              <a:buNone/>
            </a:pPr>
            <a:endParaRPr lang="ar-SY" dirty="0"/>
          </a:p>
          <a:p>
            <a:pPr marL="0" indent="0" algn="ctr">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257674"/>
            <a:ext cx="5494020" cy="1419225"/>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أنواع التبعيات ( العلاقات ) في الشبكة</a:t>
            </a:r>
            <a:br>
              <a:rPr lang="ar-SY" dirty="0" smtClean="0"/>
            </a:br>
            <a:r>
              <a:rPr lang="ar-SY" dirty="0" smtClean="0"/>
              <a:t> </a:t>
            </a:r>
            <a:r>
              <a:rPr lang="en-US" dirty="0" smtClean="0"/>
              <a:t>Network Dependency Types </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ar-SY" dirty="0" smtClean="0"/>
              <a:t>التبعية الإلزامية - </a:t>
            </a:r>
            <a:r>
              <a:rPr lang="en-US" dirty="0" smtClean="0"/>
              <a:t>Mandatory Dependency :  </a:t>
            </a:r>
            <a:r>
              <a:rPr lang="ar-SY" dirty="0" smtClean="0"/>
              <a:t>تصف التبعية إلزامية علاقة الإنتهاء - للبدء. أي لا بد لي من إكمال النشاط '</a:t>
            </a:r>
            <a:r>
              <a:rPr lang="en-US" dirty="0" smtClean="0"/>
              <a:t>A' </a:t>
            </a:r>
            <a:r>
              <a:rPr lang="ar-SY" dirty="0" smtClean="0"/>
              <a:t>قبل أن تتمكن من بدء النشاط '</a:t>
            </a:r>
            <a:r>
              <a:rPr lang="en-US" dirty="0" smtClean="0"/>
              <a:t>B'. </a:t>
            </a:r>
            <a:r>
              <a:rPr lang="ar-SY" dirty="0" smtClean="0"/>
              <a:t>وهذا ما يسمى أيضا 'بالمنطق القاسي - </a:t>
            </a:r>
            <a:r>
              <a:rPr lang="en-US" dirty="0" smtClean="0"/>
              <a:t>hard logic .</a:t>
            </a:r>
          </a:p>
          <a:p>
            <a:r>
              <a:rPr lang="ar-SY" dirty="0" smtClean="0"/>
              <a:t>التبعية التقديرية -  </a:t>
            </a:r>
            <a:r>
              <a:rPr lang="en-US" dirty="0" smtClean="0"/>
              <a:t>Discretionary Dependency : </a:t>
            </a:r>
            <a:r>
              <a:rPr lang="ar-SY" dirty="0" smtClean="0"/>
              <a:t>في هذه الحالة يتم تحديد تبعيات من قبل فريق المشروع . ويمكن أيضاً لهذا النوع من التبعيات أن يسمى ' التبعيات المفضلة ' ، ' أو التبعيات التفضيلية ' ، أو " المنطق اللين ". هذا النوع من المنطق المستخدم يعتمد على كيفية التنظيم الذي يفضل فيه التعامل مع تبعيات محددة تعود لتقدير فريق المشروع .</a:t>
            </a:r>
          </a:p>
          <a:p>
            <a:r>
              <a:rPr lang="ar-SY" dirty="0" smtClean="0"/>
              <a:t>التبعية الخارجية -  </a:t>
            </a:r>
            <a:r>
              <a:rPr lang="en-US" dirty="0" smtClean="0"/>
              <a:t>External Dependency : </a:t>
            </a:r>
            <a:r>
              <a:rPr lang="ar-SY" dirty="0" smtClean="0"/>
              <a:t>حين تعتمد على احتياجات طرف ثالث أو خارجي عن المنظومة ، مثل الحكومة الاتحادية ، أو حكومة الولاية أو المورد .</a:t>
            </a:r>
          </a:p>
          <a:p>
            <a:pPr marL="0" indent="0">
              <a:buNone/>
            </a:pPr>
            <a:endParaRPr lang="en-US" dirty="0"/>
          </a:p>
        </p:txBody>
      </p:sp>
    </p:spTree>
    <p:extLst>
      <p:ext uri="{BB962C8B-B14F-4D97-AF65-F5344CB8AC3E}">
        <p14:creationId xmlns:p14="http://schemas.microsoft.com/office/powerpoint/2010/main" val="361965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المعالم ( النقاط العلام ) </a:t>
            </a:r>
            <a:br>
              <a:rPr lang="ar-SY" dirty="0" smtClean="0"/>
            </a:br>
            <a:r>
              <a:rPr lang="en-US" dirty="0" smtClean="0"/>
              <a:t>Milestones </a:t>
            </a:r>
            <a:endParaRPr lang="en-US" dirty="0"/>
          </a:p>
        </p:txBody>
      </p:sp>
      <p:sp>
        <p:nvSpPr>
          <p:cNvPr id="3" name="Content Placeholder 2"/>
          <p:cNvSpPr>
            <a:spLocks noGrp="1"/>
          </p:cNvSpPr>
          <p:nvPr>
            <p:ph idx="1"/>
          </p:nvPr>
        </p:nvSpPr>
        <p:spPr/>
        <p:txBody>
          <a:bodyPr>
            <a:normAutofit fontScale="85000" lnSpcReduction="20000"/>
          </a:bodyPr>
          <a:lstStyle/>
          <a:p>
            <a:r>
              <a:rPr lang="ar-SY" dirty="0" smtClean="0"/>
              <a:t>يمثل المعلم الانتهاء تسليم رئيسي أو مرحلة في المشروع . تدرج المعالم في خطة إدارة المشروع فضلاً عن قاموس هيكل تجزئة العمل والبيان المفصل للنطاق .</a:t>
            </a:r>
          </a:p>
          <a:p>
            <a:r>
              <a:rPr lang="ar-SY" dirty="0" smtClean="0"/>
              <a:t>يمكن أيضاً أن تستخدم المعالم كنقاط للتفتيش أو كجزء من موجز تنفيذي مجمل وعام بشأن التقدم في إنجاز المشروع . وكثيراً ما تستخدم المعالم كآلية لتمويل أنشطة البائع ( المقاول ) . على سبيل المثال عندما يحقق الببائع معلماً معيناً ، يتم تحويل مقدار العمل المنجز بموجب ذلك المعلم إلى نسبة مئوية من تمويل العقد بوصفه حصة من السداد الجزئي .</a:t>
            </a:r>
          </a:p>
          <a:p>
            <a:r>
              <a:rPr lang="ar-SY" dirty="0" smtClean="0"/>
              <a:t>تصبح قائمة المعالم جزأً من :</a:t>
            </a:r>
          </a:p>
          <a:p>
            <a:pPr lvl="1"/>
            <a:r>
              <a:rPr lang="ar-SY" dirty="0" smtClean="0"/>
              <a:t>خطة المشروع .</a:t>
            </a:r>
          </a:p>
          <a:p>
            <a:pPr lvl="1"/>
            <a:r>
              <a:rPr lang="ar-SY" dirty="0" smtClean="0"/>
              <a:t>بيان نطاق المشروع .</a:t>
            </a:r>
          </a:p>
          <a:p>
            <a:pPr lvl="1"/>
            <a:r>
              <a:rPr lang="ar-SY" dirty="0" smtClean="0"/>
              <a:t>قاموس هيكل تجزئة العمل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التقديم والتأخير </a:t>
            </a:r>
            <a:br>
              <a:rPr lang="ar-SY" dirty="0" smtClean="0"/>
            </a:br>
            <a:r>
              <a:rPr lang="en-US" dirty="0" smtClean="0"/>
              <a:t>Leads and Lags </a:t>
            </a:r>
            <a:endParaRPr lang="en-US" dirty="0"/>
          </a:p>
        </p:txBody>
      </p:sp>
      <p:sp>
        <p:nvSpPr>
          <p:cNvPr id="3" name="Content Placeholder 2"/>
          <p:cNvSpPr>
            <a:spLocks noGrp="1"/>
          </p:cNvSpPr>
          <p:nvPr>
            <p:ph idx="1"/>
          </p:nvPr>
        </p:nvSpPr>
        <p:spPr/>
        <p:txBody>
          <a:bodyPr>
            <a:normAutofit/>
          </a:bodyPr>
          <a:lstStyle/>
          <a:p>
            <a:r>
              <a:rPr lang="ar-SY" sz="2800" dirty="0" smtClean="0"/>
              <a:t>التقديم - </a:t>
            </a:r>
            <a:r>
              <a:rPr lang="en-US" sz="2800" dirty="0" smtClean="0"/>
              <a:t>Leads : </a:t>
            </a:r>
            <a:r>
              <a:rPr lang="ar-SY" sz="2800" dirty="0" smtClean="0"/>
              <a:t>يمكن تطبيقه على أنشطة المشروع باعتباره شكلاً من أشكال ضغط الجدول الزمني والمعروف أيضاً باسم " المسار السريع  - </a:t>
            </a:r>
            <a:r>
              <a:rPr lang="en-US" sz="2800" dirty="0" smtClean="0"/>
              <a:t>fast tracking " . </a:t>
            </a:r>
            <a:r>
              <a:rPr lang="ar-SY" sz="2800" dirty="0" smtClean="0"/>
              <a:t>على سبيل المثال : مشروع برنامج حاسوبي له متطلبات لعدد من المكونات المختلفة . عندما ينهي الفريق تحديد المتطلبات للمكون الأول ، يمكن لفريق التطوير بدء العمل على التصميم العام للمكون الأول ، بينما يبدأ الفريق بتحديد المتطلبات للعنصر الثاني .</a:t>
            </a:r>
          </a:p>
          <a:p>
            <a:pPr marL="0" indent="0" algn="ctr">
              <a:buNone/>
            </a:pP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0"/>
            <a:ext cx="4267200" cy="18288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التقديم والتأخير </a:t>
            </a:r>
            <a:br>
              <a:rPr lang="ar-SY" dirty="0" smtClean="0"/>
            </a:br>
            <a:r>
              <a:rPr lang="en-US" dirty="0" smtClean="0"/>
              <a:t>Leads and Lags </a:t>
            </a:r>
            <a:endParaRPr lang="en-US" dirty="0"/>
          </a:p>
        </p:txBody>
      </p:sp>
      <p:sp>
        <p:nvSpPr>
          <p:cNvPr id="3" name="Content Placeholder 2"/>
          <p:cNvSpPr>
            <a:spLocks noGrp="1"/>
          </p:cNvSpPr>
          <p:nvPr>
            <p:ph idx="1"/>
          </p:nvPr>
        </p:nvSpPr>
        <p:spPr/>
        <p:txBody>
          <a:bodyPr>
            <a:normAutofit/>
          </a:bodyPr>
          <a:lstStyle/>
          <a:p>
            <a:r>
              <a:rPr lang="ar-SY" sz="2400" dirty="0" smtClean="0"/>
              <a:t>التأخير – </a:t>
            </a:r>
            <a:r>
              <a:rPr lang="en-US" sz="2400" dirty="0" smtClean="0"/>
              <a:t>lag : </a:t>
            </a:r>
            <a:r>
              <a:rPr lang="ar-SY" sz="2400" dirty="0" smtClean="0"/>
              <a:t>هو تأخير مفروض على بدء النشاط الخلف ( التالي – اللاحق ) . يمكن فرض التأخير داخلياً       ( من ضمن المنظومة أو المشروع ) أو خارجياً ( من خارج المنظومة أو المشروع ) تبعاص للحالة . على سبيل المثال : هناك زمن تأخير بين صب الأساسات الخرسانية المطلوب لمرآب لتصليح السيارات والبدء في إقامة جدران الهيكل . قد تتطلب خرسانة الأساسات ما يصل الى أسبوعين من أجل " الجفاف والتصلب الأولي " قبل أن يمكن إقامة الجدران وتأطيرها والانتهاء من السطح . في هذه الحالة ، الاسبوعين يمثلا تأخيراً في الجدول الزمني للمشروع .</a:t>
            </a:r>
          </a:p>
          <a:p>
            <a:pPr marL="0" indent="0" algn="ctr">
              <a:buNone/>
            </a:pPr>
            <a:endParaRPr lang="en-US" sz="24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648200"/>
            <a:ext cx="4381500" cy="18288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تقدير موارد النشاط </a:t>
            </a:r>
            <a:br>
              <a:rPr lang="ar-SY" dirty="0" smtClean="0"/>
            </a:br>
            <a:r>
              <a:rPr lang="en-US" dirty="0" smtClean="0"/>
              <a:t>Estimate Activity Resources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ar-SY" dirty="0" smtClean="0"/>
              <a:t>ترتبط عملية تقدير موارد النشاط بالموارد البشرية للأنشطة . علينا أن نفكر لماذا هذا مهم . ومن سيؤدي هذا النشاط سيكون له تأثير كبير على مدة النشاط . يجوز لمورد جديد ( ذو خبرة ومعرفة قليلة ) أن يستغرق مدة من 3 إلى 5 مرات أطول مما قد يستغرقه مورد متمرس آخر لإتمام هذا النشاط للأسباب التالية :</a:t>
            </a:r>
          </a:p>
          <a:p>
            <a:r>
              <a:rPr lang="ar-SY" dirty="0" smtClean="0"/>
              <a:t>قلة الخبرة .</a:t>
            </a:r>
          </a:p>
          <a:p>
            <a:r>
              <a:rPr lang="ar-SY" dirty="0" smtClean="0"/>
              <a:t>الافتقار إلى المعرفة .</a:t>
            </a:r>
          </a:p>
          <a:p>
            <a:r>
              <a:rPr lang="ar-SY" dirty="0" smtClean="0"/>
              <a:t>عدم الإلمام ببيئة العمل .</a:t>
            </a:r>
          </a:p>
          <a:p>
            <a:r>
              <a:rPr lang="ar-SY" dirty="0" smtClean="0"/>
              <a:t>وجود التفسير الخاطيء لاحتياجات أصحاب المصلحة .</a:t>
            </a:r>
          </a:p>
          <a:p>
            <a:r>
              <a:rPr lang="ar-SY" dirty="0" smtClean="0"/>
              <a:t>وغيرها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تقدير موارد النشاط </a:t>
            </a:r>
            <a:br>
              <a:rPr lang="ar-SY" dirty="0" smtClean="0"/>
            </a:br>
            <a:r>
              <a:rPr lang="en-US" dirty="0" smtClean="0"/>
              <a:t>Estimate Activity Resources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2001"/>
            <a:ext cx="8229600" cy="392236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6"/>
          <p:cNvSpPr>
            <a:spLocks noGrp="1"/>
          </p:cNvSpPr>
          <p:nvPr>
            <p:ph type="sldNum" sz="quarter" idx="12"/>
          </p:nvPr>
        </p:nvSpPr>
        <p:spPr/>
        <p:txBody>
          <a:bodyPr/>
          <a:lstStyle/>
          <a:p>
            <a:pPr>
              <a:defRPr/>
            </a:pPr>
            <a:fld id="{CE99BB11-8CC7-4749-AAA3-FDCC46063210}" type="slidenum">
              <a:rPr lang="en-GB"/>
              <a:pPr>
                <a:defRPr/>
              </a:pPr>
              <a:t>3</a:t>
            </a:fld>
            <a:endParaRPr lang="en-GB"/>
          </a:p>
        </p:txBody>
      </p:sp>
      <p:graphicFrame>
        <p:nvGraphicFramePr>
          <p:cNvPr id="3075" name="Object 5"/>
          <p:cNvGraphicFramePr>
            <a:graphicFrameLocks noGrp="1" noChangeAspect="1"/>
          </p:cNvGraphicFramePr>
          <p:nvPr>
            <p:ph sz="half" idx="1"/>
          </p:nvPr>
        </p:nvGraphicFramePr>
        <p:xfrm>
          <a:off x="442913" y="1401763"/>
          <a:ext cx="8293100" cy="2444750"/>
        </p:xfrm>
        <a:graphic>
          <a:graphicData uri="http://schemas.openxmlformats.org/presentationml/2006/ole">
            <mc:AlternateContent xmlns:mc="http://schemas.openxmlformats.org/markup-compatibility/2006">
              <mc:Choice xmlns:v="urn:schemas-microsoft-com:vml" Requires="v">
                <p:oleObj spid="_x0000_s5142" name="Worksheet" r:id="rId4" imgW="6915150" imgH="3448050" progId="Excel.Sheet.8">
                  <p:embed/>
                </p:oleObj>
              </mc:Choice>
              <mc:Fallback>
                <p:oleObj name="Worksheet" r:id="rId4" imgW="6915150" imgH="344805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1401763"/>
                        <a:ext cx="8293100" cy="2444750"/>
                      </a:xfrm>
                      <a:prstGeom prst="rect">
                        <a:avLst/>
                      </a:prstGeom>
                      <a:solidFill>
                        <a:schemeClr val="hlink"/>
                      </a:solidFill>
                      <a:ln w="38100">
                        <a:solidFill>
                          <a:srgbClr val="79903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2"/>
          <p:cNvGraphicFramePr>
            <a:graphicFrameLocks noChangeAspect="1"/>
          </p:cNvGraphicFramePr>
          <p:nvPr/>
        </p:nvGraphicFramePr>
        <p:xfrm>
          <a:off x="481013" y="4027488"/>
          <a:ext cx="8253412" cy="2451100"/>
        </p:xfrm>
        <a:graphic>
          <a:graphicData uri="http://schemas.openxmlformats.org/presentationml/2006/ole">
            <mc:AlternateContent xmlns:mc="http://schemas.openxmlformats.org/markup-compatibility/2006">
              <mc:Choice xmlns:v="urn:schemas-microsoft-com:vml" Requires="v">
                <p:oleObj spid="_x0000_s5143" name="Chart" r:id="rId6" imgW="5648325" imgH="1647825" progId="Excel.Sheet.8">
                  <p:embed/>
                </p:oleObj>
              </mc:Choice>
              <mc:Fallback>
                <p:oleObj name="Chart" r:id="rId6" imgW="5648325" imgH="164782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3" y="4027488"/>
                        <a:ext cx="8253412" cy="2451100"/>
                      </a:xfrm>
                      <a:prstGeom prst="rect">
                        <a:avLst/>
                      </a:prstGeom>
                      <a:solidFill>
                        <a:schemeClr val="tx2"/>
                      </a:solidFill>
                      <a:ln w="57150">
                        <a:solidFill>
                          <a:srgbClr val="79903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06" name="Text Box 6"/>
          <p:cNvSpPr txBox="1">
            <a:spLocks noChangeArrowheads="1"/>
          </p:cNvSpPr>
          <p:nvPr/>
        </p:nvSpPr>
        <p:spPr bwMode="auto">
          <a:xfrm>
            <a:off x="2971800" y="1295400"/>
            <a:ext cx="2303463" cy="307975"/>
          </a:xfrm>
          <a:prstGeom prst="rect">
            <a:avLst/>
          </a:prstGeom>
          <a:solidFill>
            <a:srgbClr val="003399"/>
          </a:solidFill>
          <a:ln w="19050" algn="ctr">
            <a:solidFill>
              <a:srgbClr val="FFFF99"/>
            </a:solidFill>
            <a:miter lim="800000"/>
            <a:headEnd/>
            <a:tailEnd/>
          </a:ln>
          <a:effectLst/>
        </p:spPr>
        <p:txBody>
          <a:bodyPr>
            <a:spAutoFit/>
          </a:bodyPr>
          <a:lstStyle/>
          <a:p>
            <a:pPr algn="ctr" fontAlgn="auto">
              <a:spcBef>
                <a:spcPct val="50000"/>
              </a:spcBef>
              <a:spcAft>
                <a:spcPts val="0"/>
              </a:spcAft>
              <a:defRPr/>
            </a:pPr>
            <a:r>
              <a:rPr lang="ar-SY" sz="1400" b="1" dirty="0">
                <a:solidFill>
                  <a:srgbClr val="FFFF99"/>
                </a:solidFill>
                <a:effectLst>
                  <a:outerShdw blurRad="38100" dist="38100" dir="2700000" algn="tl">
                    <a:srgbClr val="000000"/>
                  </a:outerShdw>
                </a:effectLst>
                <a:latin typeface="+mn-lt"/>
              </a:rPr>
              <a:t>الاختلافات حسب مراحل المشروع</a:t>
            </a:r>
            <a:endParaRPr lang="en-GB" sz="1400" b="1" dirty="0">
              <a:solidFill>
                <a:srgbClr val="FFFF99"/>
              </a:solidFill>
              <a:effectLst>
                <a:outerShdw blurRad="38100" dist="38100" dir="2700000" algn="tl">
                  <a:srgbClr val="000000"/>
                </a:outerShdw>
              </a:effectLst>
              <a:latin typeface="+mn-lt"/>
            </a:endParaRPr>
          </a:p>
        </p:txBody>
      </p:sp>
      <p:sp>
        <p:nvSpPr>
          <p:cNvPr id="716822" name="Text Box 22"/>
          <p:cNvSpPr txBox="1">
            <a:spLocks noChangeArrowheads="1"/>
          </p:cNvSpPr>
          <p:nvPr/>
        </p:nvSpPr>
        <p:spPr bwMode="auto">
          <a:xfrm>
            <a:off x="1282700" y="1682750"/>
            <a:ext cx="685800" cy="2873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15%</a:t>
            </a:r>
          </a:p>
        </p:txBody>
      </p:sp>
      <p:sp>
        <p:nvSpPr>
          <p:cNvPr id="716823" name="Text Box 23"/>
          <p:cNvSpPr txBox="1">
            <a:spLocks noChangeArrowheads="1"/>
          </p:cNvSpPr>
          <p:nvPr/>
        </p:nvSpPr>
        <p:spPr bwMode="auto">
          <a:xfrm>
            <a:off x="2989263" y="1663700"/>
            <a:ext cx="685800" cy="2873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17%</a:t>
            </a:r>
          </a:p>
        </p:txBody>
      </p:sp>
      <p:sp>
        <p:nvSpPr>
          <p:cNvPr id="716824" name="Text Box 24"/>
          <p:cNvSpPr txBox="1">
            <a:spLocks noChangeArrowheads="1"/>
          </p:cNvSpPr>
          <p:nvPr/>
        </p:nvSpPr>
        <p:spPr bwMode="auto">
          <a:xfrm>
            <a:off x="4419600" y="1662113"/>
            <a:ext cx="685800" cy="2873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dirty="0">
                <a:solidFill>
                  <a:srgbClr val="FFFF99"/>
                </a:solidFill>
                <a:effectLst>
                  <a:outerShdw blurRad="38100" dist="38100" dir="2700000" algn="tl">
                    <a:srgbClr val="000000"/>
                  </a:outerShdw>
                </a:effectLst>
                <a:cs typeface="Arial" charset="0"/>
              </a:rPr>
              <a:t>23%</a:t>
            </a:r>
          </a:p>
        </p:txBody>
      </p:sp>
      <p:sp>
        <p:nvSpPr>
          <p:cNvPr id="716825" name="Text Box 25"/>
          <p:cNvSpPr txBox="1">
            <a:spLocks noChangeArrowheads="1"/>
          </p:cNvSpPr>
          <p:nvPr/>
        </p:nvSpPr>
        <p:spPr bwMode="auto">
          <a:xfrm>
            <a:off x="5838825" y="1670050"/>
            <a:ext cx="685800" cy="2873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27%</a:t>
            </a:r>
          </a:p>
        </p:txBody>
      </p:sp>
      <p:sp>
        <p:nvSpPr>
          <p:cNvPr id="716827" name="Text Box 27"/>
          <p:cNvSpPr txBox="1">
            <a:spLocks noChangeArrowheads="1"/>
          </p:cNvSpPr>
          <p:nvPr/>
        </p:nvSpPr>
        <p:spPr bwMode="auto">
          <a:xfrm>
            <a:off x="3276600" y="4114800"/>
            <a:ext cx="2324100" cy="307975"/>
          </a:xfrm>
          <a:prstGeom prst="rect">
            <a:avLst/>
          </a:prstGeom>
          <a:solidFill>
            <a:srgbClr val="003399"/>
          </a:solidFill>
          <a:ln w="19050" algn="ctr">
            <a:solidFill>
              <a:srgbClr val="FFFF99"/>
            </a:solidFill>
            <a:miter lim="800000"/>
            <a:headEnd/>
            <a:tailEnd/>
          </a:ln>
          <a:effectLst/>
        </p:spPr>
        <p:txBody>
          <a:bodyPr>
            <a:spAutoFit/>
          </a:bodyPr>
          <a:lstStyle/>
          <a:p>
            <a:pPr algn="ctr" fontAlgn="auto">
              <a:spcBef>
                <a:spcPct val="50000"/>
              </a:spcBef>
              <a:spcAft>
                <a:spcPts val="0"/>
              </a:spcAft>
              <a:defRPr/>
            </a:pPr>
            <a:r>
              <a:rPr lang="ar-SY" sz="1400" b="1" dirty="0">
                <a:solidFill>
                  <a:srgbClr val="FFFF99"/>
                </a:solidFill>
                <a:effectLst>
                  <a:outerShdw blurRad="38100" dist="38100" dir="2700000" algn="tl">
                    <a:srgbClr val="000000"/>
                  </a:outerShdw>
                </a:effectLst>
                <a:latin typeface="+mn-lt"/>
              </a:rPr>
              <a:t>مجمل الاختلافات على طول المشروع</a:t>
            </a:r>
            <a:endParaRPr lang="en-GB" sz="1400" b="1" dirty="0">
              <a:solidFill>
                <a:srgbClr val="FFFF99"/>
              </a:solidFill>
              <a:effectLst>
                <a:outerShdw blurRad="38100" dist="38100" dir="2700000" algn="tl">
                  <a:srgbClr val="000000"/>
                </a:outerShdw>
              </a:effectLst>
              <a:latin typeface="+mn-lt"/>
            </a:endParaRPr>
          </a:p>
        </p:txBody>
      </p:sp>
      <p:sp>
        <p:nvSpPr>
          <p:cNvPr id="716828" name="Text Box 28"/>
          <p:cNvSpPr txBox="1">
            <a:spLocks noChangeArrowheads="1"/>
          </p:cNvSpPr>
          <p:nvPr/>
        </p:nvSpPr>
        <p:spPr bwMode="auto">
          <a:xfrm>
            <a:off x="1519238" y="4376738"/>
            <a:ext cx="658812" cy="2873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20%</a:t>
            </a:r>
          </a:p>
        </p:txBody>
      </p:sp>
      <p:sp>
        <p:nvSpPr>
          <p:cNvPr id="716829" name="Text Box 29"/>
          <p:cNvSpPr txBox="1">
            <a:spLocks noChangeArrowheads="1"/>
          </p:cNvSpPr>
          <p:nvPr/>
        </p:nvSpPr>
        <p:spPr bwMode="auto">
          <a:xfrm>
            <a:off x="2516188" y="4556125"/>
            <a:ext cx="658812" cy="2873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17%</a:t>
            </a:r>
          </a:p>
        </p:txBody>
      </p:sp>
      <p:sp>
        <p:nvSpPr>
          <p:cNvPr id="716830" name="Text Box 30"/>
          <p:cNvSpPr txBox="1">
            <a:spLocks noChangeArrowheads="1"/>
          </p:cNvSpPr>
          <p:nvPr/>
        </p:nvSpPr>
        <p:spPr bwMode="auto">
          <a:xfrm>
            <a:off x="3538538" y="4638675"/>
            <a:ext cx="658812" cy="2873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14%</a:t>
            </a:r>
          </a:p>
        </p:txBody>
      </p:sp>
      <p:sp>
        <p:nvSpPr>
          <p:cNvPr id="716831" name="Text Box 31"/>
          <p:cNvSpPr txBox="1">
            <a:spLocks noChangeArrowheads="1"/>
          </p:cNvSpPr>
          <p:nvPr/>
        </p:nvSpPr>
        <p:spPr bwMode="auto">
          <a:xfrm>
            <a:off x="4573588" y="4630738"/>
            <a:ext cx="658812" cy="2873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15%</a:t>
            </a:r>
          </a:p>
        </p:txBody>
      </p:sp>
      <p:sp>
        <p:nvSpPr>
          <p:cNvPr id="716832" name="Text Box 32"/>
          <p:cNvSpPr txBox="1">
            <a:spLocks noChangeArrowheads="1"/>
          </p:cNvSpPr>
          <p:nvPr/>
        </p:nvSpPr>
        <p:spPr bwMode="auto">
          <a:xfrm>
            <a:off x="5610225" y="4732338"/>
            <a:ext cx="658813" cy="2873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13%</a:t>
            </a:r>
          </a:p>
        </p:txBody>
      </p:sp>
      <p:sp>
        <p:nvSpPr>
          <p:cNvPr id="716833" name="Text Box 33"/>
          <p:cNvSpPr txBox="1">
            <a:spLocks noChangeArrowheads="1"/>
          </p:cNvSpPr>
          <p:nvPr/>
        </p:nvSpPr>
        <p:spPr bwMode="auto">
          <a:xfrm>
            <a:off x="6623050" y="4846638"/>
            <a:ext cx="658813" cy="2873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10%</a:t>
            </a:r>
          </a:p>
        </p:txBody>
      </p:sp>
      <p:sp>
        <p:nvSpPr>
          <p:cNvPr id="716834" name="Text Box 34"/>
          <p:cNvSpPr txBox="1">
            <a:spLocks noChangeArrowheads="1"/>
          </p:cNvSpPr>
          <p:nvPr/>
        </p:nvSpPr>
        <p:spPr bwMode="auto">
          <a:xfrm>
            <a:off x="7631113" y="4810125"/>
            <a:ext cx="658812" cy="2873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ct val="50000"/>
              </a:spcBef>
              <a:spcAft>
                <a:spcPts val="0"/>
              </a:spcAft>
              <a:defRPr/>
            </a:pPr>
            <a:r>
              <a:rPr lang="en-GB" sz="1200" b="1">
                <a:solidFill>
                  <a:srgbClr val="FFFF99"/>
                </a:solidFill>
                <a:effectLst>
                  <a:outerShdw blurRad="38100" dist="38100" dir="2700000" algn="tl">
                    <a:srgbClr val="000000"/>
                  </a:outerShdw>
                </a:effectLst>
                <a:cs typeface="Arial" charset="0"/>
              </a:rPr>
              <a:t>11%</a:t>
            </a:r>
          </a:p>
        </p:txBody>
      </p:sp>
      <p:sp>
        <p:nvSpPr>
          <p:cNvPr id="3112" name="Line 37"/>
          <p:cNvSpPr>
            <a:spLocks noChangeShapeType="1"/>
          </p:cNvSpPr>
          <p:nvPr/>
        </p:nvSpPr>
        <p:spPr bwMode="auto">
          <a:xfrm flipH="1">
            <a:off x="2470150" y="1560513"/>
            <a:ext cx="0" cy="2125662"/>
          </a:xfrm>
          <a:prstGeom prst="line">
            <a:avLst/>
          </a:prstGeom>
          <a:noFill/>
          <a:ln w="1905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13" name="Line 38"/>
          <p:cNvSpPr>
            <a:spLocks noChangeShapeType="1"/>
          </p:cNvSpPr>
          <p:nvPr/>
        </p:nvSpPr>
        <p:spPr bwMode="auto">
          <a:xfrm flipH="1">
            <a:off x="3906838" y="1549400"/>
            <a:ext cx="26987" cy="2125663"/>
          </a:xfrm>
          <a:prstGeom prst="line">
            <a:avLst/>
          </a:prstGeom>
          <a:noFill/>
          <a:ln w="1905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14" name="Line 39"/>
          <p:cNvSpPr>
            <a:spLocks noChangeShapeType="1"/>
          </p:cNvSpPr>
          <p:nvPr/>
        </p:nvSpPr>
        <p:spPr bwMode="auto">
          <a:xfrm flipH="1">
            <a:off x="5356225" y="1563688"/>
            <a:ext cx="14288" cy="2112962"/>
          </a:xfrm>
          <a:prstGeom prst="line">
            <a:avLst/>
          </a:prstGeom>
          <a:noFill/>
          <a:ln w="1905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15" name="Text Box 45"/>
          <p:cNvSpPr txBox="1">
            <a:spLocks noChangeArrowheads="1"/>
          </p:cNvSpPr>
          <p:nvPr/>
        </p:nvSpPr>
        <p:spPr bwMode="auto">
          <a:xfrm>
            <a:off x="1047750" y="2162175"/>
            <a:ext cx="591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spcBef>
                <a:spcPct val="50000"/>
              </a:spcBef>
            </a:pPr>
            <a:endParaRPr lang="en-US">
              <a:latin typeface="Calibri" pitchFamily="34" charset="0"/>
            </a:endParaRPr>
          </a:p>
        </p:txBody>
      </p:sp>
      <p:sp>
        <p:nvSpPr>
          <p:cNvPr id="716846" name="Text Box 46"/>
          <p:cNvSpPr txBox="1">
            <a:spLocks noChangeArrowheads="1"/>
          </p:cNvSpPr>
          <p:nvPr/>
        </p:nvSpPr>
        <p:spPr bwMode="auto">
          <a:xfrm>
            <a:off x="5600700" y="3505200"/>
            <a:ext cx="1057275" cy="287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50000"/>
              </a:spcBef>
              <a:spcAft>
                <a:spcPts val="0"/>
              </a:spcAft>
              <a:defRPr/>
            </a:pPr>
            <a:r>
              <a:rPr lang="ar-SY" sz="1200" b="1">
                <a:solidFill>
                  <a:schemeClr val="bg1"/>
                </a:solidFill>
                <a:effectLst>
                  <a:outerShdw blurRad="38100" dist="38100" dir="2700000" algn="tl">
                    <a:srgbClr val="000000"/>
                  </a:outerShdw>
                </a:effectLst>
              </a:rPr>
              <a:t>المراحل النهائية</a:t>
            </a:r>
            <a:endParaRPr lang="en-GB" sz="1200" b="1">
              <a:solidFill>
                <a:schemeClr val="bg1"/>
              </a:solidFill>
              <a:effectLst>
                <a:outerShdw blurRad="38100" dist="38100" dir="2700000" algn="tl">
                  <a:srgbClr val="000000"/>
                </a:outerShdw>
              </a:effectLst>
              <a:cs typeface="Arial" charset="0"/>
            </a:endParaRPr>
          </a:p>
        </p:txBody>
      </p:sp>
      <p:sp>
        <p:nvSpPr>
          <p:cNvPr id="716847" name="Text Box 47"/>
          <p:cNvSpPr txBox="1">
            <a:spLocks noChangeArrowheads="1"/>
          </p:cNvSpPr>
          <p:nvPr/>
        </p:nvSpPr>
        <p:spPr bwMode="auto">
          <a:xfrm>
            <a:off x="4075113" y="3503613"/>
            <a:ext cx="1219200" cy="2873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50000"/>
              </a:spcBef>
              <a:spcAft>
                <a:spcPts val="0"/>
              </a:spcAft>
              <a:defRPr/>
            </a:pPr>
            <a:r>
              <a:rPr lang="ar-SY" sz="1200" b="1" dirty="0">
                <a:solidFill>
                  <a:schemeClr val="bg1"/>
                </a:solidFill>
                <a:effectLst>
                  <a:outerShdw blurRad="38100" dist="38100" dir="2700000" algn="tl">
                    <a:srgbClr val="000000"/>
                  </a:outerShdw>
                </a:effectLst>
              </a:rPr>
              <a:t>المراحل المتوسطة</a:t>
            </a:r>
            <a:endParaRPr lang="en-GB" sz="1200" b="1" dirty="0">
              <a:solidFill>
                <a:schemeClr val="bg1"/>
              </a:solidFill>
              <a:effectLst>
                <a:outerShdw blurRad="38100" dist="38100" dir="2700000" algn="tl">
                  <a:srgbClr val="000000"/>
                </a:outerShdw>
              </a:effectLst>
              <a:cs typeface="Arial" charset="0"/>
            </a:endParaRPr>
          </a:p>
        </p:txBody>
      </p:sp>
      <p:sp>
        <p:nvSpPr>
          <p:cNvPr id="716848" name="Text Box 48"/>
          <p:cNvSpPr txBox="1">
            <a:spLocks noChangeArrowheads="1"/>
          </p:cNvSpPr>
          <p:nvPr/>
        </p:nvSpPr>
        <p:spPr bwMode="auto">
          <a:xfrm>
            <a:off x="2597150" y="3511550"/>
            <a:ext cx="1219200" cy="287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50000"/>
              </a:spcBef>
              <a:spcAft>
                <a:spcPts val="0"/>
              </a:spcAft>
              <a:defRPr/>
            </a:pPr>
            <a:r>
              <a:rPr lang="ar-SY" sz="1200" b="1" dirty="0">
                <a:solidFill>
                  <a:schemeClr val="bg1"/>
                </a:solidFill>
                <a:effectLst>
                  <a:outerShdw blurRad="38100" dist="38100" dir="2700000" algn="tl">
                    <a:srgbClr val="000000"/>
                  </a:outerShdw>
                </a:effectLst>
              </a:rPr>
              <a:t>المراحل المبكرة</a:t>
            </a:r>
            <a:endParaRPr lang="en-GB" sz="1200" b="1" dirty="0">
              <a:solidFill>
                <a:schemeClr val="bg1"/>
              </a:solidFill>
              <a:effectLst>
                <a:outerShdw blurRad="38100" dist="38100" dir="2700000" algn="tl">
                  <a:srgbClr val="000000"/>
                </a:outerShdw>
              </a:effectLst>
              <a:cs typeface="Arial" charset="0"/>
            </a:endParaRPr>
          </a:p>
        </p:txBody>
      </p:sp>
      <p:sp>
        <p:nvSpPr>
          <p:cNvPr id="716849" name="Text Box 49"/>
          <p:cNvSpPr txBox="1">
            <a:spLocks noChangeArrowheads="1"/>
          </p:cNvSpPr>
          <p:nvPr/>
        </p:nvSpPr>
        <p:spPr bwMode="auto">
          <a:xfrm>
            <a:off x="1023938" y="3509963"/>
            <a:ext cx="1390650" cy="2873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50000"/>
              </a:spcBef>
              <a:spcAft>
                <a:spcPts val="0"/>
              </a:spcAft>
              <a:defRPr/>
            </a:pPr>
            <a:r>
              <a:rPr lang="ar-SY" sz="1200" b="1" dirty="0">
                <a:solidFill>
                  <a:schemeClr val="bg1"/>
                </a:solidFill>
                <a:effectLst>
                  <a:outerShdw blurRad="38100" dist="38100" dir="2700000" algn="tl">
                    <a:srgbClr val="000000"/>
                  </a:outerShdw>
                </a:effectLst>
              </a:rPr>
              <a:t>مرحلة تشكيل المشروع</a:t>
            </a:r>
            <a:endParaRPr lang="en-GB" sz="1200" b="1" dirty="0">
              <a:solidFill>
                <a:schemeClr val="bg1"/>
              </a:solidFill>
              <a:effectLst>
                <a:outerShdw blurRad="38100" dist="38100" dir="2700000" algn="tl">
                  <a:srgbClr val="000000"/>
                </a:outerShdw>
              </a:effectLst>
              <a:cs typeface="Arial" charset="0"/>
            </a:endParaRPr>
          </a:p>
        </p:txBody>
      </p:sp>
      <p:grpSp>
        <p:nvGrpSpPr>
          <p:cNvPr id="3128" name="Group 69"/>
          <p:cNvGrpSpPr>
            <a:grpSpLocks/>
          </p:cNvGrpSpPr>
          <p:nvPr/>
        </p:nvGrpSpPr>
        <p:grpSpPr bwMode="auto">
          <a:xfrm>
            <a:off x="6943725" y="1552575"/>
            <a:ext cx="1619250" cy="2163763"/>
            <a:chOff x="4374" y="978"/>
            <a:chExt cx="1020" cy="1363"/>
          </a:xfrm>
        </p:grpSpPr>
        <p:sp>
          <p:nvSpPr>
            <p:cNvPr id="716857" name="Text Box 57"/>
            <p:cNvSpPr txBox="1">
              <a:spLocks noChangeArrowheads="1"/>
            </p:cNvSpPr>
            <p:nvPr/>
          </p:nvSpPr>
          <p:spPr bwMode="auto">
            <a:xfrm>
              <a:off x="4374" y="978"/>
              <a:ext cx="1020" cy="1363"/>
            </a:xfrm>
            <a:prstGeom prst="rect">
              <a:avLst/>
            </a:prstGeom>
            <a:solidFill>
              <a:schemeClr val="bg2">
                <a:lumMod val="90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a:spAutoFit/>
            </a:bodyPr>
            <a:lstStyle/>
            <a:p>
              <a:pPr algn="r" fontAlgn="auto">
                <a:spcBef>
                  <a:spcPct val="50000"/>
                </a:spcBef>
                <a:spcAft>
                  <a:spcPts val="0"/>
                </a:spcAft>
                <a:defRPr/>
              </a:pPr>
              <a:r>
                <a:rPr lang="ar-SY" sz="1200" b="1" dirty="0">
                  <a:ln>
                    <a:solidFill>
                      <a:srgbClr val="C00000"/>
                    </a:solidFill>
                  </a:ln>
                  <a:solidFill>
                    <a:srgbClr val="C00000"/>
                  </a:solidFill>
                </a:rPr>
                <a:t>الجدول الزمني</a:t>
              </a:r>
            </a:p>
            <a:p>
              <a:pPr algn="r" fontAlgn="auto">
                <a:spcBef>
                  <a:spcPct val="50000"/>
                </a:spcBef>
                <a:spcAft>
                  <a:spcPts val="0"/>
                </a:spcAft>
                <a:defRPr/>
              </a:pPr>
              <a:r>
                <a:rPr lang="ar-SY" sz="1200" b="1" dirty="0">
                  <a:ln>
                    <a:solidFill>
                      <a:srgbClr val="C00000"/>
                    </a:solidFill>
                  </a:ln>
                  <a:solidFill>
                    <a:srgbClr val="C00000"/>
                  </a:solidFill>
                </a:rPr>
                <a:t>الأولويات</a:t>
              </a:r>
            </a:p>
            <a:p>
              <a:pPr algn="r" fontAlgn="auto">
                <a:spcBef>
                  <a:spcPct val="50000"/>
                </a:spcBef>
                <a:spcAft>
                  <a:spcPts val="0"/>
                </a:spcAft>
                <a:defRPr/>
              </a:pPr>
              <a:r>
                <a:rPr lang="ar-SY" sz="1200" b="1" dirty="0">
                  <a:ln>
                    <a:solidFill>
                      <a:srgbClr val="C00000"/>
                    </a:solidFill>
                  </a:ln>
                  <a:solidFill>
                    <a:srgbClr val="C00000"/>
                  </a:solidFill>
                </a:rPr>
                <a:t>اليد العاملة</a:t>
              </a:r>
            </a:p>
            <a:p>
              <a:pPr algn="r" fontAlgn="auto">
                <a:spcBef>
                  <a:spcPct val="50000"/>
                </a:spcBef>
                <a:spcAft>
                  <a:spcPts val="0"/>
                </a:spcAft>
                <a:defRPr/>
              </a:pPr>
              <a:r>
                <a:rPr lang="ar-SY" sz="1200" b="1" dirty="0">
                  <a:ln>
                    <a:solidFill>
                      <a:srgbClr val="C00000"/>
                    </a:solidFill>
                  </a:ln>
                  <a:solidFill>
                    <a:srgbClr val="C00000"/>
                  </a:solidFill>
                </a:rPr>
                <a:t>الآراء الفنية</a:t>
              </a:r>
            </a:p>
            <a:p>
              <a:pPr algn="r" fontAlgn="auto">
                <a:spcBef>
                  <a:spcPct val="50000"/>
                </a:spcBef>
                <a:spcAft>
                  <a:spcPts val="0"/>
                </a:spcAft>
                <a:defRPr/>
              </a:pPr>
              <a:r>
                <a:rPr lang="ar-SY" sz="1200" b="1" dirty="0">
                  <a:ln>
                    <a:solidFill>
                      <a:srgbClr val="C00000"/>
                    </a:solidFill>
                  </a:ln>
                  <a:solidFill>
                    <a:srgbClr val="C00000"/>
                  </a:solidFill>
                </a:rPr>
                <a:t>الأساليب</a:t>
              </a:r>
            </a:p>
            <a:p>
              <a:pPr algn="r" fontAlgn="auto">
                <a:spcBef>
                  <a:spcPct val="50000"/>
                </a:spcBef>
                <a:spcAft>
                  <a:spcPts val="0"/>
                </a:spcAft>
                <a:defRPr/>
              </a:pPr>
              <a:r>
                <a:rPr lang="ar-SY" sz="1200" b="1" dirty="0">
                  <a:ln>
                    <a:solidFill>
                      <a:srgbClr val="C00000"/>
                    </a:solidFill>
                  </a:ln>
                  <a:solidFill>
                    <a:srgbClr val="C00000"/>
                  </a:solidFill>
                </a:rPr>
                <a:t>التكلفة</a:t>
              </a:r>
            </a:p>
            <a:p>
              <a:pPr algn="r" fontAlgn="auto">
                <a:spcBef>
                  <a:spcPct val="50000"/>
                </a:spcBef>
                <a:spcAft>
                  <a:spcPts val="0"/>
                </a:spcAft>
                <a:defRPr/>
              </a:pPr>
              <a:r>
                <a:rPr lang="ar-SY" sz="1200" b="1" dirty="0">
                  <a:ln>
                    <a:solidFill>
                      <a:srgbClr val="C00000"/>
                    </a:solidFill>
                  </a:ln>
                  <a:solidFill>
                    <a:srgbClr val="C00000"/>
                  </a:solidFill>
                </a:rPr>
                <a:t>الاختلافات الشخصية</a:t>
              </a:r>
            </a:p>
            <a:p>
              <a:pPr algn="r" fontAlgn="auto">
                <a:spcBef>
                  <a:spcPct val="50000"/>
                </a:spcBef>
                <a:spcAft>
                  <a:spcPts val="0"/>
                </a:spcAft>
                <a:defRPr/>
              </a:pPr>
              <a:endParaRPr lang="en-GB" sz="1000" b="1" dirty="0">
                <a:ln>
                  <a:solidFill>
                    <a:srgbClr val="C00000"/>
                  </a:solidFill>
                </a:ln>
                <a:solidFill>
                  <a:srgbClr val="C00000"/>
                </a:solidFill>
                <a:cs typeface="Arial" charset="0"/>
              </a:endParaRPr>
            </a:p>
          </p:txBody>
        </p:sp>
        <p:sp>
          <p:nvSpPr>
            <p:cNvPr id="3152" name="Rectangle 58"/>
            <p:cNvSpPr>
              <a:spLocks noChangeArrowheads="1"/>
            </p:cNvSpPr>
            <p:nvPr/>
          </p:nvSpPr>
          <p:spPr bwMode="auto">
            <a:xfrm>
              <a:off x="4464" y="1062"/>
              <a:ext cx="68" cy="66"/>
            </a:xfrm>
            <a:prstGeom prst="rect">
              <a:avLst/>
            </a:prstGeom>
            <a:solidFill>
              <a:srgbClr val="CC3300"/>
            </a:solidFill>
            <a:ln w="9525" algn="ctr">
              <a:solidFill>
                <a:srgbClr val="000000"/>
              </a:solidFill>
              <a:miter lim="800000"/>
              <a:headEnd/>
              <a:tailEnd/>
            </a:ln>
          </p:spPr>
          <p:txBody>
            <a:bodyPr wrap="none" anchor="ctr"/>
            <a:lstStyle/>
            <a:p>
              <a:endParaRPr lang="en-US">
                <a:latin typeface="Calibri" pitchFamily="34" charset="0"/>
              </a:endParaRPr>
            </a:p>
          </p:txBody>
        </p:sp>
        <p:sp>
          <p:nvSpPr>
            <p:cNvPr id="3153" name="Rectangle 59"/>
            <p:cNvSpPr>
              <a:spLocks noChangeArrowheads="1"/>
            </p:cNvSpPr>
            <p:nvPr/>
          </p:nvSpPr>
          <p:spPr bwMode="auto">
            <a:xfrm>
              <a:off x="4463" y="1241"/>
              <a:ext cx="68" cy="66"/>
            </a:xfrm>
            <a:prstGeom prst="rect">
              <a:avLst/>
            </a:prstGeom>
            <a:solidFill>
              <a:srgbClr val="0099FF"/>
            </a:solidFill>
            <a:ln w="9525" algn="ctr">
              <a:solidFill>
                <a:srgbClr val="000000"/>
              </a:solidFill>
              <a:miter lim="800000"/>
              <a:headEnd/>
              <a:tailEnd/>
            </a:ln>
          </p:spPr>
          <p:txBody>
            <a:bodyPr wrap="none" anchor="ctr"/>
            <a:lstStyle/>
            <a:p>
              <a:endParaRPr lang="en-US">
                <a:latin typeface="Calibri" pitchFamily="34" charset="0"/>
              </a:endParaRPr>
            </a:p>
          </p:txBody>
        </p:sp>
        <p:sp>
          <p:nvSpPr>
            <p:cNvPr id="3154" name="Rectangle 60"/>
            <p:cNvSpPr>
              <a:spLocks noChangeArrowheads="1"/>
            </p:cNvSpPr>
            <p:nvPr/>
          </p:nvSpPr>
          <p:spPr bwMode="auto">
            <a:xfrm>
              <a:off x="4462" y="1408"/>
              <a:ext cx="68" cy="66"/>
            </a:xfrm>
            <a:prstGeom prst="rect">
              <a:avLst/>
            </a:prstGeom>
            <a:solidFill>
              <a:srgbClr val="FFFF00"/>
            </a:solidFill>
            <a:ln w="9525" algn="ctr">
              <a:solidFill>
                <a:srgbClr val="000000"/>
              </a:solidFill>
              <a:miter lim="800000"/>
              <a:headEnd/>
              <a:tailEnd/>
            </a:ln>
          </p:spPr>
          <p:txBody>
            <a:bodyPr wrap="none" anchor="ctr"/>
            <a:lstStyle/>
            <a:p>
              <a:endParaRPr lang="en-US">
                <a:latin typeface="Calibri" pitchFamily="34" charset="0"/>
              </a:endParaRPr>
            </a:p>
          </p:txBody>
        </p:sp>
        <p:sp>
          <p:nvSpPr>
            <p:cNvPr id="3155" name="Rectangle 61"/>
            <p:cNvSpPr>
              <a:spLocks noChangeArrowheads="1"/>
            </p:cNvSpPr>
            <p:nvPr/>
          </p:nvSpPr>
          <p:spPr bwMode="auto">
            <a:xfrm>
              <a:off x="4467" y="1575"/>
              <a:ext cx="68" cy="66"/>
            </a:xfrm>
            <a:prstGeom prst="rect">
              <a:avLst/>
            </a:prstGeom>
            <a:solidFill>
              <a:srgbClr val="000099"/>
            </a:solidFill>
            <a:ln w="9525" algn="ctr">
              <a:solidFill>
                <a:srgbClr val="000000"/>
              </a:solidFill>
              <a:miter lim="800000"/>
              <a:headEnd/>
              <a:tailEnd/>
            </a:ln>
          </p:spPr>
          <p:txBody>
            <a:bodyPr wrap="none" anchor="ctr"/>
            <a:lstStyle/>
            <a:p>
              <a:endParaRPr lang="en-US">
                <a:latin typeface="Calibri" pitchFamily="34" charset="0"/>
              </a:endParaRPr>
            </a:p>
          </p:txBody>
        </p:sp>
        <p:sp>
          <p:nvSpPr>
            <p:cNvPr id="3156" name="Rectangle 62"/>
            <p:cNvSpPr>
              <a:spLocks noChangeArrowheads="1"/>
            </p:cNvSpPr>
            <p:nvPr/>
          </p:nvSpPr>
          <p:spPr bwMode="auto">
            <a:xfrm>
              <a:off x="4466" y="1754"/>
              <a:ext cx="68" cy="66"/>
            </a:xfrm>
            <a:prstGeom prst="rect">
              <a:avLst/>
            </a:prstGeom>
            <a:solidFill>
              <a:srgbClr val="FF9900"/>
            </a:solidFill>
            <a:ln w="9525" algn="ctr">
              <a:solidFill>
                <a:srgbClr val="000000"/>
              </a:solidFill>
              <a:miter lim="800000"/>
              <a:headEnd/>
              <a:tailEnd/>
            </a:ln>
          </p:spPr>
          <p:txBody>
            <a:bodyPr wrap="none" anchor="ctr"/>
            <a:lstStyle/>
            <a:p>
              <a:endParaRPr lang="en-US">
                <a:latin typeface="Calibri" pitchFamily="34" charset="0"/>
              </a:endParaRPr>
            </a:p>
          </p:txBody>
        </p:sp>
        <p:sp>
          <p:nvSpPr>
            <p:cNvPr id="3157" name="Rectangle 63"/>
            <p:cNvSpPr>
              <a:spLocks noChangeArrowheads="1"/>
            </p:cNvSpPr>
            <p:nvPr/>
          </p:nvSpPr>
          <p:spPr bwMode="auto">
            <a:xfrm>
              <a:off x="4465" y="1915"/>
              <a:ext cx="68" cy="66"/>
            </a:xfrm>
            <a:prstGeom prst="rect">
              <a:avLst/>
            </a:prstGeom>
            <a:solidFill>
              <a:srgbClr val="00FF00"/>
            </a:solidFill>
            <a:ln w="9525" algn="ctr">
              <a:solidFill>
                <a:srgbClr val="000000"/>
              </a:solidFill>
              <a:miter lim="800000"/>
              <a:headEnd/>
              <a:tailEnd/>
            </a:ln>
          </p:spPr>
          <p:txBody>
            <a:bodyPr wrap="none" anchor="ctr"/>
            <a:lstStyle/>
            <a:p>
              <a:endParaRPr lang="en-US">
                <a:latin typeface="Calibri" pitchFamily="34" charset="0"/>
              </a:endParaRPr>
            </a:p>
          </p:txBody>
        </p:sp>
        <p:sp>
          <p:nvSpPr>
            <p:cNvPr id="3158" name="Rectangle 64"/>
            <p:cNvSpPr>
              <a:spLocks noChangeArrowheads="1"/>
            </p:cNvSpPr>
            <p:nvPr/>
          </p:nvSpPr>
          <p:spPr bwMode="auto">
            <a:xfrm>
              <a:off x="4464" y="2088"/>
              <a:ext cx="68" cy="66"/>
            </a:xfrm>
            <a:prstGeom prst="rect">
              <a:avLst/>
            </a:prstGeom>
            <a:solidFill>
              <a:schemeClr val="accent1"/>
            </a:solidFill>
            <a:ln w="9525" algn="ctr">
              <a:solidFill>
                <a:srgbClr val="000000"/>
              </a:solidFill>
              <a:miter lim="800000"/>
              <a:headEnd/>
              <a:tailEnd/>
            </a:ln>
          </p:spPr>
          <p:txBody>
            <a:bodyPr wrap="none" anchor="ctr"/>
            <a:lstStyle/>
            <a:p>
              <a:endParaRPr lang="en-US">
                <a:latin typeface="Calibri" pitchFamily="34" charset="0"/>
              </a:endParaRPr>
            </a:p>
          </p:txBody>
        </p:sp>
      </p:grpSp>
      <p:sp>
        <p:nvSpPr>
          <p:cNvPr id="716865" name="Rectangle 65"/>
          <p:cNvSpPr>
            <a:spLocks noChangeArrowheads="1"/>
          </p:cNvSpPr>
          <p:nvPr/>
        </p:nvSpPr>
        <p:spPr bwMode="auto">
          <a:xfrm>
            <a:off x="1254125" y="5716588"/>
            <a:ext cx="1196975" cy="5905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ar-SY" sz="1600" b="1">
                <a:effectLst>
                  <a:outerShdw blurRad="38100" dist="38100" dir="2700000" algn="tl">
                    <a:srgbClr val="000000"/>
                  </a:outerShdw>
                </a:effectLst>
              </a:rPr>
              <a:t>الجدول</a:t>
            </a:r>
          </a:p>
          <a:p>
            <a:pPr algn="ctr" fontAlgn="auto">
              <a:spcBef>
                <a:spcPts val="0"/>
              </a:spcBef>
              <a:spcAft>
                <a:spcPts val="0"/>
              </a:spcAft>
              <a:defRPr/>
            </a:pPr>
            <a:r>
              <a:rPr lang="ar-SY" sz="1600" b="1">
                <a:effectLst>
                  <a:outerShdw blurRad="38100" dist="38100" dir="2700000" algn="tl">
                    <a:srgbClr val="000000"/>
                  </a:outerShdw>
                </a:effectLst>
              </a:rPr>
              <a:t> الزمني</a:t>
            </a:r>
          </a:p>
        </p:txBody>
      </p:sp>
      <p:sp>
        <p:nvSpPr>
          <p:cNvPr id="716866" name="Rectangle 66"/>
          <p:cNvSpPr>
            <a:spLocks noChangeArrowheads="1"/>
          </p:cNvSpPr>
          <p:nvPr/>
        </p:nvSpPr>
        <p:spPr bwMode="auto">
          <a:xfrm>
            <a:off x="3513138" y="5718175"/>
            <a:ext cx="803275" cy="346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ar-SY" sz="1600" b="1">
                <a:effectLst>
                  <a:outerShdw blurRad="38100" dist="38100" dir="2700000" algn="tl">
                    <a:srgbClr val="000000"/>
                  </a:outerShdw>
                </a:effectLst>
              </a:rPr>
              <a:t>الأولويات</a:t>
            </a:r>
            <a:endParaRPr lang="en-GB" sz="1600" b="1">
              <a:effectLst>
                <a:outerShdw blurRad="38100" dist="38100" dir="2700000" algn="tl">
                  <a:srgbClr val="000000"/>
                </a:outerShdw>
              </a:effectLst>
              <a:cs typeface="Arial" charset="0"/>
            </a:endParaRPr>
          </a:p>
        </p:txBody>
      </p:sp>
      <p:sp>
        <p:nvSpPr>
          <p:cNvPr id="716867" name="Rectangle 67"/>
          <p:cNvSpPr>
            <a:spLocks noChangeArrowheads="1"/>
          </p:cNvSpPr>
          <p:nvPr/>
        </p:nvSpPr>
        <p:spPr bwMode="auto">
          <a:xfrm>
            <a:off x="2527300" y="5734050"/>
            <a:ext cx="755650" cy="346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ar-SY" sz="1600" b="1">
                <a:effectLst>
                  <a:outerShdw blurRad="38100" dist="38100" dir="2700000" algn="tl">
                    <a:srgbClr val="000000"/>
                  </a:outerShdw>
                </a:effectLst>
              </a:rPr>
              <a:t>العمالة</a:t>
            </a:r>
            <a:endParaRPr lang="en-GB" sz="1600" b="1">
              <a:effectLst>
                <a:outerShdw blurRad="38100" dist="38100" dir="2700000" algn="tl">
                  <a:srgbClr val="000000"/>
                </a:outerShdw>
              </a:effectLst>
              <a:cs typeface="Arial" charset="0"/>
            </a:endParaRPr>
          </a:p>
        </p:txBody>
      </p:sp>
      <p:sp>
        <p:nvSpPr>
          <p:cNvPr id="716868" name="Rectangle 68"/>
          <p:cNvSpPr>
            <a:spLocks noChangeArrowheads="1"/>
          </p:cNvSpPr>
          <p:nvPr/>
        </p:nvSpPr>
        <p:spPr bwMode="auto">
          <a:xfrm>
            <a:off x="4614863" y="5734050"/>
            <a:ext cx="631825" cy="5905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ar-SY" sz="1600" b="1">
                <a:effectLst>
                  <a:outerShdw blurRad="38100" dist="38100" dir="2700000" algn="tl">
                    <a:srgbClr val="000000"/>
                  </a:outerShdw>
                </a:effectLst>
              </a:rPr>
              <a:t>الآراء </a:t>
            </a:r>
          </a:p>
          <a:p>
            <a:pPr algn="ctr" fontAlgn="auto">
              <a:spcBef>
                <a:spcPts val="0"/>
              </a:spcBef>
              <a:spcAft>
                <a:spcPts val="0"/>
              </a:spcAft>
              <a:defRPr/>
            </a:pPr>
            <a:r>
              <a:rPr lang="ar-SY" sz="1600" b="1">
                <a:effectLst>
                  <a:outerShdw blurRad="38100" dist="38100" dir="2700000" algn="tl">
                    <a:srgbClr val="000000"/>
                  </a:outerShdw>
                </a:effectLst>
              </a:rPr>
              <a:t>الفنية</a:t>
            </a:r>
            <a:endParaRPr lang="en-GB" sz="1600" b="1">
              <a:effectLst>
                <a:outerShdw blurRad="38100" dist="38100" dir="2700000" algn="tl">
                  <a:srgbClr val="000000"/>
                </a:outerShdw>
              </a:effectLst>
              <a:cs typeface="Arial" charset="0"/>
            </a:endParaRPr>
          </a:p>
        </p:txBody>
      </p:sp>
      <p:sp>
        <p:nvSpPr>
          <p:cNvPr id="716871" name="Rectangle 71"/>
          <p:cNvSpPr>
            <a:spLocks noChangeArrowheads="1"/>
          </p:cNvSpPr>
          <p:nvPr/>
        </p:nvSpPr>
        <p:spPr bwMode="auto">
          <a:xfrm>
            <a:off x="5570538" y="5726113"/>
            <a:ext cx="742950" cy="346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ar-SY" sz="1600" b="1">
                <a:effectLst>
                  <a:outerShdw blurRad="38100" dist="38100" dir="2700000" algn="tl">
                    <a:srgbClr val="000000"/>
                  </a:outerShdw>
                </a:effectLst>
              </a:rPr>
              <a:t>الأساليب</a:t>
            </a:r>
            <a:endParaRPr lang="en-GB" sz="1600" b="1">
              <a:effectLst>
                <a:outerShdw blurRad="38100" dist="38100" dir="2700000" algn="tl">
                  <a:srgbClr val="000000"/>
                </a:outerShdw>
              </a:effectLst>
              <a:cs typeface="Arial" charset="0"/>
            </a:endParaRPr>
          </a:p>
        </p:txBody>
      </p:sp>
      <p:sp>
        <p:nvSpPr>
          <p:cNvPr id="716872" name="Rectangle 72"/>
          <p:cNvSpPr>
            <a:spLocks noChangeArrowheads="1"/>
          </p:cNvSpPr>
          <p:nvPr/>
        </p:nvSpPr>
        <p:spPr bwMode="auto">
          <a:xfrm>
            <a:off x="6661150" y="5695950"/>
            <a:ext cx="612775" cy="346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ar-SY" sz="1600" b="1">
                <a:effectLst>
                  <a:outerShdw blurRad="38100" dist="38100" dir="2700000" algn="tl">
                    <a:srgbClr val="000000"/>
                  </a:outerShdw>
                </a:effectLst>
              </a:rPr>
              <a:t>التكلفة</a:t>
            </a:r>
            <a:endParaRPr lang="en-GB" sz="1600" b="1">
              <a:effectLst>
                <a:outerShdw blurRad="38100" dist="38100" dir="2700000" algn="tl">
                  <a:srgbClr val="000000"/>
                </a:outerShdw>
              </a:effectLst>
              <a:cs typeface="Arial" charset="0"/>
            </a:endParaRPr>
          </a:p>
        </p:txBody>
      </p:sp>
      <p:sp>
        <p:nvSpPr>
          <p:cNvPr id="716873" name="Rectangle 73"/>
          <p:cNvSpPr>
            <a:spLocks noChangeArrowheads="1"/>
          </p:cNvSpPr>
          <p:nvPr/>
        </p:nvSpPr>
        <p:spPr bwMode="auto">
          <a:xfrm>
            <a:off x="7558088" y="5724525"/>
            <a:ext cx="906462" cy="5905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fontAlgn="auto">
              <a:spcBef>
                <a:spcPts val="0"/>
              </a:spcBef>
              <a:spcAft>
                <a:spcPts val="0"/>
              </a:spcAft>
              <a:defRPr/>
            </a:pPr>
            <a:r>
              <a:rPr lang="ar-SY" sz="1600" b="1">
                <a:effectLst>
                  <a:outerShdw blurRad="38100" dist="38100" dir="2700000" algn="tl">
                    <a:srgbClr val="000000"/>
                  </a:outerShdw>
                </a:effectLst>
              </a:rPr>
              <a:t>الاختلافات </a:t>
            </a:r>
          </a:p>
          <a:p>
            <a:pPr algn="ctr" fontAlgn="auto">
              <a:spcBef>
                <a:spcPts val="0"/>
              </a:spcBef>
              <a:spcAft>
                <a:spcPts val="0"/>
              </a:spcAft>
              <a:defRPr/>
            </a:pPr>
            <a:r>
              <a:rPr lang="ar-SY" sz="1600" b="1">
                <a:effectLst>
                  <a:outerShdw blurRad="38100" dist="38100" dir="2700000" algn="tl">
                    <a:srgbClr val="000000"/>
                  </a:outerShdw>
                </a:effectLst>
              </a:rPr>
              <a:t>الشخصية</a:t>
            </a:r>
          </a:p>
        </p:txBody>
      </p:sp>
      <p:sp>
        <p:nvSpPr>
          <p:cNvPr id="3150" name="عنوان 1"/>
          <p:cNvSpPr>
            <a:spLocks noGrp="1"/>
          </p:cNvSpPr>
          <p:nvPr>
            <p:ph type="title"/>
          </p:nvPr>
        </p:nvSpPr>
        <p:spPr/>
        <p:txBody>
          <a:bodyPr/>
          <a:lstStyle/>
          <a:p>
            <a:pPr eaLnBrk="1" hangingPunct="1"/>
            <a:r>
              <a:rPr lang="en-US" sz="2800" smtClean="0"/>
              <a:t>Conflicts in Projects</a:t>
            </a:r>
            <a:br>
              <a:rPr lang="en-US" sz="2800" smtClean="0"/>
            </a:br>
            <a:r>
              <a:rPr lang="ar-SY" sz="2800" smtClean="0"/>
              <a:t>الاختلافات في المشاريع </a:t>
            </a:r>
            <a:endParaRPr lang="en-US" sz="2800" smtClean="0"/>
          </a:p>
        </p:txBody>
      </p:sp>
    </p:spTree>
    <p:extLst>
      <p:ext uri="{BB962C8B-B14F-4D97-AF65-F5344CB8AC3E}">
        <p14:creationId xmlns:p14="http://schemas.microsoft.com/office/powerpoint/2010/main" val="203294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تقدير موارد النشاط </a:t>
            </a:r>
            <a:br>
              <a:rPr lang="ar-SY" dirty="0" smtClean="0"/>
            </a:br>
            <a:r>
              <a:rPr lang="en-US" dirty="0" smtClean="0"/>
              <a:t>Estimate Activity Resources </a:t>
            </a:r>
            <a:endParaRPr lang="en-US" dirty="0"/>
          </a:p>
        </p:txBody>
      </p:sp>
      <p:sp>
        <p:nvSpPr>
          <p:cNvPr id="3" name="Content Placeholder 2"/>
          <p:cNvSpPr>
            <a:spLocks noGrp="1"/>
          </p:cNvSpPr>
          <p:nvPr>
            <p:ph idx="1"/>
          </p:nvPr>
        </p:nvSpPr>
        <p:spPr/>
        <p:txBody>
          <a:bodyPr>
            <a:normAutofit fontScale="92500"/>
          </a:bodyPr>
          <a:lstStyle/>
          <a:p>
            <a:r>
              <a:rPr lang="ar-SY" sz="2600" dirty="0" smtClean="0"/>
              <a:t>يمكنك وضع هيكل تجزئة الموارد – </a:t>
            </a:r>
            <a:endParaRPr lang="en-US" sz="2600" dirty="0" smtClean="0"/>
          </a:p>
          <a:p>
            <a:pPr marL="0" indent="0">
              <a:buNone/>
            </a:pPr>
            <a:r>
              <a:rPr lang="en-US" sz="2600" dirty="0" smtClean="0"/>
              <a:t>RBS -  resource breakdown structure .</a:t>
            </a:r>
          </a:p>
          <a:p>
            <a:r>
              <a:rPr lang="ar-SY" sz="2600" dirty="0" smtClean="0"/>
              <a:t>الاستفسار من الخبراء في الموضوع عن الموارد التي ستكون هناك حاجة إليها .</a:t>
            </a:r>
          </a:p>
          <a:p>
            <a:r>
              <a:rPr lang="ar-SY" sz="2600" dirty="0" smtClean="0"/>
              <a:t>تحديد الموارد المتاحة للمشروع .</a:t>
            </a:r>
          </a:p>
          <a:p>
            <a:r>
              <a:rPr lang="ar-SY" sz="2600" dirty="0" smtClean="0"/>
              <a:t>تحليل الأنشطة إلى أجزاء أصغر من أجل اشتقاق تقديرات الموارد.</a:t>
            </a:r>
          </a:p>
          <a:p>
            <a:r>
              <a:rPr lang="ar-SY" sz="2600" dirty="0" smtClean="0"/>
              <a:t>تحليل هيكل تجزئة العمل وقائمة الأنشطة .</a:t>
            </a:r>
          </a:p>
          <a:p>
            <a:r>
              <a:rPr lang="ar-SY" sz="2600" dirty="0" smtClean="0"/>
              <a:t>إجراء تحليل للصعوبات التقنية لبناء وتسليم عنصر من عناصر المشروع .</a:t>
            </a:r>
          </a:p>
          <a:p>
            <a:r>
              <a:rPr lang="ar-SY" sz="2600" dirty="0" smtClean="0"/>
              <a:t>إجراء تحليل لنوع الموارد اللازمة للمشروع .</a:t>
            </a:r>
          </a:p>
          <a:p>
            <a:r>
              <a:rPr lang="ar-SY" sz="2600" dirty="0" smtClean="0"/>
              <a:t>التشاور مع دائرة الموارد البشرية حول السياسات التنظيمية لاستخدام الموارد</a:t>
            </a:r>
            <a:endParaRPr lang="en-US" sz="2600" dirty="0"/>
          </a:p>
        </p:txBody>
      </p:sp>
    </p:spTree>
    <p:extLst>
      <p:ext uri="{BB962C8B-B14F-4D97-AF65-F5344CB8AC3E}">
        <p14:creationId xmlns:p14="http://schemas.microsoft.com/office/powerpoint/2010/main" val="361965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تقدير الفترات الزمنية للأنشطة </a:t>
            </a:r>
            <a:br>
              <a:rPr lang="ar-SY" dirty="0" smtClean="0"/>
            </a:br>
            <a:r>
              <a:rPr lang="en-US" dirty="0" smtClean="0"/>
              <a:t>Estimate Activity Durations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17963"/>
            <a:ext cx="8229600" cy="4490437"/>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تقدير الفترات الزمنية للأنشطة </a:t>
            </a:r>
            <a:br>
              <a:rPr lang="ar-SY" dirty="0" smtClean="0"/>
            </a:br>
            <a:r>
              <a:rPr lang="en-US" dirty="0" smtClean="0"/>
              <a:t>Estimate Activity Durations </a:t>
            </a:r>
            <a:endParaRPr lang="en-US" dirty="0"/>
          </a:p>
        </p:txBody>
      </p:sp>
      <p:sp>
        <p:nvSpPr>
          <p:cNvPr id="3" name="Content Placeholder 2"/>
          <p:cNvSpPr>
            <a:spLocks noGrp="1"/>
          </p:cNvSpPr>
          <p:nvPr>
            <p:ph idx="1"/>
          </p:nvPr>
        </p:nvSpPr>
        <p:spPr/>
        <p:txBody>
          <a:bodyPr>
            <a:normAutofit fontScale="85000" lnSpcReduction="10000"/>
          </a:bodyPr>
          <a:lstStyle/>
          <a:p>
            <a:r>
              <a:rPr lang="ar-SY" dirty="0" smtClean="0"/>
              <a:t>الحصول على المعلومات التاريخية من المشاريع السابقة .</a:t>
            </a:r>
          </a:p>
          <a:p>
            <a:r>
              <a:rPr lang="ar-SY" dirty="0" smtClean="0"/>
              <a:t>الخروج مع التقديرات الخاصة بك . إذا كنت تأخذ المشروع من خلال مدير سابق آخر له أو كانت هنالك قيود فرضتها الإدارة ، فعملك هو تقييم احتياجات المشروع وعدم اتخاذ كلمة من شخص آخر حول ذلك .</a:t>
            </a:r>
          </a:p>
          <a:p>
            <a:r>
              <a:rPr lang="ar-SY" dirty="0" smtClean="0"/>
              <a:t>التنبؤ بشكل دوري عن النهاية التي سيؤول إليها مشروعك من حيث التقديرات للزمن والموارد من أجل التوصل إلى تقديرات خاصة بك للقيمة المقدرة للإكتمال ( القيمة المقدرة من الزمن والتكلفة لإنهاء ما تبقى من أعمال المشروع ) - (</a:t>
            </a:r>
            <a:r>
              <a:rPr lang="en-US" dirty="0" smtClean="0"/>
              <a:t>ETC) estimates to complete .</a:t>
            </a:r>
          </a:p>
          <a:p>
            <a:r>
              <a:rPr lang="ar-SY" dirty="0" smtClean="0"/>
              <a:t>مراجعة التقديرات للتأكد من أنها معقولة والتحقق من عدم وجود حشو </a:t>
            </a:r>
            <a:r>
              <a:rPr lang="en-US" dirty="0" smtClean="0"/>
              <a:t>  </a:t>
            </a:r>
            <a:r>
              <a:rPr lang="ar-SY" dirty="0" smtClean="0"/>
              <a:t>( إضافة تقديرات أو قيم غير موجودة أو غير مطلوبة – زيادات )  - </a:t>
            </a:r>
            <a:r>
              <a:rPr lang="en-US" dirty="0" smtClean="0"/>
              <a:t>padding </a:t>
            </a:r>
            <a:r>
              <a:rPr lang="ar-SY" dirty="0" smtClean="0"/>
              <a:t>في المدة الزمنية والمخاطر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تقدير الفترات الزمنية للأنشطة </a:t>
            </a:r>
            <a:br>
              <a:rPr lang="ar-SY" dirty="0" smtClean="0"/>
            </a:br>
            <a:r>
              <a:rPr lang="en-US" dirty="0" smtClean="0"/>
              <a:t>Estimate Activity Durations </a:t>
            </a:r>
            <a:endParaRPr lang="en-US" dirty="0"/>
          </a:p>
        </p:txBody>
      </p:sp>
      <p:sp>
        <p:nvSpPr>
          <p:cNvPr id="3" name="Content Placeholder 2"/>
          <p:cNvSpPr>
            <a:spLocks noGrp="1"/>
          </p:cNvSpPr>
          <p:nvPr>
            <p:ph idx="1"/>
          </p:nvPr>
        </p:nvSpPr>
        <p:spPr/>
        <p:txBody>
          <a:bodyPr>
            <a:normAutofit fontScale="85000" lnSpcReduction="10000"/>
          </a:bodyPr>
          <a:lstStyle/>
          <a:p>
            <a:r>
              <a:rPr lang="ar-SY" dirty="0" smtClean="0"/>
              <a:t>البحث عن سبل لتقصير الجدول الزمني للمشروع من خلال التخفيف أوالحد من ، أو القضاء على المخاطر .</a:t>
            </a:r>
          </a:p>
          <a:p>
            <a:r>
              <a:rPr lang="ar-SY" dirty="0" smtClean="0"/>
              <a:t>تأسيس التقديرات على أساس هيكل تجزئة العمل - </a:t>
            </a:r>
            <a:r>
              <a:rPr lang="en-US" dirty="0" smtClean="0"/>
              <a:t>WBS .</a:t>
            </a:r>
          </a:p>
          <a:p>
            <a:r>
              <a:rPr lang="ar-SY" dirty="0" smtClean="0"/>
              <a:t>التأكد من أن الموارد الذين هم يؤدون العمل في الواقع ( الخبراء في الموضوع ) هم الذين ساهموا في إنجاز التقديرات ، وليس هم أصحاب المصلحة الذين يبلغوك ما كانوا يعتقدون أن يجب أن يكون التقدير .</a:t>
            </a:r>
          </a:p>
          <a:p>
            <a:r>
              <a:rPr lang="ar-SY" dirty="0" smtClean="0"/>
              <a:t>إدارة المشروع على أساس الخط الأساس للجدول الزمني .</a:t>
            </a:r>
          </a:p>
          <a:p>
            <a:r>
              <a:rPr lang="ar-SY" dirty="0" smtClean="0"/>
              <a:t>معرفة متى تنفيذ التغييرات في حالة حدوث مشاكل في الجدول الزمني .</a:t>
            </a:r>
          </a:p>
          <a:p>
            <a:r>
              <a:rPr lang="ar-SY" dirty="0" smtClean="0"/>
              <a:t>تنفيذ عملية إنشاء تقديرات تتمتع بأكثر دقة ممكنة .</a:t>
            </a:r>
          </a:p>
          <a:p>
            <a:r>
              <a:rPr lang="ar-SY" dirty="0" smtClean="0"/>
              <a:t>تلبية أي تقديرات متفق عليها مع أصحاب المصلحة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أنواع تقديرات المدة الزمنية </a:t>
            </a:r>
            <a:br>
              <a:rPr lang="ar-SY" dirty="0" smtClean="0"/>
            </a:br>
            <a:r>
              <a:rPr lang="en-US" dirty="0" smtClean="0"/>
              <a:t>Duration Estimating Types </a:t>
            </a:r>
            <a:endParaRPr lang="en-US" dirty="0"/>
          </a:p>
        </p:txBody>
      </p:sp>
      <p:sp>
        <p:nvSpPr>
          <p:cNvPr id="3" name="Content Placeholder 2"/>
          <p:cNvSpPr>
            <a:spLocks noGrp="1"/>
          </p:cNvSpPr>
          <p:nvPr>
            <p:ph idx="1"/>
          </p:nvPr>
        </p:nvSpPr>
        <p:spPr/>
        <p:txBody>
          <a:bodyPr>
            <a:normAutofit fontScale="85000" lnSpcReduction="20000"/>
          </a:bodyPr>
          <a:lstStyle/>
          <a:p>
            <a:r>
              <a:rPr lang="ar-SY" dirty="0" smtClean="0"/>
              <a:t>التقدير المشابه - </a:t>
            </a:r>
            <a:r>
              <a:rPr lang="en-US" dirty="0" smtClean="0"/>
              <a:t>Analogous Estimating  :</a:t>
            </a:r>
          </a:p>
          <a:p>
            <a:pPr lvl="1"/>
            <a:r>
              <a:rPr lang="ar-SY" dirty="0" smtClean="0"/>
              <a:t>المشروع  « </a:t>
            </a:r>
            <a:r>
              <a:rPr lang="en-US" dirty="0" smtClean="0"/>
              <a:t>A</a:t>
            </a:r>
            <a:r>
              <a:rPr lang="ar-SY" dirty="0" smtClean="0"/>
              <a:t> « هو مثل 3 مشاريع سابقة أنجزناها .</a:t>
            </a:r>
          </a:p>
          <a:p>
            <a:pPr lvl="1"/>
            <a:r>
              <a:rPr lang="ar-SY" dirty="0" smtClean="0"/>
              <a:t>هي شكل من أشكال أحكام الخبراء .</a:t>
            </a:r>
          </a:p>
          <a:p>
            <a:r>
              <a:rPr lang="ar-SY" dirty="0" smtClean="0"/>
              <a:t>التقدير الحدودي ( البارامتري ) - </a:t>
            </a:r>
            <a:r>
              <a:rPr lang="en-US" dirty="0" smtClean="0"/>
              <a:t>Parametric Estimating :</a:t>
            </a:r>
          </a:p>
          <a:p>
            <a:pPr lvl="1"/>
            <a:r>
              <a:rPr lang="ar-SY" dirty="0" smtClean="0"/>
              <a:t>إذا كان الأمر يستغرق يوماً واحداً ويكلف ( </a:t>
            </a:r>
            <a:r>
              <a:rPr lang="en-US" dirty="0" smtClean="0"/>
              <a:t>X ) $ </a:t>
            </a:r>
            <a:r>
              <a:rPr lang="ar-SY" dirty="0" smtClean="0"/>
              <a:t>لبناء القطعة فإن 1,000 قطعة سوف تأخذ  1000 يوم وستكلف 1000</a:t>
            </a:r>
            <a:r>
              <a:rPr lang="en-US" dirty="0" smtClean="0"/>
              <a:t>X .</a:t>
            </a:r>
          </a:p>
          <a:p>
            <a:r>
              <a:rPr lang="ar-SY" dirty="0" smtClean="0"/>
              <a:t>تقدير النقاط الثلاث (توزيع بيرت الثلاثي) :</a:t>
            </a:r>
          </a:p>
          <a:p>
            <a:pPr lvl="1"/>
            <a:r>
              <a:rPr lang="ar-SY" dirty="0" smtClean="0"/>
              <a:t>بيرت : المتوسط المرجح باستخدام الأساليب الإحصائية .</a:t>
            </a:r>
          </a:p>
          <a:p>
            <a:pPr lvl="1"/>
            <a:r>
              <a:rPr lang="ar-SY" dirty="0" smtClean="0"/>
              <a:t>التوزيع الثلاثي : المتوسط غير المرجح لثلاث نقاط .</a:t>
            </a:r>
          </a:p>
          <a:p>
            <a:r>
              <a:rPr lang="ar-SY" dirty="0" smtClean="0"/>
              <a:t>التقدير من أسفل إلى أعلى - </a:t>
            </a:r>
            <a:r>
              <a:rPr lang="en-US" dirty="0" smtClean="0"/>
              <a:t>Bottom-Up estimating :</a:t>
            </a:r>
          </a:p>
          <a:p>
            <a:r>
              <a:rPr lang="ar-SY" dirty="0" smtClean="0"/>
              <a:t>التقديرات المفصلة على أساس القيم التاريخية الموثوقة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أنواع تقديرات المدة الزمنية </a:t>
            </a:r>
            <a:br>
              <a:rPr lang="ar-SY" dirty="0" smtClean="0"/>
            </a:br>
            <a:r>
              <a:rPr lang="en-US" dirty="0" smtClean="0"/>
              <a:t>Duration Estimating Types </a:t>
            </a:r>
            <a:endParaRPr lang="en-US" dirty="0"/>
          </a:p>
        </p:txBody>
      </p:sp>
      <p:sp>
        <p:nvSpPr>
          <p:cNvPr id="3" name="Content Placeholder 2"/>
          <p:cNvSpPr>
            <a:spLocks noGrp="1"/>
          </p:cNvSpPr>
          <p:nvPr>
            <p:ph idx="1"/>
          </p:nvPr>
        </p:nvSpPr>
        <p:spPr>
          <a:xfrm>
            <a:off x="533400" y="1524000"/>
            <a:ext cx="8229600" cy="4876800"/>
          </a:xfrm>
        </p:spPr>
        <p:txBody>
          <a:bodyPr>
            <a:normAutofit fontScale="92500" lnSpcReduction="20000"/>
          </a:bodyPr>
          <a:lstStyle/>
          <a:p>
            <a:r>
              <a:rPr lang="ar-SY" sz="2800" dirty="0" smtClean="0"/>
              <a:t>رأي الخبراء - </a:t>
            </a:r>
            <a:r>
              <a:rPr lang="en-US" sz="2800" dirty="0" smtClean="0"/>
              <a:t>Expert Judgment : </a:t>
            </a:r>
            <a:r>
              <a:rPr lang="ar-SY" sz="2800" dirty="0" smtClean="0"/>
              <a:t>الخبرة المستقاة من الخبراء بالموضوع .</a:t>
            </a:r>
          </a:p>
          <a:p>
            <a:r>
              <a:rPr lang="ar-SY" sz="2800" dirty="0" smtClean="0"/>
              <a:t>تحليل الإحتياطيات - </a:t>
            </a:r>
            <a:r>
              <a:rPr lang="en-US" sz="2800" dirty="0" smtClean="0"/>
              <a:t>Reserve Analysis : </a:t>
            </a:r>
            <a:r>
              <a:rPr lang="ar-SY" sz="2800" dirty="0" smtClean="0"/>
              <a:t>سيتم تغطيتها في فصل المخاطر .</a:t>
            </a:r>
          </a:p>
          <a:p>
            <a:r>
              <a:rPr lang="ar-SY" sz="2800" dirty="0" smtClean="0"/>
              <a:t>تقديرات النقطة الواحدة : بناء على رأي الخبراء ، ولكن له العديد من الآثار السلبية على المشروع مثل : </a:t>
            </a:r>
          </a:p>
          <a:p>
            <a:pPr lvl="1"/>
            <a:r>
              <a:rPr lang="ar-SY" sz="2400" dirty="0" smtClean="0"/>
              <a:t>من السهل على أعضاء الفريق حشو التقديرات .</a:t>
            </a:r>
          </a:p>
          <a:p>
            <a:pPr lvl="1"/>
            <a:r>
              <a:rPr lang="ar-SY" sz="2400" dirty="0" smtClean="0"/>
              <a:t>تحاول الموارد إرضاء رئيسها بدلاً من تلبية احتياجات المشروع .</a:t>
            </a:r>
          </a:p>
          <a:p>
            <a:pPr lvl="1"/>
            <a:r>
              <a:rPr lang="ar-SY" sz="2400" dirty="0" smtClean="0"/>
              <a:t>التقديرات غير موثوق بها للغاية وتساهم في حدوث مخاطر خفية .</a:t>
            </a:r>
          </a:p>
          <a:p>
            <a:pPr lvl="1"/>
            <a:r>
              <a:rPr lang="ar-SY" sz="2400" dirty="0" smtClean="0"/>
              <a:t>الجداول الزمنية هي في أحسن الأحوال غير واقعية ، وفي أسوأ الأحوال غير قابلة للتحقق .</a:t>
            </a:r>
          </a:p>
          <a:p>
            <a:r>
              <a:rPr lang="ar-SY" sz="2800" dirty="0" smtClean="0"/>
              <a:t>الاستدلال - </a:t>
            </a:r>
            <a:r>
              <a:rPr lang="en-US" sz="2800" dirty="0" smtClean="0"/>
              <a:t>Heuristics: </a:t>
            </a:r>
            <a:r>
              <a:rPr lang="ar-SY" sz="2800" dirty="0" smtClean="0"/>
              <a:t>حل المشكلات بطرق التجربة والخطأ - </a:t>
            </a:r>
            <a:r>
              <a:rPr lang="en-US" sz="2800" dirty="0" smtClean="0"/>
              <a:t>trial-and-error </a:t>
            </a:r>
            <a:r>
              <a:rPr lang="ar-SY" sz="2800" dirty="0" smtClean="0"/>
              <a:t>قاعدة من قواعد حكم التجربة - </a:t>
            </a:r>
            <a:r>
              <a:rPr lang="en-US" sz="2800" dirty="0" smtClean="0"/>
              <a:t>rule of thumb .</a:t>
            </a:r>
          </a:p>
          <a:p>
            <a:endParaRPr lang="en-US" sz="2800" dirty="0"/>
          </a:p>
        </p:txBody>
      </p:sp>
    </p:spTree>
    <p:extLst>
      <p:ext uri="{BB962C8B-B14F-4D97-AF65-F5344CB8AC3E}">
        <p14:creationId xmlns:p14="http://schemas.microsoft.com/office/powerpoint/2010/main" val="3619657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دقة طرق تقدير </a:t>
            </a:r>
            <a:br>
              <a:rPr lang="ar-SY" dirty="0" smtClean="0"/>
            </a:br>
            <a:r>
              <a:rPr lang="en-US" dirty="0" smtClean="0"/>
              <a:t>Accuracy of Estimating Methods </a:t>
            </a:r>
            <a:endParaRPr lang="en-US" dirty="0"/>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8839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657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الإحصاء من أجل الامتحان </a:t>
            </a:r>
            <a:br>
              <a:rPr lang="ar-SY" dirty="0" smtClean="0"/>
            </a:br>
            <a:r>
              <a:rPr lang="en-US" dirty="0" smtClean="0"/>
              <a:t>Statistics for the Exam </a:t>
            </a:r>
            <a:endParaRPr lang="en-US" dirty="0"/>
          </a:p>
        </p:txBody>
      </p:sp>
      <p:sp>
        <p:nvSpPr>
          <p:cNvPr id="3" name="Content Placeholder 2"/>
          <p:cNvSpPr>
            <a:spLocks noGrp="1"/>
          </p:cNvSpPr>
          <p:nvPr>
            <p:ph idx="1"/>
          </p:nvPr>
        </p:nvSpPr>
        <p:spPr/>
        <p:txBody>
          <a:bodyPr>
            <a:normAutofit fontScale="85000" lnSpcReduction="10000"/>
          </a:bodyPr>
          <a:lstStyle/>
          <a:p>
            <a:r>
              <a:rPr lang="ar-SY" dirty="0" smtClean="0"/>
              <a:t>" المتوسط - </a:t>
            </a:r>
            <a:r>
              <a:rPr lang="en-US" dirty="0" smtClean="0"/>
              <a:t>Average " </a:t>
            </a:r>
            <a:r>
              <a:rPr lang="ar-SY" dirty="0" smtClean="0"/>
              <a:t>أو " المتوسط - ‘</a:t>
            </a:r>
            <a:r>
              <a:rPr lang="en-US" dirty="0" smtClean="0"/>
              <a:t>Mean " </a:t>
            </a:r>
            <a:r>
              <a:rPr lang="ar-SY" dirty="0" smtClean="0"/>
              <a:t>وهو يشير إلى المتوسط الحسابي ( وليس الوسط الهندسي ) . لاشتقاق المتوسط أو متوسط أي مجموعة من الأرقام ، ببساطة هو مجموع كل الأرقام في المجموعة تقسيم العدد الإجمالي لتلك الأرقام ( القراءات ) في العينة . مثال - حساب المتوسط للمجموعة التالية من الأرقام : 2،7،12،17،4،21،23 . مجموع الأرقام يبلغ 86. وعددها في العينة : 7. بتقسيم 86 على 7 نحصل على المتوسط  =  12.29.</a:t>
            </a:r>
          </a:p>
          <a:p>
            <a:r>
              <a:rPr lang="ar-SY" dirty="0" smtClean="0"/>
              <a:t>الانحراف المعياري - وهذا ما يسمى أيضاً " سيجما - </a:t>
            </a:r>
            <a:r>
              <a:rPr lang="el-GR" dirty="0" smtClean="0"/>
              <a:t>σ " </a:t>
            </a:r>
            <a:r>
              <a:rPr lang="ar-SY" dirty="0" smtClean="0"/>
              <a:t>هي القيمة التي تمثل عادة بالرمز اليوناني '</a:t>
            </a:r>
            <a:r>
              <a:rPr lang="el-GR" dirty="0" smtClean="0"/>
              <a:t>σ'. </a:t>
            </a:r>
            <a:r>
              <a:rPr lang="ar-SY" dirty="0" smtClean="0"/>
              <a:t>يعتبر الانحراف المعياري هو مقياس الدقة ؛ كلما كان الانحراف المعياري ( </a:t>
            </a:r>
            <a:r>
              <a:rPr lang="el-GR" dirty="0" smtClean="0"/>
              <a:t>σ ) </a:t>
            </a:r>
            <a:r>
              <a:rPr lang="ar-SY" dirty="0" smtClean="0"/>
              <a:t>أصغر كانت الدقة أضيق ( أكثر دقة )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a:t>الإحصاء من أجل الامتحان </a:t>
            </a:r>
            <a:br>
              <a:rPr lang="ar-SY" dirty="0"/>
            </a:br>
            <a:r>
              <a:rPr lang="en-US" dirty="0"/>
              <a:t>Statistics for the Exam </a:t>
            </a:r>
          </a:p>
        </p:txBody>
      </p:sp>
      <p:sp>
        <p:nvSpPr>
          <p:cNvPr id="3" name="Content Placeholder 2"/>
          <p:cNvSpPr>
            <a:spLocks noGrp="1"/>
          </p:cNvSpPr>
          <p:nvPr>
            <p:ph idx="1"/>
          </p:nvPr>
        </p:nvSpPr>
        <p:spPr/>
        <p:txBody>
          <a:bodyPr>
            <a:normAutofit/>
          </a:bodyPr>
          <a:lstStyle/>
          <a:p>
            <a:r>
              <a:rPr lang="ar-SY" sz="2400" dirty="0" smtClean="0"/>
              <a:t>المجال  1 انحراف معياري (</a:t>
            </a:r>
            <a:r>
              <a:rPr lang="el-GR" sz="2400" dirty="0" smtClean="0"/>
              <a:t>σ '1 ') </a:t>
            </a:r>
            <a:r>
              <a:rPr lang="ar-SY" sz="2400" dirty="0" smtClean="0"/>
              <a:t>فوق وتحت يعني يساوي 68٪ من فضاء العينة .</a:t>
            </a:r>
          </a:p>
          <a:p>
            <a:r>
              <a:rPr lang="ar-SY" sz="2400" dirty="0" smtClean="0"/>
              <a:t>المجال  2 انحراف معيارية ('2 </a:t>
            </a:r>
            <a:r>
              <a:rPr lang="el-GR" sz="2400" dirty="0" smtClean="0"/>
              <a:t>σ ') </a:t>
            </a:r>
            <a:r>
              <a:rPr lang="ar-SY" sz="2400" dirty="0" smtClean="0"/>
              <a:t>فوق وتحت يعني يساوي 95٪ من فضاء العينة .</a:t>
            </a:r>
          </a:p>
          <a:p>
            <a:r>
              <a:rPr lang="ar-SY" sz="2400" dirty="0" smtClean="0"/>
              <a:t>المجال  3 انحراف معياري ('3 </a:t>
            </a:r>
            <a:r>
              <a:rPr lang="el-GR" sz="2400" dirty="0" smtClean="0"/>
              <a:t>σ ') </a:t>
            </a:r>
            <a:r>
              <a:rPr lang="ar-SY" sz="2400" dirty="0" smtClean="0"/>
              <a:t>فوق وتحت يعني يساوي 99٪ من فضاء العينة .</a:t>
            </a:r>
          </a:p>
          <a:p>
            <a:pPr marL="0" indent="0" algn="ctr">
              <a:buNone/>
            </a:pPr>
            <a:endParaRPr lang="ar-SY" sz="240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962400"/>
            <a:ext cx="4526280" cy="27432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حسابات بيرت </a:t>
            </a:r>
            <a:br>
              <a:rPr lang="ar-SY" dirty="0" smtClean="0"/>
            </a:br>
            <a:r>
              <a:rPr lang="en-US" dirty="0" smtClean="0"/>
              <a:t>PERT Calculation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ar-SY" dirty="0" smtClean="0"/>
              <a:t>بيرت :</a:t>
            </a:r>
          </a:p>
          <a:p>
            <a:r>
              <a:rPr lang="ar-SY" dirty="0" smtClean="0"/>
              <a:t>المتوسط = </a:t>
            </a:r>
            <a:r>
              <a:rPr lang="en-US" dirty="0" smtClean="0"/>
              <a:t>( to + 4 * mlt +  tp ) / 6</a:t>
            </a:r>
          </a:p>
          <a:p>
            <a:r>
              <a:rPr lang="ar-SY" dirty="0" smtClean="0"/>
              <a:t>الإنحراف المعياري ,  </a:t>
            </a:r>
            <a:r>
              <a:rPr lang="el-GR" dirty="0" smtClean="0"/>
              <a:t>σ = (  </a:t>
            </a:r>
            <a:r>
              <a:rPr lang="en-US" dirty="0" smtClean="0"/>
              <a:t>tp -  to) / 6</a:t>
            </a:r>
          </a:p>
          <a:p>
            <a:r>
              <a:rPr lang="ar-SY" dirty="0" smtClean="0"/>
              <a:t>الفرق = </a:t>
            </a:r>
            <a:r>
              <a:rPr lang="el-GR" dirty="0" smtClean="0"/>
              <a:t>σ2</a:t>
            </a:r>
            <a:endParaRPr lang="ar-SY" dirty="0" smtClean="0"/>
          </a:p>
          <a:p>
            <a:pPr marL="0" indent="0">
              <a:buNone/>
            </a:pPr>
            <a:r>
              <a:rPr lang="ar-SY" dirty="0" smtClean="0"/>
              <a:t>التوزيع المثلثي </a:t>
            </a:r>
          </a:p>
          <a:p>
            <a:r>
              <a:rPr lang="ar-SY" dirty="0" smtClean="0"/>
              <a:t>المتوسط = </a:t>
            </a:r>
            <a:r>
              <a:rPr lang="ar-SY" dirty="0"/>
              <a:t>3</a:t>
            </a:r>
            <a:r>
              <a:rPr lang="en-US" dirty="0" smtClean="0"/>
              <a:t>( </a:t>
            </a:r>
            <a:r>
              <a:rPr lang="en-US" dirty="0"/>
              <a:t>to + </a:t>
            </a:r>
            <a:r>
              <a:rPr lang="en-US" dirty="0" smtClean="0"/>
              <a:t>mlt </a:t>
            </a:r>
            <a:r>
              <a:rPr lang="en-US" dirty="0"/>
              <a:t>+  tp ) / </a:t>
            </a:r>
            <a:endParaRPr lang="en-US" dirty="0" smtClean="0"/>
          </a:p>
          <a:p>
            <a:r>
              <a:rPr lang="ar-SY" dirty="0" smtClean="0"/>
              <a:t>الإنحراف المعياري ,  </a:t>
            </a:r>
            <a:r>
              <a:rPr lang="el-GR" dirty="0" smtClean="0"/>
              <a:t>σ = (  </a:t>
            </a:r>
            <a:r>
              <a:rPr lang="en-US" dirty="0" smtClean="0"/>
              <a:t>tp -  to) / 3</a:t>
            </a:r>
          </a:p>
          <a:p>
            <a:r>
              <a:rPr lang="ar-SY" dirty="0" smtClean="0"/>
              <a:t>الفرق = </a:t>
            </a:r>
            <a:r>
              <a:rPr lang="el-GR" dirty="0" smtClean="0"/>
              <a:t>σ2</a:t>
            </a:r>
            <a:endParaRPr lang="ar-SY" dirty="0" smtClean="0"/>
          </a:p>
          <a:p>
            <a:pPr marL="0" indent="0">
              <a:buNone/>
            </a:pPr>
            <a:r>
              <a:rPr lang="ar-SY" dirty="0" smtClean="0"/>
              <a:t>حيث :</a:t>
            </a:r>
          </a:p>
          <a:p>
            <a:pPr lvl="1"/>
            <a:r>
              <a:rPr lang="en-US" dirty="0" smtClean="0"/>
              <a:t>to </a:t>
            </a:r>
            <a:r>
              <a:rPr lang="ar-SY" dirty="0" smtClean="0"/>
              <a:t>هي الزمن المتفائل .</a:t>
            </a:r>
          </a:p>
          <a:p>
            <a:pPr lvl="1"/>
            <a:r>
              <a:rPr lang="en-US" dirty="0" smtClean="0"/>
              <a:t>Tml</a:t>
            </a:r>
            <a:r>
              <a:rPr lang="ar-SY" dirty="0" smtClean="0"/>
              <a:t> هي الزمن الأرجح .</a:t>
            </a:r>
          </a:p>
          <a:p>
            <a:pPr lvl="1"/>
            <a:r>
              <a:rPr lang="en-US" dirty="0" smtClean="0"/>
              <a:t>Tp</a:t>
            </a:r>
            <a:r>
              <a:rPr lang="ar-SY" dirty="0" smtClean="0"/>
              <a:t>  هي الزمن المتشائم .</a:t>
            </a:r>
            <a:endParaRPr lang="el-GR" dirty="0" smtClean="0"/>
          </a:p>
          <a:p>
            <a:pPr lvl="1"/>
            <a:r>
              <a:rPr lang="el-GR" dirty="0" smtClean="0"/>
              <a:t>σ</a:t>
            </a:r>
            <a:r>
              <a:rPr lang="ar-SY" dirty="0" smtClean="0"/>
              <a:t> هي الإنحراف التربيعي .</a:t>
            </a:r>
            <a:endParaRPr lang="el-GR" dirty="0" smtClean="0"/>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إدارة الزمن </a:t>
            </a:r>
            <a:br>
              <a:rPr lang="ar-SY" dirty="0" smtClean="0"/>
            </a:br>
            <a:r>
              <a:rPr lang="en-US" dirty="0" smtClean="0"/>
              <a:t>Time Management </a:t>
            </a:r>
            <a:endParaRPr lang="en-US" dirty="0"/>
          </a:p>
        </p:txBody>
      </p:sp>
      <p:sp>
        <p:nvSpPr>
          <p:cNvPr id="3" name="Content Placeholder 2"/>
          <p:cNvSpPr>
            <a:spLocks noGrp="1"/>
          </p:cNvSpPr>
          <p:nvPr>
            <p:ph idx="1"/>
          </p:nvPr>
        </p:nvSpPr>
        <p:spPr/>
        <p:txBody>
          <a:bodyPr/>
          <a:lstStyle/>
          <a:p>
            <a:pPr marL="0" indent="0">
              <a:buNone/>
            </a:pPr>
            <a:r>
              <a:rPr lang="ar-SY" dirty="0" smtClean="0"/>
              <a:t>واحدة من الوظائف الرئيسية لمدير المشروع هي التأكد مما إذا كان المشروع يمكن أن يلبي تاريخ انتهائه المطلوب حسب الجدول الزمني ، ووضع خيارات لضمان أن هذا سيحدث فعلاً . وهذا يجب أن يحدث قبل أن يبدأ تنفيذ المشروع . وبالتالي فإن أغلب العمليات في إدارة الوقت تحدث في مرحلة التخطيط ؛ كل عملية تحدث في ترتيب منطقي ، وتبلغ ذروتها في وضع الجدول الزمني .</a:t>
            </a:r>
            <a:endParaRPr lang="en-US" dirty="0"/>
          </a:p>
        </p:txBody>
      </p:sp>
    </p:spTree>
    <p:extLst>
      <p:ext uri="{BB962C8B-B14F-4D97-AF65-F5344CB8AC3E}">
        <p14:creationId xmlns:p14="http://schemas.microsoft.com/office/powerpoint/2010/main" val="3619657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وضع الجدول الزمني </a:t>
            </a:r>
            <a:br>
              <a:rPr lang="ar-SY" dirty="0" smtClean="0"/>
            </a:br>
            <a:r>
              <a:rPr lang="en-US" dirty="0" smtClean="0"/>
              <a:t>Develop Schedule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6347" y="1600200"/>
            <a:ext cx="6751306" cy="4525963"/>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وضع الجدول الزمني </a:t>
            </a:r>
            <a:br>
              <a:rPr lang="ar-SY" dirty="0" smtClean="0"/>
            </a:br>
            <a:r>
              <a:rPr lang="en-US" dirty="0" smtClean="0"/>
              <a:t>Develop Schedule </a:t>
            </a:r>
            <a:endParaRPr lang="en-US" dirty="0"/>
          </a:p>
        </p:txBody>
      </p:sp>
      <p:sp>
        <p:nvSpPr>
          <p:cNvPr id="3" name="Content Placeholder 2"/>
          <p:cNvSpPr>
            <a:spLocks noGrp="1"/>
          </p:cNvSpPr>
          <p:nvPr>
            <p:ph idx="1"/>
          </p:nvPr>
        </p:nvSpPr>
        <p:spPr/>
        <p:txBody>
          <a:bodyPr/>
          <a:lstStyle/>
          <a:p>
            <a:pPr marL="0" indent="0">
              <a:buNone/>
            </a:pPr>
            <a:r>
              <a:rPr lang="ar-SY" dirty="0" smtClean="0"/>
              <a:t>تطوير الجدول الزمني للمشروع هو تتويج للخطوات الأربع السابقة التي استعرضنا . من أجل إنشاء جدول زمني نحن بحاجة إلى :</a:t>
            </a:r>
          </a:p>
          <a:p>
            <a:pPr marL="0" indent="0">
              <a:buNone/>
            </a:pPr>
            <a:endParaRPr lang="ar-SY" dirty="0" smtClean="0"/>
          </a:p>
          <a:p>
            <a:r>
              <a:rPr lang="ar-SY" dirty="0" smtClean="0"/>
              <a:t>قائمة الأنشطة .</a:t>
            </a:r>
          </a:p>
          <a:p>
            <a:r>
              <a:rPr lang="ar-SY" dirty="0" smtClean="0"/>
              <a:t>أنشطة متسلسلة على النحو الصحيح .</a:t>
            </a:r>
          </a:p>
          <a:p>
            <a:r>
              <a:rPr lang="ar-SY" dirty="0" smtClean="0"/>
              <a:t>تقديرات الموارد للأنشطة .</a:t>
            </a:r>
          </a:p>
          <a:p>
            <a:r>
              <a:rPr lang="ar-SY" dirty="0" smtClean="0"/>
              <a:t>الفترات الزمنية الأنشطة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الخط الأساس للجدول الزمني </a:t>
            </a:r>
            <a:br>
              <a:rPr lang="ar-SY" dirty="0" smtClean="0"/>
            </a:br>
            <a:r>
              <a:rPr lang="en-US" dirty="0" smtClean="0"/>
              <a:t>schedule baseline </a:t>
            </a:r>
            <a:endParaRPr lang="en-US" dirty="0"/>
          </a:p>
        </p:txBody>
      </p:sp>
      <p:sp>
        <p:nvSpPr>
          <p:cNvPr id="3" name="Content Placeholder 2"/>
          <p:cNvSpPr>
            <a:spLocks noGrp="1"/>
          </p:cNvSpPr>
          <p:nvPr>
            <p:ph idx="1"/>
          </p:nvPr>
        </p:nvSpPr>
        <p:spPr/>
        <p:txBody>
          <a:bodyPr/>
          <a:lstStyle/>
          <a:p>
            <a:pPr marL="0" indent="0">
              <a:buNone/>
            </a:pPr>
            <a:r>
              <a:rPr lang="ar-SY" dirty="0" smtClean="0"/>
              <a:t>هو النسخة المصادق عليها من الجدول الزمني للمشروع وهو يشكل عنصراً من خطة إدارة المشروع . وهو متفق عليه ، وموافق وموقع عليه من قبل فريق إدارة المشروع وأصحاب المصلحة المعنيين . الجدولة الوثائق الأساسية والمقبولة أداء الجدول الزمني بما في ذلك تواريخ البدء والانتهاء .</a:t>
            </a:r>
            <a:endParaRPr lang="en-US" dirty="0"/>
          </a:p>
        </p:txBody>
      </p:sp>
    </p:spTree>
    <p:extLst>
      <p:ext uri="{BB962C8B-B14F-4D97-AF65-F5344CB8AC3E}">
        <p14:creationId xmlns:p14="http://schemas.microsoft.com/office/powerpoint/2010/main" val="3619657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a:t>الخط الأساس للجدول الزمني </a:t>
            </a:r>
            <a:br>
              <a:rPr lang="ar-SY" dirty="0"/>
            </a:br>
            <a:r>
              <a:rPr lang="en-US" dirty="0"/>
              <a:t>schedule baseline </a:t>
            </a:r>
          </a:p>
        </p:txBody>
      </p:sp>
      <p:sp>
        <p:nvSpPr>
          <p:cNvPr id="3" name="Content Placeholder 2"/>
          <p:cNvSpPr>
            <a:spLocks noGrp="1"/>
          </p:cNvSpPr>
          <p:nvPr>
            <p:ph idx="1"/>
          </p:nvPr>
        </p:nvSpPr>
        <p:spPr/>
        <p:txBody>
          <a:bodyPr/>
          <a:lstStyle/>
          <a:p>
            <a:r>
              <a:rPr lang="ar-SY" dirty="0" smtClean="0"/>
              <a:t>الفرق بين تقدير الوقت والجدول الزمني هو أن الجدول الزمني مبني على التقاويم . حيث تؤخذ بالإعتبار عطلات نهاية الأسبوع ، والعطلات الرسمية والأخرى ، وتوافر الموارد ، ومجموعة من العناصر الأخرى التي قد تظهر في الجدول النهائي . تشير تقديرات الزمن - </a:t>
            </a:r>
            <a:r>
              <a:rPr lang="en-US" dirty="0" smtClean="0"/>
              <a:t>time estimate </a:t>
            </a:r>
            <a:r>
              <a:rPr lang="ar-SY" dirty="0" smtClean="0"/>
              <a:t>ببساطة إلى الورديات من حيث كم عدد ساعات الوردية الواحدة  أو الأيام التي قد يستغرقها إكمال النشاط . ويطلق على وقت التقدير أيضاً جهد العمل - </a:t>
            </a:r>
            <a:r>
              <a:rPr lang="en-US" dirty="0" smtClean="0"/>
              <a:t>work effort </a:t>
            </a:r>
            <a:r>
              <a:rPr lang="ar-SY" dirty="0" smtClean="0"/>
              <a:t>أو مستوى الجهد - </a:t>
            </a:r>
            <a:r>
              <a:rPr lang="en-US" dirty="0" smtClean="0"/>
              <a:t>level of effort .</a:t>
            </a:r>
            <a:endParaRPr lang="en-US" dirty="0"/>
          </a:p>
        </p:txBody>
      </p:sp>
    </p:spTree>
    <p:extLst>
      <p:ext uri="{BB962C8B-B14F-4D97-AF65-F5344CB8AC3E}">
        <p14:creationId xmlns:p14="http://schemas.microsoft.com/office/powerpoint/2010/main" val="3619657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الركود والطفو </a:t>
            </a:r>
            <a:br>
              <a:rPr lang="ar-SY" dirty="0" smtClean="0"/>
            </a:br>
            <a:r>
              <a:rPr lang="en-US" dirty="0" smtClean="0"/>
              <a:t>Slack and Float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612" y="1866568"/>
            <a:ext cx="6364776" cy="3993226"/>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تعريفات الركود / الطفو </a:t>
            </a:r>
            <a:endParaRPr lang="en-US" dirty="0"/>
          </a:p>
        </p:txBody>
      </p:sp>
      <p:sp>
        <p:nvSpPr>
          <p:cNvPr id="3" name="Content Placeholder 2"/>
          <p:cNvSpPr>
            <a:spLocks noGrp="1"/>
          </p:cNvSpPr>
          <p:nvPr>
            <p:ph idx="1"/>
          </p:nvPr>
        </p:nvSpPr>
        <p:spPr/>
        <p:txBody>
          <a:bodyPr>
            <a:normAutofit fontScale="92500" lnSpcReduction="20000"/>
          </a:bodyPr>
          <a:lstStyle/>
          <a:p>
            <a:r>
              <a:rPr lang="ar-SY" b="1" dirty="0" smtClean="0"/>
              <a:t>البدء المبكرة -  </a:t>
            </a:r>
            <a:r>
              <a:rPr lang="en-US" b="1" dirty="0" smtClean="0"/>
              <a:t>ES ,  early start </a:t>
            </a:r>
            <a:r>
              <a:rPr lang="ar-SY" b="1" dirty="0" smtClean="0"/>
              <a:t>: </a:t>
            </a:r>
            <a:r>
              <a:rPr lang="ar-SY" dirty="0" smtClean="0"/>
              <a:t>هو أبكر زمن في شبكة الجدول الزمني يمكن أن يبدأ عنده نشاط ما .</a:t>
            </a:r>
          </a:p>
          <a:p>
            <a:r>
              <a:rPr lang="ar-SY" b="1" dirty="0" smtClean="0"/>
              <a:t>البدء المتأخر - </a:t>
            </a:r>
            <a:r>
              <a:rPr lang="en-US" b="1" dirty="0" smtClean="0"/>
              <a:t>LS  , late start . </a:t>
            </a:r>
            <a:r>
              <a:rPr lang="ar-SY" b="1" dirty="0" smtClean="0"/>
              <a:t> : </a:t>
            </a:r>
            <a:r>
              <a:rPr lang="ar-SY" dirty="0" smtClean="0"/>
              <a:t>هو أكثر التواريخ تأخراً في شبكة الجدول الزمني يمكن أن يبدأ عنده أي نشاط من دون التأثير على الإنتهاء المتأخر </a:t>
            </a:r>
            <a:r>
              <a:rPr lang="en-US" dirty="0" smtClean="0"/>
              <a:t>late finish (LF) </a:t>
            </a:r>
            <a:r>
              <a:rPr lang="ar-SY" dirty="0" smtClean="0"/>
              <a:t>لنفس النشاط .</a:t>
            </a:r>
          </a:p>
          <a:p>
            <a:r>
              <a:rPr lang="ar-SY" b="1" dirty="0" smtClean="0"/>
              <a:t>الانتهاء المبكر - </a:t>
            </a:r>
            <a:r>
              <a:rPr lang="en-US" b="1" dirty="0" smtClean="0"/>
              <a:t>EF ,  early finish . </a:t>
            </a:r>
            <a:r>
              <a:rPr lang="ar-SY" b="1" dirty="0" smtClean="0"/>
              <a:t> : </a:t>
            </a:r>
            <a:r>
              <a:rPr lang="ar-SY" dirty="0" smtClean="0"/>
              <a:t>هو أبكر زمن في شبكة الجدول الزمني يمكن عنده إنتهاء النشاط .</a:t>
            </a:r>
          </a:p>
          <a:p>
            <a:r>
              <a:rPr lang="ar-SY" b="1" dirty="0" smtClean="0"/>
              <a:t>الانتهاء المتأخر - </a:t>
            </a:r>
            <a:r>
              <a:rPr lang="en-US" b="1" dirty="0" smtClean="0"/>
              <a:t>LF  ,  late finish . </a:t>
            </a:r>
            <a:r>
              <a:rPr lang="ar-SY" b="1" dirty="0" smtClean="0"/>
              <a:t> : </a:t>
            </a:r>
            <a:r>
              <a:rPr lang="ar-SY" dirty="0" smtClean="0"/>
              <a:t>هو أكثر التواريخ تأخراً في شبكة الجدول الزمني يمكن أن ينتهي عنده نشاط دون التأثير على بداية النشاط التالي .</a:t>
            </a:r>
          </a:p>
          <a:p>
            <a:pPr marL="0" indent="0" algn="ctr">
              <a:buNone/>
            </a:pPr>
            <a:r>
              <a:rPr lang="ar-SY" dirty="0" smtClean="0"/>
              <a:t>الركود / الطفو = </a:t>
            </a:r>
            <a:r>
              <a:rPr lang="en-US" dirty="0" smtClean="0"/>
              <a:t>ES - LS  </a:t>
            </a:r>
            <a:r>
              <a:rPr lang="ar-SY" dirty="0" smtClean="0"/>
              <a:t> أو </a:t>
            </a:r>
            <a:r>
              <a:rPr lang="en-US" dirty="0" smtClean="0"/>
              <a:t>EF – LF  .</a:t>
            </a:r>
            <a:endParaRPr lang="ar-SY" dirty="0" smtClean="0"/>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تعريف المسار الحرج </a:t>
            </a:r>
            <a:br>
              <a:rPr lang="ar-SY" dirty="0" smtClean="0"/>
            </a:br>
            <a:r>
              <a:rPr lang="en-US" dirty="0" smtClean="0"/>
              <a:t>Critical Path Definition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ar-SY" dirty="0" smtClean="0"/>
              <a:t>المسار الحرج في المخطط الشبكي هو أطول مسار من خلال الشبكة اوالذي ينتج أقصر وقت ممكن لإتمام العمل في المشروع . وهو يحتوي على الأنشطة التي طفوها -  الصفر أو سالب . ( مع التسلسل في طريقة الأسبقية ، يمكن أن يكون الطفو = الصفر ، أو سالب أو موجباً وذلك اعتماداً على القيود ) يحدد المسار الحرج الخطوط العريضة لسلسلة من التبعيات الإلزامية في ما هو عادة يشكل سلسلة من علاقات الإنتهاء -  للبدء </a:t>
            </a:r>
          </a:p>
          <a:p>
            <a:r>
              <a:rPr lang="ar-SY" dirty="0" smtClean="0"/>
              <a:t>يمكن أن يكون هناك أكثر من مسار حرج واحد .</a:t>
            </a:r>
          </a:p>
          <a:p>
            <a:r>
              <a:rPr lang="ar-SY" dirty="0" smtClean="0"/>
              <a:t>يمكن أن يتغير المسار الحرج .</a:t>
            </a:r>
          </a:p>
          <a:p>
            <a:r>
              <a:rPr lang="ar-SY" dirty="0" smtClean="0"/>
              <a:t>المسار الحرج لديه طفو = الصفر *.</a:t>
            </a:r>
          </a:p>
          <a:p>
            <a:r>
              <a:rPr lang="ar-SY" dirty="0" smtClean="0"/>
              <a:t>المسار الذي له طفو سالب يعني أنك متأخر عن تواريخ الجدول الزمني . بصفتك مديراً للمشروع ، عملك هو ضغط الجدول الزمني والقضاء على الطفو السالب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عداد مخطط الشبكة </a:t>
            </a:r>
            <a:br>
              <a:rPr lang="ar-SY" dirty="0" smtClean="0"/>
            </a:br>
            <a:r>
              <a:rPr lang="ar-SY" dirty="0" smtClean="0"/>
              <a:t> </a:t>
            </a:r>
            <a:r>
              <a:rPr lang="en-US" dirty="0" smtClean="0"/>
              <a:t>Network Diagram Setup</a:t>
            </a:r>
            <a:endParaRPr lang="en-US" dirty="0"/>
          </a:p>
        </p:txBody>
      </p:sp>
      <p:sp>
        <p:nvSpPr>
          <p:cNvPr id="3" name="Content Placeholder 2"/>
          <p:cNvSpPr>
            <a:spLocks noGrp="1"/>
          </p:cNvSpPr>
          <p:nvPr>
            <p:ph idx="1"/>
          </p:nvPr>
        </p:nvSpPr>
        <p:spPr/>
        <p:txBody>
          <a:bodyPr>
            <a:normAutofit/>
          </a:bodyPr>
          <a:lstStyle/>
          <a:p>
            <a:r>
              <a:rPr lang="ar-SY" sz="2400" dirty="0" smtClean="0"/>
              <a:t>المنهج القياسي لإنشاء المخطط الشبكي هو استخدام ما يعرف باسم أسلوب " المربعات السبعة " .</a:t>
            </a:r>
          </a:p>
          <a:p>
            <a:r>
              <a:rPr lang="ar-SY" sz="2400" dirty="0" smtClean="0"/>
              <a:t>يتضمن أسلوب " المربعات السبعة " وصفاً للنشاط ، ومعرف النشاط ( هوية النشاط أو رقم النشاط ) ، والمدة الزمنية للنشاط ، وتاريخ البداية المبكرة - (</a:t>
            </a:r>
            <a:r>
              <a:rPr lang="en-US" sz="2400" dirty="0" smtClean="0"/>
              <a:t>ES) ، </a:t>
            </a:r>
            <a:r>
              <a:rPr lang="ar-SY" sz="2400" dirty="0" smtClean="0"/>
              <a:t>وتاريخ البدء المتأخر - (</a:t>
            </a:r>
            <a:r>
              <a:rPr lang="en-US" sz="2400" dirty="0" smtClean="0"/>
              <a:t>LS) ، </a:t>
            </a:r>
            <a:r>
              <a:rPr lang="ar-SY" sz="2400" dirty="0" smtClean="0"/>
              <a:t>وتاريخ الانتهاء المبكر - (</a:t>
            </a:r>
            <a:r>
              <a:rPr lang="en-US" sz="2400" dirty="0" smtClean="0"/>
              <a:t>EF) </a:t>
            </a:r>
            <a:r>
              <a:rPr lang="ar-SY" sz="2400" dirty="0" smtClean="0"/>
              <a:t>وتاريخ الانتهاء المتأخر - (</a:t>
            </a:r>
            <a:r>
              <a:rPr lang="en-US" sz="2400" dirty="0" smtClean="0"/>
              <a:t>LF) .</a:t>
            </a:r>
            <a:endParaRPr lang="ar-SY" sz="2400" dirty="0" smtClean="0"/>
          </a:p>
          <a:p>
            <a:pPr marL="0" indent="0" algn="ctr">
              <a:buNone/>
            </a:pPr>
            <a:endParaRPr lang="en-US" sz="2400" dirty="0" smtClean="0"/>
          </a:p>
          <a:p>
            <a:pPr marL="0" indent="0">
              <a:buNone/>
            </a:pPr>
            <a:endParaRPr lang="en-US" sz="240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114800"/>
            <a:ext cx="2590800" cy="22098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مثال</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8077200" cy="47244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حساب المسار الأمامي </a:t>
            </a:r>
            <a:br>
              <a:rPr lang="ar-SY" dirty="0" smtClean="0"/>
            </a:br>
            <a:r>
              <a:rPr lang="en-US" dirty="0" smtClean="0"/>
              <a:t>Computing the Forward Pass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81200"/>
            <a:ext cx="8153400" cy="41910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إدارة الزمن </a:t>
            </a:r>
            <a:br>
              <a:rPr lang="ar-SY" dirty="0" smtClean="0"/>
            </a:br>
            <a:r>
              <a:rPr lang="en-US" dirty="0" smtClean="0"/>
              <a:t>Time Management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594" y="2064705"/>
            <a:ext cx="7882811" cy="3596952"/>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حساب المسار الخلفي </a:t>
            </a:r>
            <a:br>
              <a:rPr lang="ar-SY" dirty="0" smtClean="0"/>
            </a:br>
            <a:r>
              <a:rPr lang="en-US" dirty="0" smtClean="0"/>
              <a:t>Computing the Backward Pass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8077200" cy="46482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ضغط الجدول الزمني </a:t>
            </a:r>
            <a:br>
              <a:rPr lang="ar-SY" dirty="0" smtClean="0"/>
            </a:br>
            <a:r>
              <a:rPr lang="en-US" dirty="0" smtClean="0"/>
              <a:t>Schedule Compression Techniques </a:t>
            </a:r>
            <a:endParaRPr lang="en-US" dirty="0"/>
          </a:p>
        </p:txBody>
      </p:sp>
      <p:sp>
        <p:nvSpPr>
          <p:cNvPr id="3" name="Content Placeholder 2"/>
          <p:cNvSpPr>
            <a:spLocks noGrp="1"/>
          </p:cNvSpPr>
          <p:nvPr>
            <p:ph idx="1"/>
          </p:nvPr>
        </p:nvSpPr>
        <p:spPr/>
        <p:txBody>
          <a:bodyPr/>
          <a:lstStyle/>
          <a:p>
            <a:r>
              <a:rPr lang="ar-SY" dirty="0" smtClean="0"/>
              <a:t>قد يكون ضرورياً إستخدام تقنيات ضغط الجدول الزمني للتصدي للقيود المفروضة على الجدول الزمني . هناك نوعان من التقنيات الرئيسية من شأنها أن تسمح لمدير المشروع بضغط الجدول الزمني :</a:t>
            </a:r>
          </a:p>
          <a:p>
            <a:endParaRPr lang="ar-SY" dirty="0" smtClean="0"/>
          </a:p>
          <a:p>
            <a:r>
              <a:rPr lang="ar-SY" dirty="0" smtClean="0"/>
              <a:t>المسار السريع - </a:t>
            </a:r>
            <a:r>
              <a:rPr lang="en-US" dirty="0" smtClean="0"/>
              <a:t>Fast Tracking .</a:t>
            </a:r>
          </a:p>
          <a:p>
            <a:r>
              <a:rPr lang="ar-SY" dirty="0" smtClean="0"/>
              <a:t>التحطيم ( القضم ) – </a:t>
            </a:r>
            <a:r>
              <a:rPr lang="en-US" dirty="0" smtClean="0"/>
              <a:t>Crashing .</a:t>
            </a:r>
          </a:p>
          <a:p>
            <a:pPr marL="0" indent="0">
              <a:buNone/>
            </a:pPr>
            <a:endParaRPr lang="en-US" dirty="0"/>
          </a:p>
        </p:txBody>
      </p:sp>
    </p:spTree>
    <p:extLst>
      <p:ext uri="{BB962C8B-B14F-4D97-AF65-F5344CB8AC3E}">
        <p14:creationId xmlns:p14="http://schemas.microsoft.com/office/powerpoint/2010/main" val="3619657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ضغط الجدول الزمني </a:t>
            </a:r>
            <a:br>
              <a:rPr lang="ar-SY" dirty="0" smtClean="0"/>
            </a:br>
            <a:r>
              <a:rPr lang="en-US" dirty="0" smtClean="0"/>
              <a:t>Schedule Compression Techniques </a:t>
            </a:r>
            <a:endParaRPr lang="en-US" dirty="0"/>
          </a:p>
        </p:txBody>
      </p:sp>
      <p:sp>
        <p:nvSpPr>
          <p:cNvPr id="3" name="Content Placeholder 2"/>
          <p:cNvSpPr>
            <a:spLocks noGrp="1"/>
          </p:cNvSpPr>
          <p:nvPr>
            <p:ph idx="1"/>
          </p:nvPr>
        </p:nvSpPr>
        <p:spPr/>
        <p:txBody>
          <a:bodyPr>
            <a:normAutofit fontScale="85000" lnSpcReduction="10000"/>
          </a:bodyPr>
          <a:lstStyle/>
          <a:p>
            <a:r>
              <a:rPr lang="ar-SY" dirty="0" smtClean="0"/>
              <a:t>المسار السريع - </a:t>
            </a:r>
            <a:r>
              <a:rPr lang="en-US" dirty="0" smtClean="0"/>
              <a:t>Fast Tracking :</a:t>
            </a:r>
          </a:p>
          <a:p>
            <a:pPr marL="0" indent="0">
              <a:buNone/>
            </a:pPr>
            <a:r>
              <a:rPr lang="ar-SY" dirty="0" smtClean="0"/>
              <a:t>تسمح هذه التقنية بتداخل الأنشطة أو تنفيذ أنشطة تعمل بالتوازي ( في نفس الوقت ) . إذا كانت التبعيات قد أنشأت بشكل يسمح للأنشطة بالعمل على التوازي ولم تتم إدارتها بشكل صحيح ، فهذا يمكن أن يؤدي إلى مخاطر متعددة منها إعادة الصياغة ( إعادة العمل -  </a:t>
            </a:r>
            <a:r>
              <a:rPr lang="en-US" dirty="0" smtClean="0"/>
              <a:t>rework ) . </a:t>
            </a:r>
            <a:r>
              <a:rPr lang="ar-SY" dirty="0" smtClean="0"/>
              <a:t>وثمة مسألة أخرى وهي إستخدام موارد أكثر من الحمل المعتاد ( فيما لو عملت الأنشطة بشكل متسلسل ) بحيث يمكن أن يحدث إنتقال لنفس الموارد المستخدمة للعمل في عدد من الأنشطة على التوالي . بواسطة تداخل الأنشطة أو تشغيلها على التوازي ، يمكن لمورد ما أن يجد نفسه يعمل فجأة لمدة 16 ساعة في اليوم مثلاً . ومن وظيفة مدير المشروع ضمان ألا يحدث هذا السيناريو الذي سيؤدي إلى إرهاق الموارد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ضغط الجدول الزمني </a:t>
            </a:r>
            <a:br>
              <a:rPr lang="ar-SY" dirty="0" smtClean="0"/>
            </a:br>
            <a:r>
              <a:rPr lang="en-US" dirty="0" smtClean="0"/>
              <a:t>Schedule Compression Techniques </a:t>
            </a:r>
            <a:endParaRPr lang="en-US" dirty="0"/>
          </a:p>
        </p:txBody>
      </p:sp>
      <p:sp>
        <p:nvSpPr>
          <p:cNvPr id="3" name="Content Placeholder 2"/>
          <p:cNvSpPr>
            <a:spLocks noGrp="1"/>
          </p:cNvSpPr>
          <p:nvPr>
            <p:ph idx="1"/>
          </p:nvPr>
        </p:nvSpPr>
        <p:spPr/>
        <p:txBody>
          <a:bodyPr>
            <a:normAutofit fontScale="85000" lnSpcReduction="10000"/>
          </a:bodyPr>
          <a:lstStyle/>
          <a:p>
            <a:r>
              <a:rPr lang="ar-SY" dirty="0" smtClean="0"/>
              <a:t>التحطيم ( القضم ) – </a:t>
            </a:r>
            <a:r>
              <a:rPr lang="en-US" dirty="0" smtClean="0"/>
              <a:t>Crashing :</a:t>
            </a:r>
          </a:p>
          <a:p>
            <a:pPr marL="0" indent="0">
              <a:buNone/>
            </a:pPr>
            <a:r>
              <a:rPr lang="ar-SY" dirty="0" smtClean="0"/>
              <a:t>ينطوي التحطيم ( القضم ) على إضافة موارد للعمل على الأنشطة التي تقع على المسار الحرج والنتائج في هذه الحالة دائماً هي زيادة التكاليف . هذا يمكن أن يؤدي أيضاً إلى  خيارات في وجوب عمل فريق لساعات عمل إضافية لتحقيق القيود الموضوعة الجدول الزمني للمشروع . وهذا يمكن أن يؤدي أيضاً إلى إرهاق الفريق ، ونشوء توقعات غير واقعية بشأن الوقت الفعلي الذي قدر توفيره . مضاعفة تجميع الموارد لا يعني تلقائياً ان نحصل على ضعف ما تم من عمل في الوقت نفسه . وهذا ينطبق بشكل خاص على مشروع البرمجيات . للمزيد من المعلومات ، يرجى قراءة الكلاسيكية من قبل فريدريك بروكس بعنوان : " الرجل / الشهر الأسطوري - </a:t>
            </a:r>
            <a:r>
              <a:rPr lang="en-US" dirty="0" smtClean="0"/>
              <a:t>The Mythical Man Month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8610600" cy="601980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الجدولة الزمنية </a:t>
            </a:r>
            <a:br>
              <a:rPr lang="ar-SY" dirty="0" smtClean="0"/>
            </a:br>
            <a:r>
              <a:rPr lang="en-US" dirty="0" smtClean="0"/>
              <a:t>Scheduling Techniques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6364" y="1600200"/>
            <a:ext cx="5291271" cy="4525963"/>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طريقة السلسلة الحرجة </a:t>
            </a:r>
            <a:br>
              <a:rPr lang="ar-SY" dirty="0" smtClean="0"/>
            </a:br>
            <a:r>
              <a:rPr lang="en-US" dirty="0" smtClean="0"/>
              <a:t>Critical Chain Method </a:t>
            </a:r>
            <a:endParaRPr lang="en-US" dirty="0"/>
          </a:p>
        </p:txBody>
      </p:sp>
      <p:sp>
        <p:nvSpPr>
          <p:cNvPr id="3" name="Content Placeholder 2"/>
          <p:cNvSpPr>
            <a:spLocks noGrp="1"/>
          </p:cNvSpPr>
          <p:nvPr>
            <p:ph idx="1"/>
          </p:nvPr>
        </p:nvSpPr>
        <p:spPr/>
        <p:txBody>
          <a:bodyPr>
            <a:normAutofit fontScale="77500" lnSpcReduction="20000"/>
          </a:bodyPr>
          <a:lstStyle/>
          <a:p>
            <a:r>
              <a:rPr lang="ar-SY" dirty="0" smtClean="0"/>
              <a:t>تستند طريقة السلسلة الحرجة على نظرية من القيود وصفت في بعض التفاصيل في كتاب الحرجة سلسلة إدارة المشاريع من قبل لورانس </a:t>
            </a:r>
            <a:r>
              <a:rPr lang="en-US" dirty="0" smtClean="0"/>
              <a:t>P. </a:t>
            </a:r>
            <a:r>
              <a:rPr lang="ar-SY" dirty="0" smtClean="0"/>
              <a:t>ليتش. بل هو طريقة للتخطيط وإدارة المشاريع تضع التركيز الرئيسي على الموارد اللازمة لتنفيذ أنشطة المشروع . ويتناقض مع طريقتي المسار الحرج وبيرت ، واللتن تؤكدا على أمر آخر هو الجدولة الزمنية الجامدة ، حيث أن شبكة المشروع للسلسلة الحرجة تميل للحفاظ على تسوية تحميل الموارد ، ولكن يطلب منها أن تكون مرنة في أوقات البدء والتبديل بسرعة بين الأنشطة وسلاسل الأنشطة للحفاظ على المشروع بأكمله منفذاً في الموعد المحدد .</a:t>
            </a:r>
          </a:p>
          <a:p>
            <a:r>
              <a:rPr lang="ar-SY" dirty="0" smtClean="0"/>
              <a:t>عن طريق خفض تقديرات كل مهمة بنسبة 50-50 ، قمنا بتخفيض الجدول الزمني للمشروع بنسبة 50٪ على الأقل . ثم يضيف مدير المشروع مخازن مؤقتة إلى نهاية الجدول الزمني للمشروع تساوي 50٪ من مدة الجدول الزمني الجديد . والنتيجة هي أن الجدول الزمني للمشروع هو أقل بنسبة 25٪ تلقائياً من المسار الحرج الأصلي . راجع المثال التالي :</a:t>
            </a:r>
            <a:endParaRPr lang="en-US" dirty="0"/>
          </a:p>
        </p:txBody>
      </p:sp>
    </p:spTree>
    <p:extLst>
      <p:ext uri="{BB962C8B-B14F-4D97-AF65-F5344CB8AC3E}">
        <p14:creationId xmlns:p14="http://schemas.microsoft.com/office/powerpoint/2010/main" val="3619657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a:t>طريقة السلسلة الحرجة </a:t>
            </a:r>
            <a:br>
              <a:rPr lang="ar-SY" dirty="0"/>
            </a:br>
            <a:r>
              <a:rPr lang="en-US" dirty="0"/>
              <a:t>Critical Chain Method </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1902924"/>
          </a:xfrm>
          <a:prstGeom prst="rect">
            <a:avLst/>
          </a:prstGeom>
          <a:noFill/>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918267"/>
            <a:ext cx="8229600" cy="1872933"/>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أمثلية الموارد </a:t>
            </a:r>
            <a:br>
              <a:rPr lang="ar-SY" dirty="0" smtClean="0"/>
            </a:br>
            <a:r>
              <a:rPr lang="en-US" dirty="0" smtClean="0"/>
              <a:t>Resource Optimization Techniques </a:t>
            </a:r>
            <a:endParaRPr lang="en-US" dirty="0"/>
          </a:p>
        </p:txBody>
      </p:sp>
      <p:sp>
        <p:nvSpPr>
          <p:cNvPr id="3" name="Content Placeholder 2"/>
          <p:cNvSpPr>
            <a:spLocks noGrp="1"/>
          </p:cNvSpPr>
          <p:nvPr>
            <p:ph idx="1"/>
          </p:nvPr>
        </p:nvSpPr>
        <p:spPr/>
        <p:txBody>
          <a:bodyPr>
            <a:normAutofit fontScale="92500" lnSpcReduction="10000"/>
          </a:bodyPr>
          <a:lstStyle/>
          <a:p>
            <a:r>
              <a:rPr lang="ar-SY" dirty="0" smtClean="0"/>
              <a:t>تسوية الموارد - </a:t>
            </a:r>
            <a:r>
              <a:rPr lang="en-US" dirty="0" smtClean="0"/>
              <a:t>Resource Leveling :</a:t>
            </a:r>
          </a:p>
          <a:p>
            <a:pPr marL="0" indent="0">
              <a:buNone/>
            </a:pPr>
            <a:r>
              <a:rPr lang="ar-SY" dirty="0" smtClean="0"/>
              <a:t>يتم استخدام تسوية الموارد لضبط التباينات ( الإختلافات ) في تحميل الموارد ، والتي يمكن أن تختلف إلى حد كبير من مرحلة إلى مرحلة من مراحل المشروع أو من فترة زمنية إلى أخرى . والفكرة هي السعي لتحقيق الاستقرار ما أمكن في عدد الموارد العاملة في كل فترة زمنية لمنع الإفراط في تخصيص الموارد ، أو عندما تحتاج مرحلة من المشروع الى مزيد من الموارد مقارنة بما هو متاح حالياً . هذا يمكن أن يؤدي إلى تغيير في المسار الحرج أو امتدادٍ للمدة الزمنية للجدول الزمني للمشروع . هنا حيث يمكنك استخدام طريقة الاستدلال أو الطريقة التوجيهية لتسوية الموارد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أمثلية الموارد </a:t>
            </a:r>
            <a:br>
              <a:rPr lang="ar-SY" dirty="0" smtClean="0"/>
            </a:br>
            <a:r>
              <a:rPr lang="en-US" dirty="0" smtClean="0"/>
              <a:t>Resource Optimization Techniques </a:t>
            </a:r>
            <a:endParaRPr lang="en-US" dirty="0"/>
          </a:p>
        </p:txBody>
      </p:sp>
      <p:sp>
        <p:nvSpPr>
          <p:cNvPr id="3" name="Content Placeholder 2"/>
          <p:cNvSpPr>
            <a:spLocks noGrp="1"/>
          </p:cNvSpPr>
          <p:nvPr>
            <p:ph idx="1"/>
          </p:nvPr>
        </p:nvSpPr>
        <p:spPr/>
        <p:txBody>
          <a:bodyPr>
            <a:normAutofit lnSpcReduction="10000"/>
          </a:bodyPr>
          <a:lstStyle/>
          <a:p>
            <a:r>
              <a:rPr lang="ar-SY" dirty="0" smtClean="0"/>
              <a:t>تجانس الموارد - </a:t>
            </a:r>
            <a:r>
              <a:rPr lang="en-US" dirty="0" smtClean="0"/>
              <a:t>Resource smoothing :</a:t>
            </a:r>
          </a:p>
          <a:p>
            <a:pPr marL="0" indent="0">
              <a:buNone/>
            </a:pPr>
            <a:r>
              <a:rPr lang="ar-SY" dirty="0" smtClean="0"/>
              <a:t>يتم استخدام تجانس الموارد ، لضبط الجدول الزمني بحيث لا تتجاوز الاحتياجات من الموارد في المشروع حدود معدلات عمل الموارد المحددة سلفاً في المشروع . في هذه الحالة لا يتغير المسار الحرج في المشروع  ويمكن أن يتغير أو لا يتغير تاريخ الانتهاء من المشروع . يمكن للأنشطة فقط أن تتأخر ضمن حدود طفوها الحر و / أو طفوها الكلي . باستخدام هذه التقنية ، قد لا تكون قادراً على تحقيق الاستفادة القصوى من جميع الموارد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التخطيط لإدارة الجدول الزمني </a:t>
            </a:r>
            <a:br>
              <a:rPr lang="ar-SY" dirty="0" smtClean="0"/>
            </a:br>
            <a:r>
              <a:rPr lang="en-US" dirty="0" smtClean="0"/>
              <a:t>Plan Schedule Management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57546"/>
            <a:ext cx="8229600" cy="3211270"/>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النمذجة </a:t>
            </a:r>
            <a:br>
              <a:rPr lang="ar-SY" dirty="0" smtClean="0"/>
            </a:br>
            <a:r>
              <a:rPr lang="en-US" dirty="0" smtClean="0"/>
              <a:t>Modeling Techniques </a:t>
            </a:r>
            <a:endParaRPr lang="en-US" dirty="0"/>
          </a:p>
        </p:txBody>
      </p:sp>
      <p:sp>
        <p:nvSpPr>
          <p:cNvPr id="3" name="Content Placeholder 2"/>
          <p:cNvSpPr>
            <a:spLocks noGrp="1"/>
          </p:cNvSpPr>
          <p:nvPr>
            <p:ph idx="1"/>
          </p:nvPr>
        </p:nvSpPr>
        <p:spPr/>
        <p:txBody>
          <a:bodyPr/>
          <a:lstStyle/>
          <a:p>
            <a:r>
              <a:rPr lang="ar-SY" dirty="0" smtClean="0"/>
              <a:t>تحليل ماذا لو - </a:t>
            </a:r>
            <a:r>
              <a:rPr lang="en-US" dirty="0" smtClean="0"/>
              <a:t>What if analysis :</a:t>
            </a:r>
          </a:p>
          <a:p>
            <a:r>
              <a:rPr lang="ar-SY" dirty="0" smtClean="0"/>
              <a:t>يتم استخدام تحليل ماذل لو في أنشطة بناء السيناريو لمعالجة جدوى وإمكانية تلبية الجدول الزمني لمتطلبات المشروع . هذا التحليل مفيد في وضع خطط طوارئ في حالة وجود متطلبات عالية المخاطر للجدول الزمني من عدم الوفاء بتلك المتطلبات .</a:t>
            </a:r>
          </a:p>
          <a:p>
            <a:pPr marL="0" indent="0">
              <a:buNone/>
            </a:pPr>
            <a:endParaRPr lang="en-US" dirty="0"/>
          </a:p>
        </p:txBody>
      </p:sp>
    </p:spTree>
    <p:extLst>
      <p:ext uri="{BB962C8B-B14F-4D97-AF65-F5344CB8AC3E}">
        <p14:creationId xmlns:p14="http://schemas.microsoft.com/office/powerpoint/2010/main" val="3619657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تقنيات النمذجة </a:t>
            </a:r>
            <a:br>
              <a:rPr lang="ar-SY" dirty="0" smtClean="0"/>
            </a:br>
            <a:r>
              <a:rPr lang="en-US" dirty="0" smtClean="0"/>
              <a:t>Modeling Techniques </a:t>
            </a:r>
            <a:endParaRPr lang="en-US" dirty="0"/>
          </a:p>
        </p:txBody>
      </p:sp>
      <p:sp>
        <p:nvSpPr>
          <p:cNvPr id="3" name="Content Placeholder 2"/>
          <p:cNvSpPr>
            <a:spLocks noGrp="1"/>
          </p:cNvSpPr>
          <p:nvPr>
            <p:ph idx="1"/>
          </p:nvPr>
        </p:nvSpPr>
        <p:spPr/>
        <p:txBody>
          <a:bodyPr/>
          <a:lstStyle/>
          <a:p>
            <a:r>
              <a:rPr lang="ar-SY" dirty="0" smtClean="0"/>
              <a:t>تحليل مونت كارلو - </a:t>
            </a:r>
            <a:r>
              <a:rPr lang="en-US" dirty="0" smtClean="0"/>
              <a:t>Monte Carlo :</a:t>
            </a:r>
          </a:p>
          <a:p>
            <a:pPr marL="0" indent="0">
              <a:buNone/>
            </a:pPr>
            <a:r>
              <a:rPr lang="ar-SY" dirty="0" smtClean="0"/>
              <a:t>يبني تحليل مونت كارلو نموذجاً رياضياً يعتمد على الاحتمالات الإحصائية . دقة هذا النموذج هي دقيقة بقدر التقديرات التي يوفرها آراء الخبراء و / أو البيانات التاريخية . هناك عدد من الأدوات المتاحة تجاريا لبرنامج جداول البيانات وقواعد البيانات التي تسمح ببناء نماذج لتحليل مونتي كارلو .</a:t>
            </a:r>
          </a:p>
          <a:p>
            <a:pPr marL="0" indent="0">
              <a:buNone/>
            </a:pPr>
            <a:endParaRPr lang="en-US" dirty="0"/>
          </a:p>
        </p:txBody>
      </p:sp>
    </p:spTree>
    <p:extLst>
      <p:ext uri="{BB962C8B-B14F-4D97-AF65-F5344CB8AC3E}">
        <p14:creationId xmlns:p14="http://schemas.microsoft.com/office/powerpoint/2010/main" val="361965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المخططات  الشريطية ( مخططات القضبان ) </a:t>
            </a:r>
            <a:br>
              <a:rPr lang="ar-SY" dirty="0" smtClean="0"/>
            </a:br>
            <a:r>
              <a:rPr lang="en-US" dirty="0" smtClean="0"/>
              <a:t>Bar Charts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20668" cy="4343400"/>
          </a:xfrm>
          <a:prstGeom prst="rect">
            <a:avLst/>
          </a:prstGeom>
          <a:noFill/>
          <a:ln>
            <a:noFill/>
          </a:ln>
        </p:spPr>
      </p:pic>
    </p:spTree>
    <p:extLst>
      <p:ext uri="{BB962C8B-B14F-4D97-AF65-F5344CB8AC3E}">
        <p14:creationId xmlns:p14="http://schemas.microsoft.com/office/powerpoint/2010/main" val="3619657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مخططات المعالم ( النقاط العلام )  </a:t>
            </a:r>
            <a:br>
              <a:rPr lang="ar-SY" dirty="0" smtClean="0"/>
            </a:br>
            <a:r>
              <a:rPr lang="en-US" dirty="0" smtClean="0"/>
              <a:t>Milestone Charts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162800" cy="3581400"/>
          </a:xfrm>
          <a:prstGeom prst="rect">
            <a:avLst/>
          </a:prstGeom>
          <a:noFill/>
          <a:ln>
            <a:noFill/>
          </a:ln>
        </p:spPr>
      </p:pic>
    </p:spTree>
    <p:extLst>
      <p:ext uri="{BB962C8B-B14F-4D97-AF65-F5344CB8AC3E}">
        <p14:creationId xmlns:p14="http://schemas.microsoft.com/office/powerpoint/2010/main" val="3619657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ضبط الجدول الزمني </a:t>
            </a:r>
            <a:br>
              <a:rPr lang="ar-SY" dirty="0" smtClean="0"/>
            </a:br>
            <a:r>
              <a:rPr lang="en-US" dirty="0" smtClean="0"/>
              <a:t>Control Schedule </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32212"/>
            <a:ext cx="8229600" cy="4061939"/>
          </a:xfrm>
          <a:prstGeom prst="rect">
            <a:avLst/>
          </a:prstGeom>
          <a:noFill/>
        </p:spPr>
      </p:pic>
    </p:spTree>
    <p:extLst>
      <p:ext uri="{BB962C8B-B14F-4D97-AF65-F5344CB8AC3E}">
        <p14:creationId xmlns:p14="http://schemas.microsoft.com/office/powerpoint/2010/main" val="3619657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ضبط الجدول الزمني </a:t>
            </a:r>
            <a:br>
              <a:rPr lang="ar-SY" dirty="0" smtClean="0"/>
            </a:br>
            <a:r>
              <a:rPr lang="en-US" dirty="0" smtClean="0"/>
              <a:t>Control Schedule </a:t>
            </a:r>
            <a:endParaRPr lang="en-US" dirty="0"/>
          </a:p>
        </p:txBody>
      </p:sp>
      <p:sp>
        <p:nvSpPr>
          <p:cNvPr id="3" name="Content Placeholder 2"/>
          <p:cNvSpPr>
            <a:spLocks noGrp="1"/>
          </p:cNvSpPr>
          <p:nvPr>
            <p:ph idx="1"/>
          </p:nvPr>
        </p:nvSpPr>
        <p:spPr/>
        <p:txBody>
          <a:bodyPr/>
          <a:lstStyle/>
          <a:p>
            <a:pPr marL="0" indent="0">
              <a:buNone/>
            </a:pPr>
            <a:r>
              <a:rPr lang="ar-SY" dirty="0" smtClean="0"/>
              <a:t>ترد عملية ضبط الجدول الزمني ضمن مجموعة عمليات  الرصد والمراقبة . من وجهة نظر الامتحان ، من المفترض أنك كمدير المشروع تقوم بتنفيذ كافة عملية الرصد والمراقبة للجدول الزمني على المشروع الخاص بك . ما لم ينص على خلاف ذلك في سؤال الامتحان ، كنت قد قمت بعملك ، وكنت قد تعرضت لقياس المشروع مقابل الخط الأساس للجدول الزمني ، وكنت قد تعرضت لإجراء التصحيحات عند الاقتضاء للحفاظ على المشروع على المسار الصحيح وفي الوقت المحدد .</a:t>
            </a:r>
            <a:endParaRPr lang="en-US" dirty="0"/>
          </a:p>
        </p:txBody>
      </p:sp>
    </p:spTree>
    <p:extLst>
      <p:ext uri="{BB962C8B-B14F-4D97-AF65-F5344CB8AC3E}">
        <p14:creationId xmlns:p14="http://schemas.microsoft.com/office/powerpoint/2010/main" val="3619657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ضبط الجدول الزمني </a:t>
            </a:r>
            <a:br>
              <a:rPr lang="ar-SY" dirty="0" smtClean="0"/>
            </a:br>
            <a:r>
              <a:rPr lang="en-US" dirty="0" smtClean="0"/>
              <a:t>Control Schedule </a:t>
            </a:r>
            <a:endParaRPr lang="en-US" dirty="0"/>
          </a:p>
        </p:txBody>
      </p:sp>
      <p:sp>
        <p:nvSpPr>
          <p:cNvPr id="3" name="Content Placeholder 2"/>
          <p:cNvSpPr>
            <a:spLocks noGrp="1"/>
          </p:cNvSpPr>
          <p:nvPr>
            <p:ph idx="1"/>
          </p:nvPr>
        </p:nvSpPr>
        <p:spPr/>
        <p:txBody>
          <a:bodyPr>
            <a:normAutofit fontScale="92500" lnSpcReduction="20000"/>
          </a:bodyPr>
          <a:lstStyle/>
          <a:p>
            <a:r>
              <a:rPr lang="ar-SY" dirty="0" smtClean="0"/>
              <a:t>لاحظ أن أدوات وتقنيات الضبط والسيطرة على الجدول الزمني تشمل اشياء مثل تحليل التباين - </a:t>
            </a:r>
            <a:r>
              <a:rPr lang="en-US" dirty="0" smtClean="0"/>
              <a:t>variance analysis ، </a:t>
            </a:r>
            <a:r>
              <a:rPr lang="ar-SY" dirty="0" smtClean="0"/>
              <a:t>وتسوية الموارد - </a:t>
            </a:r>
            <a:r>
              <a:rPr lang="en-US" dirty="0" smtClean="0"/>
              <a:t>resource leveling ، </a:t>
            </a:r>
            <a:r>
              <a:rPr lang="ar-SY" dirty="0" smtClean="0"/>
              <a:t>وأداء تحليل سيناريو ماذا لو - </a:t>
            </a:r>
            <a:r>
              <a:rPr lang="en-US" dirty="0" smtClean="0"/>
              <a:t>what-if scenario analysis ، </a:t>
            </a:r>
            <a:r>
              <a:rPr lang="ar-SY" dirty="0" smtClean="0"/>
              <a:t>وضغط الجدول الزمني - </a:t>
            </a:r>
            <a:r>
              <a:rPr lang="en-US" dirty="0" smtClean="0"/>
              <a:t>schedule compression. </a:t>
            </a:r>
            <a:r>
              <a:rPr lang="ar-SY" dirty="0" smtClean="0"/>
              <a:t>وإذا كنت حقاً قد قمت بأداء عملية التنقيح المطرد ، فعليك أن تكون قد تعلمت المزيد عن تقدم الإنجاز في المشروع . ومع ذلك ، فإن الخطة هي شيء ، والحقيقة هي شيء آخر . عليك أخذ معلومات من القرن 19 من البروسي المشير هيلموت فون مولتكي ، الذي ذكر بإيجاز : " لا تنجو أية خطة من الاتصال مع العدو التخطيط هو كل شيء ، والخطة هي لا شيء " .</a:t>
            </a:r>
            <a:endParaRPr lang="en-US" dirty="0"/>
          </a:p>
        </p:txBody>
      </p:sp>
    </p:spTree>
    <p:extLst>
      <p:ext uri="{BB962C8B-B14F-4D97-AF65-F5344CB8AC3E}">
        <p14:creationId xmlns:p14="http://schemas.microsoft.com/office/powerpoint/2010/main" val="3619657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Activity Attributes</a:t>
            </a:r>
            <a:r>
              <a:rPr lang="ar-SY" dirty="0" smtClean="0"/>
              <a:t/>
            </a:r>
            <a:br>
              <a:rPr lang="ar-SY" dirty="0" smtClean="0"/>
            </a:br>
            <a:r>
              <a:rPr lang="ar-SY" dirty="0" smtClean="0"/>
              <a:t> سمات النشاط</a:t>
            </a:r>
            <a:endParaRPr lang="en-US" dirty="0"/>
          </a:p>
        </p:txBody>
      </p:sp>
      <p:sp>
        <p:nvSpPr>
          <p:cNvPr id="5123" name="Rectangle 3"/>
          <p:cNvSpPr>
            <a:spLocks noGrp="1" noChangeArrowheads="1"/>
          </p:cNvSpPr>
          <p:nvPr>
            <p:ph sz="half" idx="1"/>
          </p:nvPr>
        </p:nvSpPr>
        <p:spPr>
          <a:xfrm>
            <a:off x="381000" y="1600200"/>
            <a:ext cx="4038600" cy="4525963"/>
          </a:xfrm>
        </p:spPr>
        <p:txBody>
          <a:bodyPr>
            <a:normAutofit lnSpcReduction="10000"/>
          </a:bodyPr>
          <a:lstStyle/>
          <a:p>
            <a:pPr eaLnBrk="1" hangingPunct="1"/>
            <a:r>
              <a:rPr lang="en-US" smtClean="0"/>
              <a:t>Responsibility (who will do the work).</a:t>
            </a:r>
          </a:p>
          <a:p>
            <a:pPr eaLnBrk="1" hangingPunct="1"/>
            <a:r>
              <a:rPr lang="en-US" smtClean="0"/>
              <a:t>Geographic Area (where the work will be performed).</a:t>
            </a:r>
          </a:p>
          <a:p>
            <a:pPr eaLnBrk="1" hangingPunct="1"/>
            <a:r>
              <a:rPr lang="en-US" smtClean="0"/>
              <a:t>Activity Type (summary or detailed).</a:t>
            </a:r>
          </a:p>
          <a:p>
            <a:pPr eaLnBrk="1" hangingPunct="1"/>
            <a:r>
              <a:rPr lang="en-US" smtClean="0"/>
              <a:t>WBS Classification (for ordering and sorting).</a:t>
            </a:r>
          </a:p>
          <a:p>
            <a:pPr eaLnBrk="1" hangingPunct="1"/>
            <a:endParaRPr lang="en-US" smtClean="0"/>
          </a:p>
        </p:txBody>
      </p:sp>
      <p:sp>
        <p:nvSpPr>
          <p:cNvPr id="5124" name="Content Placeholder 4"/>
          <p:cNvSpPr>
            <a:spLocks noGrp="1"/>
          </p:cNvSpPr>
          <p:nvPr>
            <p:ph sz="half" idx="2"/>
          </p:nvPr>
        </p:nvSpPr>
        <p:spPr/>
        <p:txBody>
          <a:bodyPr>
            <a:normAutofit lnSpcReduction="10000"/>
          </a:bodyPr>
          <a:lstStyle/>
          <a:p>
            <a:pPr eaLnBrk="1" hangingPunct="1"/>
            <a:r>
              <a:rPr lang="ar-SY" sz="3200" smtClean="0"/>
              <a:t>المسؤولية ( من سينفذ العمل ).</a:t>
            </a:r>
          </a:p>
          <a:p>
            <a:pPr eaLnBrk="1" hangingPunct="1"/>
            <a:r>
              <a:rPr lang="ar-SY" sz="3200" smtClean="0"/>
              <a:t>المنطقة الجغرافية ( أين سيتم تنفيذ العمل ) .</a:t>
            </a:r>
          </a:p>
          <a:p>
            <a:pPr eaLnBrk="1" hangingPunct="1"/>
            <a:r>
              <a:rPr lang="ar-SY" sz="3200" smtClean="0"/>
              <a:t>نوع النشاط ( موجز أو مفصل ) .</a:t>
            </a:r>
          </a:p>
          <a:p>
            <a:pPr eaLnBrk="1" hangingPunct="1"/>
            <a:r>
              <a:rPr lang="ar-SY" sz="3200" smtClean="0"/>
              <a:t>تصنيف هيكل تجزئة العمل ( لأغراض الترتيب والفرز ) .</a:t>
            </a:r>
            <a:endParaRPr lang="en-US" sz="3200" smtClean="0"/>
          </a:p>
        </p:txBody>
      </p:sp>
      <p:sp>
        <p:nvSpPr>
          <p:cNvPr id="4" name="Slide Number Placeholder 3"/>
          <p:cNvSpPr>
            <a:spLocks noGrp="1"/>
          </p:cNvSpPr>
          <p:nvPr>
            <p:ph type="sldNum" sz="quarter" idx="12"/>
          </p:nvPr>
        </p:nvSpPr>
        <p:spPr/>
        <p:txBody>
          <a:bodyPr/>
          <a:lstStyle/>
          <a:p>
            <a:pPr>
              <a:defRPr/>
            </a:pPr>
            <a:fld id="{81FEDB36-D9B4-49F5-930D-2812E222D590}" type="slidenum">
              <a:rPr lang="en-US"/>
              <a:pPr>
                <a:defRPr/>
              </a:pPr>
              <a:t>67</a:t>
            </a:fld>
            <a:endParaRPr lang="en-US"/>
          </a:p>
        </p:txBody>
      </p:sp>
    </p:spTree>
    <p:extLst>
      <p:ext uri="{BB962C8B-B14F-4D97-AF65-F5344CB8AC3E}">
        <p14:creationId xmlns:p14="http://schemas.microsoft.com/office/powerpoint/2010/main" val="12561546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Milestones list</a:t>
            </a:r>
            <a:r>
              <a:rPr lang="ar-SY" dirty="0" smtClean="0"/>
              <a:t/>
            </a:r>
            <a:br>
              <a:rPr lang="ar-SY" dirty="0" smtClean="0"/>
            </a:br>
            <a:r>
              <a:rPr lang="ar-SY" dirty="0" smtClean="0"/>
              <a:t>قائمة الأهداف ( النقاط العلام ) </a:t>
            </a:r>
            <a:endParaRPr lang="en-US" dirty="0"/>
          </a:p>
        </p:txBody>
      </p:sp>
      <p:sp>
        <p:nvSpPr>
          <p:cNvPr id="6147" name="Rectangle 3"/>
          <p:cNvSpPr>
            <a:spLocks noGrp="1" noChangeArrowheads="1"/>
          </p:cNvSpPr>
          <p:nvPr>
            <p:ph sz="half" idx="1"/>
          </p:nvPr>
        </p:nvSpPr>
        <p:spPr>
          <a:xfrm>
            <a:off x="457200" y="1600200"/>
            <a:ext cx="4038600" cy="4876800"/>
          </a:xfrm>
        </p:spPr>
        <p:txBody>
          <a:bodyPr>
            <a:normAutofit lnSpcReduction="10000"/>
          </a:bodyPr>
          <a:lstStyle/>
          <a:p>
            <a:pPr eaLnBrk="1" hangingPunct="1"/>
            <a:r>
              <a:rPr lang="en-US" sz="2600" b="1" smtClean="0">
                <a:solidFill>
                  <a:srgbClr val="C00000"/>
                </a:solidFill>
              </a:rPr>
              <a:t>A milestone is a significant point or event in the project.</a:t>
            </a:r>
          </a:p>
          <a:p>
            <a:pPr eaLnBrk="1" hangingPunct="1"/>
            <a:r>
              <a:rPr lang="en-US" sz="2600" smtClean="0"/>
              <a:t>A milestone list identifies all milestones and indicates whether the milestone is mandatory, such as those required by contract, or optional, such as those based upon historical information.</a:t>
            </a:r>
          </a:p>
          <a:p>
            <a:pPr eaLnBrk="1" hangingPunct="1"/>
            <a:endParaRPr lang="en-US" sz="2600" smtClean="0"/>
          </a:p>
        </p:txBody>
      </p:sp>
      <p:sp>
        <p:nvSpPr>
          <p:cNvPr id="6148" name="Content Placeholder 4"/>
          <p:cNvSpPr>
            <a:spLocks noGrp="1"/>
          </p:cNvSpPr>
          <p:nvPr>
            <p:ph sz="half" idx="2"/>
          </p:nvPr>
        </p:nvSpPr>
        <p:spPr>
          <a:xfrm>
            <a:off x="4648200" y="1600200"/>
            <a:ext cx="4038600" cy="4800600"/>
          </a:xfrm>
        </p:spPr>
        <p:txBody>
          <a:bodyPr>
            <a:normAutofit lnSpcReduction="10000"/>
          </a:bodyPr>
          <a:lstStyle/>
          <a:p>
            <a:pPr eaLnBrk="1" hangingPunct="1"/>
            <a:r>
              <a:rPr lang="ar-SY" b="1" smtClean="0">
                <a:solidFill>
                  <a:srgbClr val="C00000"/>
                </a:solidFill>
              </a:rPr>
              <a:t>الأهداف (نقاط العلام )  هي نقطة أو حدث هام في المشروع. </a:t>
            </a:r>
          </a:p>
          <a:p>
            <a:pPr eaLnBrk="1" hangingPunct="1"/>
            <a:r>
              <a:rPr lang="ar-SY" smtClean="0"/>
              <a:t>تحدد قائمة الأهداف جميع الأهداف وتوضح ما إذا آانت الأهداف إلزامية مثل تلك الأهداف المطلوبة بموجب التعاقد أو ما إذا آانت الأهداف اختيارية مثل تلك الأهداف التي تعتمد على المعلومات التاريخية.</a:t>
            </a:r>
            <a:endParaRPr lang="en-US" smtClean="0"/>
          </a:p>
        </p:txBody>
      </p:sp>
      <p:sp>
        <p:nvSpPr>
          <p:cNvPr id="4" name="Slide Number Placeholder 3"/>
          <p:cNvSpPr>
            <a:spLocks noGrp="1"/>
          </p:cNvSpPr>
          <p:nvPr>
            <p:ph type="sldNum" sz="quarter" idx="12"/>
          </p:nvPr>
        </p:nvSpPr>
        <p:spPr/>
        <p:txBody>
          <a:bodyPr/>
          <a:lstStyle/>
          <a:p>
            <a:pPr>
              <a:defRPr/>
            </a:pPr>
            <a:fld id="{7EDD554C-E4F8-41C8-BB60-FF1807066673}" type="slidenum">
              <a:rPr lang="en-US"/>
              <a:pPr>
                <a:defRPr/>
              </a:pPr>
              <a:t>68</a:t>
            </a:fld>
            <a:endParaRPr lang="en-US"/>
          </a:p>
        </p:txBody>
      </p:sp>
    </p:spTree>
    <p:extLst>
      <p:ext uri="{BB962C8B-B14F-4D97-AF65-F5344CB8AC3E}">
        <p14:creationId xmlns:p14="http://schemas.microsoft.com/office/powerpoint/2010/main" val="916931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Milestones list</a:t>
            </a:r>
            <a:r>
              <a:rPr lang="ar-SY" dirty="0" smtClean="0"/>
              <a:t/>
            </a:r>
            <a:br>
              <a:rPr lang="ar-SY" dirty="0" smtClean="0"/>
            </a:br>
            <a:r>
              <a:rPr lang="ar-SY" dirty="0" smtClean="0"/>
              <a:t>قائمة الأهداف ( النقاط العلام ) </a:t>
            </a:r>
            <a:endParaRPr lang="en-US" dirty="0"/>
          </a:p>
        </p:txBody>
      </p:sp>
      <p:sp>
        <p:nvSpPr>
          <p:cNvPr id="7171" name="Content Placeholder 2"/>
          <p:cNvSpPr>
            <a:spLocks noGrp="1"/>
          </p:cNvSpPr>
          <p:nvPr>
            <p:ph sz="half" idx="1"/>
          </p:nvPr>
        </p:nvSpPr>
        <p:spPr>
          <a:xfrm>
            <a:off x="457200" y="1600200"/>
            <a:ext cx="4038600" cy="4876800"/>
          </a:xfrm>
        </p:spPr>
        <p:txBody>
          <a:bodyPr/>
          <a:lstStyle/>
          <a:p>
            <a:pPr eaLnBrk="1" hangingPunct="1"/>
            <a:r>
              <a:rPr lang="en-US" sz="1600" smtClean="0"/>
              <a:t>Significant events within the project schedule .</a:t>
            </a:r>
          </a:p>
          <a:p>
            <a:pPr eaLnBrk="1" hangingPunct="1"/>
            <a:r>
              <a:rPr lang="en-US" sz="1600" smtClean="0"/>
              <a:t>They are not work activities .</a:t>
            </a:r>
          </a:p>
          <a:p>
            <a:pPr eaLnBrk="1" hangingPunct="1"/>
            <a:r>
              <a:rPr lang="en-US" sz="1600" b="1" smtClean="0">
                <a:solidFill>
                  <a:srgbClr val="C00000"/>
                </a:solidFill>
              </a:rPr>
              <a:t>There are no duration for the Milestone , duration = 0 .</a:t>
            </a:r>
          </a:p>
          <a:p>
            <a:pPr eaLnBrk="1" hangingPunct="1"/>
            <a:r>
              <a:rPr lang="en-US" sz="1600" smtClean="0"/>
              <a:t>Summary of project milestones included in the project charter .</a:t>
            </a:r>
          </a:p>
          <a:p>
            <a:pPr eaLnBrk="1" hangingPunct="1"/>
            <a:r>
              <a:rPr lang="en-US" sz="1600" smtClean="0"/>
              <a:t>The customer , sponsor and project manager may impose milestone (s) .</a:t>
            </a:r>
          </a:p>
          <a:p>
            <a:pPr eaLnBrk="1" hangingPunct="1"/>
            <a:r>
              <a:rPr lang="en-US" sz="1600" smtClean="0"/>
              <a:t>Uses as checkpoints to control the project .</a:t>
            </a:r>
          </a:p>
          <a:p>
            <a:pPr eaLnBrk="1" hangingPunct="1"/>
            <a:r>
              <a:rPr lang="en-US" sz="1600" smtClean="0"/>
              <a:t>When works goes well that means the milestone related to that work has been meet .</a:t>
            </a:r>
            <a:endParaRPr lang="ar-SY" sz="1600" smtClean="0"/>
          </a:p>
          <a:p>
            <a:pPr eaLnBrk="1" hangingPunct="1"/>
            <a:r>
              <a:rPr lang="en-US" sz="1600" smtClean="0"/>
              <a:t>A list of milestones becomes part of the PM plan and is included in the project scope management plan and WBS dictionary .</a:t>
            </a:r>
          </a:p>
        </p:txBody>
      </p:sp>
      <p:sp>
        <p:nvSpPr>
          <p:cNvPr id="4" name="Content Placeholder 3"/>
          <p:cNvSpPr>
            <a:spLocks noGrp="1"/>
          </p:cNvSpPr>
          <p:nvPr>
            <p:ph sz="half" idx="2"/>
          </p:nvPr>
        </p:nvSpPr>
        <p:spPr>
          <a:xfrm>
            <a:off x="4648200" y="1600200"/>
            <a:ext cx="4038600" cy="4953000"/>
          </a:xfrm>
        </p:spPr>
        <p:txBody>
          <a:bodyPr rtlCol="0">
            <a:normAutofit fontScale="77500" lnSpcReduction="20000"/>
          </a:bodyPr>
          <a:lstStyle/>
          <a:p>
            <a:pPr eaLnBrk="1" fontAlgn="auto" hangingPunct="1">
              <a:spcAft>
                <a:spcPts val="0"/>
              </a:spcAft>
              <a:buFont typeface="Arial" pitchFamily="34" charset="0"/>
              <a:buChar char="•"/>
              <a:defRPr/>
            </a:pPr>
            <a:r>
              <a:rPr lang="ar-SY" dirty="0" smtClean="0"/>
              <a:t>أحداث هامة ضمن الجدول الزمني للمشروع .</a:t>
            </a:r>
          </a:p>
          <a:p>
            <a:pPr eaLnBrk="1" fontAlgn="auto" hangingPunct="1">
              <a:spcAft>
                <a:spcPts val="0"/>
              </a:spcAft>
              <a:buFont typeface="Arial" pitchFamily="34" charset="0"/>
              <a:buChar char="•"/>
              <a:defRPr/>
            </a:pPr>
            <a:r>
              <a:rPr lang="ar-SY" dirty="0" smtClean="0"/>
              <a:t>ليست نشاطات عمل .</a:t>
            </a:r>
          </a:p>
          <a:p>
            <a:pPr eaLnBrk="1" fontAlgn="auto" hangingPunct="1">
              <a:spcAft>
                <a:spcPts val="0"/>
              </a:spcAft>
              <a:buFont typeface="Arial" pitchFamily="34" charset="0"/>
              <a:buChar char="•"/>
              <a:defRPr/>
            </a:pPr>
            <a:r>
              <a:rPr lang="ar-SY" b="1" dirty="0" smtClean="0">
                <a:solidFill>
                  <a:srgbClr val="C00000"/>
                </a:solidFill>
              </a:rPr>
              <a:t>ليس لها زمن , الزمن = 0 .</a:t>
            </a:r>
          </a:p>
          <a:p>
            <a:pPr eaLnBrk="1" fontAlgn="auto" hangingPunct="1">
              <a:spcAft>
                <a:spcPts val="0"/>
              </a:spcAft>
              <a:buFont typeface="Arial" pitchFamily="34" charset="0"/>
              <a:buChar char="•"/>
              <a:defRPr/>
            </a:pPr>
            <a:r>
              <a:rPr lang="ar-SY" dirty="0" smtClean="0"/>
              <a:t>يضاف ملخص النقاط العلام الى ميثاق المشروع .</a:t>
            </a:r>
          </a:p>
          <a:p>
            <a:pPr eaLnBrk="1" fontAlgn="auto" hangingPunct="1">
              <a:spcAft>
                <a:spcPts val="0"/>
              </a:spcAft>
              <a:buFont typeface="Arial" pitchFamily="34" charset="0"/>
              <a:buChar char="•"/>
              <a:defRPr/>
            </a:pPr>
            <a:r>
              <a:rPr lang="ar-SY" dirty="0" smtClean="0"/>
              <a:t>يمكن لكل من العميل, الضامن, مدير المشروع أن يضيفوا نقاط علام .</a:t>
            </a:r>
          </a:p>
          <a:p>
            <a:pPr eaLnBrk="1" fontAlgn="auto" hangingPunct="1">
              <a:spcAft>
                <a:spcPts val="0"/>
              </a:spcAft>
              <a:buFont typeface="Arial" pitchFamily="34" charset="0"/>
              <a:buChar char="•"/>
              <a:defRPr/>
            </a:pPr>
            <a:r>
              <a:rPr lang="ar-SY" dirty="0" smtClean="0"/>
              <a:t>تستخدم كنقاط تفتيش لضبط المشروع .</a:t>
            </a:r>
          </a:p>
          <a:p>
            <a:pPr eaLnBrk="1" fontAlgn="auto" hangingPunct="1">
              <a:spcAft>
                <a:spcPts val="0"/>
              </a:spcAft>
              <a:buFont typeface="Arial" pitchFamily="34" charset="0"/>
              <a:buChar char="•"/>
              <a:defRPr/>
            </a:pPr>
            <a:r>
              <a:rPr lang="ar-SY" dirty="0" smtClean="0"/>
              <a:t>عندما يسير العمل جيدا فان ذلك يعني تحقق تواريخ نقطة العلام الخاصة بالعمل .</a:t>
            </a:r>
            <a:endParaRPr lang="en-US" dirty="0" smtClean="0"/>
          </a:p>
          <a:p>
            <a:pPr eaLnBrk="1" fontAlgn="auto" hangingPunct="1">
              <a:spcAft>
                <a:spcPts val="0"/>
              </a:spcAft>
              <a:buFont typeface="Arial" pitchFamily="34" charset="0"/>
              <a:buChar char="•"/>
              <a:defRPr/>
            </a:pPr>
            <a:r>
              <a:rPr lang="ar-SY" dirty="0" smtClean="0"/>
              <a:t>تضم لائحة بالنقاط العلام كجزء من خطة ادارة المشروع وكذلك يجري ضمها الى كل من جطة ادارة النطاق وقاموس هيكل تجزئة العمل .</a:t>
            </a:r>
            <a:endParaRPr lang="en-US" dirty="0"/>
          </a:p>
        </p:txBody>
      </p:sp>
      <p:sp>
        <p:nvSpPr>
          <p:cNvPr id="5" name="Slide Number Placeholder 4"/>
          <p:cNvSpPr>
            <a:spLocks noGrp="1"/>
          </p:cNvSpPr>
          <p:nvPr>
            <p:ph type="sldNum" sz="quarter" idx="12"/>
          </p:nvPr>
        </p:nvSpPr>
        <p:spPr/>
        <p:txBody>
          <a:bodyPr/>
          <a:lstStyle/>
          <a:p>
            <a:pPr>
              <a:defRPr/>
            </a:pPr>
            <a:fld id="{3749FF33-C4ED-4A6A-8EB1-DDF47B07B230}" type="slidenum">
              <a:rPr lang="en-US"/>
              <a:pPr>
                <a:defRPr/>
              </a:pPr>
              <a:t>69</a:t>
            </a:fld>
            <a:endParaRPr lang="en-US" dirty="0"/>
          </a:p>
        </p:txBody>
      </p:sp>
    </p:spTree>
    <p:extLst>
      <p:ext uri="{BB962C8B-B14F-4D97-AF65-F5344CB8AC3E}">
        <p14:creationId xmlns:p14="http://schemas.microsoft.com/office/powerpoint/2010/main" val="63719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التخطيط لإدارة الجدول الزمني </a:t>
            </a:r>
            <a:br>
              <a:rPr lang="ar-SY" dirty="0" smtClean="0"/>
            </a:br>
            <a:r>
              <a:rPr lang="en-US" dirty="0" smtClean="0"/>
              <a:t>Plan Schedule Management </a:t>
            </a:r>
            <a:endParaRPr lang="en-US" dirty="0"/>
          </a:p>
        </p:txBody>
      </p:sp>
      <p:sp>
        <p:nvSpPr>
          <p:cNvPr id="3" name="Content Placeholder 2"/>
          <p:cNvSpPr>
            <a:spLocks noGrp="1"/>
          </p:cNvSpPr>
          <p:nvPr>
            <p:ph idx="1"/>
          </p:nvPr>
        </p:nvSpPr>
        <p:spPr/>
        <p:txBody>
          <a:bodyPr/>
          <a:lstStyle/>
          <a:p>
            <a:r>
              <a:rPr lang="ar-SY" dirty="0" smtClean="0"/>
              <a:t>تحدد عملية خطة إدارة الجدول الزمني السياسات والإجراءات ، والوثائق اللازمة للإدارة والسيطرة على الجدول الزمني للمشروع . مثل خطط الإدارة الأخرى التي يتم إنشاؤها والنواتج من مجالات المعرفة الأخرى ، يمكن للخطة إدارة الجدول الزمني أن تكون رسمية أو غير رسمية ، عامة ( قليلة التفاصيل ) أو مفصلة للغاية . </a:t>
            </a:r>
            <a:endParaRPr lang="en-US" dirty="0"/>
          </a:p>
        </p:txBody>
      </p:sp>
    </p:spTree>
    <p:extLst>
      <p:ext uri="{BB962C8B-B14F-4D97-AF65-F5344CB8AC3E}">
        <p14:creationId xmlns:p14="http://schemas.microsoft.com/office/powerpoint/2010/main" val="3619657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rtl="1" eaLnBrk="1" fontAlgn="auto" hangingPunct="1">
              <a:spcAft>
                <a:spcPts val="0"/>
              </a:spcAft>
              <a:defRPr/>
            </a:pPr>
            <a:r>
              <a:rPr lang="en-US" dirty="0" smtClean="0"/>
              <a:t>Scheduling Techniques</a:t>
            </a:r>
            <a:br>
              <a:rPr lang="en-US" dirty="0" smtClean="0"/>
            </a:br>
            <a:r>
              <a:rPr lang="ar-SA" dirty="0" smtClean="0"/>
              <a:t>تقنيات الجدول</a:t>
            </a:r>
            <a:r>
              <a:rPr lang="ar-SY" dirty="0" smtClean="0"/>
              <a:t>ة </a:t>
            </a:r>
            <a:r>
              <a:rPr lang="ar-SA" dirty="0" smtClean="0"/>
              <a:t>الزمنية</a:t>
            </a:r>
            <a:endParaRPr lang="en-US" dirty="0"/>
          </a:p>
        </p:txBody>
      </p:sp>
      <p:sp>
        <p:nvSpPr>
          <p:cNvPr id="3" name="عنصر نائب للمحتوى 2"/>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solidFill>
                  <a:srgbClr val="C00000"/>
                </a:solidFill>
              </a:rPr>
              <a:t>Bar Chart(Gantt Chart).</a:t>
            </a:r>
          </a:p>
          <a:p>
            <a:pPr eaLnBrk="1" fontAlgn="auto" hangingPunct="1">
              <a:spcAft>
                <a:spcPts val="0"/>
              </a:spcAft>
              <a:buFont typeface="Arial" pitchFamily="34" charset="0"/>
              <a:buChar char="•"/>
              <a:defRPr/>
            </a:pPr>
            <a:r>
              <a:rPr lang="en-US" b="1" dirty="0" smtClean="0">
                <a:solidFill>
                  <a:srgbClr val="C00000"/>
                </a:solidFill>
              </a:rPr>
              <a:t>Milestone Chart:</a:t>
            </a:r>
          </a:p>
          <a:p>
            <a:pPr lvl="1" eaLnBrk="1" fontAlgn="auto" hangingPunct="1">
              <a:spcAft>
                <a:spcPts val="0"/>
              </a:spcAft>
              <a:buFont typeface="Arial" pitchFamily="34" charset="0"/>
              <a:buChar char="–"/>
              <a:defRPr/>
            </a:pPr>
            <a:r>
              <a:rPr lang="en-US" dirty="0" smtClean="0"/>
              <a:t>For reporting to Management.</a:t>
            </a:r>
          </a:p>
          <a:p>
            <a:pPr lvl="1" eaLnBrk="1" fontAlgn="auto" hangingPunct="1">
              <a:spcAft>
                <a:spcPts val="0"/>
              </a:spcAft>
              <a:buFont typeface="Arial" pitchFamily="34" charset="0"/>
              <a:buChar char="–"/>
              <a:defRPr/>
            </a:pPr>
            <a:r>
              <a:rPr lang="en-US" dirty="0" smtClean="0"/>
              <a:t>Milestones is Important event and has no duration.</a:t>
            </a:r>
          </a:p>
          <a:p>
            <a:pPr marL="342900" lvl="1" indent="-342900" eaLnBrk="1" fontAlgn="auto" hangingPunct="1">
              <a:spcAft>
                <a:spcPts val="0"/>
              </a:spcAft>
              <a:buFont typeface="Arial" pitchFamily="34" charset="0"/>
              <a:buChar char="•"/>
              <a:defRPr/>
            </a:pPr>
            <a:r>
              <a:rPr lang="en-US" sz="3200" b="1" dirty="0" smtClean="0">
                <a:solidFill>
                  <a:srgbClr val="C00000"/>
                </a:solidFill>
              </a:rPr>
              <a:t>Networking :</a:t>
            </a:r>
          </a:p>
          <a:p>
            <a:pPr lvl="1" eaLnBrk="1" fontAlgn="auto" hangingPunct="1">
              <a:spcAft>
                <a:spcPts val="0"/>
              </a:spcAft>
              <a:buFont typeface="Arial" pitchFamily="34" charset="0"/>
              <a:buChar char="–"/>
              <a:defRPr/>
            </a:pPr>
            <a:r>
              <a:rPr lang="en-US" dirty="0" smtClean="0"/>
              <a:t>Arrow Diagramming Method(ADM).</a:t>
            </a:r>
          </a:p>
          <a:p>
            <a:pPr lvl="1" eaLnBrk="1" fontAlgn="auto" hangingPunct="1">
              <a:spcAft>
                <a:spcPts val="0"/>
              </a:spcAft>
              <a:buFont typeface="Arial" pitchFamily="34" charset="0"/>
              <a:buChar char="–"/>
              <a:defRPr/>
            </a:pPr>
            <a:r>
              <a:rPr lang="en-US" dirty="0" smtClean="0"/>
              <a:t>Precedence Diagramming Method(PDM).</a:t>
            </a:r>
          </a:p>
          <a:p>
            <a:pPr lvl="1" eaLnBrk="1" fontAlgn="auto" hangingPunct="1">
              <a:spcAft>
                <a:spcPts val="0"/>
              </a:spcAft>
              <a:buFont typeface="Arial" pitchFamily="34" charset="0"/>
              <a:buChar char="–"/>
              <a:defRPr/>
            </a:pPr>
            <a:r>
              <a:rPr lang="en-US" dirty="0" smtClean="0"/>
              <a:t>Program Evaluation and Review Technique(PERT).</a:t>
            </a:r>
          </a:p>
          <a:p>
            <a:pPr lvl="1" eaLnBrk="1" fontAlgn="auto" hangingPunct="1">
              <a:spcAft>
                <a:spcPts val="0"/>
              </a:spcAft>
              <a:buFont typeface="Arial" pitchFamily="34" charset="0"/>
              <a:buChar char="–"/>
              <a:defRPr/>
            </a:pPr>
            <a:r>
              <a:rPr lang="en-US" dirty="0" smtClean="0"/>
              <a:t>Graphical Evaluation and Review Technique(GERT) (Allow for looping, repetition, and conditional branches).</a:t>
            </a:r>
          </a:p>
        </p:txBody>
      </p:sp>
      <p:sp>
        <p:nvSpPr>
          <p:cNvPr id="8196" name="Content Placeholder 4"/>
          <p:cNvSpPr>
            <a:spLocks noGrp="1"/>
          </p:cNvSpPr>
          <p:nvPr>
            <p:ph sz="half" idx="2"/>
          </p:nvPr>
        </p:nvSpPr>
        <p:spPr/>
        <p:txBody>
          <a:bodyPr/>
          <a:lstStyle/>
          <a:p>
            <a:pPr eaLnBrk="1" hangingPunct="1"/>
            <a:r>
              <a:rPr lang="ar-SA" sz="2000" b="1" smtClean="0">
                <a:solidFill>
                  <a:srgbClr val="C00000"/>
                </a:solidFill>
              </a:rPr>
              <a:t>مخطط القضبان .</a:t>
            </a:r>
          </a:p>
          <a:p>
            <a:pPr eaLnBrk="1" hangingPunct="1"/>
            <a:r>
              <a:rPr lang="ar-SA" sz="2000" b="1" smtClean="0">
                <a:solidFill>
                  <a:srgbClr val="C00000"/>
                </a:solidFill>
              </a:rPr>
              <a:t>مخطط النقاط العلام :</a:t>
            </a:r>
          </a:p>
          <a:p>
            <a:pPr lvl="1" eaLnBrk="1" hangingPunct="1"/>
            <a:r>
              <a:rPr lang="ar-SA" sz="1800" smtClean="0"/>
              <a:t>لاصدار التقارير للادارة .</a:t>
            </a:r>
          </a:p>
          <a:p>
            <a:pPr lvl="1" eaLnBrk="1" hangingPunct="1"/>
            <a:r>
              <a:rPr lang="ar-SA" sz="1800" smtClean="0"/>
              <a:t>نقاط العلام هي أحداث هامة وليس لها مدد زمنية .</a:t>
            </a:r>
          </a:p>
          <a:p>
            <a:pPr eaLnBrk="1" hangingPunct="1"/>
            <a:r>
              <a:rPr lang="ar-SA" sz="2000" b="1" smtClean="0">
                <a:solidFill>
                  <a:srgbClr val="C00000"/>
                </a:solidFill>
              </a:rPr>
              <a:t>الشبكة :</a:t>
            </a:r>
          </a:p>
          <a:p>
            <a:pPr lvl="1" eaLnBrk="1" hangingPunct="1"/>
            <a:r>
              <a:rPr lang="ar-SA" sz="1800" smtClean="0"/>
              <a:t>طريقة الرسم بالأسهم .</a:t>
            </a:r>
          </a:p>
          <a:p>
            <a:pPr lvl="1" eaLnBrk="1" hangingPunct="1"/>
            <a:r>
              <a:rPr lang="ar-SA" sz="1800" smtClean="0"/>
              <a:t>طريقة الرسم بالأسبقية .</a:t>
            </a:r>
          </a:p>
          <a:p>
            <a:pPr lvl="1" eaLnBrk="1" hangingPunct="1"/>
            <a:r>
              <a:rPr lang="ar-SA" sz="1800" smtClean="0"/>
              <a:t>طريقة</a:t>
            </a:r>
            <a:r>
              <a:rPr lang="en-US" sz="1800" smtClean="0"/>
              <a:t> </a:t>
            </a:r>
            <a:r>
              <a:rPr lang="ar-SY" sz="1800" smtClean="0"/>
              <a:t> برنامج</a:t>
            </a:r>
            <a:r>
              <a:rPr lang="ar-SA" sz="1800" smtClean="0"/>
              <a:t> تقنيات التقييم والمراجعة (بيرت) .</a:t>
            </a:r>
          </a:p>
          <a:p>
            <a:pPr lvl="1" eaLnBrk="1" hangingPunct="1"/>
            <a:r>
              <a:rPr lang="ar-SA" sz="1800" smtClean="0"/>
              <a:t>طريقة تقنيات </a:t>
            </a:r>
            <a:r>
              <a:rPr lang="ar-SY" sz="1800" smtClean="0"/>
              <a:t>الرسم ل</a:t>
            </a:r>
            <a:r>
              <a:rPr lang="ar-SA" sz="1800" smtClean="0"/>
              <a:t>لتقييم والمراجعة (جيرت) (تسمح بالحلقات , التكرار , والأفرع الشرطية ) .</a:t>
            </a:r>
          </a:p>
        </p:txBody>
      </p:sp>
      <p:sp>
        <p:nvSpPr>
          <p:cNvPr id="4" name="عنصر نائب لرقم الشريحة 3"/>
          <p:cNvSpPr>
            <a:spLocks noGrp="1"/>
          </p:cNvSpPr>
          <p:nvPr>
            <p:ph type="sldNum" sz="quarter" idx="12"/>
          </p:nvPr>
        </p:nvSpPr>
        <p:spPr/>
        <p:txBody>
          <a:bodyPr/>
          <a:lstStyle/>
          <a:p>
            <a:pPr>
              <a:defRPr/>
            </a:pPr>
            <a:fld id="{9EDB6630-3377-4DD5-B481-A572BEDE1730}" type="slidenum">
              <a:rPr lang="en-US"/>
              <a:pPr>
                <a:defRPr/>
              </a:pPr>
              <a:t>70</a:t>
            </a:fld>
            <a:endParaRPr lang="en-US" dirty="0"/>
          </a:p>
        </p:txBody>
      </p:sp>
    </p:spTree>
    <p:extLst>
      <p:ext uri="{BB962C8B-B14F-4D97-AF65-F5344CB8AC3E}">
        <p14:creationId xmlns:p14="http://schemas.microsoft.com/office/powerpoint/2010/main" val="14290465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Bar Chart – Gantt Chart</a:t>
            </a:r>
            <a:br>
              <a:rPr lang="en-US" dirty="0" smtClean="0"/>
            </a:br>
            <a:r>
              <a:rPr lang="ar-SA" dirty="0" smtClean="0"/>
              <a:t>مخطط القضبان - مخطط جانت</a:t>
            </a:r>
            <a:endParaRPr lang="ar-SA" dirty="0"/>
          </a:p>
        </p:txBody>
      </p:sp>
      <p:sp>
        <p:nvSpPr>
          <p:cNvPr id="4" name="Content Placeholder 3"/>
          <p:cNvSpPr>
            <a:spLocks noGrp="1"/>
          </p:cNvSpPr>
          <p:nvPr>
            <p:ph sz="half" idx="2"/>
          </p:nvPr>
        </p:nvSpPr>
        <p:spPr/>
        <p:txBody>
          <a:bodyPr rtlCol="0">
            <a:normAutofit fontScale="92500" lnSpcReduction="10000"/>
          </a:bodyPr>
          <a:lstStyle/>
          <a:p>
            <a:pPr eaLnBrk="1" fontAlgn="auto" hangingPunct="1">
              <a:spcAft>
                <a:spcPts val="0"/>
              </a:spcAft>
              <a:buFont typeface="Arial" pitchFamily="34" charset="0"/>
              <a:buChar char="•"/>
              <a:defRPr/>
            </a:pPr>
            <a:r>
              <a:rPr lang="ar-SA" dirty="0" smtClean="0"/>
              <a:t>الميزات :</a:t>
            </a:r>
          </a:p>
          <a:p>
            <a:pPr lvl="1" eaLnBrk="1" fontAlgn="auto" hangingPunct="1">
              <a:spcAft>
                <a:spcPts val="0"/>
              </a:spcAft>
              <a:buFont typeface="Arial" pitchFamily="34" charset="0"/>
              <a:buChar char="–"/>
              <a:defRPr/>
            </a:pPr>
            <a:r>
              <a:rPr lang="ar-SA" dirty="0" smtClean="0"/>
              <a:t>سهل الفهم .</a:t>
            </a:r>
          </a:p>
          <a:p>
            <a:pPr lvl="1" eaLnBrk="1" fontAlgn="auto" hangingPunct="1">
              <a:spcAft>
                <a:spcPts val="0"/>
              </a:spcAft>
              <a:buFont typeface="Arial" pitchFamily="34" charset="0"/>
              <a:buChar char="–"/>
              <a:defRPr/>
            </a:pPr>
            <a:r>
              <a:rPr lang="ar-SA" dirty="0" smtClean="0"/>
              <a:t>سهل التحضير .</a:t>
            </a:r>
          </a:p>
          <a:p>
            <a:pPr lvl="1" eaLnBrk="1" fontAlgn="auto" hangingPunct="1">
              <a:spcAft>
                <a:spcPts val="0"/>
              </a:spcAft>
              <a:buFont typeface="Arial" pitchFamily="34" charset="0"/>
              <a:buChar char="–"/>
              <a:defRPr/>
            </a:pPr>
            <a:r>
              <a:rPr lang="ar-SA" dirty="0" smtClean="0"/>
              <a:t>سهل التحديث .</a:t>
            </a:r>
          </a:p>
          <a:p>
            <a:pPr lvl="1" eaLnBrk="1" fontAlgn="auto" hangingPunct="1">
              <a:spcAft>
                <a:spcPts val="0"/>
              </a:spcAft>
              <a:buFont typeface="Arial" pitchFamily="34" charset="0"/>
              <a:buChar char="–"/>
              <a:defRPr/>
            </a:pPr>
            <a:r>
              <a:rPr lang="ar-SA" b="1" u="sng" dirty="0" smtClean="0"/>
              <a:t>يظهر</a:t>
            </a:r>
            <a:r>
              <a:rPr lang="ar-SA" u="sng" dirty="0" smtClean="0"/>
              <a:t> </a:t>
            </a:r>
            <a:r>
              <a:rPr lang="ar-SA" b="1" u="sng" dirty="0" smtClean="0"/>
              <a:t>الانجاز أو الحالة أفضل من الشبكة .</a:t>
            </a:r>
          </a:p>
          <a:p>
            <a:pPr lvl="2" eaLnBrk="1" fontAlgn="auto" hangingPunct="1">
              <a:spcAft>
                <a:spcPts val="0"/>
              </a:spcAft>
              <a:buFont typeface="Arial" pitchFamily="34" charset="0"/>
              <a:buChar char="•"/>
              <a:defRPr/>
            </a:pPr>
            <a:r>
              <a:rPr lang="ar-SA" dirty="0" smtClean="0"/>
              <a:t>مثال : مقارنة قضيب النشاط المخطط والنشاط الفعلي (انجاز المشروع) .</a:t>
            </a:r>
          </a:p>
          <a:p>
            <a:pPr eaLnBrk="1" fontAlgn="auto" hangingPunct="1">
              <a:spcAft>
                <a:spcPts val="0"/>
              </a:spcAft>
              <a:buFont typeface="Arial" pitchFamily="34" charset="0"/>
              <a:buChar char="•"/>
              <a:defRPr/>
            </a:pPr>
            <a:r>
              <a:rPr lang="ar-SA" dirty="0" smtClean="0"/>
              <a:t>المساوئ :</a:t>
            </a:r>
          </a:p>
          <a:p>
            <a:pPr lvl="1" eaLnBrk="1" fontAlgn="auto" hangingPunct="1">
              <a:spcAft>
                <a:spcPts val="0"/>
              </a:spcAft>
              <a:buFont typeface="Arial" pitchFamily="34" charset="0"/>
              <a:buChar char="–"/>
              <a:defRPr/>
            </a:pPr>
            <a:r>
              <a:rPr lang="ar-SA" dirty="0" smtClean="0"/>
              <a:t>العلاقات غير واضحة .</a:t>
            </a:r>
          </a:p>
          <a:p>
            <a:pPr lvl="1" eaLnBrk="1" fontAlgn="auto" hangingPunct="1">
              <a:spcAft>
                <a:spcPts val="0"/>
              </a:spcAft>
              <a:buFont typeface="Arial" pitchFamily="34" charset="0"/>
              <a:buChar char="–"/>
              <a:defRPr/>
            </a:pPr>
            <a:r>
              <a:rPr lang="ar-SA" dirty="0" smtClean="0"/>
              <a:t>ضعف ضبط المشروع .</a:t>
            </a:r>
            <a:endParaRPr lang="ar-SA" dirty="0"/>
          </a:p>
        </p:txBody>
      </p:sp>
      <p:sp>
        <p:nvSpPr>
          <p:cNvPr id="5" name="Slide Number Placeholder 4"/>
          <p:cNvSpPr>
            <a:spLocks noGrp="1"/>
          </p:cNvSpPr>
          <p:nvPr>
            <p:ph type="sldNum" sz="quarter" idx="12"/>
          </p:nvPr>
        </p:nvSpPr>
        <p:spPr/>
        <p:txBody>
          <a:bodyPr/>
          <a:lstStyle/>
          <a:p>
            <a:pPr>
              <a:defRPr/>
            </a:pPr>
            <a:fld id="{122E8B23-748D-4C2F-BF69-F15C845782F5}" type="slidenum">
              <a:rPr lang="en-US"/>
              <a:pPr>
                <a:defRPr/>
              </a:pPr>
              <a:t>71</a:t>
            </a:fld>
            <a:endParaRPr lang="en-US" dirty="0"/>
          </a:p>
        </p:txBody>
      </p:sp>
      <p:sp>
        <p:nvSpPr>
          <p:cNvPr id="6" name="عنصر نائب للمحتوى 4"/>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Advantages:</a:t>
            </a:r>
          </a:p>
          <a:p>
            <a:pPr lvl="1" eaLnBrk="1" fontAlgn="auto" hangingPunct="1">
              <a:spcAft>
                <a:spcPts val="0"/>
              </a:spcAft>
              <a:buFont typeface="Arial" pitchFamily="34" charset="0"/>
              <a:buChar char="–"/>
              <a:defRPr/>
            </a:pPr>
            <a:r>
              <a:rPr lang="en-US" dirty="0" smtClean="0"/>
              <a:t>Easy to understand.</a:t>
            </a:r>
          </a:p>
          <a:p>
            <a:pPr lvl="1" eaLnBrk="1" fontAlgn="auto" hangingPunct="1">
              <a:spcAft>
                <a:spcPts val="0"/>
              </a:spcAft>
              <a:buFont typeface="Arial" pitchFamily="34" charset="0"/>
              <a:buChar char="–"/>
              <a:defRPr/>
            </a:pPr>
            <a:r>
              <a:rPr lang="en-US" dirty="0" smtClean="0"/>
              <a:t>Easy to prepare.</a:t>
            </a:r>
          </a:p>
          <a:p>
            <a:pPr lvl="1" eaLnBrk="1" fontAlgn="auto" hangingPunct="1">
              <a:spcAft>
                <a:spcPts val="0"/>
              </a:spcAft>
              <a:buFont typeface="Arial" pitchFamily="34" charset="0"/>
              <a:buChar char="–"/>
              <a:defRPr/>
            </a:pPr>
            <a:r>
              <a:rPr lang="en-US" dirty="0" smtClean="0"/>
              <a:t>Easy to update.</a:t>
            </a:r>
          </a:p>
          <a:p>
            <a:pPr lvl="1" eaLnBrk="1" fontAlgn="auto" hangingPunct="1">
              <a:spcAft>
                <a:spcPts val="0"/>
              </a:spcAft>
              <a:buFont typeface="Arial" pitchFamily="34" charset="0"/>
              <a:buChar char="–"/>
              <a:defRPr/>
            </a:pPr>
            <a:r>
              <a:rPr lang="en-US" dirty="0" smtClean="0"/>
              <a:t>Shows </a:t>
            </a:r>
            <a:r>
              <a:rPr lang="en-US" b="1" u="sng" dirty="0" smtClean="0"/>
              <a:t>Progress or status better than networks.</a:t>
            </a:r>
          </a:p>
          <a:p>
            <a:pPr lvl="2" eaLnBrk="1" fontAlgn="auto" hangingPunct="1">
              <a:spcAft>
                <a:spcPts val="0"/>
              </a:spcAft>
              <a:buFont typeface="Arial" pitchFamily="34" charset="0"/>
              <a:buChar char="•"/>
              <a:defRPr/>
            </a:pPr>
            <a:r>
              <a:rPr lang="en-US" dirty="0" smtClean="0"/>
              <a:t>Example:  Compares planned &amp; actual activities bar (Project Progress).</a:t>
            </a:r>
          </a:p>
          <a:p>
            <a:pPr marL="342900" lvl="2" indent="-342900" eaLnBrk="1" fontAlgn="auto" hangingPunct="1">
              <a:spcAft>
                <a:spcPts val="0"/>
              </a:spcAft>
              <a:buFont typeface="Arial" pitchFamily="34" charset="0"/>
              <a:buChar char="•"/>
              <a:defRPr/>
            </a:pPr>
            <a:r>
              <a:rPr lang="en-US" sz="2800" b="1" dirty="0" smtClean="0"/>
              <a:t>Disadvantages :</a:t>
            </a:r>
          </a:p>
          <a:p>
            <a:pPr marL="800100" lvl="3" indent="-342900" eaLnBrk="1" fontAlgn="auto" hangingPunct="1">
              <a:spcAft>
                <a:spcPts val="0"/>
              </a:spcAft>
              <a:buFont typeface="Arial" pitchFamily="34" charset="0"/>
              <a:buChar char="–"/>
              <a:defRPr/>
            </a:pPr>
            <a:r>
              <a:rPr lang="en-US" sz="2600" dirty="0" smtClean="0"/>
              <a:t>Unclear relationships.</a:t>
            </a:r>
          </a:p>
          <a:p>
            <a:pPr marL="800100" lvl="3" indent="-342900" eaLnBrk="1" fontAlgn="auto" hangingPunct="1">
              <a:spcAft>
                <a:spcPts val="0"/>
              </a:spcAft>
              <a:buFont typeface="Arial" pitchFamily="34" charset="0"/>
              <a:buChar char="–"/>
              <a:defRPr/>
            </a:pPr>
            <a:r>
              <a:rPr lang="en-US" sz="2600" dirty="0" smtClean="0"/>
              <a:t>Weak project control.</a:t>
            </a:r>
            <a:endParaRPr lang="ar-SA" sz="2600" dirty="0" smtClean="0"/>
          </a:p>
        </p:txBody>
      </p:sp>
    </p:spTree>
    <p:extLst>
      <p:ext uri="{BB962C8B-B14F-4D97-AF65-F5344CB8AC3E}">
        <p14:creationId xmlns:p14="http://schemas.microsoft.com/office/powerpoint/2010/main" val="38007215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Bar Chart – Gantt Chart</a:t>
            </a:r>
            <a:br>
              <a:rPr lang="en-US" dirty="0" smtClean="0"/>
            </a:br>
            <a:r>
              <a:rPr lang="ar-SA" dirty="0" smtClean="0"/>
              <a:t>مخطط القضبان - مخطط جانت</a:t>
            </a:r>
            <a:endParaRPr lang="en-US" dirty="0"/>
          </a:p>
        </p:txBody>
      </p:sp>
      <p:sp>
        <p:nvSpPr>
          <p:cNvPr id="6" name="عنصر نائب لرقم الشريحة 5"/>
          <p:cNvSpPr>
            <a:spLocks noGrp="1"/>
          </p:cNvSpPr>
          <p:nvPr>
            <p:ph type="sldNum" sz="quarter" idx="12"/>
          </p:nvPr>
        </p:nvSpPr>
        <p:spPr/>
        <p:txBody>
          <a:bodyPr/>
          <a:lstStyle/>
          <a:p>
            <a:pPr>
              <a:defRPr/>
            </a:pPr>
            <a:fld id="{D77DC90A-2513-44B2-8514-0BE65798A489}" type="slidenum">
              <a:rPr lang="en-US"/>
              <a:pPr>
                <a:defRPr/>
              </a:pPr>
              <a:t>72</a:t>
            </a:fld>
            <a:endParaRPr lang="en-US" dirty="0"/>
          </a:p>
        </p:txBody>
      </p:sp>
      <p:graphicFrame>
        <p:nvGraphicFramePr>
          <p:cNvPr id="9" name="جدول 8"/>
          <p:cNvGraphicFramePr>
            <a:graphicFrameLocks noGrp="1"/>
          </p:cNvGraphicFramePr>
          <p:nvPr/>
        </p:nvGraphicFramePr>
        <p:xfrm>
          <a:off x="762000" y="2209800"/>
          <a:ext cx="7924800" cy="3352798"/>
        </p:xfrm>
        <a:graphic>
          <a:graphicData uri="http://schemas.openxmlformats.org/drawingml/2006/table">
            <a:tbl>
              <a:tblPr rtl="1"/>
              <a:tblGrid>
                <a:gridCol w="823985"/>
                <a:gridCol w="823985"/>
                <a:gridCol w="823985"/>
                <a:gridCol w="823985"/>
                <a:gridCol w="823985"/>
                <a:gridCol w="823985"/>
                <a:gridCol w="823985"/>
                <a:gridCol w="1235979"/>
                <a:gridCol w="920926"/>
              </a:tblGrid>
              <a:tr h="558798">
                <a:tc>
                  <a:txBody>
                    <a:bodyPr/>
                    <a:lstStyle/>
                    <a:p>
                      <a:pPr algn="ctr" rtl="0" fontAlgn="b"/>
                      <a:r>
                        <a:rPr lang="ar-SA" sz="1600" b="1" i="0" u="none" strike="noStrike" dirty="0">
                          <a:solidFill>
                            <a:srgbClr val="000000"/>
                          </a:solidFill>
                          <a:latin typeface="Arial"/>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ar-SA" sz="1600" b="1" i="0" u="none" strike="noStrike">
                          <a:solidFill>
                            <a:srgbClr val="000000"/>
                          </a:solidFill>
                          <a:latin typeface="Arial"/>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ar-SA" sz="1600" b="1" i="0" u="none" strike="noStrike">
                          <a:solidFill>
                            <a:srgbClr val="000000"/>
                          </a:solidFill>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ar-SA" sz="1600" b="1" i="0" u="none" strike="noStrike">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ar-SA" sz="1600" b="1" i="0" u="none" strike="noStrike">
                          <a:solidFill>
                            <a:srgbClr val="000000"/>
                          </a:solidFill>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ar-SA" sz="1600" b="1" i="0" u="none" strike="noStrike" dirty="0">
                          <a:solidFill>
                            <a:srgbClr val="000000"/>
                          </a:solidFill>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latin typeface="Arial"/>
                        </a:rPr>
                        <a:t>Duration</a:t>
                      </a:r>
                      <a:endParaRPr lang="ar-SA" sz="1600" b="1" i="0" u="none" strike="noStrike" dirty="0" smtClean="0">
                        <a:solidFill>
                          <a:srgbClr val="000000"/>
                        </a:solidFill>
                        <a:latin typeface="Arial"/>
                      </a:endParaRPr>
                    </a:p>
                    <a:p>
                      <a:pPr algn="ctr" rtl="0" fontAlgn="b"/>
                      <a:r>
                        <a:rPr lang="ar-SA" sz="1600" b="1" i="0" u="none" strike="noStrike" dirty="0" smtClean="0">
                          <a:solidFill>
                            <a:srgbClr val="000000"/>
                          </a:solidFill>
                          <a:latin typeface="Arial"/>
                        </a:rPr>
                        <a:t>المدة</a:t>
                      </a:r>
                      <a:endParaRPr lang="en-US" sz="16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latin typeface="Arial"/>
                        </a:rPr>
                        <a:t>Activity</a:t>
                      </a:r>
                    </a:p>
                    <a:p>
                      <a:pPr algn="ctr" rtl="0" fontAlgn="b"/>
                      <a:r>
                        <a:rPr lang="ar-SA" sz="1600" b="1" i="0" u="none" strike="noStrike" dirty="0" smtClean="0">
                          <a:solidFill>
                            <a:srgbClr val="000000"/>
                          </a:solidFill>
                          <a:latin typeface="Arial"/>
                        </a:rPr>
                        <a:t>النشاط</a:t>
                      </a:r>
                      <a:endParaRPr lang="en-US"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50">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ctr"/>
                      <a:r>
                        <a:rPr lang="ar-SA" sz="3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3200" b="1" i="0" u="none" strike="noStrike" dirty="0">
                          <a:solidFill>
                            <a:srgbClr val="000000"/>
                          </a:solidFill>
                          <a:latin typeface="Arial"/>
                        </a:rPr>
                        <a: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50">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rtl="1"/>
                      <a:endParaRPr lang="ar-SA"/>
                    </a:p>
                  </a:txBody>
                  <a:tcPr/>
                </a:tc>
                <a:tc vMerge="1">
                  <a:txBody>
                    <a:bodyPr/>
                    <a:lstStyle/>
                    <a:p>
                      <a:pPr rtl="1"/>
                      <a:endParaRPr lang="ar-SA"/>
                    </a:p>
                  </a:txBody>
                  <a:tcPr/>
                </a:tc>
              </a:tr>
              <a:tr h="349250">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rtl="0" fontAlgn="ctr"/>
                      <a:r>
                        <a:rPr lang="ar-SA" sz="3200" b="1"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3200" b="1" i="0" u="none" strike="noStrike" dirty="0">
                          <a:solidFill>
                            <a:srgbClr val="000000"/>
                          </a:solidFill>
                          <a:latin typeface="Arial"/>
                        </a:rPr>
                        <a:t>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50">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a:solidFill>
                            <a:srgbClr val="000000"/>
                          </a:solidFill>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rtl="1"/>
                      <a:endParaRPr lang="ar-SA"/>
                    </a:p>
                  </a:txBody>
                  <a:tcPr/>
                </a:tc>
                <a:tc vMerge="1">
                  <a:txBody>
                    <a:bodyPr/>
                    <a:lstStyle/>
                    <a:p>
                      <a:pPr rtl="1"/>
                      <a:endParaRPr lang="ar-SA"/>
                    </a:p>
                  </a:txBody>
                  <a:tcPr/>
                </a:tc>
              </a:tr>
              <a:tr h="349250">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rtl="0" fontAlgn="ctr"/>
                      <a:r>
                        <a:rPr lang="ar-SA" sz="3200" b="1"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3200" b="1" i="0" u="none" strike="noStrike" dirty="0">
                          <a:solidFill>
                            <a:srgbClr val="000000"/>
                          </a:solidFill>
                          <a:latin typeface="Arial"/>
                        </a:rPr>
                        <a:t>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50">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dirty="0">
                          <a:solidFill>
                            <a:srgbClr val="000000"/>
                          </a:solidFill>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rtl="1"/>
                      <a:endParaRPr lang="ar-SA"/>
                    </a:p>
                  </a:txBody>
                  <a:tcPr/>
                </a:tc>
                <a:tc vMerge="1">
                  <a:txBody>
                    <a:bodyPr/>
                    <a:lstStyle/>
                    <a:p>
                      <a:pPr rtl="1"/>
                      <a:endParaRPr lang="ar-SA"/>
                    </a:p>
                  </a:txBody>
                  <a:tcPr/>
                </a:tc>
              </a:tr>
              <a:tr h="349250">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rtl="0" fontAlgn="ctr"/>
                      <a:r>
                        <a:rPr lang="ar-SA" sz="3200" b="1" i="0" u="none" strike="noStrike">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3200" b="1" i="0" u="none" strike="noStrike" dirty="0">
                          <a:solidFill>
                            <a:srgbClr val="000000"/>
                          </a:solidFill>
                          <a:latin typeface="Arial"/>
                        </a:rPr>
                        <a:t>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50">
                <a:tc>
                  <a:txBody>
                    <a:bodyPr/>
                    <a:lstStyle/>
                    <a:p>
                      <a:pPr algn="l" rtl="0" fontAlgn="b"/>
                      <a:r>
                        <a:rPr lang="ar-SA" sz="1400" b="0" i="0" u="none" strike="noStrike" dirty="0">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l" rtl="0" fontAlgn="b"/>
                      <a:r>
                        <a:rPr lang="ar-SA"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rtl="0" fontAlgn="b"/>
                      <a:r>
                        <a:rPr lang="ar-SA"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bl>
          </a:graphicData>
        </a:graphic>
      </p:graphicFrame>
    </p:spTree>
    <p:extLst>
      <p:ext uri="{BB962C8B-B14F-4D97-AF65-F5344CB8AC3E}">
        <p14:creationId xmlns:p14="http://schemas.microsoft.com/office/powerpoint/2010/main" val="2962843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Milestones</a:t>
            </a:r>
            <a:br>
              <a:rPr lang="en-US" dirty="0" smtClean="0"/>
            </a:br>
            <a:r>
              <a:rPr lang="ar-SA" dirty="0" smtClean="0"/>
              <a:t> نقاط العلام </a:t>
            </a:r>
            <a:endParaRPr lang="en-US" dirty="0"/>
          </a:p>
        </p:txBody>
      </p:sp>
      <p:sp>
        <p:nvSpPr>
          <p:cNvPr id="5" name="Slide Number Placeholder 4"/>
          <p:cNvSpPr>
            <a:spLocks noGrp="1"/>
          </p:cNvSpPr>
          <p:nvPr>
            <p:ph type="sldNum" sz="quarter" idx="12"/>
          </p:nvPr>
        </p:nvSpPr>
        <p:spPr/>
        <p:txBody>
          <a:bodyPr/>
          <a:lstStyle/>
          <a:p>
            <a:pPr>
              <a:defRPr/>
            </a:pPr>
            <a:fld id="{2B78BFC0-3ED5-41D9-8D40-B501B98EC105}" type="slidenum">
              <a:rPr lang="en-US"/>
              <a:pPr>
                <a:defRPr/>
              </a:pPr>
              <a:t>73</a:t>
            </a:fld>
            <a:endParaRPr lang="en-US" dirty="0"/>
          </a:p>
        </p:txBody>
      </p:sp>
      <p:graphicFrame>
        <p:nvGraphicFramePr>
          <p:cNvPr id="11268" name="Object 2"/>
          <p:cNvGraphicFramePr>
            <a:graphicFrameLocks noChangeAspect="1"/>
          </p:cNvGraphicFramePr>
          <p:nvPr/>
        </p:nvGraphicFramePr>
        <p:xfrm>
          <a:off x="400050" y="1905000"/>
          <a:ext cx="8326438" cy="3810000"/>
        </p:xfrm>
        <a:graphic>
          <a:graphicData uri="http://schemas.openxmlformats.org/presentationml/2006/ole">
            <mc:AlternateContent xmlns:mc="http://schemas.openxmlformats.org/markup-compatibility/2006">
              <mc:Choice xmlns:v="urn:schemas-microsoft-com:vml" Requires="v">
                <p:oleObj spid="_x0000_s2064" name="Worksheet" r:id="rId4" imgW="2371700" imgH="923983" progId="Excel.Sheet.8">
                  <p:embed/>
                </p:oleObj>
              </mc:Choice>
              <mc:Fallback>
                <p:oleObj name="Worksheet" r:id="rId4" imgW="2371700" imgH="92398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905000"/>
                        <a:ext cx="8326438" cy="3810000"/>
                      </a:xfrm>
                      <a:prstGeom prst="rect">
                        <a:avLst/>
                      </a:prstGeom>
                      <a:solidFill>
                        <a:srgbClr val="EEEBAA"/>
                      </a:solidFill>
                      <a:ln w="38100">
                        <a:solidFill>
                          <a:schemeClr val="hlink"/>
                        </a:solidFill>
                        <a:miter lim="800000"/>
                        <a:headEnd/>
                        <a:tailEnd/>
                      </a:ln>
                      <a:effectLst>
                        <a:outerShdw dist="89803" dir="2700000" algn="ctr" rotWithShape="0">
                          <a:schemeClr val="accent1"/>
                        </a:outerShdw>
                      </a:effectLst>
                    </p:spPr>
                  </p:pic>
                </p:oleObj>
              </mc:Fallback>
            </mc:AlternateContent>
          </a:graphicData>
        </a:graphic>
      </p:graphicFrame>
    </p:spTree>
    <p:extLst>
      <p:ext uri="{BB962C8B-B14F-4D97-AF65-F5344CB8AC3E}">
        <p14:creationId xmlns:p14="http://schemas.microsoft.com/office/powerpoint/2010/main" val="32210715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normAutofit fontScale="90000"/>
          </a:bodyPr>
          <a:lstStyle/>
          <a:p>
            <a:pPr marL="342900" indent="-342900" eaLnBrk="1" hangingPunct="1"/>
            <a:r>
              <a:rPr lang="en-US" sz="3600" smtClean="0">
                <a:solidFill>
                  <a:srgbClr val="000000"/>
                </a:solidFill>
              </a:rPr>
              <a:t>Arrow Diagramming Method</a:t>
            </a:r>
            <a:br>
              <a:rPr lang="en-US" sz="3600" smtClean="0">
                <a:solidFill>
                  <a:srgbClr val="000000"/>
                </a:solidFill>
              </a:rPr>
            </a:br>
            <a:r>
              <a:rPr lang="ar-SA" sz="3600" smtClean="0">
                <a:solidFill>
                  <a:srgbClr val="000000"/>
                </a:solidFill>
              </a:rPr>
              <a:t>طريقة الرسم بالأسهم</a:t>
            </a:r>
            <a:endParaRPr lang="en-US" sz="3600" smtClean="0">
              <a:solidFill>
                <a:srgbClr val="000000"/>
              </a:solidFill>
            </a:endParaRPr>
          </a:p>
        </p:txBody>
      </p:sp>
      <p:sp>
        <p:nvSpPr>
          <p:cNvPr id="3" name="عنصر نائب للمحتوى 2"/>
          <p:cNvSpPr>
            <a:spLocks noGrp="1"/>
          </p:cNvSpPr>
          <p:nvPr>
            <p:ph idx="1"/>
          </p:nvPr>
        </p:nvSpPr>
        <p:spPr>
          <a:xfrm>
            <a:off x="457200" y="1600200"/>
            <a:ext cx="8229600" cy="685800"/>
          </a:xfrm>
        </p:spPr>
        <p:txBody>
          <a:bodyPr rtlCol="0">
            <a:normAutofit fontScale="85000" lnSpcReduction="20000"/>
          </a:bodyPr>
          <a:lstStyle/>
          <a:p>
            <a:pPr eaLnBrk="1" fontAlgn="auto" hangingPunct="1">
              <a:spcAft>
                <a:spcPts val="0"/>
              </a:spcAft>
              <a:buFont typeface="Arial" pitchFamily="34" charset="0"/>
              <a:buNone/>
              <a:defRPr/>
            </a:pPr>
            <a:r>
              <a:rPr lang="en-US" sz="2400" b="1" i="1" dirty="0" smtClean="0"/>
              <a:t>Arrow relationships or activity – on – arrow</a:t>
            </a:r>
          </a:p>
          <a:p>
            <a:pPr algn="r" rtl="1" eaLnBrk="1" fontAlgn="auto" hangingPunct="1">
              <a:spcAft>
                <a:spcPts val="0"/>
              </a:spcAft>
              <a:buFont typeface="Arial" pitchFamily="34" charset="0"/>
              <a:buNone/>
              <a:defRPr/>
            </a:pPr>
            <a:r>
              <a:rPr lang="ar-SA" sz="2400" b="1" i="1" dirty="0" smtClean="0"/>
              <a:t>العلاقة بالأسهم أو النشاط على السهم .</a:t>
            </a:r>
            <a:endParaRPr lang="en-US" sz="2400" b="1" i="1" dirty="0"/>
          </a:p>
        </p:txBody>
      </p:sp>
      <p:sp>
        <p:nvSpPr>
          <p:cNvPr id="39" name="عنصر نائب لرقم الشريحة 38"/>
          <p:cNvSpPr>
            <a:spLocks noGrp="1"/>
          </p:cNvSpPr>
          <p:nvPr>
            <p:ph type="sldNum" sz="quarter" idx="12"/>
          </p:nvPr>
        </p:nvSpPr>
        <p:spPr/>
        <p:txBody>
          <a:bodyPr/>
          <a:lstStyle/>
          <a:p>
            <a:pPr>
              <a:defRPr/>
            </a:pPr>
            <a:fld id="{C51A4422-CF61-4216-A9A1-7873110F9D45}" type="slidenum">
              <a:rPr lang="en-US"/>
              <a:pPr>
                <a:defRPr/>
              </a:pPr>
              <a:t>74</a:t>
            </a:fld>
            <a:endParaRPr lang="en-US" dirty="0"/>
          </a:p>
        </p:txBody>
      </p:sp>
      <p:grpSp>
        <p:nvGrpSpPr>
          <p:cNvPr id="12293" name="مجموعة 46"/>
          <p:cNvGrpSpPr>
            <a:grpSpLocks/>
          </p:cNvGrpSpPr>
          <p:nvPr/>
        </p:nvGrpSpPr>
        <p:grpSpPr bwMode="auto">
          <a:xfrm>
            <a:off x="304800" y="2514600"/>
            <a:ext cx="7924800" cy="3694113"/>
            <a:chOff x="304800" y="2514600"/>
            <a:chExt cx="7924800" cy="3694331"/>
          </a:xfrm>
        </p:grpSpPr>
        <p:grpSp>
          <p:nvGrpSpPr>
            <p:cNvPr id="12297" name="مجموعة 42"/>
            <p:cNvGrpSpPr>
              <a:grpSpLocks/>
            </p:cNvGrpSpPr>
            <p:nvPr/>
          </p:nvGrpSpPr>
          <p:grpSpPr bwMode="auto">
            <a:xfrm>
              <a:off x="381000" y="2514600"/>
              <a:ext cx="7848600" cy="3505200"/>
              <a:chOff x="-228600" y="2286000"/>
              <a:chExt cx="7848600" cy="3505200"/>
            </a:xfrm>
          </p:grpSpPr>
          <p:sp>
            <p:nvSpPr>
              <p:cNvPr id="4" name="شكل بيضاوي 3"/>
              <p:cNvSpPr/>
              <p:nvPr/>
            </p:nvSpPr>
            <p:spPr>
              <a:xfrm>
                <a:off x="1143000" y="3810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dirty="0"/>
                  <a:t>1</a:t>
                </a:r>
                <a:endParaRPr lang="ar-SA" sz="2800" dirty="0"/>
              </a:p>
            </p:txBody>
          </p:sp>
          <p:sp>
            <p:nvSpPr>
              <p:cNvPr id="5" name="شكل بيضاوي 4"/>
              <p:cNvSpPr/>
              <p:nvPr/>
            </p:nvSpPr>
            <p:spPr>
              <a:xfrm>
                <a:off x="2438400" y="2667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dirty="0"/>
                  <a:t>2</a:t>
                </a:r>
                <a:endParaRPr lang="ar-SA" sz="2800" dirty="0"/>
              </a:p>
            </p:txBody>
          </p:sp>
          <p:sp>
            <p:nvSpPr>
              <p:cNvPr id="6" name="شكل بيضاوي 5"/>
              <p:cNvSpPr/>
              <p:nvPr/>
            </p:nvSpPr>
            <p:spPr>
              <a:xfrm>
                <a:off x="2438400" y="4953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dirty="0"/>
                  <a:t>3</a:t>
                </a:r>
                <a:endParaRPr lang="ar-SA" sz="2800" dirty="0"/>
              </a:p>
            </p:txBody>
          </p:sp>
          <p:cxnSp>
            <p:nvCxnSpPr>
              <p:cNvPr id="8" name="رابط كسهم مستقيم 7"/>
              <p:cNvCxnSpPr/>
              <p:nvPr/>
            </p:nvCxnSpPr>
            <p:spPr>
              <a:xfrm rot="5400000" flipH="1" flipV="1">
                <a:off x="1485874" y="2857564"/>
                <a:ext cx="876352" cy="10287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رابط كسهم مستقيم 9"/>
              <p:cNvCxnSpPr>
                <a:stCxn id="4" idx="4"/>
                <a:endCxn id="6" idx="2"/>
              </p:cNvCxnSpPr>
              <p:nvPr/>
            </p:nvCxnSpPr>
            <p:spPr>
              <a:xfrm rot="16200000" flipH="1">
                <a:off x="1485874" y="4267347"/>
                <a:ext cx="876352" cy="10287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شكل بيضاوي 10"/>
              <p:cNvSpPr/>
              <p:nvPr/>
            </p:nvSpPr>
            <p:spPr>
              <a:xfrm>
                <a:off x="4038600" y="2667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dirty="0"/>
                  <a:t>4</a:t>
                </a:r>
                <a:endParaRPr lang="ar-SA" sz="2800" dirty="0"/>
              </a:p>
            </p:txBody>
          </p:sp>
          <p:sp>
            <p:nvSpPr>
              <p:cNvPr id="12" name="شكل بيضاوي 11"/>
              <p:cNvSpPr/>
              <p:nvPr/>
            </p:nvSpPr>
            <p:spPr>
              <a:xfrm>
                <a:off x="4038600" y="4953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dirty="0"/>
                  <a:t>5</a:t>
                </a:r>
                <a:endParaRPr lang="ar-SA" sz="2800" dirty="0"/>
              </a:p>
            </p:txBody>
          </p:sp>
          <p:cxnSp>
            <p:nvCxnSpPr>
              <p:cNvPr id="13" name="رابط كسهم مستقيم 12"/>
              <p:cNvCxnSpPr/>
              <p:nvPr/>
            </p:nvCxnSpPr>
            <p:spPr>
              <a:xfrm flipV="1">
                <a:off x="2971800" y="2933738"/>
                <a:ext cx="10668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رابط كسهم مستقيم 16"/>
              <p:cNvCxnSpPr/>
              <p:nvPr/>
            </p:nvCxnSpPr>
            <p:spPr>
              <a:xfrm flipV="1">
                <a:off x="2971800" y="5257976"/>
                <a:ext cx="10668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شكل بيضاوي 17"/>
              <p:cNvSpPr/>
              <p:nvPr/>
            </p:nvSpPr>
            <p:spPr>
              <a:xfrm>
                <a:off x="5791200" y="2667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dirty="0"/>
                  <a:t>6</a:t>
                </a:r>
                <a:endParaRPr lang="ar-SA" sz="2800" dirty="0"/>
              </a:p>
            </p:txBody>
          </p:sp>
          <p:sp>
            <p:nvSpPr>
              <p:cNvPr id="19" name="شكل بيضاوي 18"/>
              <p:cNvSpPr/>
              <p:nvPr/>
            </p:nvSpPr>
            <p:spPr>
              <a:xfrm>
                <a:off x="7086600" y="3810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2800" dirty="0"/>
                  <a:t>7</a:t>
                </a:r>
                <a:endParaRPr lang="ar-SA" sz="2800" dirty="0"/>
              </a:p>
            </p:txBody>
          </p:sp>
          <p:cxnSp>
            <p:nvCxnSpPr>
              <p:cNvPr id="20" name="رابط كسهم مستقيم 19"/>
              <p:cNvCxnSpPr/>
              <p:nvPr/>
            </p:nvCxnSpPr>
            <p:spPr>
              <a:xfrm>
                <a:off x="4572000" y="2895636"/>
                <a:ext cx="1219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رابط كسهم مستقيم 22"/>
              <p:cNvCxnSpPr/>
              <p:nvPr/>
            </p:nvCxnSpPr>
            <p:spPr>
              <a:xfrm flipV="1">
                <a:off x="4572000" y="4265730"/>
                <a:ext cx="2592388" cy="95414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رابط كسهم مستقيم 24"/>
              <p:cNvCxnSpPr/>
              <p:nvPr/>
            </p:nvCxnSpPr>
            <p:spPr>
              <a:xfrm rot="16200000" flipH="1">
                <a:off x="6324575" y="3048070"/>
                <a:ext cx="839838" cy="8397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رابط كسهم مستقيم 25"/>
              <p:cNvCxnSpPr/>
              <p:nvPr/>
            </p:nvCxnSpPr>
            <p:spPr>
              <a:xfrm flipV="1">
                <a:off x="2895600" y="3122662"/>
                <a:ext cx="2973388" cy="1944802"/>
              </a:xfrm>
              <a:prstGeom prst="straightConnector1">
                <a:avLst/>
              </a:prstGeom>
              <a:ln>
                <a:prstDash val="dash"/>
                <a:tailEnd type="arrow"/>
              </a:ln>
            </p:spPr>
            <p:style>
              <a:lnRef idx="3">
                <a:schemeClr val="accent6"/>
              </a:lnRef>
              <a:fillRef idx="0">
                <a:schemeClr val="accent6"/>
              </a:fillRef>
              <a:effectRef idx="2">
                <a:schemeClr val="accent6"/>
              </a:effectRef>
              <a:fontRef idx="minor">
                <a:schemeClr val="tx1"/>
              </a:fontRef>
            </p:style>
          </p:cxnSp>
          <p:sp>
            <p:nvSpPr>
              <p:cNvPr id="12332" name="مربع نص 29"/>
              <p:cNvSpPr txBox="1">
                <a:spLocks noChangeArrowheads="1"/>
              </p:cNvSpPr>
              <p:nvPr/>
            </p:nvSpPr>
            <p:spPr bwMode="auto">
              <a:xfrm>
                <a:off x="533400" y="23622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Activity</a:t>
                </a:r>
              </a:p>
              <a:p>
                <a:pPr algn="ctr" eaLnBrk="1" hangingPunct="1"/>
                <a:r>
                  <a:rPr lang="ar-SA" b="1">
                    <a:latin typeface="Calibri" pitchFamily="34" charset="0"/>
                  </a:rPr>
                  <a:t>النشاط</a:t>
                </a:r>
              </a:p>
            </p:txBody>
          </p:sp>
          <p:sp>
            <p:nvSpPr>
              <p:cNvPr id="12333" name="مربع نص 30"/>
              <p:cNvSpPr txBox="1">
                <a:spLocks noChangeArrowheads="1"/>
              </p:cNvSpPr>
              <p:nvPr/>
            </p:nvSpPr>
            <p:spPr bwMode="auto">
              <a:xfrm>
                <a:off x="1524000" y="29718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latin typeface="Calibri" pitchFamily="34" charset="0"/>
                  </a:rPr>
                  <a:t>A</a:t>
                </a:r>
                <a:endParaRPr lang="ar-SA" sz="3200">
                  <a:latin typeface="Calibri" pitchFamily="34" charset="0"/>
                </a:endParaRPr>
              </a:p>
            </p:txBody>
          </p:sp>
          <p:sp>
            <p:nvSpPr>
              <p:cNvPr id="12334" name="مربع نص 31"/>
              <p:cNvSpPr txBox="1">
                <a:spLocks noChangeArrowheads="1"/>
              </p:cNvSpPr>
              <p:nvPr/>
            </p:nvSpPr>
            <p:spPr bwMode="auto">
              <a:xfrm>
                <a:off x="3200400" y="22860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latin typeface="Calibri" pitchFamily="34" charset="0"/>
                  </a:rPr>
                  <a:t>B</a:t>
                </a:r>
                <a:endParaRPr lang="ar-SA" sz="3200">
                  <a:latin typeface="Calibri" pitchFamily="34" charset="0"/>
                </a:endParaRPr>
              </a:p>
            </p:txBody>
          </p:sp>
          <p:sp>
            <p:nvSpPr>
              <p:cNvPr id="12335" name="مربع نص 32"/>
              <p:cNvSpPr txBox="1">
                <a:spLocks noChangeArrowheads="1"/>
              </p:cNvSpPr>
              <p:nvPr/>
            </p:nvSpPr>
            <p:spPr bwMode="auto">
              <a:xfrm>
                <a:off x="4800600" y="22860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latin typeface="Calibri" pitchFamily="34" charset="0"/>
                  </a:rPr>
                  <a:t>D</a:t>
                </a:r>
                <a:endParaRPr lang="ar-SA" sz="3200">
                  <a:latin typeface="Calibri" pitchFamily="34" charset="0"/>
                </a:endParaRPr>
              </a:p>
            </p:txBody>
          </p:sp>
          <p:sp>
            <p:nvSpPr>
              <p:cNvPr id="12336" name="مربع نص 33"/>
              <p:cNvSpPr txBox="1">
                <a:spLocks noChangeArrowheads="1"/>
              </p:cNvSpPr>
              <p:nvPr/>
            </p:nvSpPr>
            <p:spPr bwMode="auto">
              <a:xfrm>
                <a:off x="1447800" y="44958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latin typeface="Calibri" pitchFamily="34" charset="0"/>
                  </a:rPr>
                  <a:t>C</a:t>
                </a:r>
                <a:endParaRPr lang="ar-SA" sz="3200">
                  <a:latin typeface="Calibri" pitchFamily="34" charset="0"/>
                </a:endParaRPr>
              </a:p>
            </p:txBody>
          </p:sp>
          <p:sp>
            <p:nvSpPr>
              <p:cNvPr id="12337" name="مربع نص 34"/>
              <p:cNvSpPr txBox="1">
                <a:spLocks noChangeArrowheads="1"/>
              </p:cNvSpPr>
              <p:nvPr/>
            </p:nvSpPr>
            <p:spPr bwMode="auto">
              <a:xfrm>
                <a:off x="3124200" y="5206425"/>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latin typeface="Calibri" pitchFamily="34" charset="0"/>
                  </a:rPr>
                  <a:t>E</a:t>
                </a:r>
                <a:endParaRPr lang="ar-SA" sz="3200">
                  <a:latin typeface="Calibri" pitchFamily="34" charset="0"/>
                </a:endParaRPr>
              </a:p>
            </p:txBody>
          </p:sp>
          <p:sp>
            <p:nvSpPr>
              <p:cNvPr id="12338" name="مربع نص 35"/>
              <p:cNvSpPr txBox="1">
                <a:spLocks noChangeArrowheads="1"/>
              </p:cNvSpPr>
              <p:nvPr/>
            </p:nvSpPr>
            <p:spPr bwMode="auto">
              <a:xfrm>
                <a:off x="5638800" y="47244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latin typeface="Calibri" pitchFamily="34" charset="0"/>
                  </a:rPr>
                  <a:t>G</a:t>
                </a:r>
                <a:endParaRPr lang="ar-SA" sz="3200">
                  <a:latin typeface="Calibri" pitchFamily="34" charset="0"/>
                </a:endParaRPr>
              </a:p>
            </p:txBody>
          </p:sp>
          <p:sp>
            <p:nvSpPr>
              <p:cNvPr id="12339" name="مربع نص 36"/>
              <p:cNvSpPr txBox="1">
                <a:spLocks noChangeArrowheads="1"/>
              </p:cNvSpPr>
              <p:nvPr/>
            </p:nvSpPr>
            <p:spPr bwMode="auto">
              <a:xfrm>
                <a:off x="6629400" y="289560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latin typeface="Calibri" pitchFamily="34" charset="0"/>
                  </a:rPr>
                  <a:t>F</a:t>
                </a:r>
                <a:endParaRPr lang="ar-SA" sz="3200">
                  <a:latin typeface="Calibri" pitchFamily="34" charset="0"/>
                </a:endParaRPr>
              </a:p>
            </p:txBody>
          </p:sp>
          <p:sp>
            <p:nvSpPr>
              <p:cNvPr id="12340" name="مربع نص 37"/>
              <p:cNvSpPr txBox="1">
                <a:spLocks noChangeArrowheads="1"/>
              </p:cNvSpPr>
              <p:nvPr/>
            </p:nvSpPr>
            <p:spPr bwMode="auto">
              <a:xfrm>
                <a:off x="-228600" y="33528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EVENT</a:t>
                </a:r>
              </a:p>
              <a:p>
                <a:pPr algn="ctr" eaLnBrk="1" hangingPunct="1"/>
                <a:r>
                  <a:rPr lang="ar-SA" b="1">
                    <a:latin typeface="Calibri" pitchFamily="34" charset="0"/>
                  </a:rPr>
                  <a:t>الحدث</a:t>
                </a:r>
              </a:p>
            </p:txBody>
          </p:sp>
          <p:cxnSp>
            <p:nvCxnSpPr>
              <p:cNvPr id="40" name="رابط كسهم مستقيم 39"/>
              <p:cNvCxnSpPr>
                <a:stCxn id="12332" idx="2"/>
              </p:cNvCxnSpPr>
              <p:nvPr/>
            </p:nvCxnSpPr>
            <p:spPr>
              <a:xfrm rot="16200000" flipH="1">
                <a:off x="1237450" y="2837705"/>
                <a:ext cx="192098"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رابط كسهم مستقيم 40"/>
              <p:cNvCxnSpPr/>
              <p:nvPr/>
            </p:nvCxnSpPr>
            <p:spPr>
              <a:xfrm>
                <a:off x="838200" y="3646568"/>
                <a:ext cx="382588" cy="241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44" name="مربع نص 43"/>
            <p:cNvSpPr txBox="1"/>
            <p:nvPr/>
          </p:nvSpPr>
          <p:spPr>
            <a:xfrm>
              <a:off x="304800" y="5562600"/>
              <a:ext cx="2667000" cy="646331"/>
            </a:xfrm>
            <a:prstGeom prst="rect">
              <a:avLst/>
            </a:prstGeom>
          </p:spPr>
          <p:style>
            <a:lnRef idx="0">
              <a:schemeClr val="accent2"/>
            </a:lnRef>
            <a:fillRef idx="3">
              <a:schemeClr val="accent2"/>
            </a:fillRef>
            <a:effectRef idx="3">
              <a:schemeClr val="accent2"/>
            </a:effectRef>
            <a:fontRef idx="minor">
              <a:schemeClr val="lt1"/>
            </a:fontRef>
          </p:style>
          <p:txBody>
            <a:bodyPr rtlCol="1">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rPr>
                <a:t>Allow One Relationship</a:t>
              </a:r>
            </a:p>
            <a:p>
              <a:pPr algn="ctr" fontAlgn="auto">
                <a:spcBef>
                  <a:spcPts val="0"/>
                </a:spcBef>
                <a:spcAft>
                  <a:spcPts val="0"/>
                </a:spcAft>
                <a:defRPr/>
              </a:pPr>
              <a:r>
                <a:rPr lang="en-US" b="1" dirty="0">
                  <a:effectLst>
                    <a:outerShdw blurRad="38100" dist="38100" dir="2700000" algn="tl">
                      <a:srgbClr val="000000">
                        <a:alpha val="43137"/>
                      </a:srgbClr>
                    </a:outerShdw>
                  </a:effectLst>
                </a:rPr>
                <a:t>Finish – to Start (FS)</a:t>
              </a:r>
              <a:endParaRPr lang="ar-SA" b="1" dirty="0">
                <a:effectLst>
                  <a:outerShdw blurRad="38100" dist="38100" dir="2700000" algn="tl">
                    <a:srgbClr val="000000">
                      <a:alpha val="43137"/>
                    </a:srgbClr>
                  </a:outerShdw>
                </a:effectLst>
              </a:endParaRPr>
            </a:p>
          </p:txBody>
        </p:sp>
        <p:sp>
          <p:nvSpPr>
            <p:cNvPr id="12301" name="مربع نص 44"/>
            <p:cNvSpPr txBox="1">
              <a:spLocks noChangeArrowheads="1"/>
            </p:cNvSpPr>
            <p:nvPr/>
          </p:nvSpPr>
          <p:spPr bwMode="auto">
            <a:xfrm>
              <a:off x="2895600" y="3657600"/>
              <a:ext cx="213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Dummy Activity</a:t>
              </a:r>
            </a:p>
            <a:p>
              <a:pPr algn="ctr" eaLnBrk="1" hangingPunct="1"/>
              <a:r>
                <a:rPr lang="ar-SA" b="1">
                  <a:latin typeface="Calibri" pitchFamily="34" charset="0"/>
                </a:rPr>
                <a:t>نشاط وهمي</a:t>
              </a:r>
            </a:p>
          </p:txBody>
        </p:sp>
        <p:cxnSp>
          <p:nvCxnSpPr>
            <p:cNvPr id="46" name="رابط كسهم مستقيم 45"/>
            <p:cNvCxnSpPr/>
            <p:nvPr/>
          </p:nvCxnSpPr>
          <p:spPr>
            <a:xfrm rot="16200000" flipH="1">
              <a:off x="4147334" y="4158570"/>
              <a:ext cx="315932"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43" name="مربع نص 43"/>
          <p:cNvSpPr txBox="1"/>
          <p:nvPr/>
        </p:nvSpPr>
        <p:spPr>
          <a:xfrm>
            <a:off x="5791200" y="5562600"/>
            <a:ext cx="3048000" cy="646331"/>
          </a:xfrm>
          <a:prstGeom prst="rect">
            <a:avLst/>
          </a:prstGeom>
        </p:spPr>
        <p:style>
          <a:lnRef idx="0">
            <a:schemeClr val="accent2"/>
          </a:lnRef>
          <a:fillRef idx="3">
            <a:schemeClr val="accent2"/>
          </a:fillRef>
          <a:effectRef idx="3">
            <a:schemeClr val="accent2"/>
          </a:effectRef>
          <a:fontRef idx="minor">
            <a:schemeClr val="lt1"/>
          </a:fontRef>
        </p:style>
        <p:txBody>
          <a:bodyPr rtlCol="1">
            <a:spAutoFit/>
          </a:bodyPr>
          <a:lstStyle/>
          <a:p>
            <a:pPr algn="ctr" rtl="1" fontAlgn="auto">
              <a:spcBef>
                <a:spcPts val="0"/>
              </a:spcBef>
              <a:spcAft>
                <a:spcPts val="0"/>
              </a:spcAft>
              <a:defRPr/>
            </a:pPr>
            <a:r>
              <a:rPr lang="ar-SA" b="1" dirty="0">
                <a:effectLst>
                  <a:outerShdw blurRad="38100" dist="38100" dir="2700000" algn="tl">
                    <a:srgbClr val="000000">
                      <a:alpha val="43137"/>
                    </a:srgbClr>
                  </a:outerShdw>
                </a:effectLst>
              </a:rPr>
              <a:t>يسمح فقط بنوع واحد من العلاقات</a:t>
            </a:r>
          </a:p>
          <a:p>
            <a:pPr algn="ctr" rtl="1" fontAlgn="auto">
              <a:spcBef>
                <a:spcPts val="0"/>
              </a:spcBef>
              <a:spcAft>
                <a:spcPts val="0"/>
              </a:spcAft>
              <a:defRPr/>
            </a:pPr>
            <a:r>
              <a:rPr lang="ar-SA" b="1" dirty="0">
                <a:effectLst>
                  <a:outerShdw blurRad="38100" dist="38100" dir="2700000" algn="tl">
                    <a:srgbClr val="000000">
                      <a:alpha val="43137"/>
                    </a:srgbClr>
                  </a:outerShdw>
                </a:effectLst>
              </a:rPr>
              <a:t>انتهاء – للبدء (</a:t>
            </a:r>
            <a:r>
              <a:rPr lang="en-US" b="1" dirty="0">
                <a:effectLst>
                  <a:outerShdw blurRad="38100" dist="38100" dir="2700000" algn="tl">
                    <a:srgbClr val="000000">
                      <a:alpha val="43137"/>
                    </a:srgbClr>
                  </a:outerShdw>
                </a:effectLst>
              </a:rPr>
              <a:t>FS</a:t>
            </a:r>
            <a:r>
              <a:rPr lang="ar-SA"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644387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0">
            <a:normAutofit fontScale="90000"/>
          </a:bodyPr>
          <a:lstStyle/>
          <a:p>
            <a:pPr eaLnBrk="1" fontAlgn="auto" hangingPunct="1">
              <a:spcAft>
                <a:spcPts val="0"/>
              </a:spcAft>
              <a:defRPr/>
            </a:pPr>
            <a:r>
              <a:rPr lang="en-US" dirty="0" smtClean="0"/>
              <a:t>Precedence Diagramming Method</a:t>
            </a:r>
            <a:br>
              <a:rPr lang="en-US" dirty="0" smtClean="0"/>
            </a:br>
            <a:r>
              <a:rPr lang="ar-SA" dirty="0" smtClean="0"/>
              <a:t> طريقة الرسم بالأسبقية </a:t>
            </a:r>
            <a:endParaRPr lang="en-US" dirty="0"/>
          </a:p>
        </p:txBody>
      </p:sp>
      <p:sp>
        <p:nvSpPr>
          <p:cNvPr id="3" name="عنصر نائب للمحتوى 2"/>
          <p:cNvSpPr>
            <a:spLocks noGrp="1"/>
          </p:cNvSpPr>
          <p:nvPr>
            <p:ph idx="1"/>
          </p:nvPr>
        </p:nvSpPr>
        <p:spPr>
          <a:xfrm>
            <a:off x="457200" y="1600200"/>
            <a:ext cx="8229600" cy="609600"/>
          </a:xfrm>
        </p:spPr>
        <p:txBody>
          <a:bodyPr rtlCol="0">
            <a:normAutofit fontScale="70000" lnSpcReduction="20000"/>
          </a:bodyPr>
          <a:lstStyle/>
          <a:p>
            <a:pPr eaLnBrk="1" fontAlgn="auto" hangingPunct="1">
              <a:spcAft>
                <a:spcPts val="0"/>
              </a:spcAft>
              <a:buFont typeface="Arial" pitchFamily="34" charset="0"/>
              <a:buNone/>
              <a:defRPr/>
            </a:pPr>
            <a:r>
              <a:rPr lang="en-US" sz="2400" b="1" i="1" dirty="0" smtClean="0"/>
              <a:t>Precedence relationships or Activity on Node Method.</a:t>
            </a:r>
          </a:p>
          <a:p>
            <a:pPr algn="r" rtl="1" eaLnBrk="1" fontAlgn="auto" hangingPunct="1">
              <a:spcAft>
                <a:spcPts val="0"/>
              </a:spcAft>
              <a:buFont typeface="Arial" pitchFamily="34" charset="0"/>
              <a:buNone/>
              <a:defRPr/>
            </a:pPr>
            <a:r>
              <a:rPr lang="ar-SA" sz="2400" b="1" i="1" dirty="0" smtClean="0"/>
              <a:t>العلاقات بالأسبقية أو طريقة النشاط على العقدة</a:t>
            </a:r>
            <a:endParaRPr lang="en-US" sz="2400" b="1" i="1" dirty="0"/>
          </a:p>
        </p:txBody>
      </p:sp>
      <p:sp>
        <p:nvSpPr>
          <p:cNvPr id="25" name="عنصر نائب لرقم الشريحة 24"/>
          <p:cNvSpPr>
            <a:spLocks noGrp="1"/>
          </p:cNvSpPr>
          <p:nvPr>
            <p:ph type="sldNum" sz="quarter" idx="12"/>
          </p:nvPr>
        </p:nvSpPr>
        <p:spPr/>
        <p:txBody>
          <a:bodyPr/>
          <a:lstStyle/>
          <a:p>
            <a:pPr>
              <a:defRPr/>
            </a:pPr>
            <a:fld id="{BCA46C9E-D4CC-4B28-9BCC-3C249858C7ED}" type="slidenum">
              <a:rPr lang="en-US"/>
              <a:pPr>
                <a:defRPr/>
              </a:pPr>
              <a:t>75</a:t>
            </a:fld>
            <a:endParaRPr lang="en-US" dirty="0"/>
          </a:p>
        </p:txBody>
      </p:sp>
      <p:sp>
        <p:nvSpPr>
          <p:cNvPr id="6" name="مربع نص 5"/>
          <p:cNvSpPr txBox="1"/>
          <p:nvPr/>
        </p:nvSpPr>
        <p:spPr>
          <a:xfrm>
            <a:off x="685800" y="5257800"/>
            <a:ext cx="3429000" cy="1384995"/>
          </a:xfrm>
          <a:prstGeom prst="rect">
            <a:avLst/>
          </a:prstGeom>
        </p:spPr>
        <p:style>
          <a:lnRef idx="0">
            <a:schemeClr val="accent2"/>
          </a:lnRef>
          <a:fillRef idx="3">
            <a:schemeClr val="accent2"/>
          </a:fillRef>
          <a:effectRef idx="3">
            <a:schemeClr val="accent2"/>
          </a:effectRef>
          <a:fontRef idx="minor">
            <a:schemeClr val="lt1"/>
          </a:fontRef>
        </p:style>
        <p:txBody>
          <a:bodyPr rtlCol="1">
            <a:spAutoFit/>
          </a:bodyPr>
          <a:lstStyle/>
          <a:p>
            <a:pPr fontAlgn="auto">
              <a:spcBef>
                <a:spcPts val="0"/>
              </a:spcBef>
              <a:spcAft>
                <a:spcPts val="0"/>
              </a:spcAft>
              <a:defRPr/>
            </a:pPr>
            <a:r>
              <a:rPr lang="en-US" sz="1400" b="1" dirty="0">
                <a:effectLst>
                  <a:outerShdw blurRad="38100" dist="38100" dir="2700000" algn="tl">
                    <a:srgbClr val="000000">
                      <a:alpha val="43137"/>
                    </a:srgbClr>
                  </a:outerShdw>
                </a:effectLst>
              </a:rPr>
              <a:t>Allow Activities overlapping by having 3 or more relationships :</a:t>
            </a:r>
          </a:p>
          <a:p>
            <a:pPr marL="342900" indent="-342900" fontAlgn="auto">
              <a:spcBef>
                <a:spcPts val="0"/>
              </a:spcBef>
              <a:spcAft>
                <a:spcPts val="0"/>
              </a:spcAft>
              <a:buFont typeface="+mj-lt"/>
              <a:buAutoNum type="arabicPeriod"/>
              <a:defRPr/>
            </a:pPr>
            <a:r>
              <a:rPr lang="en-US" sz="1400" b="1" dirty="0">
                <a:effectLst>
                  <a:outerShdw blurRad="38100" dist="38100" dir="2700000" algn="tl">
                    <a:srgbClr val="000000">
                      <a:alpha val="43137"/>
                    </a:srgbClr>
                  </a:outerShdw>
                </a:effectLst>
              </a:rPr>
              <a:t>Start-to-Start (SS).</a:t>
            </a:r>
          </a:p>
          <a:p>
            <a:pPr marL="342900" indent="-342900" fontAlgn="auto">
              <a:spcBef>
                <a:spcPts val="0"/>
              </a:spcBef>
              <a:spcAft>
                <a:spcPts val="0"/>
              </a:spcAft>
              <a:buFont typeface="+mj-lt"/>
              <a:buAutoNum type="arabicPeriod"/>
              <a:defRPr/>
            </a:pPr>
            <a:r>
              <a:rPr lang="en-US" sz="1400" b="1" dirty="0">
                <a:effectLst>
                  <a:outerShdw blurRad="38100" dist="38100" dir="2700000" algn="tl">
                    <a:srgbClr val="000000">
                      <a:alpha val="43137"/>
                    </a:srgbClr>
                  </a:outerShdw>
                </a:effectLst>
              </a:rPr>
              <a:t>Finish-to-finish (FF).</a:t>
            </a:r>
          </a:p>
          <a:p>
            <a:pPr marL="342900" indent="-342900" fontAlgn="auto">
              <a:spcBef>
                <a:spcPts val="0"/>
              </a:spcBef>
              <a:spcAft>
                <a:spcPts val="0"/>
              </a:spcAft>
              <a:buFont typeface="+mj-lt"/>
              <a:buAutoNum type="arabicPeriod"/>
              <a:defRPr/>
            </a:pPr>
            <a:r>
              <a:rPr lang="en-US" sz="1400" b="1" dirty="0">
                <a:effectLst>
                  <a:outerShdw blurRad="38100" dist="38100" dir="2700000" algn="tl">
                    <a:srgbClr val="000000">
                      <a:alpha val="43137"/>
                    </a:srgbClr>
                  </a:outerShdw>
                </a:effectLst>
              </a:rPr>
              <a:t>Start-to-Finish (SF).</a:t>
            </a:r>
          </a:p>
          <a:p>
            <a:pPr marL="342900" indent="-342900" fontAlgn="auto">
              <a:spcBef>
                <a:spcPts val="0"/>
              </a:spcBef>
              <a:spcAft>
                <a:spcPts val="0"/>
              </a:spcAft>
              <a:buFont typeface="+mj-lt"/>
              <a:buAutoNum type="arabicPeriod"/>
              <a:defRPr/>
            </a:pPr>
            <a:r>
              <a:rPr lang="en-US" sz="1400" b="1" dirty="0">
                <a:effectLst>
                  <a:outerShdw blurRad="38100" dist="38100" dir="2700000" algn="tl">
                    <a:srgbClr val="000000">
                      <a:alpha val="43137"/>
                    </a:srgbClr>
                  </a:outerShdw>
                </a:effectLst>
              </a:rPr>
              <a:t>Finish-to-Start (FS).</a:t>
            </a:r>
            <a:endParaRPr lang="ar-SA" sz="1400" b="1" dirty="0">
              <a:effectLst>
                <a:outerShdw blurRad="38100" dist="38100" dir="2700000" algn="tl">
                  <a:srgbClr val="000000">
                    <a:alpha val="43137"/>
                  </a:srgbClr>
                </a:outerShdw>
              </a:effectLst>
            </a:endParaRPr>
          </a:p>
        </p:txBody>
      </p:sp>
      <p:grpSp>
        <p:nvGrpSpPr>
          <p:cNvPr id="13320" name="مجموعة 42"/>
          <p:cNvGrpSpPr>
            <a:grpSpLocks/>
          </p:cNvGrpSpPr>
          <p:nvPr/>
        </p:nvGrpSpPr>
        <p:grpSpPr bwMode="auto">
          <a:xfrm>
            <a:off x="1447800" y="2286000"/>
            <a:ext cx="6477000" cy="2819400"/>
            <a:chOff x="1143000" y="2667000"/>
            <a:chExt cx="6477000" cy="2819400"/>
          </a:xfrm>
        </p:grpSpPr>
        <p:sp>
          <p:nvSpPr>
            <p:cNvPr id="40" name="شكل بيضاوي 39"/>
            <p:cNvSpPr/>
            <p:nvPr/>
          </p:nvSpPr>
          <p:spPr>
            <a:xfrm>
              <a:off x="1143000" y="3810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1600" b="1" dirty="0"/>
                <a:t>A</a:t>
              </a:r>
            </a:p>
            <a:p>
              <a:pPr algn="ctr" fontAlgn="auto">
                <a:spcBef>
                  <a:spcPts val="0"/>
                </a:spcBef>
                <a:spcAft>
                  <a:spcPts val="0"/>
                </a:spcAft>
                <a:defRPr/>
              </a:pPr>
              <a:r>
                <a:rPr lang="en-US" sz="1600" b="1" dirty="0"/>
                <a:t>2</a:t>
              </a:r>
              <a:endParaRPr lang="ar-SA" sz="1600" b="1" dirty="0"/>
            </a:p>
          </p:txBody>
        </p:sp>
        <p:sp>
          <p:nvSpPr>
            <p:cNvPr id="41" name="شكل بيضاوي 40"/>
            <p:cNvSpPr/>
            <p:nvPr/>
          </p:nvSpPr>
          <p:spPr>
            <a:xfrm>
              <a:off x="2438400" y="2667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1600" b="1" dirty="0"/>
                <a:t>B</a:t>
              </a:r>
            </a:p>
            <a:p>
              <a:pPr algn="ctr" fontAlgn="auto">
                <a:spcBef>
                  <a:spcPts val="0"/>
                </a:spcBef>
                <a:spcAft>
                  <a:spcPts val="0"/>
                </a:spcAft>
                <a:defRPr/>
              </a:pPr>
              <a:r>
                <a:rPr lang="en-US" sz="1600" b="1" dirty="0"/>
                <a:t>3</a:t>
              </a:r>
              <a:endParaRPr lang="ar-SA" sz="1600" b="1" dirty="0"/>
            </a:p>
          </p:txBody>
        </p:sp>
        <p:sp>
          <p:nvSpPr>
            <p:cNvPr id="42" name="شكل بيضاوي 41"/>
            <p:cNvSpPr/>
            <p:nvPr/>
          </p:nvSpPr>
          <p:spPr>
            <a:xfrm>
              <a:off x="2438400" y="4953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1600" b="1" dirty="0"/>
                <a:t>C</a:t>
              </a:r>
            </a:p>
            <a:p>
              <a:pPr algn="ctr" fontAlgn="auto">
                <a:spcBef>
                  <a:spcPts val="0"/>
                </a:spcBef>
                <a:spcAft>
                  <a:spcPts val="0"/>
                </a:spcAft>
                <a:defRPr/>
              </a:pPr>
              <a:r>
                <a:rPr lang="en-US" sz="1600" b="1" dirty="0"/>
                <a:t>3</a:t>
              </a:r>
              <a:endParaRPr lang="ar-SA" sz="1600" b="1" dirty="0"/>
            </a:p>
          </p:txBody>
        </p:sp>
        <p:cxnSp>
          <p:nvCxnSpPr>
            <p:cNvPr id="43" name="رابط كسهم مستقيم 42"/>
            <p:cNvCxnSpPr/>
            <p:nvPr/>
          </p:nvCxnSpPr>
          <p:spPr>
            <a:xfrm rot="5400000" flipH="1" flipV="1">
              <a:off x="1485900" y="2857500"/>
              <a:ext cx="876300" cy="10287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4" name="رابط كسهم مستقيم 43"/>
            <p:cNvCxnSpPr>
              <a:stCxn id="40" idx="4"/>
              <a:endCxn id="42" idx="2"/>
            </p:cNvCxnSpPr>
            <p:nvPr/>
          </p:nvCxnSpPr>
          <p:spPr>
            <a:xfrm rot="16200000" flipH="1">
              <a:off x="1485900" y="4267200"/>
              <a:ext cx="876300" cy="10287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5" name="شكل بيضاوي 44"/>
            <p:cNvSpPr/>
            <p:nvPr/>
          </p:nvSpPr>
          <p:spPr>
            <a:xfrm>
              <a:off x="4038600" y="2667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1600" b="1" dirty="0"/>
                <a:t>D</a:t>
              </a:r>
            </a:p>
            <a:p>
              <a:pPr algn="ctr" fontAlgn="auto">
                <a:spcBef>
                  <a:spcPts val="0"/>
                </a:spcBef>
                <a:spcAft>
                  <a:spcPts val="0"/>
                </a:spcAft>
                <a:defRPr/>
              </a:pPr>
              <a:r>
                <a:rPr lang="en-US" sz="1600" b="1" dirty="0"/>
                <a:t>3</a:t>
              </a:r>
              <a:endParaRPr lang="ar-SA" sz="1600" b="1" dirty="0"/>
            </a:p>
          </p:txBody>
        </p:sp>
        <p:sp>
          <p:nvSpPr>
            <p:cNvPr id="46" name="شكل بيضاوي 45"/>
            <p:cNvSpPr/>
            <p:nvPr/>
          </p:nvSpPr>
          <p:spPr>
            <a:xfrm>
              <a:off x="4038600" y="4953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1600" b="1" dirty="0"/>
                <a:t>E</a:t>
              </a:r>
            </a:p>
            <a:p>
              <a:pPr algn="ctr" fontAlgn="auto">
                <a:spcBef>
                  <a:spcPts val="0"/>
                </a:spcBef>
                <a:spcAft>
                  <a:spcPts val="0"/>
                </a:spcAft>
                <a:defRPr/>
              </a:pPr>
              <a:r>
                <a:rPr lang="en-US" sz="1600" b="1" dirty="0"/>
                <a:t>5</a:t>
              </a:r>
              <a:endParaRPr lang="ar-SA" sz="1600" b="1" dirty="0"/>
            </a:p>
          </p:txBody>
        </p:sp>
        <p:cxnSp>
          <p:nvCxnSpPr>
            <p:cNvPr id="47" name="رابط كسهم مستقيم 46"/>
            <p:cNvCxnSpPr/>
            <p:nvPr/>
          </p:nvCxnSpPr>
          <p:spPr>
            <a:xfrm flipV="1">
              <a:off x="2971800" y="2933700"/>
              <a:ext cx="10668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رابط كسهم مستقيم 47"/>
            <p:cNvCxnSpPr/>
            <p:nvPr/>
          </p:nvCxnSpPr>
          <p:spPr>
            <a:xfrm flipV="1">
              <a:off x="2971800" y="5257800"/>
              <a:ext cx="10668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9" name="شكل بيضاوي 48"/>
            <p:cNvSpPr/>
            <p:nvPr/>
          </p:nvSpPr>
          <p:spPr>
            <a:xfrm>
              <a:off x="5791200" y="2667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1600" b="1" dirty="0"/>
                <a:t>F</a:t>
              </a:r>
            </a:p>
            <a:p>
              <a:pPr algn="ctr" fontAlgn="auto">
                <a:spcBef>
                  <a:spcPts val="0"/>
                </a:spcBef>
                <a:spcAft>
                  <a:spcPts val="0"/>
                </a:spcAft>
                <a:defRPr/>
              </a:pPr>
              <a:r>
                <a:rPr lang="en-US" sz="1600" b="1" dirty="0"/>
                <a:t>7</a:t>
              </a:r>
              <a:endParaRPr lang="ar-SA" sz="1600" b="1" dirty="0"/>
            </a:p>
          </p:txBody>
        </p:sp>
        <p:sp>
          <p:nvSpPr>
            <p:cNvPr id="50" name="شكل بيضاوي 49"/>
            <p:cNvSpPr/>
            <p:nvPr/>
          </p:nvSpPr>
          <p:spPr>
            <a:xfrm>
              <a:off x="7086600" y="3810000"/>
              <a:ext cx="533400" cy="533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en-US" sz="1600" b="1" dirty="0"/>
                <a:t>G</a:t>
              </a:r>
            </a:p>
            <a:p>
              <a:pPr algn="ctr" fontAlgn="auto">
                <a:spcBef>
                  <a:spcPts val="0"/>
                </a:spcBef>
                <a:spcAft>
                  <a:spcPts val="0"/>
                </a:spcAft>
                <a:defRPr/>
              </a:pPr>
              <a:r>
                <a:rPr lang="en-US" sz="1600" b="1" dirty="0"/>
                <a:t>5</a:t>
              </a:r>
              <a:endParaRPr lang="ar-SA" sz="1600" b="1" dirty="0"/>
            </a:p>
          </p:txBody>
        </p:sp>
        <p:cxnSp>
          <p:nvCxnSpPr>
            <p:cNvPr id="51" name="رابط كسهم مستقيم 50"/>
            <p:cNvCxnSpPr/>
            <p:nvPr/>
          </p:nvCxnSpPr>
          <p:spPr>
            <a:xfrm>
              <a:off x="4572000" y="2895600"/>
              <a:ext cx="1219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2" name="رابط كسهم مستقيم 51"/>
            <p:cNvCxnSpPr/>
            <p:nvPr/>
          </p:nvCxnSpPr>
          <p:spPr>
            <a:xfrm flipV="1">
              <a:off x="4572000" y="4265613"/>
              <a:ext cx="2592388" cy="9540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3" name="رابط كسهم مستقيم 52"/>
            <p:cNvCxnSpPr/>
            <p:nvPr/>
          </p:nvCxnSpPr>
          <p:spPr>
            <a:xfrm rot="16200000" flipH="1">
              <a:off x="6324600" y="3048000"/>
              <a:ext cx="839788" cy="8397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4" name="رابط كسهم مستقيم 53"/>
            <p:cNvCxnSpPr/>
            <p:nvPr/>
          </p:nvCxnSpPr>
          <p:spPr>
            <a:xfrm flipV="1">
              <a:off x="2895600" y="3122613"/>
              <a:ext cx="2973388" cy="1944687"/>
            </a:xfrm>
            <a:prstGeom prst="straightConnector1">
              <a:avLst/>
            </a:prstGeom>
            <a:ln>
              <a:prstDash val="solid"/>
              <a:tailEnd type="arrow"/>
            </a:ln>
          </p:spPr>
          <p:style>
            <a:lnRef idx="3">
              <a:schemeClr val="accent6"/>
            </a:lnRef>
            <a:fillRef idx="0">
              <a:schemeClr val="accent6"/>
            </a:fillRef>
            <a:effectRef idx="2">
              <a:schemeClr val="accent6"/>
            </a:effectRef>
            <a:fontRef idx="minor">
              <a:schemeClr val="tx1"/>
            </a:fontRef>
          </p:style>
        </p:cxnSp>
      </p:grpSp>
      <p:sp>
        <p:nvSpPr>
          <p:cNvPr id="13321" name="مربع نص 65"/>
          <p:cNvSpPr txBox="1">
            <a:spLocks noChangeArrowheads="1"/>
          </p:cNvSpPr>
          <p:nvPr/>
        </p:nvSpPr>
        <p:spPr bwMode="auto">
          <a:xfrm>
            <a:off x="762000" y="26670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FS3  (or Lag=3)</a:t>
            </a:r>
            <a:endParaRPr lang="ar-SA" b="1">
              <a:latin typeface="Calibri" pitchFamily="34" charset="0"/>
            </a:endParaRPr>
          </a:p>
        </p:txBody>
      </p:sp>
      <p:sp>
        <p:nvSpPr>
          <p:cNvPr id="13322" name="مربع نص 66"/>
          <p:cNvSpPr txBox="1">
            <a:spLocks noChangeArrowheads="1"/>
          </p:cNvSpPr>
          <p:nvPr/>
        </p:nvSpPr>
        <p:spPr bwMode="auto">
          <a:xfrm>
            <a:off x="3352800" y="2057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FF 2</a:t>
            </a:r>
            <a:endParaRPr lang="ar-SA" b="1">
              <a:latin typeface="Calibri" pitchFamily="34" charset="0"/>
            </a:endParaRPr>
          </a:p>
        </p:txBody>
      </p:sp>
      <p:sp>
        <p:nvSpPr>
          <p:cNvPr id="13323" name="مربع نص 67"/>
          <p:cNvSpPr txBox="1">
            <a:spLocks noChangeArrowheads="1"/>
          </p:cNvSpPr>
          <p:nvPr/>
        </p:nvSpPr>
        <p:spPr bwMode="auto">
          <a:xfrm>
            <a:off x="3962400" y="3429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SS1</a:t>
            </a:r>
            <a:endParaRPr lang="ar-SA" b="1">
              <a:latin typeface="Calibri" pitchFamily="34" charset="0"/>
            </a:endParaRPr>
          </a:p>
        </p:txBody>
      </p:sp>
      <p:sp>
        <p:nvSpPr>
          <p:cNvPr id="13324" name="مربع نص 68"/>
          <p:cNvSpPr txBox="1">
            <a:spLocks noChangeArrowheads="1"/>
          </p:cNvSpPr>
          <p:nvPr/>
        </p:nvSpPr>
        <p:spPr bwMode="auto">
          <a:xfrm>
            <a:off x="1828800" y="4343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latin typeface="Calibri" pitchFamily="34" charset="0"/>
              </a:rPr>
              <a:t>FS</a:t>
            </a:r>
            <a:endParaRPr lang="ar-SA">
              <a:latin typeface="Calibri" pitchFamily="34" charset="0"/>
            </a:endParaRPr>
          </a:p>
        </p:txBody>
      </p:sp>
      <p:sp>
        <p:nvSpPr>
          <p:cNvPr id="13325" name="مربع نص 29"/>
          <p:cNvSpPr txBox="1">
            <a:spLocks noChangeArrowheads="1"/>
          </p:cNvSpPr>
          <p:nvPr/>
        </p:nvSpPr>
        <p:spPr bwMode="auto">
          <a:xfrm>
            <a:off x="381000" y="30480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latin typeface="Calibri" pitchFamily="34" charset="0"/>
              </a:rPr>
              <a:t>Activity</a:t>
            </a:r>
          </a:p>
          <a:p>
            <a:pPr algn="ctr" eaLnBrk="1" hangingPunct="1"/>
            <a:r>
              <a:rPr lang="ar-SA" b="1">
                <a:latin typeface="Calibri" pitchFamily="34" charset="0"/>
              </a:rPr>
              <a:t>النشاط</a:t>
            </a:r>
          </a:p>
        </p:txBody>
      </p:sp>
      <p:cxnSp>
        <p:nvCxnSpPr>
          <p:cNvPr id="27" name="رابط كسهم مستقيم 39"/>
          <p:cNvCxnSpPr/>
          <p:nvPr/>
        </p:nvCxnSpPr>
        <p:spPr>
          <a:xfrm>
            <a:off x="1219200" y="3505200"/>
            <a:ext cx="304800" cy="1158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مربع نص 5"/>
          <p:cNvSpPr txBox="1"/>
          <p:nvPr/>
        </p:nvSpPr>
        <p:spPr>
          <a:xfrm>
            <a:off x="4648200" y="5257800"/>
            <a:ext cx="3429000" cy="1384995"/>
          </a:xfrm>
          <a:prstGeom prst="rect">
            <a:avLst/>
          </a:prstGeom>
        </p:spPr>
        <p:style>
          <a:lnRef idx="0">
            <a:schemeClr val="accent2"/>
          </a:lnRef>
          <a:fillRef idx="3">
            <a:schemeClr val="accent2"/>
          </a:fillRef>
          <a:effectRef idx="3">
            <a:schemeClr val="accent2"/>
          </a:effectRef>
          <a:fontRef idx="minor">
            <a:schemeClr val="lt1"/>
          </a:fontRef>
        </p:style>
        <p:txBody>
          <a:bodyPr rtlCol="1">
            <a:spAutoFit/>
          </a:bodyPr>
          <a:lstStyle/>
          <a:p>
            <a:pPr algn="r" rtl="1" fontAlgn="auto">
              <a:spcBef>
                <a:spcPts val="0"/>
              </a:spcBef>
              <a:spcAft>
                <a:spcPts val="0"/>
              </a:spcAft>
              <a:defRPr/>
            </a:pPr>
            <a:r>
              <a:rPr lang="ar-SA" sz="1400" b="1" dirty="0">
                <a:effectLst>
                  <a:outerShdw blurRad="38100" dist="38100" dir="2700000" algn="tl">
                    <a:srgbClr val="000000">
                      <a:alpha val="43137"/>
                    </a:srgbClr>
                  </a:outerShdw>
                </a:effectLst>
              </a:rPr>
              <a:t>يسمح بتداخل النشاطات باستخدام ثلاثة أو اكثر من أنواع العلاقات :</a:t>
            </a:r>
            <a:endParaRPr lang="en-US" sz="1400" b="1" dirty="0">
              <a:effectLst>
                <a:outerShdw blurRad="38100" dist="38100" dir="2700000" algn="tl">
                  <a:srgbClr val="000000">
                    <a:alpha val="43137"/>
                  </a:srgbClr>
                </a:outerShdw>
              </a:effectLst>
            </a:endParaRPr>
          </a:p>
          <a:p>
            <a:pPr marL="342900" indent="-342900" algn="r" rtl="1" fontAlgn="auto">
              <a:spcBef>
                <a:spcPts val="0"/>
              </a:spcBef>
              <a:spcAft>
                <a:spcPts val="0"/>
              </a:spcAft>
              <a:buFont typeface="+mj-lt"/>
              <a:buAutoNum type="arabicPeriod"/>
              <a:defRPr/>
            </a:pPr>
            <a:r>
              <a:rPr lang="ar-SA" sz="1400" b="1" dirty="0">
                <a:effectLst>
                  <a:outerShdw blurRad="38100" dist="38100" dir="2700000" algn="tl">
                    <a:srgbClr val="000000">
                      <a:alpha val="43137"/>
                    </a:srgbClr>
                  </a:outerShdw>
                </a:effectLst>
              </a:rPr>
              <a:t>البدء – للبدء . </a:t>
            </a:r>
            <a:endParaRPr lang="en-US" sz="1400" b="1" dirty="0">
              <a:effectLst>
                <a:outerShdw blurRad="38100" dist="38100" dir="2700000" algn="tl">
                  <a:srgbClr val="000000">
                    <a:alpha val="43137"/>
                  </a:srgbClr>
                </a:outerShdw>
              </a:effectLst>
            </a:endParaRPr>
          </a:p>
          <a:p>
            <a:pPr marL="342900" indent="-342900" algn="r" rtl="1" fontAlgn="auto">
              <a:spcBef>
                <a:spcPts val="0"/>
              </a:spcBef>
              <a:spcAft>
                <a:spcPts val="0"/>
              </a:spcAft>
              <a:buFont typeface="+mj-lt"/>
              <a:buAutoNum type="arabicPeriod"/>
              <a:defRPr/>
            </a:pPr>
            <a:r>
              <a:rPr lang="ar-SA" sz="1400" b="1" dirty="0">
                <a:effectLst>
                  <a:outerShdw blurRad="38100" dist="38100" dir="2700000" algn="tl">
                    <a:srgbClr val="000000">
                      <a:alpha val="43137"/>
                    </a:srgbClr>
                  </a:outerShdw>
                </a:effectLst>
              </a:rPr>
              <a:t>الانتهاء – للانتهاء .</a:t>
            </a:r>
            <a:endParaRPr lang="en-US" sz="1400" b="1" dirty="0">
              <a:effectLst>
                <a:outerShdw blurRad="38100" dist="38100" dir="2700000" algn="tl">
                  <a:srgbClr val="000000">
                    <a:alpha val="43137"/>
                  </a:srgbClr>
                </a:outerShdw>
              </a:effectLst>
            </a:endParaRPr>
          </a:p>
          <a:p>
            <a:pPr marL="342900" indent="-342900" algn="r" rtl="1" fontAlgn="auto">
              <a:spcBef>
                <a:spcPts val="0"/>
              </a:spcBef>
              <a:spcAft>
                <a:spcPts val="0"/>
              </a:spcAft>
              <a:buFont typeface="+mj-lt"/>
              <a:buAutoNum type="arabicPeriod"/>
              <a:defRPr/>
            </a:pPr>
            <a:r>
              <a:rPr lang="ar-SA" sz="1400" b="1" dirty="0">
                <a:effectLst>
                  <a:outerShdw blurRad="38100" dist="38100" dir="2700000" algn="tl">
                    <a:srgbClr val="000000">
                      <a:alpha val="43137"/>
                    </a:srgbClr>
                  </a:outerShdw>
                </a:effectLst>
              </a:rPr>
              <a:t>البدء – للانتهاء .</a:t>
            </a:r>
          </a:p>
          <a:p>
            <a:pPr marL="342900" indent="-342900" algn="r" rtl="1" fontAlgn="auto">
              <a:spcBef>
                <a:spcPts val="0"/>
              </a:spcBef>
              <a:spcAft>
                <a:spcPts val="0"/>
              </a:spcAft>
              <a:buFont typeface="+mj-lt"/>
              <a:buAutoNum type="arabicPeriod"/>
              <a:defRPr/>
            </a:pPr>
            <a:r>
              <a:rPr lang="ar-SA" sz="1400" b="1" dirty="0">
                <a:effectLst>
                  <a:outerShdw blurRad="38100" dist="38100" dir="2700000" algn="tl">
                    <a:srgbClr val="000000">
                      <a:alpha val="43137"/>
                    </a:srgbClr>
                  </a:outerShdw>
                </a:effectLst>
              </a:rPr>
              <a:t>الانتهاء – للبدء .</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77858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rtl="1" eaLnBrk="1" hangingPunct="1"/>
            <a:r>
              <a:rPr lang="en-US" sz="3300" smtClean="0"/>
              <a:t>Precedence Diagramming Method (PDM)</a:t>
            </a:r>
            <a:r>
              <a:rPr lang="ar-SY" sz="3300" smtClean="0"/>
              <a:t/>
            </a:r>
            <a:br>
              <a:rPr lang="ar-SY" sz="3300" smtClean="0"/>
            </a:br>
            <a:r>
              <a:rPr lang="ar-SY" sz="3200" smtClean="0"/>
              <a:t>طريقة رسم المخطط التتابعي </a:t>
            </a:r>
            <a:r>
              <a:rPr lang="en-US" sz="3200" smtClean="0"/>
              <a:t>(PDM)</a:t>
            </a:r>
            <a:r>
              <a:rPr lang="ar-SY" sz="3200" smtClean="0"/>
              <a:t> .</a:t>
            </a:r>
            <a:endParaRPr lang="en-US" sz="3300" smtClean="0"/>
          </a:p>
        </p:txBody>
      </p:sp>
      <p:sp>
        <p:nvSpPr>
          <p:cNvPr id="2042883" name="Rectangle 3"/>
          <p:cNvSpPr>
            <a:spLocks noGrp="1" noChangeArrowheads="1"/>
          </p:cNvSpPr>
          <p:nvPr>
            <p:ph sz="half" idx="1"/>
          </p:nvPr>
        </p:nvSpPr>
        <p:spPr/>
        <p:txBody>
          <a:bodyPr rtlCol="0">
            <a:normAutofit fontScale="77500" lnSpcReduction="20000"/>
          </a:bodyPr>
          <a:lstStyle/>
          <a:p>
            <a:pPr eaLnBrk="1" fontAlgn="auto" hangingPunct="1">
              <a:lnSpc>
                <a:spcPct val="90000"/>
              </a:lnSpc>
              <a:spcAft>
                <a:spcPts val="0"/>
              </a:spcAft>
              <a:buFont typeface="Arial" pitchFamily="34" charset="0"/>
              <a:buChar char="•"/>
              <a:defRPr/>
            </a:pPr>
            <a:r>
              <a:rPr lang="en-US"/>
              <a:t>PDM is a method used in Critical Path Methodology (CPM) for constructing a project schedule network diagram.</a:t>
            </a:r>
          </a:p>
          <a:p>
            <a:pPr eaLnBrk="1" fontAlgn="auto" hangingPunct="1">
              <a:lnSpc>
                <a:spcPct val="90000"/>
              </a:lnSpc>
              <a:spcAft>
                <a:spcPts val="0"/>
              </a:spcAft>
              <a:buFont typeface="Arial" pitchFamily="34" charset="0"/>
              <a:buChar char="•"/>
              <a:defRPr/>
            </a:pPr>
            <a:r>
              <a:rPr lang="en-US"/>
              <a:t>It uses boxes or rectangles, referred to as nodes, to represent activities, and connects them with arrows that show the logical relationships that exist between them.  </a:t>
            </a:r>
          </a:p>
          <a:p>
            <a:pPr eaLnBrk="1" fontAlgn="auto" hangingPunct="1">
              <a:lnSpc>
                <a:spcPct val="90000"/>
              </a:lnSpc>
              <a:spcAft>
                <a:spcPts val="0"/>
              </a:spcAft>
              <a:buFont typeface="Arial" pitchFamily="34" charset="0"/>
              <a:buChar char="•"/>
              <a:defRPr/>
            </a:pPr>
            <a:r>
              <a:rPr lang="en-US"/>
              <a:t>This technique is called Activity-On-Node (AON) and is the method used by most project management software packages.</a:t>
            </a:r>
          </a:p>
        </p:txBody>
      </p:sp>
      <p:sp>
        <p:nvSpPr>
          <p:cNvPr id="5" name="Content Placeholder 4"/>
          <p:cNvSpPr>
            <a:spLocks noGrp="1"/>
          </p:cNvSpPr>
          <p:nvPr>
            <p:ph sz="half" idx="2"/>
          </p:nvPr>
        </p:nvSpPr>
        <p:spPr/>
        <p:txBody>
          <a:bodyPr rtlCol="0">
            <a:normAutofit fontScale="77500" lnSpcReduction="20000"/>
          </a:bodyPr>
          <a:lstStyle/>
          <a:p>
            <a:pPr eaLnBrk="1" fontAlgn="auto" hangingPunct="1">
              <a:spcAft>
                <a:spcPts val="0"/>
              </a:spcAft>
              <a:buFont typeface="Arial" pitchFamily="34" charset="0"/>
              <a:buChar char="•"/>
              <a:defRPr/>
            </a:pPr>
            <a:r>
              <a:rPr lang="ar-SY" dirty="0" smtClean="0"/>
              <a:t>رسم المخطط التتابعي هي طريقة يتم استخدامها في طريقة المسار الحرج </a:t>
            </a:r>
            <a:r>
              <a:rPr lang="en-US" dirty="0" smtClean="0"/>
              <a:t>(CPM)</a:t>
            </a:r>
            <a:r>
              <a:rPr lang="ar-SY" dirty="0" smtClean="0"/>
              <a:t> من أجل بناء مخطط شبكة الجدول الزمني الخاص بالمشروع .</a:t>
            </a:r>
          </a:p>
          <a:p>
            <a:pPr eaLnBrk="1" fontAlgn="auto" hangingPunct="1">
              <a:spcAft>
                <a:spcPts val="0"/>
              </a:spcAft>
              <a:buFont typeface="Arial" pitchFamily="34" charset="0"/>
              <a:buChar char="•"/>
              <a:defRPr/>
            </a:pPr>
            <a:r>
              <a:rPr lang="ar-SY" dirty="0" smtClean="0"/>
              <a:t>يستعين بمربعات أو مستطيلات يتم الإشارة إليها في صورة عُقد لتوضيح الأنشطة والربط بينها باستخدام الأسهم التي توضح العلاقات المنطقية الموجودة بينها.</a:t>
            </a:r>
          </a:p>
          <a:p>
            <a:pPr eaLnBrk="1" fontAlgn="auto" hangingPunct="1">
              <a:spcAft>
                <a:spcPts val="0"/>
              </a:spcAft>
              <a:buFont typeface="Arial" pitchFamily="34" charset="0"/>
              <a:buChar char="•"/>
              <a:defRPr/>
            </a:pPr>
            <a:r>
              <a:rPr lang="ar-SY" dirty="0" smtClean="0"/>
              <a:t>يعرف هذا الأسلوب بتمثيل الأنشطة على العقد </a:t>
            </a:r>
            <a:r>
              <a:rPr lang="en-US" dirty="0" smtClean="0"/>
              <a:t>(AON)</a:t>
            </a:r>
            <a:r>
              <a:rPr lang="ar-SY" dirty="0" smtClean="0"/>
              <a:t> وهي الطريقة المستخدمة في معظم حزم برامج إدارة المشروعات.</a:t>
            </a:r>
            <a:endParaRPr lang="en-US" dirty="0"/>
          </a:p>
        </p:txBody>
      </p:sp>
      <p:sp>
        <p:nvSpPr>
          <p:cNvPr id="4" name="Slide Number Placeholder 3"/>
          <p:cNvSpPr>
            <a:spLocks noGrp="1"/>
          </p:cNvSpPr>
          <p:nvPr>
            <p:ph type="sldNum" sz="quarter" idx="12"/>
          </p:nvPr>
        </p:nvSpPr>
        <p:spPr/>
        <p:txBody>
          <a:bodyPr/>
          <a:lstStyle/>
          <a:p>
            <a:pPr>
              <a:defRPr/>
            </a:pPr>
            <a:fld id="{DB34099D-44A2-4AE1-AFA7-15F6D6E819E3}" type="slidenum">
              <a:rPr lang="en-US"/>
              <a:pPr>
                <a:defRPr/>
              </a:pPr>
              <a:t>76</a:t>
            </a:fld>
            <a:endParaRPr lang="en-US"/>
          </a:p>
        </p:txBody>
      </p:sp>
    </p:spTree>
    <p:extLst>
      <p:ext uri="{BB962C8B-B14F-4D97-AF65-F5344CB8AC3E}">
        <p14:creationId xmlns:p14="http://schemas.microsoft.com/office/powerpoint/2010/main" val="11779170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a:xfrm>
            <a:off x="457200" y="6356350"/>
            <a:ext cx="2133600" cy="365125"/>
          </a:xfrm>
        </p:spPr>
        <p:txBody>
          <a:bodyPr/>
          <a:lstStyle/>
          <a:p>
            <a:pPr algn="l">
              <a:defRPr/>
            </a:pPr>
            <a:fld id="{692939F1-C11E-4D95-AC01-EB7DF5476C8C}" type="slidenum">
              <a:rPr lang="en-US"/>
              <a:pPr algn="l">
                <a:defRPr/>
              </a:pPr>
              <a:t>77</a:t>
            </a:fld>
            <a:endParaRPr lang="en-US"/>
          </a:p>
        </p:txBody>
      </p:sp>
      <p:sp>
        <p:nvSpPr>
          <p:cNvPr id="15363" name="Rectangle 2"/>
          <p:cNvSpPr>
            <a:spLocks noGrp="1" noChangeArrowheads="1"/>
          </p:cNvSpPr>
          <p:nvPr>
            <p:ph type="title"/>
          </p:nvPr>
        </p:nvSpPr>
        <p:spPr/>
        <p:txBody>
          <a:bodyPr/>
          <a:lstStyle/>
          <a:p>
            <a:pPr rtl="1" eaLnBrk="1" hangingPunct="1"/>
            <a:r>
              <a:rPr lang="en-US" sz="3200" smtClean="0"/>
              <a:t>Precedence Diagramming Method</a:t>
            </a:r>
            <a:r>
              <a:rPr lang="ar-SY" sz="3200" smtClean="0"/>
              <a:t> </a:t>
            </a:r>
            <a:r>
              <a:rPr lang="en-US" sz="3200" smtClean="0"/>
              <a:t>PDM or AON</a:t>
            </a:r>
            <a:r>
              <a:rPr lang="ar-SY" sz="3200" smtClean="0"/>
              <a:t/>
            </a:r>
            <a:br>
              <a:rPr lang="ar-SY" sz="3200" smtClean="0"/>
            </a:br>
            <a:r>
              <a:rPr lang="ar-SY" sz="3200" smtClean="0"/>
              <a:t>طريقة رسم المخطط التتابعي</a:t>
            </a:r>
            <a:r>
              <a:rPr lang="en-US" sz="3200" smtClean="0"/>
              <a:t> </a:t>
            </a:r>
            <a:r>
              <a:rPr lang="ar-SY" sz="3200" smtClean="0"/>
              <a:t> </a:t>
            </a:r>
            <a:r>
              <a:rPr lang="en-US" sz="3200" smtClean="0"/>
              <a:t>(PDM)</a:t>
            </a:r>
            <a:r>
              <a:rPr lang="ar-SY" sz="3200" smtClean="0"/>
              <a:t> أو( </a:t>
            </a:r>
            <a:r>
              <a:rPr lang="en-US" sz="3200" smtClean="0"/>
              <a:t>AON</a:t>
            </a:r>
            <a:r>
              <a:rPr lang="ar-SY" sz="3200" smtClean="0"/>
              <a:t> )</a:t>
            </a:r>
            <a:endParaRPr lang="en-US" sz="3200" smtClean="0"/>
          </a:p>
        </p:txBody>
      </p:sp>
      <p:sp>
        <p:nvSpPr>
          <p:cNvPr id="2043907" name="Text Box 3"/>
          <p:cNvSpPr txBox="1">
            <a:spLocks noChangeArrowheads="1"/>
          </p:cNvSpPr>
          <p:nvPr/>
        </p:nvSpPr>
        <p:spPr bwMode="auto">
          <a:xfrm>
            <a:off x="915988" y="3535363"/>
            <a:ext cx="1306512" cy="698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b="1">
                <a:solidFill>
                  <a:schemeClr val="bg1"/>
                </a:solidFill>
                <a:latin typeface="Arial" charset="0"/>
              </a:rPr>
              <a:t>START</a:t>
            </a:r>
            <a:r>
              <a:rPr lang="en-US" sz="2400">
                <a:solidFill>
                  <a:schemeClr val="bg1"/>
                </a:solidFill>
                <a:latin typeface="Arial" charset="0"/>
              </a:rPr>
              <a:t> </a:t>
            </a:r>
          </a:p>
        </p:txBody>
      </p:sp>
      <p:sp>
        <p:nvSpPr>
          <p:cNvPr id="2043908" name="Text Box 4"/>
          <p:cNvSpPr txBox="1">
            <a:spLocks noChangeArrowheads="1"/>
          </p:cNvSpPr>
          <p:nvPr/>
        </p:nvSpPr>
        <p:spPr bwMode="auto">
          <a:xfrm>
            <a:off x="2979738" y="2235200"/>
            <a:ext cx="1290637" cy="7381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b="1">
                <a:solidFill>
                  <a:schemeClr val="bg1"/>
                </a:solidFill>
                <a:latin typeface="Arial" charset="0"/>
              </a:rPr>
              <a:t>A</a:t>
            </a:r>
          </a:p>
        </p:txBody>
      </p:sp>
      <p:sp>
        <p:nvSpPr>
          <p:cNvPr id="2043909" name="Text Box 5"/>
          <p:cNvSpPr txBox="1">
            <a:spLocks noChangeArrowheads="1"/>
          </p:cNvSpPr>
          <p:nvPr/>
        </p:nvSpPr>
        <p:spPr bwMode="auto">
          <a:xfrm>
            <a:off x="5419725" y="2235200"/>
            <a:ext cx="1263650" cy="698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b="1">
                <a:solidFill>
                  <a:schemeClr val="bg1"/>
                </a:solidFill>
                <a:latin typeface="Arial" charset="0"/>
              </a:rPr>
              <a:t>B </a:t>
            </a:r>
          </a:p>
        </p:txBody>
      </p:sp>
      <p:sp>
        <p:nvSpPr>
          <p:cNvPr id="2043910" name="Text Box 6"/>
          <p:cNvSpPr txBox="1">
            <a:spLocks noChangeArrowheads="1"/>
          </p:cNvSpPr>
          <p:nvPr/>
        </p:nvSpPr>
        <p:spPr bwMode="auto">
          <a:xfrm>
            <a:off x="3046413" y="4949825"/>
            <a:ext cx="1290637" cy="711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b="1">
                <a:solidFill>
                  <a:schemeClr val="bg1"/>
                </a:solidFill>
                <a:latin typeface="Arial" charset="0"/>
              </a:rPr>
              <a:t>C</a:t>
            </a:r>
            <a:endParaRPr lang="en-US" sz="2400">
              <a:solidFill>
                <a:schemeClr val="bg1"/>
              </a:solidFill>
              <a:latin typeface="Arial" charset="0"/>
            </a:endParaRPr>
          </a:p>
        </p:txBody>
      </p:sp>
      <p:sp>
        <p:nvSpPr>
          <p:cNvPr id="2043911" name="Text Box 7"/>
          <p:cNvSpPr txBox="1">
            <a:spLocks noChangeArrowheads="1"/>
          </p:cNvSpPr>
          <p:nvPr/>
        </p:nvSpPr>
        <p:spPr bwMode="auto">
          <a:xfrm>
            <a:off x="7373938" y="3521075"/>
            <a:ext cx="1277937" cy="6699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b="1">
                <a:solidFill>
                  <a:schemeClr val="bg1"/>
                </a:solidFill>
                <a:latin typeface="Arial" charset="0"/>
              </a:rPr>
              <a:t>FINISH</a:t>
            </a:r>
          </a:p>
        </p:txBody>
      </p:sp>
      <p:sp>
        <p:nvSpPr>
          <p:cNvPr id="2043912" name="Text Box 8"/>
          <p:cNvSpPr txBox="1">
            <a:spLocks noChangeArrowheads="1"/>
          </p:cNvSpPr>
          <p:nvPr/>
        </p:nvSpPr>
        <p:spPr bwMode="auto">
          <a:xfrm>
            <a:off x="5445125" y="4921250"/>
            <a:ext cx="1263650" cy="698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b="1">
                <a:solidFill>
                  <a:schemeClr val="bg1"/>
                </a:solidFill>
                <a:latin typeface="Arial" charset="0"/>
              </a:rPr>
              <a:t>D </a:t>
            </a:r>
          </a:p>
        </p:txBody>
      </p:sp>
      <p:sp>
        <p:nvSpPr>
          <p:cNvPr id="15382" name="Line 9"/>
          <p:cNvSpPr>
            <a:spLocks noChangeShapeType="1"/>
          </p:cNvSpPr>
          <p:nvPr/>
        </p:nvSpPr>
        <p:spPr bwMode="auto">
          <a:xfrm flipV="1">
            <a:off x="2289175" y="2781300"/>
            <a:ext cx="503238" cy="614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3" name="Line 10"/>
          <p:cNvSpPr>
            <a:spLocks noChangeShapeType="1"/>
          </p:cNvSpPr>
          <p:nvPr/>
        </p:nvSpPr>
        <p:spPr bwMode="auto">
          <a:xfrm>
            <a:off x="2276475" y="4459288"/>
            <a:ext cx="600075" cy="587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4" name="Line 11"/>
          <p:cNvSpPr>
            <a:spLocks noChangeShapeType="1"/>
          </p:cNvSpPr>
          <p:nvPr/>
        </p:nvSpPr>
        <p:spPr bwMode="auto">
          <a:xfrm flipV="1">
            <a:off x="4443413" y="5329238"/>
            <a:ext cx="887412"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5" name="Line 12"/>
          <p:cNvSpPr>
            <a:spLocks noChangeShapeType="1"/>
          </p:cNvSpPr>
          <p:nvPr/>
        </p:nvSpPr>
        <p:spPr bwMode="auto">
          <a:xfrm>
            <a:off x="4416425" y="2628900"/>
            <a:ext cx="830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6" name="Line 13"/>
          <p:cNvSpPr>
            <a:spLocks noChangeShapeType="1"/>
          </p:cNvSpPr>
          <p:nvPr/>
        </p:nvSpPr>
        <p:spPr bwMode="auto">
          <a:xfrm>
            <a:off x="6777038" y="2709863"/>
            <a:ext cx="641350" cy="627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87" name="Line 14"/>
          <p:cNvSpPr>
            <a:spLocks noChangeShapeType="1"/>
          </p:cNvSpPr>
          <p:nvPr/>
        </p:nvSpPr>
        <p:spPr bwMode="auto">
          <a:xfrm flipV="1">
            <a:off x="6858000" y="4456113"/>
            <a:ext cx="614363"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0136944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2400" smtClean="0"/>
              <a:t>Relationships Between Activities according to Lag and Lead  </a:t>
            </a:r>
            <a:r>
              <a:rPr lang="ar-SY" sz="2400" smtClean="0"/>
              <a:t>∆ </a:t>
            </a:r>
            <a:r>
              <a:rPr lang="en-US" sz="2400" smtClean="0"/>
              <a:t/>
            </a:r>
            <a:br>
              <a:rPr lang="en-US" sz="2400" smtClean="0"/>
            </a:br>
            <a:r>
              <a:rPr lang="ar-SY" sz="2400" smtClean="0"/>
              <a:t>حسب التقدم والتباطؤ ∆ العلاقات بين النشاطات</a:t>
            </a:r>
            <a:r>
              <a:rPr lang="en-US" sz="2400" smtClean="0"/>
              <a:t> </a:t>
            </a:r>
          </a:p>
        </p:txBody>
      </p:sp>
      <p:sp>
        <p:nvSpPr>
          <p:cNvPr id="5" name="Slide Number Placeholder 4"/>
          <p:cNvSpPr>
            <a:spLocks noGrp="1"/>
          </p:cNvSpPr>
          <p:nvPr>
            <p:ph type="sldNum" sz="quarter" idx="12"/>
          </p:nvPr>
        </p:nvSpPr>
        <p:spPr/>
        <p:txBody>
          <a:bodyPr/>
          <a:lstStyle/>
          <a:p>
            <a:pPr>
              <a:defRPr/>
            </a:pPr>
            <a:fld id="{825FE1D8-7F31-4846-8867-DBAA4FE271EF}" type="slidenum">
              <a:rPr lang="en-US"/>
              <a:pPr>
                <a:defRPr/>
              </a:pPr>
              <a:t>78</a:t>
            </a:fld>
            <a:endParaRPr lang="en-US" dirty="0"/>
          </a:p>
        </p:txBody>
      </p:sp>
      <p:sp>
        <p:nvSpPr>
          <p:cNvPr id="6" name="Rounded Rectangle 5"/>
          <p:cNvSpPr/>
          <p:nvPr/>
        </p:nvSpPr>
        <p:spPr>
          <a:xfrm>
            <a:off x="533400" y="2057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7" name="Rounded Rectangle 6"/>
          <p:cNvSpPr/>
          <p:nvPr/>
        </p:nvSpPr>
        <p:spPr>
          <a:xfrm>
            <a:off x="1905000" y="2895600"/>
            <a:ext cx="12192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9" name="Elbow Connector 8"/>
          <p:cNvCxnSpPr/>
          <p:nvPr/>
        </p:nvCxnSpPr>
        <p:spPr>
          <a:xfrm>
            <a:off x="1828800" y="2209800"/>
            <a:ext cx="76200" cy="838200"/>
          </a:xfrm>
          <a:prstGeom prst="bentConnector3">
            <a:avLst>
              <a:gd name="adj1" fmla="val 50000"/>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22" name="Rounded Rectangle 21"/>
          <p:cNvSpPr/>
          <p:nvPr/>
        </p:nvSpPr>
        <p:spPr>
          <a:xfrm>
            <a:off x="533400" y="34290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23" name="Rounded Rectangle 22"/>
          <p:cNvSpPr/>
          <p:nvPr/>
        </p:nvSpPr>
        <p:spPr>
          <a:xfrm>
            <a:off x="2286000" y="4267200"/>
            <a:ext cx="12192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24" name="Elbow Connector 23"/>
          <p:cNvCxnSpPr/>
          <p:nvPr/>
        </p:nvCxnSpPr>
        <p:spPr>
          <a:xfrm>
            <a:off x="1828800" y="3581400"/>
            <a:ext cx="457200" cy="838200"/>
          </a:xfrm>
          <a:prstGeom prst="bentConnector3">
            <a:avLst>
              <a:gd name="adj1" fmla="val 50000"/>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25" name="Rounded Rectangle 24"/>
          <p:cNvSpPr/>
          <p:nvPr/>
        </p:nvSpPr>
        <p:spPr>
          <a:xfrm>
            <a:off x="533400" y="4724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26" name="Rounded Rectangle 25"/>
          <p:cNvSpPr/>
          <p:nvPr/>
        </p:nvSpPr>
        <p:spPr>
          <a:xfrm>
            <a:off x="1371600" y="5562600"/>
            <a:ext cx="12192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27" name="Elbow Connector 26"/>
          <p:cNvCxnSpPr/>
          <p:nvPr/>
        </p:nvCxnSpPr>
        <p:spPr>
          <a:xfrm flipH="1">
            <a:off x="1371600" y="4876800"/>
            <a:ext cx="457200" cy="838200"/>
          </a:xfrm>
          <a:prstGeom prst="bentConnector5">
            <a:avLst>
              <a:gd name="adj1" fmla="val -4545"/>
              <a:gd name="adj2" fmla="val 54959"/>
              <a:gd name="adj3" fmla="val 107576"/>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28" name="Rounded Rectangle 27"/>
          <p:cNvSpPr/>
          <p:nvPr/>
        </p:nvSpPr>
        <p:spPr>
          <a:xfrm>
            <a:off x="3657600" y="2057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29" name="Rounded Rectangle 28"/>
          <p:cNvSpPr/>
          <p:nvPr/>
        </p:nvSpPr>
        <p:spPr>
          <a:xfrm>
            <a:off x="3657600" y="2819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30" name="Elbow Connector 29"/>
          <p:cNvCxnSpPr/>
          <p:nvPr/>
        </p:nvCxnSpPr>
        <p:spPr>
          <a:xfrm rot="5400000">
            <a:off x="3238501" y="2628900"/>
            <a:ext cx="838200" cy="3175"/>
          </a:xfrm>
          <a:prstGeom prst="bentConnector3">
            <a:avLst>
              <a:gd name="adj1" fmla="val 50000"/>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33" name="Rounded Rectangle 32"/>
          <p:cNvSpPr/>
          <p:nvPr/>
        </p:nvSpPr>
        <p:spPr>
          <a:xfrm>
            <a:off x="3658394" y="35052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34" name="Rounded Rectangle 33"/>
          <p:cNvSpPr/>
          <p:nvPr/>
        </p:nvSpPr>
        <p:spPr>
          <a:xfrm>
            <a:off x="4648200" y="42672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35" name="Elbow Connector 34"/>
          <p:cNvCxnSpPr/>
          <p:nvPr/>
        </p:nvCxnSpPr>
        <p:spPr>
          <a:xfrm>
            <a:off x="3659188" y="3659188"/>
            <a:ext cx="989012" cy="760412"/>
          </a:xfrm>
          <a:prstGeom prst="bentConnector3">
            <a:avLst>
              <a:gd name="adj1" fmla="val 216"/>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39" name="Rounded Rectangle 38"/>
          <p:cNvSpPr/>
          <p:nvPr/>
        </p:nvSpPr>
        <p:spPr>
          <a:xfrm>
            <a:off x="3734594" y="4724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40" name="Rounded Rectangle 39"/>
          <p:cNvSpPr/>
          <p:nvPr/>
        </p:nvSpPr>
        <p:spPr>
          <a:xfrm>
            <a:off x="3352800" y="55626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41" name="Elbow Connector 40"/>
          <p:cNvCxnSpPr/>
          <p:nvPr/>
        </p:nvCxnSpPr>
        <p:spPr>
          <a:xfrm rot="10800000" flipV="1">
            <a:off x="3352800" y="4876800"/>
            <a:ext cx="382588" cy="836613"/>
          </a:xfrm>
          <a:prstGeom prst="bentConnector2">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43" name="Rounded Rectangle 42"/>
          <p:cNvSpPr/>
          <p:nvPr/>
        </p:nvSpPr>
        <p:spPr>
          <a:xfrm>
            <a:off x="6400800" y="2057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44" name="Rounded Rectangle 43"/>
          <p:cNvSpPr/>
          <p:nvPr/>
        </p:nvSpPr>
        <p:spPr>
          <a:xfrm>
            <a:off x="6400800" y="2819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45" name="Elbow Connector 44"/>
          <p:cNvCxnSpPr/>
          <p:nvPr/>
        </p:nvCxnSpPr>
        <p:spPr>
          <a:xfrm>
            <a:off x="7696200" y="2209800"/>
            <a:ext cx="1588" cy="762000"/>
          </a:xfrm>
          <a:prstGeom prst="bentConnector4">
            <a:avLst>
              <a:gd name="adj1" fmla="val -221474"/>
              <a:gd name="adj2" fmla="val 60000"/>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49" name="Rounded Rectangle 48"/>
          <p:cNvSpPr/>
          <p:nvPr/>
        </p:nvSpPr>
        <p:spPr>
          <a:xfrm>
            <a:off x="6400800" y="34290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50" name="Rounded Rectangle 49"/>
          <p:cNvSpPr/>
          <p:nvPr/>
        </p:nvSpPr>
        <p:spPr>
          <a:xfrm>
            <a:off x="7010400" y="41910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51" name="Elbow Connector 44"/>
          <p:cNvCxnSpPr/>
          <p:nvPr/>
        </p:nvCxnSpPr>
        <p:spPr>
          <a:xfrm>
            <a:off x="7696200" y="3581400"/>
            <a:ext cx="609600" cy="762000"/>
          </a:xfrm>
          <a:prstGeom prst="bentConnector3">
            <a:avLst>
              <a:gd name="adj1" fmla="val 137500"/>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53" name="Rounded Rectangle 52"/>
          <p:cNvSpPr/>
          <p:nvPr/>
        </p:nvSpPr>
        <p:spPr>
          <a:xfrm>
            <a:off x="6400800" y="4724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A</a:t>
            </a:r>
          </a:p>
        </p:txBody>
      </p:sp>
      <p:sp>
        <p:nvSpPr>
          <p:cNvPr id="54" name="Rounded Rectangle 53"/>
          <p:cNvSpPr/>
          <p:nvPr/>
        </p:nvSpPr>
        <p:spPr>
          <a:xfrm>
            <a:off x="5943600" y="54864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dirty="0"/>
              <a:t>Activity B</a:t>
            </a:r>
          </a:p>
        </p:txBody>
      </p:sp>
      <p:cxnSp>
        <p:nvCxnSpPr>
          <p:cNvPr id="55" name="Elbow Connector 44"/>
          <p:cNvCxnSpPr/>
          <p:nvPr/>
        </p:nvCxnSpPr>
        <p:spPr>
          <a:xfrm flipH="1">
            <a:off x="7239000" y="4876800"/>
            <a:ext cx="457200" cy="762000"/>
          </a:xfrm>
          <a:prstGeom prst="bentConnector3">
            <a:avLst>
              <a:gd name="adj1" fmla="val -50000"/>
            </a:avLst>
          </a:prstGeom>
          <a:ln w="25400">
            <a:headEnd type="none"/>
            <a:tailEnd type="stealth" w="lg" len="lg"/>
          </a:ln>
        </p:spPr>
        <p:style>
          <a:lnRef idx="3">
            <a:schemeClr val="accent1"/>
          </a:lnRef>
          <a:fillRef idx="0">
            <a:schemeClr val="accent1"/>
          </a:fillRef>
          <a:effectRef idx="2">
            <a:schemeClr val="accent1"/>
          </a:effectRef>
          <a:fontRef idx="minor">
            <a:schemeClr val="tx1"/>
          </a:fontRef>
        </p:style>
      </p:cxnSp>
      <p:sp>
        <p:nvSpPr>
          <p:cNvPr id="17475" name="TextBox 55"/>
          <p:cNvSpPr txBox="1">
            <a:spLocks noChangeArrowheads="1"/>
          </p:cNvSpPr>
          <p:nvPr/>
        </p:nvSpPr>
        <p:spPr bwMode="auto">
          <a:xfrm>
            <a:off x="2057400" y="24384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FS = 0</a:t>
            </a:r>
          </a:p>
        </p:txBody>
      </p:sp>
      <p:sp>
        <p:nvSpPr>
          <p:cNvPr id="17476" name="TextBox 56"/>
          <p:cNvSpPr txBox="1">
            <a:spLocks noChangeArrowheads="1"/>
          </p:cNvSpPr>
          <p:nvPr/>
        </p:nvSpPr>
        <p:spPr bwMode="auto">
          <a:xfrm>
            <a:off x="2057400" y="3810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FS = +?</a:t>
            </a:r>
          </a:p>
        </p:txBody>
      </p:sp>
      <p:sp>
        <p:nvSpPr>
          <p:cNvPr id="17477" name="TextBox 57"/>
          <p:cNvSpPr txBox="1">
            <a:spLocks noChangeArrowheads="1"/>
          </p:cNvSpPr>
          <p:nvPr/>
        </p:nvSpPr>
        <p:spPr bwMode="auto">
          <a:xfrm>
            <a:off x="1981200" y="51165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FS = -?</a:t>
            </a:r>
          </a:p>
        </p:txBody>
      </p:sp>
      <p:sp>
        <p:nvSpPr>
          <p:cNvPr id="17478" name="TextBox 58"/>
          <p:cNvSpPr txBox="1">
            <a:spLocks noChangeArrowheads="1"/>
          </p:cNvSpPr>
          <p:nvPr/>
        </p:nvSpPr>
        <p:spPr bwMode="auto">
          <a:xfrm>
            <a:off x="3810000" y="23622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SS = 0</a:t>
            </a:r>
          </a:p>
        </p:txBody>
      </p:sp>
      <p:sp>
        <p:nvSpPr>
          <p:cNvPr id="17479" name="TextBox 59"/>
          <p:cNvSpPr txBox="1">
            <a:spLocks noChangeArrowheads="1"/>
          </p:cNvSpPr>
          <p:nvPr/>
        </p:nvSpPr>
        <p:spPr bwMode="auto">
          <a:xfrm>
            <a:off x="3810000" y="38211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SS = +?</a:t>
            </a:r>
          </a:p>
        </p:txBody>
      </p:sp>
      <p:sp>
        <p:nvSpPr>
          <p:cNvPr id="17480" name="TextBox 60"/>
          <p:cNvSpPr txBox="1">
            <a:spLocks noChangeArrowheads="1"/>
          </p:cNvSpPr>
          <p:nvPr/>
        </p:nvSpPr>
        <p:spPr bwMode="auto">
          <a:xfrm>
            <a:off x="3810000" y="50403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SS = -?</a:t>
            </a:r>
          </a:p>
        </p:txBody>
      </p:sp>
      <p:sp>
        <p:nvSpPr>
          <p:cNvPr id="17481" name="TextBox 61"/>
          <p:cNvSpPr txBox="1">
            <a:spLocks noChangeArrowheads="1"/>
          </p:cNvSpPr>
          <p:nvPr/>
        </p:nvSpPr>
        <p:spPr bwMode="auto">
          <a:xfrm>
            <a:off x="6400800" y="23622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FF = 0</a:t>
            </a:r>
          </a:p>
        </p:txBody>
      </p:sp>
      <p:sp>
        <p:nvSpPr>
          <p:cNvPr id="17482" name="TextBox 62"/>
          <p:cNvSpPr txBox="1">
            <a:spLocks noChangeArrowheads="1"/>
          </p:cNvSpPr>
          <p:nvPr/>
        </p:nvSpPr>
        <p:spPr bwMode="auto">
          <a:xfrm>
            <a:off x="6400800" y="38211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FF = +?</a:t>
            </a:r>
          </a:p>
        </p:txBody>
      </p:sp>
      <p:sp>
        <p:nvSpPr>
          <p:cNvPr id="17483" name="TextBox 63"/>
          <p:cNvSpPr txBox="1">
            <a:spLocks noChangeArrowheads="1"/>
          </p:cNvSpPr>
          <p:nvPr/>
        </p:nvSpPr>
        <p:spPr bwMode="auto">
          <a:xfrm>
            <a:off x="6400800" y="50403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 FF = -?</a:t>
            </a:r>
          </a:p>
        </p:txBody>
      </p:sp>
    </p:spTree>
    <p:extLst>
      <p:ext uri="{BB962C8B-B14F-4D97-AF65-F5344CB8AC3E}">
        <p14:creationId xmlns:p14="http://schemas.microsoft.com/office/powerpoint/2010/main" val="1933002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Activity Duration </a:t>
            </a:r>
            <a:r>
              <a:rPr lang="en-US" dirty="0" smtClean="0"/>
              <a:t>Compared </a:t>
            </a:r>
            <a:r>
              <a:rPr lang="en-US" dirty="0"/>
              <a:t>to </a:t>
            </a:r>
            <a:r>
              <a:rPr lang="en-US" dirty="0" smtClean="0"/>
              <a:t>Effort</a:t>
            </a:r>
            <a:r>
              <a:rPr lang="ar-SY" dirty="0" smtClean="0"/>
              <a:t/>
            </a:r>
            <a:br>
              <a:rPr lang="ar-SY" dirty="0" smtClean="0"/>
            </a:br>
            <a:r>
              <a:rPr lang="ar-SY" dirty="0" smtClean="0"/>
              <a:t>زمن النشاط مقارنة مع الجهد </a:t>
            </a:r>
            <a:endParaRPr lang="en-US" dirty="0"/>
          </a:p>
        </p:txBody>
      </p:sp>
      <p:sp>
        <p:nvSpPr>
          <p:cNvPr id="2063363" name="Rectangle 3"/>
          <p:cNvSpPr>
            <a:spLocks noGrp="1" noChangeArrowheads="1"/>
          </p:cNvSpPr>
          <p:nvPr>
            <p:ph sz="half" idx="1"/>
          </p:nvPr>
        </p:nvSpPr>
        <p:spPr>
          <a:xfrm>
            <a:off x="457200" y="1600200"/>
            <a:ext cx="4038600" cy="4876800"/>
          </a:xfrm>
        </p:spPr>
        <p:txBody>
          <a:bodyPr rtlCol="0">
            <a:normAutofit fontScale="77500" lnSpcReduction="20000"/>
          </a:bodyPr>
          <a:lstStyle/>
          <a:p>
            <a:pPr eaLnBrk="1" fontAlgn="auto" hangingPunct="1">
              <a:lnSpc>
                <a:spcPct val="90000"/>
              </a:lnSpc>
              <a:spcAft>
                <a:spcPts val="0"/>
              </a:spcAft>
              <a:buFont typeface="Arial" pitchFamily="34" charset="0"/>
              <a:buChar char="•"/>
              <a:defRPr/>
            </a:pPr>
            <a:r>
              <a:rPr lang="en-US" sz="3600" b="1" i="1" u="sng" dirty="0">
                <a:solidFill>
                  <a:srgbClr val="C00000"/>
                </a:solidFill>
              </a:rPr>
              <a:t>Elapsed </a:t>
            </a:r>
            <a:r>
              <a:rPr lang="en-US" sz="3600" b="1" i="1" u="sng" dirty="0" smtClean="0">
                <a:solidFill>
                  <a:srgbClr val="C00000"/>
                </a:solidFill>
              </a:rPr>
              <a:t>time</a:t>
            </a:r>
          </a:p>
          <a:p>
            <a:pPr lvl="1" eaLnBrk="1" fontAlgn="auto" hangingPunct="1">
              <a:lnSpc>
                <a:spcPct val="90000"/>
              </a:lnSpc>
              <a:spcAft>
                <a:spcPts val="0"/>
              </a:spcAft>
              <a:buFont typeface="Arial" pitchFamily="34" charset="0"/>
              <a:buChar char="–"/>
              <a:defRPr/>
            </a:pPr>
            <a:r>
              <a:rPr lang="en-US" sz="3200" b="1" i="1" u="sng" dirty="0" smtClean="0"/>
              <a:t> </a:t>
            </a:r>
            <a:r>
              <a:rPr lang="en-US" sz="3200" dirty="0"/>
              <a:t>The time that shows on the calendar. Includes the holidays and week ends.</a:t>
            </a:r>
          </a:p>
          <a:p>
            <a:pPr eaLnBrk="1" fontAlgn="auto" hangingPunct="1">
              <a:lnSpc>
                <a:spcPct val="90000"/>
              </a:lnSpc>
              <a:spcAft>
                <a:spcPts val="0"/>
              </a:spcAft>
              <a:buFont typeface="Arial" pitchFamily="34" charset="0"/>
              <a:buChar char="•"/>
              <a:defRPr/>
            </a:pPr>
            <a:r>
              <a:rPr lang="en-US" sz="3600" b="1" i="1" u="sng" dirty="0">
                <a:solidFill>
                  <a:srgbClr val="C00000"/>
                </a:solidFill>
              </a:rPr>
              <a:t>Duration</a:t>
            </a:r>
            <a:r>
              <a:rPr lang="en-US" sz="3600" dirty="0">
                <a:solidFill>
                  <a:srgbClr val="C00000"/>
                </a:solidFill>
              </a:rPr>
              <a:t> </a:t>
            </a:r>
            <a:endParaRPr lang="en-US" sz="3600" dirty="0" smtClean="0">
              <a:solidFill>
                <a:srgbClr val="C00000"/>
              </a:solidFill>
            </a:endParaRPr>
          </a:p>
          <a:p>
            <a:pPr lvl="1" eaLnBrk="1" fontAlgn="auto" hangingPunct="1">
              <a:lnSpc>
                <a:spcPct val="90000"/>
              </a:lnSpc>
              <a:spcAft>
                <a:spcPts val="0"/>
              </a:spcAft>
              <a:buFont typeface="Arial" pitchFamily="34" charset="0"/>
              <a:buChar char="–"/>
              <a:defRPr/>
            </a:pPr>
            <a:r>
              <a:rPr lang="en-US" sz="3200" dirty="0" smtClean="0"/>
              <a:t>The </a:t>
            </a:r>
            <a:r>
              <a:rPr lang="en-US" sz="3200" dirty="0"/>
              <a:t>number of working days. It does not include holidays or week ends.</a:t>
            </a:r>
          </a:p>
          <a:p>
            <a:pPr eaLnBrk="1" fontAlgn="auto" hangingPunct="1">
              <a:lnSpc>
                <a:spcPct val="90000"/>
              </a:lnSpc>
              <a:spcAft>
                <a:spcPts val="0"/>
              </a:spcAft>
              <a:buFont typeface="Arial" pitchFamily="34" charset="0"/>
              <a:buChar char="•"/>
              <a:defRPr/>
            </a:pPr>
            <a:r>
              <a:rPr lang="en-US" sz="3600" b="1" i="1" u="sng" dirty="0">
                <a:solidFill>
                  <a:srgbClr val="C00000"/>
                </a:solidFill>
              </a:rPr>
              <a:t>Working time</a:t>
            </a:r>
            <a:r>
              <a:rPr lang="en-US" sz="3600" b="1" dirty="0">
                <a:solidFill>
                  <a:srgbClr val="C00000"/>
                </a:solidFill>
              </a:rPr>
              <a:t> </a:t>
            </a:r>
            <a:endParaRPr lang="en-US" sz="3600" b="1" dirty="0" smtClean="0">
              <a:solidFill>
                <a:srgbClr val="C00000"/>
              </a:solidFill>
            </a:endParaRPr>
          </a:p>
          <a:p>
            <a:pPr lvl="1" eaLnBrk="1" fontAlgn="auto" hangingPunct="1">
              <a:lnSpc>
                <a:spcPct val="90000"/>
              </a:lnSpc>
              <a:spcAft>
                <a:spcPts val="0"/>
              </a:spcAft>
              <a:buFont typeface="Arial" pitchFamily="34" charset="0"/>
              <a:buChar char="–"/>
              <a:defRPr/>
            </a:pPr>
            <a:r>
              <a:rPr lang="en-US" sz="3200" dirty="0" smtClean="0"/>
              <a:t>(</a:t>
            </a:r>
            <a:r>
              <a:rPr lang="en-US" sz="3200" dirty="0"/>
              <a:t>Effort) The actual aggregated time. It adds the working time of all the involved resource</a:t>
            </a:r>
            <a:r>
              <a:rPr lang="en-US" sz="3200" dirty="0" smtClean="0"/>
              <a:t>.</a:t>
            </a:r>
            <a:endParaRPr lang="en-US" sz="3200" dirty="0"/>
          </a:p>
        </p:txBody>
      </p:sp>
      <p:sp>
        <p:nvSpPr>
          <p:cNvPr id="18436" name="Content Placeholder 4"/>
          <p:cNvSpPr>
            <a:spLocks noGrp="1"/>
          </p:cNvSpPr>
          <p:nvPr>
            <p:ph sz="half" idx="2"/>
          </p:nvPr>
        </p:nvSpPr>
        <p:spPr>
          <a:xfrm>
            <a:off x="4648200" y="1600200"/>
            <a:ext cx="4038600" cy="4876800"/>
          </a:xfrm>
        </p:spPr>
        <p:txBody>
          <a:bodyPr>
            <a:noAutofit/>
          </a:bodyPr>
          <a:lstStyle/>
          <a:p>
            <a:pPr eaLnBrk="1" hangingPunct="1"/>
            <a:r>
              <a:rPr lang="ar-SY" b="1" u="sng" dirty="0" smtClean="0">
                <a:solidFill>
                  <a:srgbClr val="C00000"/>
                </a:solidFill>
              </a:rPr>
              <a:t>الزمن المنقضي :</a:t>
            </a:r>
          </a:p>
          <a:p>
            <a:pPr lvl="1" eaLnBrk="1" hangingPunct="1"/>
            <a:r>
              <a:rPr lang="ar-SY" dirty="0" smtClean="0"/>
              <a:t>الزمن الذي يرى ضمن التقويم            ( الروزنامه ) . بما في ذلك أيام العطل الرسمية والأعياد ونهاية الأسبوع .</a:t>
            </a:r>
          </a:p>
          <a:p>
            <a:pPr eaLnBrk="1" hangingPunct="1"/>
            <a:r>
              <a:rPr lang="ar-SY" b="1" u="sng" dirty="0" smtClean="0">
                <a:solidFill>
                  <a:srgbClr val="C00000"/>
                </a:solidFill>
              </a:rPr>
              <a:t>المدة الزمنية :</a:t>
            </a:r>
          </a:p>
          <a:p>
            <a:pPr lvl="1" eaLnBrk="1" hangingPunct="1"/>
            <a:r>
              <a:rPr lang="ar-SY" dirty="0" smtClean="0"/>
              <a:t>عدد أيام العمل . لا تتضمن العطل و نهاية الأسبوع .</a:t>
            </a:r>
          </a:p>
          <a:p>
            <a:pPr eaLnBrk="1" hangingPunct="1"/>
            <a:r>
              <a:rPr lang="ar-SY" b="1" u="sng" dirty="0" smtClean="0">
                <a:solidFill>
                  <a:srgbClr val="C00000"/>
                </a:solidFill>
              </a:rPr>
              <a:t>زمن العمل ( الجهد ) :</a:t>
            </a:r>
          </a:p>
          <a:p>
            <a:pPr lvl="1" eaLnBrk="1" hangingPunct="1"/>
            <a:r>
              <a:rPr lang="ar-SY" dirty="0" smtClean="0"/>
              <a:t>الزمن الاجمالي الفعلي . يجمع أزمنة العمل لجميع الموارد المعنية .</a:t>
            </a:r>
            <a:endParaRPr lang="en-US" dirty="0" smtClean="0"/>
          </a:p>
        </p:txBody>
      </p:sp>
      <p:sp>
        <p:nvSpPr>
          <p:cNvPr id="4" name="Slide Number Placeholder 3"/>
          <p:cNvSpPr>
            <a:spLocks noGrp="1"/>
          </p:cNvSpPr>
          <p:nvPr>
            <p:ph type="sldNum" sz="quarter" idx="12"/>
          </p:nvPr>
        </p:nvSpPr>
        <p:spPr/>
        <p:txBody>
          <a:bodyPr/>
          <a:lstStyle/>
          <a:p>
            <a:pPr>
              <a:defRPr/>
            </a:pPr>
            <a:fld id="{4871E135-044B-4E23-9C2B-1BFB0375FA72}" type="slidenum">
              <a:rPr lang="en-US"/>
              <a:pPr>
                <a:defRPr/>
              </a:pPr>
              <a:t>79</a:t>
            </a:fld>
            <a:endParaRPr lang="en-US"/>
          </a:p>
        </p:txBody>
      </p:sp>
    </p:spTree>
    <p:extLst>
      <p:ext uri="{BB962C8B-B14F-4D97-AF65-F5344CB8AC3E}">
        <p14:creationId xmlns:p14="http://schemas.microsoft.com/office/powerpoint/2010/main" val="3961792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التخطيط لإدارة الجدول الزمني </a:t>
            </a:r>
            <a:br>
              <a:rPr lang="ar-SY" dirty="0" smtClean="0"/>
            </a:br>
            <a:r>
              <a:rPr lang="en-US" dirty="0" smtClean="0"/>
              <a:t>Plan Schedule Management </a:t>
            </a:r>
            <a:endParaRPr lang="en-US" dirty="0"/>
          </a:p>
        </p:txBody>
      </p:sp>
      <p:sp>
        <p:nvSpPr>
          <p:cNvPr id="3" name="Content Placeholder 2"/>
          <p:cNvSpPr>
            <a:spLocks noGrp="1"/>
          </p:cNvSpPr>
          <p:nvPr>
            <p:ph idx="1"/>
          </p:nvPr>
        </p:nvSpPr>
        <p:spPr/>
        <p:txBody>
          <a:bodyPr>
            <a:normAutofit fontScale="85000" lnSpcReduction="20000"/>
          </a:bodyPr>
          <a:lstStyle/>
          <a:p>
            <a:r>
              <a:rPr lang="ar-SY" dirty="0" smtClean="0"/>
              <a:t>منهجية وأدوات الجدولة الزمنية .</a:t>
            </a:r>
          </a:p>
          <a:p>
            <a:r>
              <a:rPr lang="ar-SY" dirty="0" smtClean="0"/>
              <a:t>مستوى الدقة : التي تستخدم لتحديد عتبات التحكم - </a:t>
            </a:r>
            <a:r>
              <a:rPr lang="en-US" dirty="0" smtClean="0"/>
              <a:t>control thresholds </a:t>
            </a:r>
            <a:r>
              <a:rPr lang="ar-SY" dirty="0" smtClean="0"/>
              <a:t> : التي يمكن عندها ( أو عند تجاوزها ) إتخاذ إجراءات محددة سلفاً .</a:t>
            </a:r>
          </a:p>
          <a:p>
            <a:r>
              <a:rPr lang="ar-SY" dirty="0" smtClean="0"/>
              <a:t>وحدات القياس :  المحددة لكل مورد والتي يمكن أن تشمل الناس والمرافق والمعدات ، إلخ .</a:t>
            </a:r>
          </a:p>
          <a:p>
            <a:r>
              <a:rPr lang="ar-SY" dirty="0" smtClean="0"/>
              <a:t>الإجراءات التنظيمية التي ترتبط مع هيكل تجزئة العمل -  </a:t>
            </a:r>
            <a:r>
              <a:rPr lang="en-US" dirty="0" smtClean="0"/>
              <a:t>WBS .</a:t>
            </a:r>
          </a:p>
          <a:p>
            <a:r>
              <a:rPr lang="ar-SY" dirty="0" smtClean="0"/>
              <a:t>الحفاظ على نموذج الجدول الزمني للمشروع : لاستخدامه لتحديث الحالة وسجل تقدم المشروع .</a:t>
            </a:r>
          </a:p>
          <a:p>
            <a:r>
              <a:rPr lang="ar-SY" dirty="0" smtClean="0"/>
              <a:t>عتبات التحكم : هي الحدود المعينة التي قد تحتاج إلى إجراءات تصحيحية ينبغي اتخاذها. هذا ما يمكن التأكد منه في شكل تحليل التباين .</a:t>
            </a:r>
          </a:p>
          <a:p>
            <a:endParaRPr lang="en-US" dirty="0"/>
          </a:p>
        </p:txBody>
      </p:sp>
    </p:spTree>
    <p:extLst>
      <p:ext uri="{BB962C8B-B14F-4D97-AF65-F5344CB8AC3E}">
        <p14:creationId xmlns:p14="http://schemas.microsoft.com/office/powerpoint/2010/main" val="36196577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dirty="0" smtClean="0"/>
              <a:t>Three-Point Estimates (Probabilistic Estimate)</a:t>
            </a:r>
            <a:r>
              <a:rPr lang="ar-SY" sz="3600" dirty="0" smtClean="0"/>
              <a:t/>
            </a:r>
            <a:br>
              <a:rPr lang="ar-SY" sz="3600" dirty="0" smtClean="0"/>
            </a:br>
            <a:r>
              <a:rPr lang="ar-SY" sz="3600" dirty="0" smtClean="0"/>
              <a:t> تقديرات النقاط الثلاثية </a:t>
            </a:r>
            <a:r>
              <a:rPr lang="ar-SY" sz="3600" dirty="0" smtClean="0"/>
              <a:t>( التقدير </a:t>
            </a:r>
            <a:r>
              <a:rPr lang="ar-SY" sz="3600" dirty="0" smtClean="0"/>
              <a:t>الاحتمالي ) </a:t>
            </a:r>
            <a:endParaRPr lang="en-US" sz="3300" dirty="0"/>
          </a:p>
        </p:txBody>
      </p:sp>
      <p:sp>
        <p:nvSpPr>
          <p:cNvPr id="7" name="Slide Number Placeholder 3"/>
          <p:cNvSpPr>
            <a:spLocks noGrp="1"/>
          </p:cNvSpPr>
          <p:nvPr>
            <p:ph type="sldNum" sz="quarter" idx="12"/>
          </p:nvPr>
        </p:nvSpPr>
        <p:spPr/>
        <p:txBody>
          <a:bodyPr/>
          <a:lstStyle/>
          <a:p>
            <a:pPr>
              <a:defRPr/>
            </a:pPr>
            <a:fld id="{324AA317-33D4-4E5E-B5FD-F8954EFAD267}" type="slidenum">
              <a:rPr lang="en-US"/>
              <a:pPr>
                <a:defRPr/>
              </a:pPr>
              <a:t>80</a:t>
            </a:fld>
            <a:endParaRPr lang="en-US"/>
          </a:p>
        </p:txBody>
      </p:sp>
      <p:sp>
        <p:nvSpPr>
          <p:cNvPr id="2069507" name="Rectangle 3"/>
          <p:cNvSpPr>
            <a:spLocks noChangeArrowheads="1"/>
          </p:cNvSpPr>
          <p:nvPr/>
        </p:nvSpPr>
        <p:spPr bwMode="auto">
          <a:xfrm>
            <a:off x="863600" y="3382963"/>
            <a:ext cx="3760788" cy="9556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fontAlgn="auto">
              <a:spcBef>
                <a:spcPts val="0"/>
              </a:spcBef>
              <a:spcAft>
                <a:spcPts val="0"/>
              </a:spcAft>
              <a:defRPr/>
            </a:pPr>
            <a:r>
              <a:rPr lang="fr-FR" sz="2800" dirty="0">
                <a:solidFill>
                  <a:schemeClr val="tx1"/>
                </a:solidFill>
                <a:latin typeface="Arial" charset="0"/>
              </a:rPr>
              <a:t>(ET) = </a:t>
            </a:r>
            <a:r>
              <a:rPr lang="fr-FR" sz="2800" u="sng" dirty="0">
                <a:solidFill>
                  <a:schemeClr val="tx1"/>
                </a:solidFill>
                <a:latin typeface="Arial" charset="0"/>
              </a:rPr>
              <a:t>OT + 4MT + PT</a:t>
            </a:r>
            <a:endParaRPr lang="en-US" sz="2800" dirty="0">
              <a:solidFill>
                <a:schemeClr val="tx1"/>
              </a:solidFill>
              <a:latin typeface="Arial" charset="0"/>
            </a:endParaRPr>
          </a:p>
          <a:p>
            <a:pPr fontAlgn="auto">
              <a:spcBef>
                <a:spcPts val="0"/>
              </a:spcBef>
              <a:spcAft>
                <a:spcPts val="0"/>
              </a:spcAft>
              <a:defRPr/>
            </a:pPr>
            <a:r>
              <a:rPr lang="fr-FR" sz="2800" dirty="0">
                <a:solidFill>
                  <a:schemeClr val="tx1"/>
                </a:solidFill>
                <a:latin typeface="Arial" charset="0"/>
              </a:rPr>
              <a:t>                      </a:t>
            </a:r>
            <a:r>
              <a:rPr lang="en-US" sz="2800" dirty="0">
                <a:solidFill>
                  <a:schemeClr val="tx1"/>
                </a:solidFill>
                <a:latin typeface="Arial" charset="0"/>
              </a:rPr>
              <a:t>6</a:t>
            </a:r>
          </a:p>
        </p:txBody>
      </p:sp>
      <p:sp>
        <p:nvSpPr>
          <p:cNvPr id="19461" name="Text Box 4"/>
          <p:cNvSpPr txBox="1">
            <a:spLocks noChangeArrowheads="1"/>
          </p:cNvSpPr>
          <p:nvPr/>
        </p:nvSpPr>
        <p:spPr bwMode="auto">
          <a:xfrm>
            <a:off x="493713" y="1422400"/>
            <a:ext cx="82407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t>OT = Optimistic time		PT = Pessimistic Time</a:t>
            </a:r>
          </a:p>
          <a:p>
            <a:pPr eaLnBrk="1" hangingPunct="1">
              <a:spcBef>
                <a:spcPct val="50000"/>
              </a:spcBef>
            </a:pPr>
            <a:r>
              <a:rPr lang="en-US" sz="2400"/>
              <a:t>MT = Most likely time		ET = Estimated time</a:t>
            </a:r>
          </a:p>
          <a:p>
            <a:pPr eaLnBrk="1" hangingPunct="1">
              <a:spcBef>
                <a:spcPct val="50000"/>
              </a:spcBef>
            </a:pPr>
            <a:r>
              <a:rPr lang="en-US" sz="2400"/>
              <a:t>S.D. = Standard Deviation</a:t>
            </a:r>
          </a:p>
        </p:txBody>
      </p:sp>
      <p:sp>
        <p:nvSpPr>
          <p:cNvPr id="2069509" name="Rectangle 5"/>
          <p:cNvSpPr>
            <a:spLocks noChangeArrowheads="1"/>
          </p:cNvSpPr>
          <p:nvPr/>
        </p:nvSpPr>
        <p:spPr bwMode="auto">
          <a:xfrm>
            <a:off x="5073650" y="3382963"/>
            <a:ext cx="2640013" cy="9540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fontAlgn="auto">
              <a:spcBef>
                <a:spcPts val="0"/>
              </a:spcBef>
              <a:spcAft>
                <a:spcPts val="0"/>
              </a:spcAft>
              <a:defRPr/>
            </a:pPr>
            <a:r>
              <a:rPr lang="en-US" sz="2800" dirty="0">
                <a:latin typeface="Arial" charset="0"/>
              </a:rPr>
              <a:t>S.D. = PT – OT</a:t>
            </a:r>
          </a:p>
          <a:p>
            <a:pPr fontAlgn="auto">
              <a:spcBef>
                <a:spcPts val="0"/>
              </a:spcBef>
              <a:spcAft>
                <a:spcPts val="0"/>
              </a:spcAft>
              <a:defRPr/>
            </a:pPr>
            <a:r>
              <a:rPr lang="en-US" sz="2800" dirty="0">
                <a:latin typeface="Arial" charset="0"/>
              </a:rPr>
              <a:t>                6</a:t>
            </a:r>
          </a:p>
        </p:txBody>
      </p:sp>
      <p:sp>
        <p:nvSpPr>
          <p:cNvPr id="19463" name="Rectangle 6"/>
          <p:cNvSpPr>
            <a:spLocks noChangeArrowheads="1"/>
          </p:cNvSpPr>
          <p:nvPr/>
        </p:nvSpPr>
        <p:spPr bwMode="auto">
          <a:xfrm>
            <a:off x="1219200" y="4800600"/>
            <a:ext cx="6761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fr-FR" sz="2800" b="1"/>
              <a:t>Final Time Estimat (FTE) = ET +</a:t>
            </a:r>
            <a:r>
              <a:rPr lang="ar-SY" sz="2800" b="1"/>
              <a:t> - / </a:t>
            </a:r>
            <a:r>
              <a:rPr lang="fr-FR" sz="2800" b="1"/>
              <a:t>S.D</a:t>
            </a:r>
            <a:r>
              <a:rPr lang="en-US" sz="2800" b="1"/>
              <a:t> </a:t>
            </a:r>
          </a:p>
        </p:txBody>
      </p:sp>
    </p:spTree>
    <p:extLst>
      <p:ext uri="{BB962C8B-B14F-4D97-AF65-F5344CB8AC3E}">
        <p14:creationId xmlns:p14="http://schemas.microsoft.com/office/powerpoint/2010/main" val="41673727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smtClean="0"/>
              <a:t>Three-Point Estimates (Probabilistic Estimate)</a:t>
            </a:r>
            <a:r>
              <a:rPr lang="ar-SY" sz="3200" smtClean="0"/>
              <a:t/>
            </a:r>
            <a:br>
              <a:rPr lang="ar-SY" sz="3200" smtClean="0"/>
            </a:br>
            <a:r>
              <a:rPr lang="ar-SY" sz="3200" smtClean="0"/>
              <a:t> تقديرات النقاط الثلاثية (التقدير الاحتمالي ) </a:t>
            </a:r>
            <a:endParaRPr lang="en-US" sz="3300" smtClean="0"/>
          </a:p>
        </p:txBody>
      </p:sp>
      <p:sp>
        <p:nvSpPr>
          <p:cNvPr id="7" name="Slide Number Placeholder 3"/>
          <p:cNvSpPr>
            <a:spLocks noGrp="1"/>
          </p:cNvSpPr>
          <p:nvPr>
            <p:ph type="sldNum" sz="quarter" idx="12"/>
          </p:nvPr>
        </p:nvSpPr>
        <p:spPr/>
        <p:txBody>
          <a:bodyPr/>
          <a:lstStyle/>
          <a:p>
            <a:pPr>
              <a:defRPr/>
            </a:pPr>
            <a:fld id="{0A9A6FFB-02D9-43DE-8074-E224DA97919D}" type="slidenum">
              <a:rPr lang="en-US"/>
              <a:pPr>
                <a:defRPr/>
              </a:pPr>
              <a:t>81</a:t>
            </a:fld>
            <a:endParaRPr lang="en-US"/>
          </a:p>
        </p:txBody>
      </p:sp>
      <p:sp>
        <p:nvSpPr>
          <p:cNvPr id="2069507" name="Rectangle 3"/>
          <p:cNvSpPr>
            <a:spLocks noChangeArrowheads="1"/>
          </p:cNvSpPr>
          <p:nvPr/>
        </p:nvSpPr>
        <p:spPr bwMode="auto">
          <a:xfrm>
            <a:off x="863600" y="3382963"/>
            <a:ext cx="3760788" cy="9556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fontAlgn="auto">
              <a:spcBef>
                <a:spcPts val="0"/>
              </a:spcBef>
              <a:spcAft>
                <a:spcPts val="0"/>
              </a:spcAft>
              <a:defRPr/>
            </a:pPr>
            <a:r>
              <a:rPr lang="fr-FR" sz="2800" dirty="0">
                <a:solidFill>
                  <a:schemeClr val="tx1"/>
                </a:solidFill>
                <a:latin typeface="Arial" charset="0"/>
              </a:rPr>
              <a:t>(ET) = </a:t>
            </a:r>
            <a:r>
              <a:rPr lang="fr-FR" sz="2800" u="sng" dirty="0">
                <a:solidFill>
                  <a:schemeClr val="tx1"/>
                </a:solidFill>
                <a:latin typeface="Arial" charset="0"/>
              </a:rPr>
              <a:t>OT + 4MT + PT</a:t>
            </a:r>
            <a:endParaRPr lang="en-US" sz="2800" dirty="0">
              <a:solidFill>
                <a:schemeClr val="tx1"/>
              </a:solidFill>
              <a:latin typeface="Arial" charset="0"/>
            </a:endParaRPr>
          </a:p>
          <a:p>
            <a:pPr fontAlgn="auto">
              <a:spcBef>
                <a:spcPts val="0"/>
              </a:spcBef>
              <a:spcAft>
                <a:spcPts val="0"/>
              </a:spcAft>
              <a:defRPr/>
            </a:pPr>
            <a:r>
              <a:rPr lang="fr-FR" sz="2800" dirty="0">
                <a:solidFill>
                  <a:schemeClr val="tx1"/>
                </a:solidFill>
                <a:latin typeface="Arial" charset="0"/>
              </a:rPr>
              <a:t>                      </a:t>
            </a:r>
            <a:r>
              <a:rPr lang="en-US" sz="2800" dirty="0">
                <a:solidFill>
                  <a:schemeClr val="tx1"/>
                </a:solidFill>
                <a:latin typeface="Arial" charset="0"/>
              </a:rPr>
              <a:t>6</a:t>
            </a:r>
          </a:p>
        </p:txBody>
      </p:sp>
      <p:sp>
        <p:nvSpPr>
          <p:cNvPr id="20485" name="Text Box 4"/>
          <p:cNvSpPr txBox="1">
            <a:spLocks noChangeArrowheads="1"/>
          </p:cNvSpPr>
          <p:nvPr/>
        </p:nvSpPr>
        <p:spPr bwMode="auto">
          <a:xfrm>
            <a:off x="493713" y="1422400"/>
            <a:ext cx="82407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t>OT = </a:t>
            </a:r>
            <a:r>
              <a:rPr lang="ar-SY" sz="2400"/>
              <a:t>الزمن المتفائل 	</a:t>
            </a:r>
            <a:r>
              <a:rPr lang="en-US" sz="2400"/>
              <a:t>	</a:t>
            </a:r>
            <a:r>
              <a:rPr lang="ar-SY" sz="2400"/>
              <a:t>	</a:t>
            </a:r>
            <a:r>
              <a:rPr lang="en-US" sz="2400"/>
              <a:t>PT = </a:t>
            </a:r>
            <a:r>
              <a:rPr lang="ar-SY" sz="2400"/>
              <a:t>الزمن المتشائم</a:t>
            </a:r>
            <a:endParaRPr lang="en-US" sz="2400"/>
          </a:p>
          <a:p>
            <a:pPr eaLnBrk="1" hangingPunct="1">
              <a:spcBef>
                <a:spcPct val="50000"/>
              </a:spcBef>
            </a:pPr>
            <a:r>
              <a:rPr lang="en-US" sz="2400"/>
              <a:t>MT = </a:t>
            </a:r>
            <a:r>
              <a:rPr lang="ar-SY" sz="2400"/>
              <a:t>الزمن الأكثر احتمالا </a:t>
            </a:r>
            <a:r>
              <a:rPr lang="en-US" sz="2400"/>
              <a:t>		ET = </a:t>
            </a:r>
            <a:r>
              <a:rPr lang="ar-SY" sz="2400"/>
              <a:t>الزمن المقدر </a:t>
            </a:r>
            <a:endParaRPr lang="en-US" sz="2400"/>
          </a:p>
          <a:p>
            <a:pPr eaLnBrk="1" hangingPunct="1">
              <a:spcBef>
                <a:spcPct val="50000"/>
              </a:spcBef>
            </a:pPr>
            <a:r>
              <a:rPr lang="en-US" sz="2400"/>
              <a:t>S.D. = </a:t>
            </a:r>
            <a:r>
              <a:rPr lang="ar-SY" sz="2400"/>
              <a:t>الانحراف المعياري</a:t>
            </a:r>
            <a:endParaRPr lang="en-US" sz="2400"/>
          </a:p>
        </p:txBody>
      </p:sp>
      <p:sp>
        <p:nvSpPr>
          <p:cNvPr id="2069509" name="Rectangle 5"/>
          <p:cNvSpPr>
            <a:spLocks noChangeArrowheads="1"/>
          </p:cNvSpPr>
          <p:nvPr/>
        </p:nvSpPr>
        <p:spPr bwMode="auto">
          <a:xfrm>
            <a:off x="5073650" y="3382963"/>
            <a:ext cx="2640013" cy="9540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fontAlgn="auto">
              <a:spcBef>
                <a:spcPts val="0"/>
              </a:spcBef>
              <a:spcAft>
                <a:spcPts val="0"/>
              </a:spcAft>
              <a:defRPr/>
            </a:pPr>
            <a:r>
              <a:rPr lang="en-US" sz="2800" dirty="0">
                <a:latin typeface="Arial" charset="0"/>
              </a:rPr>
              <a:t>S.D. = PT – OT</a:t>
            </a:r>
          </a:p>
          <a:p>
            <a:pPr fontAlgn="auto">
              <a:spcBef>
                <a:spcPts val="0"/>
              </a:spcBef>
              <a:spcAft>
                <a:spcPts val="0"/>
              </a:spcAft>
              <a:defRPr/>
            </a:pPr>
            <a:r>
              <a:rPr lang="en-US" sz="2800" dirty="0">
                <a:latin typeface="Arial" charset="0"/>
              </a:rPr>
              <a:t>                6</a:t>
            </a:r>
          </a:p>
        </p:txBody>
      </p:sp>
      <p:sp>
        <p:nvSpPr>
          <p:cNvPr id="2069510" name="Rectangle 6"/>
          <p:cNvSpPr>
            <a:spLocks noChangeArrowheads="1"/>
          </p:cNvSpPr>
          <p:nvPr/>
        </p:nvSpPr>
        <p:spPr bwMode="auto">
          <a:xfrm>
            <a:off x="381000" y="4876800"/>
            <a:ext cx="8305800" cy="523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fontAlgn="auto">
              <a:spcBef>
                <a:spcPts val="0"/>
              </a:spcBef>
              <a:spcAft>
                <a:spcPts val="0"/>
              </a:spcAft>
              <a:defRPr/>
            </a:pPr>
            <a:r>
              <a:rPr lang="ar-SY" sz="2800" b="1" dirty="0">
                <a:latin typeface="Arial" charset="0"/>
              </a:rPr>
              <a:t> الزمن النهائي المقدر  </a:t>
            </a:r>
            <a:r>
              <a:rPr lang="fr-FR" sz="2800" b="1" dirty="0">
                <a:solidFill>
                  <a:schemeClr val="tx1"/>
                </a:solidFill>
                <a:latin typeface="Arial" charset="0"/>
              </a:rPr>
              <a:t>= </a:t>
            </a:r>
            <a:r>
              <a:rPr lang="ar-SY" sz="2800" b="1" dirty="0">
                <a:solidFill>
                  <a:schemeClr val="tx1"/>
                </a:solidFill>
                <a:latin typeface="Arial" charset="0"/>
              </a:rPr>
              <a:t>الزمن المقدر )</a:t>
            </a:r>
            <a:r>
              <a:rPr lang="fr-FR" sz="2800" b="1" dirty="0">
                <a:latin typeface="Arial" charset="0"/>
              </a:rPr>
              <a:t>ET</a:t>
            </a:r>
            <a:r>
              <a:rPr lang="ar-SY" sz="2800" b="1" dirty="0">
                <a:latin typeface="Arial" charset="0"/>
              </a:rPr>
              <a:t>(</a:t>
            </a:r>
            <a:r>
              <a:rPr lang="fr-FR" sz="2800" b="1" dirty="0">
                <a:solidFill>
                  <a:schemeClr val="tx1"/>
                </a:solidFill>
                <a:latin typeface="Arial" charset="0"/>
              </a:rPr>
              <a:t> </a:t>
            </a:r>
            <a:r>
              <a:rPr lang="ar-SY" sz="2800" b="1" dirty="0">
                <a:solidFill>
                  <a:schemeClr val="tx1"/>
                </a:solidFill>
                <a:latin typeface="Arial" charset="0"/>
              </a:rPr>
              <a:t>+\-</a:t>
            </a:r>
            <a:r>
              <a:rPr lang="fr-FR" sz="2800" b="1" dirty="0">
                <a:solidFill>
                  <a:schemeClr val="tx1"/>
                </a:solidFill>
                <a:latin typeface="Arial" charset="0"/>
              </a:rPr>
              <a:t> </a:t>
            </a:r>
            <a:r>
              <a:rPr lang="ar-SY" sz="2800" b="1" dirty="0">
                <a:solidFill>
                  <a:schemeClr val="tx1"/>
                </a:solidFill>
                <a:latin typeface="Arial" charset="0"/>
              </a:rPr>
              <a:t>الانحراف المعياري </a:t>
            </a:r>
            <a:r>
              <a:rPr lang="en-US" sz="2800" b="1" dirty="0">
                <a:solidFill>
                  <a:schemeClr val="tx1"/>
                </a:solidFill>
                <a:latin typeface="Arial" charset="0"/>
              </a:rPr>
              <a:t> </a:t>
            </a:r>
          </a:p>
        </p:txBody>
      </p:sp>
      <p:cxnSp>
        <p:nvCxnSpPr>
          <p:cNvPr id="11" name="Straight Connector 10"/>
          <p:cNvCxnSpPr/>
          <p:nvPr/>
        </p:nvCxnSpPr>
        <p:spPr>
          <a:xfrm flipV="1">
            <a:off x="6096000" y="3810000"/>
            <a:ext cx="161766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02560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Grp="1" noChangeArrowheads="1"/>
          </p:cNvSpPr>
          <p:nvPr>
            <p:ph type="title"/>
          </p:nvPr>
        </p:nvSpPr>
        <p:spPr/>
        <p:txBody>
          <a:bodyPr rtlCol="0">
            <a:normAutofit fontScale="90000"/>
          </a:bodyPr>
          <a:lstStyle/>
          <a:p>
            <a:pPr rtl="1" eaLnBrk="1" fontAlgn="auto" hangingPunct="1">
              <a:spcAft>
                <a:spcPts val="0"/>
              </a:spcAft>
              <a:defRPr/>
            </a:pPr>
            <a:r>
              <a:rPr lang="en-US" dirty="0" smtClean="0"/>
              <a:t>Reserve Analysis</a:t>
            </a:r>
            <a:r>
              <a:rPr lang="ar-SY" dirty="0" smtClean="0"/>
              <a:t/>
            </a:r>
            <a:br>
              <a:rPr lang="ar-SY" dirty="0" smtClean="0"/>
            </a:br>
            <a:r>
              <a:rPr lang="ar-SY" dirty="0" smtClean="0"/>
              <a:t> تحليل الاحتياطي</a:t>
            </a:r>
            <a:endParaRPr lang="en-US" dirty="0"/>
          </a:p>
        </p:txBody>
      </p:sp>
      <p:sp>
        <p:nvSpPr>
          <p:cNvPr id="2070531" name="Rectangle 3"/>
          <p:cNvSpPr>
            <a:spLocks noGrp="1" noChangeArrowheads="1"/>
          </p:cNvSpPr>
          <p:nvPr>
            <p:ph sz="half"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a:t>Also called time buffer, reserve, or contingency. </a:t>
            </a:r>
          </a:p>
          <a:p>
            <a:pPr eaLnBrk="1" fontAlgn="auto" hangingPunct="1">
              <a:spcAft>
                <a:spcPts val="0"/>
              </a:spcAft>
              <a:buFont typeface="Arial" pitchFamily="34" charset="0"/>
              <a:buChar char="•"/>
              <a:defRPr/>
            </a:pPr>
            <a:r>
              <a:rPr lang="en-US" dirty="0"/>
              <a:t>Added by project team to an activity as a recognition of project risk.</a:t>
            </a:r>
          </a:p>
          <a:p>
            <a:pPr eaLnBrk="1" fontAlgn="auto" hangingPunct="1">
              <a:spcAft>
                <a:spcPts val="0"/>
              </a:spcAft>
              <a:buFont typeface="Arial" pitchFamily="34" charset="0"/>
              <a:buChar char="•"/>
              <a:defRPr/>
            </a:pPr>
            <a:r>
              <a:rPr lang="en-US" dirty="0"/>
              <a:t>Either a percent of estimated duration, or fixed duration.</a:t>
            </a:r>
          </a:p>
          <a:p>
            <a:pPr eaLnBrk="1" fontAlgn="auto" hangingPunct="1">
              <a:spcAft>
                <a:spcPts val="0"/>
              </a:spcAft>
              <a:buFont typeface="Arial" pitchFamily="34" charset="0"/>
              <a:buChar char="•"/>
              <a:defRPr/>
            </a:pPr>
            <a:r>
              <a:rPr lang="en-US" dirty="0"/>
              <a:t>Should be documented</a:t>
            </a:r>
            <a:r>
              <a:rPr lang="en-US" dirty="0" smtClean="0"/>
              <a:t>.</a:t>
            </a:r>
            <a:endParaRPr lang="ar-SY" dirty="0" smtClean="0"/>
          </a:p>
          <a:p>
            <a:pPr eaLnBrk="1" fontAlgn="auto" hangingPunct="1">
              <a:spcAft>
                <a:spcPts val="0"/>
              </a:spcAft>
              <a:buFont typeface="Arial" pitchFamily="34" charset="0"/>
              <a:buChar char="•"/>
              <a:defRPr/>
            </a:pPr>
            <a:r>
              <a:rPr lang="en-US" dirty="0" smtClean="0"/>
              <a:t>As more precise information about the project becomes available, the contingency reserve may be</a:t>
            </a:r>
          </a:p>
        </p:txBody>
      </p:sp>
      <p:sp>
        <p:nvSpPr>
          <p:cNvPr id="5" name="Content Placeholder 4"/>
          <p:cNvSpPr>
            <a:spLocks noGrp="1"/>
          </p:cNvSpPr>
          <p:nvPr>
            <p:ph sz="half" idx="2"/>
          </p:nvPr>
        </p:nvSpPr>
        <p:spPr/>
        <p:txBody>
          <a:bodyPr rtlCol="0">
            <a:normAutofit fontScale="85000" lnSpcReduction="20000"/>
          </a:bodyPr>
          <a:lstStyle/>
          <a:p>
            <a:pPr eaLnBrk="1" fontAlgn="auto" hangingPunct="1">
              <a:spcAft>
                <a:spcPts val="0"/>
              </a:spcAft>
              <a:buFont typeface="Arial" pitchFamily="34" charset="0"/>
              <a:buChar char="•"/>
              <a:defRPr/>
            </a:pPr>
            <a:r>
              <a:rPr lang="ar-SY" dirty="0" smtClean="0"/>
              <a:t>تدعى كذلك مصدات زمنية أو طوارئ .</a:t>
            </a:r>
          </a:p>
          <a:p>
            <a:pPr eaLnBrk="1" fontAlgn="auto" hangingPunct="1">
              <a:spcAft>
                <a:spcPts val="0"/>
              </a:spcAft>
              <a:buFont typeface="Arial" pitchFamily="34" charset="0"/>
              <a:buChar char="•"/>
              <a:defRPr/>
            </a:pPr>
            <a:r>
              <a:rPr lang="ar-SY" dirty="0" smtClean="0"/>
              <a:t>تضاف من قبل فريق المشروع الى نشاط ما كتقديرات لمخاطر المشروع.</a:t>
            </a:r>
          </a:p>
          <a:p>
            <a:pPr eaLnBrk="1" fontAlgn="auto" hangingPunct="1">
              <a:spcAft>
                <a:spcPts val="0"/>
              </a:spcAft>
              <a:buFont typeface="Arial" pitchFamily="34" charset="0"/>
              <a:buChar char="•"/>
              <a:defRPr/>
            </a:pPr>
            <a:r>
              <a:rPr lang="ar-SY" dirty="0" smtClean="0"/>
              <a:t>تكون اما على شكل نسبة مئوية % من التقديرات , أو على شكل مدة زمنية ثابتة .</a:t>
            </a:r>
          </a:p>
          <a:p>
            <a:pPr eaLnBrk="1" fontAlgn="auto" hangingPunct="1">
              <a:spcAft>
                <a:spcPts val="0"/>
              </a:spcAft>
              <a:buFont typeface="Arial" pitchFamily="34" charset="0"/>
              <a:buChar char="•"/>
              <a:defRPr/>
            </a:pPr>
            <a:r>
              <a:rPr lang="ar-SY" dirty="0" smtClean="0"/>
              <a:t>يجب أن يتم توثيقها .</a:t>
            </a:r>
          </a:p>
          <a:p>
            <a:pPr eaLnBrk="1" fontAlgn="auto" hangingPunct="1">
              <a:spcAft>
                <a:spcPts val="0"/>
              </a:spcAft>
              <a:buFont typeface="Arial" pitchFamily="34" charset="0"/>
              <a:buChar char="•"/>
              <a:defRPr/>
            </a:pPr>
            <a:r>
              <a:rPr lang="ar-SY" dirty="0" smtClean="0"/>
              <a:t>قد يتم استخدام أو تخفيض أو إنهاء احتياطي الطوارئ آلما توافرت معلومات أدق عن المشروع. يجب تحديد الطوارئ بشكل واضح في مستندات الجدول الزمني.</a:t>
            </a:r>
            <a:endParaRPr lang="en-US" dirty="0"/>
          </a:p>
        </p:txBody>
      </p:sp>
      <p:sp>
        <p:nvSpPr>
          <p:cNvPr id="4" name="Slide Number Placeholder 3"/>
          <p:cNvSpPr>
            <a:spLocks noGrp="1"/>
          </p:cNvSpPr>
          <p:nvPr>
            <p:ph type="sldNum" sz="quarter" idx="12"/>
          </p:nvPr>
        </p:nvSpPr>
        <p:spPr/>
        <p:txBody>
          <a:bodyPr/>
          <a:lstStyle/>
          <a:p>
            <a:pPr>
              <a:defRPr/>
            </a:pPr>
            <a:fld id="{6A5A3CD5-5F42-4E22-B7ED-A478D43481CC}" type="slidenum">
              <a:rPr lang="en-US"/>
              <a:pPr>
                <a:defRPr/>
              </a:pPr>
              <a:t>82</a:t>
            </a:fld>
            <a:endParaRPr lang="en-US" dirty="0"/>
          </a:p>
        </p:txBody>
      </p:sp>
    </p:spTree>
    <p:extLst>
      <p:ext uri="{BB962C8B-B14F-4D97-AF65-F5344CB8AC3E}">
        <p14:creationId xmlns:p14="http://schemas.microsoft.com/office/powerpoint/2010/main" val="875091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7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Critical </a:t>
            </a:r>
            <a:r>
              <a:rPr lang="en-US" dirty="0"/>
              <a:t>Path </a:t>
            </a:r>
            <a:r>
              <a:rPr lang="en-US" dirty="0" smtClean="0"/>
              <a:t>Method</a:t>
            </a:r>
            <a:br>
              <a:rPr lang="en-US" dirty="0" smtClean="0"/>
            </a:br>
            <a:r>
              <a:rPr lang="ar-SY" dirty="0" smtClean="0"/>
              <a:t>طريقة المسار الحرج </a:t>
            </a:r>
            <a:endParaRPr lang="en-US" dirty="0"/>
          </a:p>
        </p:txBody>
      </p:sp>
      <p:sp>
        <p:nvSpPr>
          <p:cNvPr id="22531" name="Rectangle 3"/>
          <p:cNvSpPr>
            <a:spLocks noGrp="1" noChangeArrowheads="1"/>
          </p:cNvSpPr>
          <p:nvPr>
            <p:ph sz="half" idx="1"/>
          </p:nvPr>
        </p:nvSpPr>
        <p:spPr>
          <a:xfrm>
            <a:off x="457200" y="1600200"/>
            <a:ext cx="4038600" cy="4724400"/>
          </a:xfrm>
        </p:spPr>
        <p:txBody>
          <a:bodyPr/>
          <a:lstStyle/>
          <a:p>
            <a:pPr eaLnBrk="1" hangingPunct="1">
              <a:lnSpc>
                <a:spcPct val="80000"/>
              </a:lnSpc>
            </a:pPr>
            <a:r>
              <a:rPr lang="en-US" sz="1800" smtClean="0"/>
              <a:t>The critical path method calculates the theoretical early start and finish dates, and late start and finish dates </a:t>
            </a:r>
            <a:r>
              <a:rPr lang="en-US" sz="1800" b="1" i="1" u="sng" smtClean="0">
                <a:solidFill>
                  <a:srgbClr val="C00000"/>
                </a:solidFill>
              </a:rPr>
              <a:t>without regard for any resource limitations.</a:t>
            </a:r>
          </a:p>
          <a:p>
            <a:pPr eaLnBrk="1" hangingPunct="1">
              <a:lnSpc>
                <a:spcPct val="80000"/>
              </a:lnSpc>
            </a:pPr>
            <a:r>
              <a:rPr lang="en-US" sz="1800" smtClean="0"/>
              <a:t>This is done by performing a forward and backward pass analysis through the schedule network.  </a:t>
            </a:r>
          </a:p>
          <a:p>
            <a:pPr eaLnBrk="1" hangingPunct="1"/>
            <a:r>
              <a:rPr lang="en-US" sz="1800" smtClean="0"/>
              <a:t>The resulting early and late start and finish dates are not</a:t>
            </a:r>
            <a:r>
              <a:rPr lang="ar-SY" sz="1800" smtClean="0"/>
              <a:t> </a:t>
            </a:r>
            <a:r>
              <a:rPr lang="en-US" sz="1800" smtClean="0"/>
              <a:t>necessarily the project schedule; rather, they indicate the time periods within which the activity could be</a:t>
            </a:r>
            <a:r>
              <a:rPr lang="ar-SY" sz="1800" smtClean="0"/>
              <a:t> </a:t>
            </a:r>
            <a:r>
              <a:rPr lang="en-US" sz="1800" smtClean="0"/>
              <a:t>scheduled, given activity durations, logical relationships, leads, lags, and other known constraints.</a:t>
            </a:r>
          </a:p>
        </p:txBody>
      </p:sp>
      <p:sp>
        <p:nvSpPr>
          <p:cNvPr id="22532" name="Content Placeholder 4"/>
          <p:cNvSpPr>
            <a:spLocks noGrp="1"/>
          </p:cNvSpPr>
          <p:nvPr>
            <p:ph sz="half" idx="2"/>
          </p:nvPr>
        </p:nvSpPr>
        <p:spPr/>
        <p:txBody>
          <a:bodyPr/>
          <a:lstStyle/>
          <a:p>
            <a:pPr eaLnBrk="1" hangingPunct="1"/>
            <a:r>
              <a:rPr lang="ar-SY" sz="2000" smtClean="0"/>
              <a:t>تقوم طريقة المسار الحرج بحساب التواريخ النظرية للبدء والانتهاء المبكر وتواريخ البدء والانتهاء المتأخر لجميع الأنشطة </a:t>
            </a:r>
            <a:r>
              <a:rPr lang="ar-SY" sz="2000" b="1" i="1" u="sng" smtClean="0">
                <a:solidFill>
                  <a:srgbClr val="C00000"/>
                </a:solidFill>
              </a:rPr>
              <a:t>دون النظر إلى قيود الموارد .</a:t>
            </a:r>
          </a:p>
          <a:p>
            <a:pPr eaLnBrk="1" hangingPunct="1"/>
            <a:r>
              <a:rPr lang="ar-SY" sz="2000" smtClean="0"/>
              <a:t>وذلك عن طريق إجراء تحليل الاتجاه الأمامي والعكسي خلال شبكة الجدول الزمني.</a:t>
            </a:r>
          </a:p>
          <a:p>
            <a:pPr eaLnBrk="1" hangingPunct="1"/>
            <a:r>
              <a:rPr lang="ar-SY" sz="2000" smtClean="0"/>
              <a:t>ليس بالضرورة أن تكون تواريخ البدء والانتهاء المبكرة والمتأخرة الناتجة هي الجدول الزمني الخاص بالمشروع ولكنها توضح الفترات الزمنية التي يمكن جدولة النشاط خلالها وتحديد فترات النشاط والعلاقات المنطقية والتعجيلات والتأخيرات وباقي القيود المعروفة.</a:t>
            </a:r>
            <a:endParaRPr lang="en-US" sz="2000" smtClean="0"/>
          </a:p>
        </p:txBody>
      </p:sp>
      <p:sp>
        <p:nvSpPr>
          <p:cNvPr id="4" name="Slide Number Placeholder 3"/>
          <p:cNvSpPr>
            <a:spLocks noGrp="1"/>
          </p:cNvSpPr>
          <p:nvPr>
            <p:ph type="sldNum" sz="quarter" idx="12"/>
          </p:nvPr>
        </p:nvSpPr>
        <p:spPr/>
        <p:txBody>
          <a:bodyPr/>
          <a:lstStyle/>
          <a:p>
            <a:pPr>
              <a:defRPr/>
            </a:pPr>
            <a:fld id="{9CD21A27-3D0F-4956-B596-E210BB3671C6}" type="slidenum">
              <a:rPr lang="en-US"/>
              <a:pPr>
                <a:defRPr/>
              </a:pPr>
              <a:t>83</a:t>
            </a:fld>
            <a:endParaRPr lang="en-US"/>
          </a:p>
        </p:txBody>
      </p:sp>
    </p:spTree>
    <p:extLst>
      <p:ext uri="{BB962C8B-B14F-4D97-AF65-F5344CB8AC3E}">
        <p14:creationId xmlns:p14="http://schemas.microsoft.com/office/powerpoint/2010/main" val="37646077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7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Float</a:t>
            </a:r>
            <a:r>
              <a:rPr lang="ar-SY" dirty="0" smtClean="0"/>
              <a:t/>
            </a:r>
            <a:br>
              <a:rPr lang="ar-SY" dirty="0" smtClean="0"/>
            </a:br>
            <a:r>
              <a:rPr lang="ar-SY" dirty="0" smtClean="0"/>
              <a:t>الطفو ( العوم ) </a:t>
            </a:r>
            <a:endParaRPr lang="en-US" dirty="0"/>
          </a:p>
        </p:txBody>
      </p:sp>
      <p:sp>
        <p:nvSpPr>
          <p:cNvPr id="23555" name="Rectangle 3"/>
          <p:cNvSpPr>
            <a:spLocks noGrp="1" noChangeArrowheads="1"/>
          </p:cNvSpPr>
          <p:nvPr>
            <p:ph sz="half" idx="1"/>
          </p:nvPr>
        </p:nvSpPr>
        <p:spPr>
          <a:xfrm>
            <a:off x="457200" y="1600200"/>
            <a:ext cx="4038600" cy="4876800"/>
          </a:xfrm>
        </p:spPr>
        <p:txBody>
          <a:bodyPr/>
          <a:lstStyle/>
          <a:p>
            <a:pPr eaLnBrk="1" hangingPunct="1"/>
            <a:r>
              <a:rPr lang="en-US" sz="2400" b="1" i="1" u="sng" smtClean="0"/>
              <a:t>Total Float:</a:t>
            </a:r>
            <a:r>
              <a:rPr lang="en-US" sz="2400" smtClean="0"/>
              <a:t> The amount of time that an activity may be delayed from its early start without delaying the project finish date.</a:t>
            </a:r>
          </a:p>
          <a:p>
            <a:pPr eaLnBrk="1" hangingPunct="1"/>
            <a:r>
              <a:rPr lang="en-US" sz="2400" b="1" i="1" u="sng" smtClean="0"/>
              <a:t>Free Float:</a:t>
            </a:r>
            <a:r>
              <a:rPr lang="en-US" sz="2400" smtClean="0"/>
              <a:t> The amount of time that an activity can be delayed without delaying the early start of any immediately following activities.</a:t>
            </a:r>
          </a:p>
        </p:txBody>
      </p:sp>
      <p:sp>
        <p:nvSpPr>
          <p:cNvPr id="5" name="Content Placeholder 4"/>
          <p:cNvSpPr>
            <a:spLocks noGrp="1"/>
          </p:cNvSpPr>
          <p:nvPr>
            <p:ph sz="half" idx="2"/>
          </p:nvPr>
        </p:nvSpPr>
        <p:spPr/>
        <p:txBody>
          <a:bodyPr rtlCol="0">
            <a:normAutofit fontScale="92500"/>
          </a:bodyPr>
          <a:lstStyle/>
          <a:p>
            <a:pPr eaLnBrk="1" fontAlgn="auto" hangingPunct="1">
              <a:spcAft>
                <a:spcPts val="0"/>
              </a:spcAft>
              <a:buFont typeface="Arial" pitchFamily="34" charset="0"/>
              <a:buChar char="•"/>
              <a:defRPr/>
            </a:pPr>
            <a:r>
              <a:rPr lang="ar-SY" b="1" dirty="0" smtClean="0">
                <a:solidFill>
                  <a:srgbClr val="C00000"/>
                </a:solidFill>
              </a:rPr>
              <a:t>الطفو الكلي :</a:t>
            </a:r>
          </a:p>
          <a:p>
            <a:pPr lvl="1" eaLnBrk="1" fontAlgn="auto" hangingPunct="1">
              <a:spcAft>
                <a:spcPts val="0"/>
              </a:spcAft>
              <a:buFont typeface="Arial" pitchFamily="34" charset="0"/>
              <a:buChar char="–"/>
              <a:defRPr/>
            </a:pPr>
            <a:r>
              <a:rPr lang="ar-SY" dirty="0" smtClean="0"/>
              <a:t> هو مقدار الزمن الذي من الممكن أن يتأخره نشاط ما عن بدايته المبكرة من دون أن يسبب ذلك تأخرا لتاريخ انتهاء المشروع .</a:t>
            </a:r>
          </a:p>
          <a:p>
            <a:pPr eaLnBrk="1" fontAlgn="auto" hangingPunct="1">
              <a:spcAft>
                <a:spcPts val="0"/>
              </a:spcAft>
              <a:buFont typeface="Arial" pitchFamily="34" charset="0"/>
              <a:buChar char="•"/>
              <a:defRPr/>
            </a:pPr>
            <a:r>
              <a:rPr lang="ar-SY" b="1" dirty="0" smtClean="0">
                <a:solidFill>
                  <a:srgbClr val="C00000"/>
                </a:solidFill>
              </a:rPr>
              <a:t>الطفو الحر : </a:t>
            </a:r>
          </a:p>
          <a:p>
            <a:pPr lvl="1" eaLnBrk="1" fontAlgn="auto" hangingPunct="1">
              <a:spcAft>
                <a:spcPts val="0"/>
              </a:spcAft>
              <a:buFont typeface="Arial" pitchFamily="34" charset="0"/>
              <a:buChar char="–"/>
              <a:defRPr/>
            </a:pPr>
            <a:r>
              <a:rPr lang="ar-SY" dirty="0" smtClean="0"/>
              <a:t>هو مقدار الزمن الذي من الممكن أن يتأخره نشاط ما عن بدايته المبكرة من دون أن يسبب ذلك تأخرا لتاريخ البدء المبكر للنشاط      ( النشاطات )الذي يليه .</a:t>
            </a:r>
            <a:endParaRPr lang="en-US" dirty="0"/>
          </a:p>
        </p:txBody>
      </p:sp>
      <p:sp>
        <p:nvSpPr>
          <p:cNvPr id="4" name="Slide Number Placeholder 3"/>
          <p:cNvSpPr>
            <a:spLocks noGrp="1"/>
          </p:cNvSpPr>
          <p:nvPr>
            <p:ph type="sldNum" sz="quarter" idx="12"/>
          </p:nvPr>
        </p:nvSpPr>
        <p:spPr/>
        <p:txBody>
          <a:bodyPr/>
          <a:lstStyle/>
          <a:p>
            <a:pPr>
              <a:defRPr/>
            </a:pPr>
            <a:fld id="{503C3984-39CE-4B79-93C1-FF6E3745ADE0}" type="slidenum">
              <a:rPr lang="en-US"/>
              <a:pPr>
                <a:defRPr/>
              </a:pPr>
              <a:t>84</a:t>
            </a:fld>
            <a:endParaRPr lang="en-US"/>
          </a:p>
        </p:txBody>
      </p:sp>
    </p:spTree>
    <p:extLst>
      <p:ext uri="{BB962C8B-B14F-4D97-AF65-F5344CB8AC3E}">
        <p14:creationId xmlns:p14="http://schemas.microsoft.com/office/powerpoint/2010/main" val="30046721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Calculating Path and </a:t>
            </a:r>
            <a:r>
              <a:rPr lang="en-US" dirty="0" smtClean="0"/>
              <a:t>Float</a:t>
            </a:r>
            <a:r>
              <a:rPr lang="ar-SY" dirty="0" smtClean="0"/>
              <a:t/>
            </a:r>
            <a:br>
              <a:rPr lang="ar-SY" dirty="0" smtClean="0"/>
            </a:br>
            <a:r>
              <a:rPr lang="ar-SY" dirty="0" smtClean="0"/>
              <a:t>حساب المسار والطفو </a:t>
            </a:r>
            <a:r>
              <a:rPr lang="en-US" dirty="0" smtClean="0"/>
              <a:t> </a:t>
            </a:r>
            <a:endParaRPr lang="en-US" dirty="0"/>
          </a:p>
        </p:txBody>
      </p:sp>
      <p:sp>
        <p:nvSpPr>
          <p:cNvPr id="24579" name="Rectangle 3"/>
          <p:cNvSpPr>
            <a:spLocks noGrp="1" noChangeArrowheads="1"/>
          </p:cNvSpPr>
          <p:nvPr>
            <p:ph sz="half" idx="1"/>
          </p:nvPr>
        </p:nvSpPr>
        <p:spPr>
          <a:xfrm>
            <a:off x="457200" y="1600200"/>
            <a:ext cx="4038600" cy="4648200"/>
          </a:xfrm>
        </p:spPr>
        <p:txBody>
          <a:bodyPr/>
          <a:lstStyle/>
          <a:p>
            <a:pPr eaLnBrk="1" hangingPunct="1">
              <a:lnSpc>
                <a:spcPct val="90000"/>
              </a:lnSpc>
              <a:buFontTx/>
              <a:buNone/>
            </a:pPr>
            <a:r>
              <a:rPr lang="en-US" sz="2000" b="1" i="1" u="sng" smtClean="0">
                <a:solidFill>
                  <a:srgbClr val="C00000"/>
                </a:solidFill>
              </a:rPr>
              <a:t>Forward Pass:</a:t>
            </a:r>
          </a:p>
          <a:p>
            <a:pPr eaLnBrk="1" hangingPunct="1">
              <a:lnSpc>
                <a:spcPct val="90000"/>
              </a:lnSpc>
            </a:pPr>
            <a:r>
              <a:rPr lang="en-US" sz="2000" smtClean="0"/>
              <a:t>Early Start (ES) = Total of task durations for all precedent (necessary) tasks</a:t>
            </a:r>
          </a:p>
          <a:p>
            <a:pPr eaLnBrk="1" hangingPunct="1">
              <a:lnSpc>
                <a:spcPct val="90000"/>
              </a:lnSpc>
            </a:pPr>
            <a:r>
              <a:rPr lang="en-US" sz="2000" smtClean="0"/>
              <a:t>Early Finish (EF) = ES + Task Duration</a:t>
            </a:r>
          </a:p>
          <a:p>
            <a:pPr eaLnBrk="1" hangingPunct="1">
              <a:lnSpc>
                <a:spcPct val="90000"/>
              </a:lnSpc>
              <a:buFontTx/>
              <a:buNone/>
            </a:pPr>
            <a:r>
              <a:rPr lang="en-US" sz="2000" b="1" i="1" u="sng" smtClean="0">
                <a:solidFill>
                  <a:srgbClr val="C00000"/>
                </a:solidFill>
              </a:rPr>
              <a:t>Backward Pass:</a:t>
            </a:r>
          </a:p>
          <a:p>
            <a:pPr eaLnBrk="1" hangingPunct="1">
              <a:lnSpc>
                <a:spcPct val="90000"/>
              </a:lnSpc>
            </a:pPr>
            <a:r>
              <a:rPr lang="en-US" sz="2000" smtClean="0"/>
              <a:t>Late Finish (LF) = Last day of project – Duration of sequential (necessary) tasks to end of project</a:t>
            </a:r>
          </a:p>
          <a:p>
            <a:pPr eaLnBrk="1" hangingPunct="1">
              <a:lnSpc>
                <a:spcPct val="90000"/>
              </a:lnSpc>
            </a:pPr>
            <a:r>
              <a:rPr lang="en-US" sz="2000" smtClean="0"/>
              <a:t>Late Start (LS) = LF – Task Duration</a:t>
            </a:r>
          </a:p>
          <a:p>
            <a:pPr eaLnBrk="1" hangingPunct="1">
              <a:lnSpc>
                <a:spcPct val="90000"/>
              </a:lnSpc>
              <a:buFontTx/>
              <a:buNone/>
            </a:pPr>
            <a:r>
              <a:rPr lang="en-US" sz="2000" b="1" i="1" u="sng" smtClean="0">
                <a:solidFill>
                  <a:srgbClr val="C00000"/>
                </a:solidFill>
              </a:rPr>
              <a:t>Float</a:t>
            </a:r>
            <a:endParaRPr lang="ar-SY" sz="2000" b="1" i="1" u="sng" smtClean="0">
              <a:solidFill>
                <a:srgbClr val="C00000"/>
              </a:solidFill>
            </a:endParaRPr>
          </a:p>
          <a:p>
            <a:pPr eaLnBrk="1" hangingPunct="1">
              <a:lnSpc>
                <a:spcPct val="90000"/>
              </a:lnSpc>
              <a:buFontTx/>
              <a:buNone/>
            </a:pPr>
            <a:r>
              <a:rPr lang="en-US" sz="2000" smtClean="0"/>
              <a:t>= LF – ES – Task Duration</a:t>
            </a:r>
          </a:p>
          <a:p>
            <a:pPr eaLnBrk="1" hangingPunct="1">
              <a:lnSpc>
                <a:spcPct val="90000"/>
              </a:lnSpc>
            </a:pPr>
            <a:endParaRPr lang="en-US" sz="2000" smtClean="0"/>
          </a:p>
        </p:txBody>
      </p:sp>
      <p:sp>
        <p:nvSpPr>
          <p:cNvPr id="5" name="Content Placeholder 4"/>
          <p:cNvSpPr>
            <a:spLocks noGrp="1"/>
          </p:cNvSpPr>
          <p:nvPr>
            <p:ph sz="half" idx="2"/>
          </p:nvPr>
        </p:nvSpPr>
        <p:spPr>
          <a:xfrm>
            <a:off x="4648200" y="1600200"/>
            <a:ext cx="4038600" cy="4876800"/>
          </a:xfrm>
        </p:spPr>
        <p:txBody>
          <a:bodyPr rtlCol="0">
            <a:normAutofit fontScale="77500" lnSpcReduction="20000"/>
          </a:bodyPr>
          <a:lstStyle/>
          <a:p>
            <a:pPr eaLnBrk="1" fontAlgn="auto" hangingPunct="1">
              <a:spcAft>
                <a:spcPts val="0"/>
              </a:spcAft>
              <a:buFont typeface="Arial" pitchFamily="34" charset="0"/>
              <a:buNone/>
              <a:defRPr/>
            </a:pPr>
            <a:r>
              <a:rPr lang="ar-SY" b="1" i="1" u="sng" dirty="0" smtClean="0">
                <a:solidFill>
                  <a:srgbClr val="C00000"/>
                </a:solidFill>
              </a:rPr>
              <a:t>المسار الأمامي :</a:t>
            </a:r>
          </a:p>
          <a:p>
            <a:pPr eaLnBrk="1" fontAlgn="auto" hangingPunct="1">
              <a:spcAft>
                <a:spcPts val="0"/>
              </a:spcAft>
              <a:buFont typeface="Arial" pitchFamily="34" charset="0"/>
              <a:buChar char="•"/>
              <a:defRPr/>
            </a:pPr>
            <a:r>
              <a:rPr lang="ar-SY" dirty="0" smtClean="0"/>
              <a:t>زمن البدء المبكر ( </a:t>
            </a:r>
            <a:r>
              <a:rPr lang="en-US" dirty="0" smtClean="0"/>
              <a:t>ES</a:t>
            </a:r>
            <a:r>
              <a:rPr lang="ar-SY" dirty="0" smtClean="0"/>
              <a:t> ) = مجموع المدد الزمنية لجميع النشاطات ( الضرورية \ اللازمة ) التي تسبق هذا النشاط .</a:t>
            </a:r>
          </a:p>
          <a:p>
            <a:pPr eaLnBrk="1" fontAlgn="auto" hangingPunct="1">
              <a:spcAft>
                <a:spcPts val="0"/>
              </a:spcAft>
              <a:buFont typeface="Arial" pitchFamily="34" charset="0"/>
              <a:buChar char="•"/>
              <a:defRPr/>
            </a:pPr>
            <a:r>
              <a:rPr lang="ar-SY" dirty="0" smtClean="0"/>
              <a:t>زمن الانتهاء المبكر ( </a:t>
            </a:r>
            <a:r>
              <a:rPr lang="en-US" dirty="0" smtClean="0"/>
              <a:t>EF</a:t>
            </a:r>
            <a:r>
              <a:rPr lang="ar-SY" dirty="0" smtClean="0"/>
              <a:t> ) = </a:t>
            </a:r>
            <a:r>
              <a:rPr lang="en-US" dirty="0" smtClean="0"/>
              <a:t>ES </a:t>
            </a:r>
            <a:r>
              <a:rPr lang="ar-SY" dirty="0" smtClean="0"/>
              <a:t> + المدة الزمنية للنشاط .</a:t>
            </a:r>
          </a:p>
          <a:p>
            <a:pPr eaLnBrk="1" fontAlgn="auto" hangingPunct="1">
              <a:spcAft>
                <a:spcPts val="0"/>
              </a:spcAft>
              <a:buFont typeface="Arial" pitchFamily="34" charset="0"/>
              <a:buNone/>
              <a:defRPr/>
            </a:pPr>
            <a:r>
              <a:rPr lang="ar-SY" b="1" i="1" u="sng" dirty="0" smtClean="0">
                <a:solidFill>
                  <a:srgbClr val="C00000"/>
                </a:solidFill>
              </a:rPr>
              <a:t>المسار العكسي ( الراجع</a:t>
            </a:r>
            <a:r>
              <a:rPr lang="en-US" b="1" i="1" u="sng" dirty="0" smtClean="0">
                <a:solidFill>
                  <a:srgbClr val="C00000"/>
                </a:solidFill>
              </a:rPr>
              <a:t> </a:t>
            </a:r>
            <a:r>
              <a:rPr lang="ar-SY" b="1" i="1" u="sng" dirty="0" smtClean="0">
                <a:solidFill>
                  <a:srgbClr val="C00000"/>
                </a:solidFill>
              </a:rPr>
              <a:t>\</a:t>
            </a:r>
            <a:r>
              <a:rPr lang="en-US" b="1" i="1" u="sng" dirty="0" smtClean="0">
                <a:solidFill>
                  <a:srgbClr val="C00000"/>
                </a:solidFill>
              </a:rPr>
              <a:t> </a:t>
            </a:r>
            <a:r>
              <a:rPr lang="ar-SY" b="1" i="1" u="sng" dirty="0" smtClean="0">
                <a:solidFill>
                  <a:srgbClr val="C00000"/>
                </a:solidFill>
              </a:rPr>
              <a:t>الخلفي ) :</a:t>
            </a:r>
          </a:p>
          <a:p>
            <a:pPr eaLnBrk="1" fontAlgn="auto" hangingPunct="1">
              <a:spcAft>
                <a:spcPts val="0"/>
              </a:spcAft>
              <a:buFont typeface="Arial" pitchFamily="34" charset="0"/>
              <a:buChar char="•"/>
              <a:defRPr/>
            </a:pPr>
            <a:r>
              <a:rPr lang="ar-SY" dirty="0" smtClean="0"/>
              <a:t>الانتهاء المتأخر ( </a:t>
            </a:r>
            <a:r>
              <a:rPr lang="en-US" dirty="0" smtClean="0"/>
              <a:t>EF</a:t>
            </a:r>
            <a:r>
              <a:rPr lang="ar-SY" dirty="0" smtClean="0"/>
              <a:t> ) = اليوم الأخير من المشروع – المدد الزمنية للنشاطات المتتالية الى نهاية المشروع .</a:t>
            </a:r>
          </a:p>
          <a:p>
            <a:pPr eaLnBrk="1" fontAlgn="auto" hangingPunct="1">
              <a:spcAft>
                <a:spcPts val="0"/>
              </a:spcAft>
              <a:buFont typeface="Arial" pitchFamily="34" charset="0"/>
              <a:buChar char="•"/>
              <a:defRPr/>
            </a:pPr>
            <a:r>
              <a:rPr lang="ar-SY" dirty="0" smtClean="0"/>
              <a:t>الابتداء المتأخر ( </a:t>
            </a:r>
            <a:r>
              <a:rPr lang="en-US" dirty="0" smtClean="0"/>
              <a:t>LS</a:t>
            </a:r>
            <a:r>
              <a:rPr lang="ar-SY" dirty="0" smtClean="0"/>
              <a:t> ) = الانتهاء المتأخر ( </a:t>
            </a:r>
            <a:r>
              <a:rPr lang="en-US" dirty="0" smtClean="0"/>
              <a:t>EF</a:t>
            </a:r>
            <a:r>
              <a:rPr lang="ar-SY" dirty="0" smtClean="0"/>
              <a:t> ) –  زمن النشاط .</a:t>
            </a:r>
          </a:p>
          <a:p>
            <a:pPr eaLnBrk="1" fontAlgn="auto" hangingPunct="1">
              <a:spcAft>
                <a:spcPts val="0"/>
              </a:spcAft>
              <a:buFont typeface="Arial" pitchFamily="34" charset="0"/>
              <a:buNone/>
              <a:defRPr/>
            </a:pPr>
            <a:r>
              <a:rPr lang="ar-SY" b="1" i="1" u="sng" dirty="0" smtClean="0">
                <a:solidFill>
                  <a:srgbClr val="C00000"/>
                </a:solidFill>
              </a:rPr>
              <a:t>الطفو</a:t>
            </a:r>
            <a:r>
              <a:rPr lang="ar-SY" dirty="0" smtClean="0"/>
              <a:t> </a:t>
            </a:r>
          </a:p>
          <a:p>
            <a:pPr eaLnBrk="1" fontAlgn="auto" hangingPunct="1">
              <a:spcAft>
                <a:spcPts val="0"/>
              </a:spcAft>
              <a:buFont typeface="Arial" pitchFamily="34" charset="0"/>
              <a:buNone/>
              <a:defRPr/>
            </a:pPr>
            <a:r>
              <a:rPr lang="ar-SY" dirty="0" smtClean="0"/>
              <a:t>(</a:t>
            </a:r>
            <a:r>
              <a:rPr lang="en-US" dirty="0" smtClean="0"/>
              <a:t>F</a:t>
            </a:r>
            <a:r>
              <a:rPr lang="ar-SY" dirty="0" smtClean="0"/>
              <a:t>) = </a:t>
            </a:r>
            <a:r>
              <a:rPr lang="en-US" dirty="0" smtClean="0"/>
              <a:t>- ES – LF </a:t>
            </a:r>
            <a:r>
              <a:rPr lang="ar-SY" dirty="0" smtClean="0"/>
              <a:t>المدة الزمنية للنشاط </a:t>
            </a:r>
            <a:endParaRPr lang="en-US" dirty="0"/>
          </a:p>
        </p:txBody>
      </p:sp>
      <p:sp>
        <p:nvSpPr>
          <p:cNvPr id="4" name="Slide Number Placeholder 3"/>
          <p:cNvSpPr>
            <a:spLocks noGrp="1"/>
          </p:cNvSpPr>
          <p:nvPr>
            <p:ph type="sldNum" sz="quarter" idx="12"/>
          </p:nvPr>
        </p:nvSpPr>
        <p:spPr/>
        <p:txBody>
          <a:bodyPr/>
          <a:lstStyle/>
          <a:p>
            <a:pPr>
              <a:defRPr/>
            </a:pPr>
            <a:fld id="{271DAEE9-4035-44DB-8407-739CAD29DA69}" type="slidenum">
              <a:rPr lang="en-US"/>
              <a:pPr>
                <a:defRPr/>
              </a:pPr>
              <a:t>85</a:t>
            </a:fld>
            <a:endParaRPr lang="en-US" dirty="0"/>
          </a:p>
        </p:txBody>
      </p:sp>
    </p:spTree>
    <p:extLst>
      <p:ext uri="{BB962C8B-B14F-4D97-AF65-F5344CB8AC3E}">
        <p14:creationId xmlns:p14="http://schemas.microsoft.com/office/powerpoint/2010/main" val="32528507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a:xfrm>
            <a:off x="457200" y="6356350"/>
            <a:ext cx="2133600" cy="365125"/>
          </a:xfrm>
        </p:spPr>
        <p:txBody>
          <a:bodyPr/>
          <a:lstStyle/>
          <a:p>
            <a:pPr algn="l">
              <a:defRPr/>
            </a:pPr>
            <a:fld id="{E6F4EEED-8DD7-430D-B662-80298D3C8F9E}" type="slidenum">
              <a:rPr lang="en-US"/>
              <a:pPr algn="l">
                <a:defRPr/>
              </a:pPr>
              <a:t>86</a:t>
            </a:fld>
            <a:endParaRPr lang="en-US"/>
          </a:p>
        </p:txBody>
      </p:sp>
      <p:sp>
        <p:nvSpPr>
          <p:cNvPr id="20920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Resource Leveling</a:t>
            </a:r>
            <a:r>
              <a:rPr lang="ar-SY" dirty="0" smtClean="0"/>
              <a:t/>
            </a:r>
            <a:br>
              <a:rPr lang="ar-SY" dirty="0" smtClean="0"/>
            </a:br>
            <a:r>
              <a:rPr lang="ar-SY" dirty="0" smtClean="0"/>
              <a:t>تسوية الموارد </a:t>
            </a:r>
            <a:endParaRPr lang="en-US" dirty="0"/>
          </a:p>
        </p:txBody>
      </p:sp>
      <p:graphicFrame>
        <p:nvGraphicFramePr>
          <p:cNvPr id="34820" name="Object 2"/>
          <p:cNvGraphicFramePr>
            <a:graphicFrameLocks noChangeAspect="1"/>
          </p:cNvGraphicFramePr>
          <p:nvPr/>
        </p:nvGraphicFramePr>
        <p:xfrm>
          <a:off x="276225" y="2535238"/>
          <a:ext cx="2963863" cy="2581275"/>
        </p:xfrm>
        <a:graphic>
          <a:graphicData uri="http://schemas.openxmlformats.org/presentationml/2006/ole">
            <mc:AlternateContent xmlns:mc="http://schemas.openxmlformats.org/markup-compatibility/2006">
              <mc:Choice xmlns:v="urn:schemas-microsoft-com:vml" Requires="v">
                <p:oleObj spid="_x0000_s4126" name="Visio" r:id="rId4" imgW="1699565" imgH="1481328" progId="Visio.Drawing.11">
                  <p:embed/>
                </p:oleObj>
              </mc:Choice>
              <mc:Fallback>
                <p:oleObj name="Visio" r:id="rId4" imgW="1699565" imgH="148132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2535238"/>
                        <a:ext cx="2963863"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Text Box 4"/>
          <p:cNvSpPr txBox="1">
            <a:spLocks noChangeArrowheads="1"/>
          </p:cNvSpPr>
          <p:nvPr/>
        </p:nvSpPr>
        <p:spPr bwMode="auto">
          <a:xfrm>
            <a:off x="1077913" y="1484313"/>
            <a:ext cx="113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3 Days</a:t>
            </a:r>
          </a:p>
        </p:txBody>
      </p:sp>
      <p:graphicFrame>
        <p:nvGraphicFramePr>
          <p:cNvPr id="34822" name="Object 3"/>
          <p:cNvGraphicFramePr>
            <a:graphicFrameLocks noChangeAspect="1"/>
          </p:cNvGraphicFramePr>
          <p:nvPr/>
        </p:nvGraphicFramePr>
        <p:xfrm>
          <a:off x="3967163" y="2373313"/>
          <a:ext cx="5029200" cy="2590800"/>
        </p:xfrm>
        <a:graphic>
          <a:graphicData uri="http://schemas.openxmlformats.org/presentationml/2006/ole">
            <mc:AlternateContent xmlns:mc="http://schemas.openxmlformats.org/markup-compatibility/2006">
              <mc:Choice xmlns:v="urn:schemas-microsoft-com:vml" Requires="v">
                <p:oleObj spid="_x0000_s4127" name="Visio" r:id="rId6" imgW="3067507" imgH="1481328" progId="Visio.Drawing.11">
                  <p:embed/>
                </p:oleObj>
              </mc:Choice>
              <mc:Fallback>
                <p:oleObj name="Visio" r:id="rId6" imgW="3067507" imgH="148132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163" y="2373313"/>
                        <a:ext cx="5029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Text Box 6"/>
          <p:cNvSpPr txBox="1">
            <a:spLocks noChangeArrowheads="1"/>
          </p:cNvSpPr>
          <p:nvPr/>
        </p:nvSpPr>
        <p:spPr bwMode="auto">
          <a:xfrm>
            <a:off x="5784850" y="1466850"/>
            <a:ext cx="113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4 Days</a:t>
            </a:r>
          </a:p>
        </p:txBody>
      </p:sp>
      <p:sp>
        <p:nvSpPr>
          <p:cNvPr id="34824" name="Line 7"/>
          <p:cNvSpPr>
            <a:spLocks noChangeShapeType="1"/>
          </p:cNvSpPr>
          <p:nvPr/>
        </p:nvSpPr>
        <p:spPr bwMode="auto">
          <a:xfrm>
            <a:off x="4246563" y="1797050"/>
            <a:ext cx="0" cy="4641850"/>
          </a:xfrm>
          <a:prstGeom prst="line">
            <a:avLst/>
          </a:prstGeom>
          <a:noFill/>
          <a:ln w="76200" cmpd="tri">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4825" name="Rectangle 8"/>
          <p:cNvSpPr>
            <a:spLocks noChangeArrowheads="1"/>
          </p:cNvSpPr>
          <p:nvPr/>
        </p:nvSpPr>
        <p:spPr bwMode="auto">
          <a:xfrm>
            <a:off x="5410200" y="5257800"/>
            <a:ext cx="2787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ar-SY" sz="3700"/>
              <a:t>قبل التسوية </a:t>
            </a:r>
            <a:endParaRPr lang="en-US" sz="3700"/>
          </a:p>
        </p:txBody>
      </p:sp>
      <p:sp>
        <p:nvSpPr>
          <p:cNvPr id="34826" name="Rectangle 9"/>
          <p:cNvSpPr>
            <a:spLocks noChangeArrowheads="1"/>
          </p:cNvSpPr>
          <p:nvPr/>
        </p:nvSpPr>
        <p:spPr bwMode="auto">
          <a:xfrm>
            <a:off x="838200" y="5257800"/>
            <a:ext cx="2787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ar-SY" sz="3700"/>
              <a:t>بعد التسوية </a:t>
            </a:r>
            <a:endParaRPr lang="en-US" sz="3700"/>
          </a:p>
        </p:txBody>
      </p:sp>
      <p:sp>
        <p:nvSpPr>
          <p:cNvPr id="34827" name="Line 10"/>
          <p:cNvSpPr>
            <a:spLocks noChangeShapeType="1"/>
          </p:cNvSpPr>
          <p:nvPr/>
        </p:nvSpPr>
        <p:spPr bwMode="auto">
          <a:xfrm>
            <a:off x="330200" y="2068513"/>
            <a:ext cx="3027363"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8" name="Line 11"/>
          <p:cNvSpPr>
            <a:spLocks noChangeShapeType="1"/>
          </p:cNvSpPr>
          <p:nvPr/>
        </p:nvSpPr>
        <p:spPr bwMode="auto">
          <a:xfrm>
            <a:off x="4589463" y="2116138"/>
            <a:ext cx="4211637"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57737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التخطيط لإدارة الجدول الزمني </a:t>
            </a:r>
            <a:br>
              <a:rPr lang="ar-SY" dirty="0" smtClean="0"/>
            </a:br>
            <a:r>
              <a:rPr lang="en-US" dirty="0" smtClean="0"/>
              <a:t>Plan Schedule Management </a:t>
            </a:r>
            <a:endParaRPr lang="en-US" dirty="0"/>
          </a:p>
        </p:txBody>
      </p:sp>
      <p:sp>
        <p:nvSpPr>
          <p:cNvPr id="3" name="Content Placeholder 2"/>
          <p:cNvSpPr>
            <a:spLocks noGrp="1"/>
          </p:cNvSpPr>
          <p:nvPr>
            <p:ph idx="1"/>
          </p:nvPr>
        </p:nvSpPr>
        <p:spPr/>
        <p:txBody>
          <a:bodyPr>
            <a:normAutofit fontScale="85000" lnSpcReduction="10000"/>
          </a:bodyPr>
          <a:lstStyle/>
          <a:p>
            <a:r>
              <a:rPr lang="ar-SY" dirty="0" smtClean="0"/>
              <a:t>قواعد قياس الأداء : يمكن التعبير عنها من خلال إدارة القيمة المكتسبة - </a:t>
            </a:r>
            <a:r>
              <a:rPr lang="en-US" dirty="0" smtClean="0"/>
              <a:t>earned value management . </a:t>
            </a:r>
            <a:r>
              <a:rPr lang="ar-SY" dirty="0" smtClean="0"/>
              <a:t>يمكن لتلك القواعد أو قواعد القياس الأخرى للأداء تحديد أي من الإجراءات التالية :</a:t>
            </a:r>
          </a:p>
          <a:p>
            <a:pPr lvl="1"/>
            <a:r>
              <a:rPr lang="ar-SY" dirty="0" smtClean="0"/>
              <a:t>قواعد تحديد النسبة المئوية للأعمال المنجزة .</a:t>
            </a:r>
          </a:p>
          <a:p>
            <a:pPr lvl="1"/>
            <a:r>
              <a:rPr lang="ar-SY" dirty="0" smtClean="0"/>
              <a:t>مستويات حساب التحكم .</a:t>
            </a:r>
          </a:p>
          <a:p>
            <a:pPr lvl="1"/>
            <a:r>
              <a:rPr lang="ar-SY" dirty="0" smtClean="0"/>
              <a:t>تقنيات قياس القيمة المكتسبة .</a:t>
            </a:r>
          </a:p>
          <a:p>
            <a:pPr lvl="1"/>
            <a:r>
              <a:rPr lang="ar-SY" dirty="0" smtClean="0"/>
              <a:t>مقاييس أداء الجدول الزمني جدول التباين بما في ذلك فرق الجدول الزمني -  (</a:t>
            </a:r>
            <a:r>
              <a:rPr lang="en-US" dirty="0" smtClean="0"/>
              <a:t>SV</a:t>
            </a:r>
            <a:r>
              <a:rPr lang="ar-SY" dirty="0" smtClean="0"/>
              <a:t> - )</a:t>
            </a:r>
            <a:r>
              <a:rPr lang="en-US" dirty="0" smtClean="0"/>
              <a:t> schedule variance , </a:t>
            </a:r>
            <a:r>
              <a:rPr lang="ar-SY" dirty="0" smtClean="0"/>
              <a:t>ومؤشر أداء الجدول الزمني -  </a:t>
            </a:r>
            <a:r>
              <a:rPr lang="en-US" dirty="0" smtClean="0"/>
              <a:t>(SPI) performance index schedule .</a:t>
            </a:r>
          </a:p>
          <a:p>
            <a:r>
              <a:rPr lang="ar-SY" dirty="0" smtClean="0"/>
              <a:t>أشكال التقارير - الأشكال وتواتر التقارير .</a:t>
            </a:r>
          </a:p>
          <a:p>
            <a:r>
              <a:rPr lang="ar-SY" dirty="0" smtClean="0"/>
              <a:t>أوصاف العملية .</a:t>
            </a:r>
          </a:p>
          <a:p>
            <a:endParaRPr lang="en-US" dirty="0"/>
          </a:p>
        </p:txBody>
      </p:sp>
    </p:spTree>
    <p:extLst>
      <p:ext uri="{BB962C8B-B14F-4D97-AF65-F5344CB8AC3E}">
        <p14:creationId xmlns:p14="http://schemas.microsoft.com/office/powerpoint/2010/main" val="361965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6042</Words>
  <Application>Microsoft Office PowerPoint</Application>
  <PresentationFormat>On-screen Show (4:3)</PresentationFormat>
  <Paragraphs>760</Paragraphs>
  <Slides>86</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86</vt:i4>
      </vt:variant>
    </vt:vector>
  </HeadingPairs>
  <TitlesOfParts>
    <vt:vector size="93" baseType="lpstr">
      <vt:lpstr>Arial</vt:lpstr>
      <vt:lpstr>Calibri</vt:lpstr>
      <vt:lpstr>Times New Roman</vt:lpstr>
      <vt:lpstr>Office Theme</vt:lpstr>
      <vt:lpstr>Worksheet</vt:lpstr>
      <vt:lpstr>Chart</vt:lpstr>
      <vt:lpstr>Visio</vt:lpstr>
      <vt:lpstr>PowerPoint Presentation</vt:lpstr>
      <vt:lpstr>مواضيع القسم  Section Topics </vt:lpstr>
      <vt:lpstr>Conflicts in Projects الاختلافات في المشاريع </vt:lpstr>
      <vt:lpstr>إدارة الزمن  Time Management </vt:lpstr>
      <vt:lpstr>إدارة الزمن  Time Management </vt:lpstr>
      <vt:lpstr>التخطيط لإدارة الجدول الزمني  Plan Schedule Management </vt:lpstr>
      <vt:lpstr>التخطيط لإدارة الجدول الزمني  Plan Schedule Management </vt:lpstr>
      <vt:lpstr>التخطيط لإدارة الجدول الزمني  Plan Schedule Management </vt:lpstr>
      <vt:lpstr>التخطيط لإدارة الجدول الزمني  Plan Schedule Management </vt:lpstr>
      <vt:lpstr>تحديد الأنشطة  Define Activities </vt:lpstr>
      <vt:lpstr>تحديد الأنشطة  Define Activities </vt:lpstr>
      <vt:lpstr>Activity List  قائمة الأنشطة </vt:lpstr>
      <vt:lpstr>تسلسل الأنشطة  Sequence Activities </vt:lpstr>
      <vt:lpstr>تسلسل الأنشطة  Sequence Activities </vt:lpstr>
      <vt:lpstr>المخططات الشبكية  Network Diagrams </vt:lpstr>
      <vt:lpstr>المخططات الشبكية  Network Diagrams </vt:lpstr>
      <vt:lpstr>العلاقات بين الأنشطة في طريقة الرسم بالأسبقية   Precedence Relationships </vt:lpstr>
      <vt:lpstr>العلاقات بين الأنشطة في طريقة الرسم بالأسبقية   Precedence Relationships </vt:lpstr>
      <vt:lpstr>العلاقات بين الأنشطة في طريقة الرسم بالأسبقية   Precedence Relationships </vt:lpstr>
      <vt:lpstr>العلاقات بين الأنشطة في طريقة الرسم بالأسبقية   Precedence Relationships </vt:lpstr>
      <vt:lpstr>النشاط على السهم  Activity on Arrow </vt:lpstr>
      <vt:lpstr>النشاط على السهم  Activity on Arrow </vt:lpstr>
      <vt:lpstr>جيرت  GERT </vt:lpstr>
      <vt:lpstr>أنواع التبعيات ( العلاقات ) في الشبكة  Network Dependency Types </vt:lpstr>
      <vt:lpstr>المعالم ( النقاط العلام )  Milestones </vt:lpstr>
      <vt:lpstr>التقديم والتأخير  Leads and Lags </vt:lpstr>
      <vt:lpstr>التقديم والتأخير  Leads and Lags </vt:lpstr>
      <vt:lpstr>تقدير موارد النشاط  Estimate Activity Resources </vt:lpstr>
      <vt:lpstr>تقدير موارد النشاط  Estimate Activity Resources </vt:lpstr>
      <vt:lpstr>تقدير موارد النشاط  Estimate Activity Resources </vt:lpstr>
      <vt:lpstr>تقدير الفترات الزمنية للأنشطة  Estimate Activity Durations </vt:lpstr>
      <vt:lpstr>تقدير الفترات الزمنية للأنشطة  Estimate Activity Durations </vt:lpstr>
      <vt:lpstr>تقدير الفترات الزمنية للأنشطة  Estimate Activity Durations </vt:lpstr>
      <vt:lpstr>أنواع تقديرات المدة الزمنية  Duration Estimating Types </vt:lpstr>
      <vt:lpstr>أنواع تقديرات المدة الزمنية  Duration Estimating Types </vt:lpstr>
      <vt:lpstr>دقة طرق تقدير  Accuracy of Estimating Methods </vt:lpstr>
      <vt:lpstr>الإحصاء من أجل الامتحان  Statistics for the Exam </vt:lpstr>
      <vt:lpstr>الإحصاء من أجل الامتحان  Statistics for the Exam </vt:lpstr>
      <vt:lpstr>حسابات بيرت  PERT Calculation </vt:lpstr>
      <vt:lpstr>وضع الجدول الزمني  Develop Schedule </vt:lpstr>
      <vt:lpstr>وضع الجدول الزمني  Develop Schedule </vt:lpstr>
      <vt:lpstr>الخط الأساس للجدول الزمني  schedule baseline </vt:lpstr>
      <vt:lpstr>الخط الأساس للجدول الزمني  schedule baseline </vt:lpstr>
      <vt:lpstr>الركود والطفو  Slack and Float </vt:lpstr>
      <vt:lpstr>تعريفات الركود / الطفو </vt:lpstr>
      <vt:lpstr>تعريف المسار الحرج  Critical Path Definition </vt:lpstr>
      <vt:lpstr>عداد مخطط الشبكة   Network Diagram Setup</vt:lpstr>
      <vt:lpstr>مثال</vt:lpstr>
      <vt:lpstr>حساب المسار الأمامي  Computing the Forward Pass </vt:lpstr>
      <vt:lpstr>حساب المسار الخلفي  Computing the Backward Pass </vt:lpstr>
      <vt:lpstr>تقنيات ضغط الجدول الزمني  Schedule Compression Techniques </vt:lpstr>
      <vt:lpstr>تقنيات ضغط الجدول الزمني  Schedule Compression Techniques </vt:lpstr>
      <vt:lpstr>تقنيات ضغط الجدول الزمني  Schedule Compression Techniques </vt:lpstr>
      <vt:lpstr>PowerPoint Presentation</vt:lpstr>
      <vt:lpstr>تقنيات الجدولة الزمنية  Scheduling Techniques </vt:lpstr>
      <vt:lpstr>طريقة السلسلة الحرجة  Critical Chain Method </vt:lpstr>
      <vt:lpstr>طريقة السلسلة الحرجة  Critical Chain Method </vt:lpstr>
      <vt:lpstr>تقنيات  أمثلية الموارد  Resource Optimization Techniques </vt:lpstr>
      <vt:lpstr>تقنيات أمثلية الموارد  Resource Optimization Techniques </vt:lpstr>
      <vt:lpstr>تقنيات النمذجة  Modeling Techniques </vt:lpstr>
      <vt:lpstr>تقنيات النمذجة  Modeling Techniques </vt:lpstr>
      <vt:lpstr>المخططات  الشريطية ( مخططات القضبان )  Bar Charts </vt:lpstr>
      <vt:lpstr>مخططات المعالم ( النقاط العلام )   Milestone Charts </vt:lpstr>
      <vt:lpstr>ضبط الجدول الزمني  Control Schedule </vt:lpstr>
      <vt:lpstr>ضبط الجدول الزمني  Control Schedule </vt:lpstr>
      <vt:lpstr>ضبط الجدول الزمني  Control Schedule </vt:lpstr>
      <vt:lpstr>Activity Attributes  سمات النشاط</vt:lpstr>
      <vt:lpstr>Milestones list قائمة الأهداف ( النقاط العلام ) </vt:lpstr>
      <vt:lpstr>Milestones list قائمة الأهداف ( النقاط العلام ) </vt:lpstr>
      <vt:lpstr>Scheduling Techniques تقنيات الجدولة الزمنية</vt:lpstr>
      <vt:lpstr>Bar Chart – Gantt Chart مخطط القضبان - مخطط جانت</vt:lpstr>
      <vt:lpstr>Bar Chart – Gantt Chart مخطط القضبان - مخطط جانت</vt:lpstr>
      <vt:lpstr>Milestones  نقاط العلام </vt:lpstr>
      <vt:lpstr>Arrow Diagramming Method طريقة الرسم بالأسهم</vt:lpstr>
      <vt:lpstr>Precedence Diagramming Method  طريقة الرسم بالأسبقية </vt:lpstr>
      <vt:lpstr>Precedence Diagramming Method (PDM) طريقة رسم المخطط التتابعي (PDM) .</vt:lpstr>
      <vt:lpstr>Precedence Diagramming Method PDM or AON طريقة رسم المخطط التتابعي  (PDM) أو( AON )</vt:lpstr>
      <vt:lpstr>Relationships Between Activities according to Lag and Lead  ∆  حسب التقدم والتباطؤ ∆ العلاقات بين النشاطات </vt:lpstr>
      <vt:lpstr>Activity Duration Compared to Effort زمن النشاط مقارنة مع الجهد </vt:lpstr>
      <vt:lpstr>Three-Point Estimates (Probabilistic Estimate)  تقديرات النقاط الثلاثية ( التقدير الاحتمالي ) </vt:lpstr>
      <vt:lpstr>Three-Point Estimates (Probabilistic Estimate)  تقديرات النقاط الثلاثية (التقدير الاحتمالي ) </vt:lpstr>
      <vt:lpstr>Reserve Analysis  تحليل الاحتياطي</vt:lpstr>
      <vt:lpstr>Critical Path Method طريقة المسار الحرج </vt:lpstr>
      <vt:lpstr>Float الطفو ( العوم ) </vt:lpstr>
      <vt:lpstr>Calculating Path and Float حساب المسار والطفو  </vt:lpstr>
      <vt:lpstr>Resource Leveling تسوية الموارد </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6 : إدارة زمن المشروع</dc:title>
  <dc:creator>Eng.Yassin</dc:creator>
  <cp:lastModifiedBy>m.yassin alnafi</cp:lastModifiedBy>
  <cp:revision>50</cp:revision>
  <dcterms:created xsi:type="dcterms:W3CDTF">2013-08-25T17:16:44Z</dcterms:created>
  <dcterms:modified xsi:type="dcterms:W3CDTF">2014-11-14T07:02:10Z</dcterms:modified>
</cp:coreProperties>
</file>