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32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ACB79-7A0B-4A59-8491-7A51F5605F81}"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n-US"/>
        </a:p>
      </dgm:t>
    </dgm:pt>
    <dgm:pt modelId="{4734FB02-1559-4E72-BB89-FFC45373D973}">
      <dgm:prSet phldrT="[Text]"/>
      <dgm:spPr>
        <a:xfrm>
          <a:off x="3141366" y="368945"/>
          <a:ext cx="504806" cy="320552"/>
        </a:xfrm>
      </dgm:spPr>
      <dgm:t>
        <a:bodyPr/>
        <a:lstStyle/>
        <a:p>
          <a:r>
            <a:rPr lang="en-US" dirty="0" smtClean="0">
              <a:latin typeface="Calibri"/>
              <a:ea typeface="+mn-ea"/>
              <a:cs typeface="+mn-cs"/>
            </a:rPr>
            <a:t>$ 2290</a:t>
          </a:r>
          <a:endParaRPr lang="en-US" dirty="0">
            <a:latin typeface="Calibri"/>
            <a:ea typeface="+mn-ea"/>
            <a:cs typeface="+mn-cs"/>
          </a:endParaRPr>
        </a:p>
      </dgm:t>
    </dgm:pt>
    <dgm:pt modelId="{1A11F95F-2188-4375-8A59-86BE47B6C872}" type="parTrans" cxnId="{01E5351D-2EBD-4F9A-94F6-BB18357E653B}">
      <dgm:prSet/>
      <dgm:spPr/>
      <dgm:t>
        <a:bodyPr/>
        <a:lstStyle/>
        <a:p>
          <a:endParaRPr lang="en-US"/>
        </a:p>
      </dgm:t>
    </dgm:pt>
    <dgm:pt modelId="{5018385C-8728-4781-9937-5121599E8283}" type="sibTrans" cxnId="{01E5351D-2EBD-4F9A-94F6-BB18357E653B}">
      <dgm:prSet/>
      <dgm:spPr/>
      <dgm:t>
        <a:bodyPr/>
        <a:lstStyle/>
        <a:p>
          <a:endParaRPr lang="en-US"/>
        </a:p>
      </dgm:t>
    </dgm:pt>
    <dgm:pt modelId="{AB95DCAE-BEA4-4A92-8D0A-5048AD3951FB}">
      <dgm:prSet phldrT="[Text]"/>
      <dgm:spPr>
        <a:xfrm>
          <a:off x="3141366" y="836312"/>
          <a:ext cx="504806" cy="320552"/>
        </a:xfrm>
      </dgm:spPr>
      <dgm:t>
        <a:bodyPr/>
        <a:lstStyle/>
        <a:p>
          <a:r>
            <a:rPr lang="en-US" dirty="0" smtClean="0">
              <a:latin typeface="Calibri"/>
              <a:ea typeface="+mn-ea"/>
              <a:cs typeface="+mn-cs"/>
            </a:rPr>
            <a:t>$ 90</a:t>
          </a:r>
          <a:endParaRPr lang="en-US" dirty="0">
            <a:latin typeface="Calibri"/>
            <a:ea typeface="+mn-ea"/>
            <a:cs typeface="+mn-cs"/>
          </a:endParaRPr>
        </a:p>
      </dgm:t>
    </dgm:pt>
    <dgm:pt modelId="{D30E4CAF-7E0C-4D3F-9B4D-5F32DF65706F}" type="parTrans" cxnId="{1C8F0DAD-E269-4D2F-94DA-959DF0937A9D}">
      <dgm:prSet/>
      <dgm:spPr>
        <a:xfrm>
          <a:off x="3291959" y="636212"/>
          <a:ext cx="91440" cy="146814"/>
        </a:xfrm>
      </dgm:spPr>
      <dgm:t>
        <a:bodyPr/>
        <a:lstStyle/>
        <a:p>
          <a:endParaRPr lang="en-US" dirty="0"/>
        </a:p>
      </dgm:t>
    </dgm:pt>
    <dgm:pt modelId="{320079CE-56B8-4B74-984B-1C21FDC142EB}" type="sibTrans" cxnId="{1C8F0DAD-E269-4D2F-94DA-959DF0937A9D}">
      <dgm:prSet/>
      <dgm:spPr/>
      <dgm:t>
        <a:bodyPr/>
        <a:lstStyle/>
        <a:p>
          <a:endParaRPr lang="en-US"/>
        </a:p>
      </dgm:t>
    </dgm:pt>
    <dgm:pt modelId="{DCC6B9C6-23C4-44E5-9F9C-4524C05D1500}">
      <dgm:prSet phldrT="[Text]"/>
      <dgm:spPr>
        <a:xfrm>
          <a:off x="3141366" y="1303679"/>
          <a:ext cx="504806" cy="320552"/>
        </a:xfrm>
      </dgm:spPr>
      <dgm:t>
        <a:bodyPr/>
        <a:lstStyle/>
        <a:p>
          <a:r>
            <a:rPr lang="en-US" dirty="0" smtClean="0">
              <a:latin typeface="Calibri"/>
              <a:ea typeface="+mn-ea"/>
              <a:cs typeface="+mn-cs"/>
            </a:rPr>
            <a:t>$ 2200</a:t>
          </a:r>
          <a:endParaRPr lang="en-US" dirty="0">
            <a:latin typeface="Calibri"/>
            <a:ea typeface="+mn-ea"/>
            <a:cs typeface="+mn-cs"/>
          </a:endParaRPr>
        </a:p>
      </dgm:t>
    </dgm:pt>
    <dgm:pt modelId="{5F13FD96-E647-47FE-AABD-DD6021306166}" type="parTrans" cxnId="{3830BDFE-D84D-4DDC-95C5-895E22D6BFB6}">
      <dgm:prSet/>
      <dgm:spPr>
        <a:xfrm>
          <a:off x="3291959" y="1103579"/>
          <a:ext cx="91440" cy="146814"/>
        </a:xfrm>
      </dgm:spPr>
      <dgm:t>
        <a:bodyPr/>
        <a:lstStyle/>
        <a:p>
          <a:endParaRPr lang="en-US" dirty="0"/>
        </a:p>
      </dgm:t>
    </dgm:pt>
    <dgm:pt modelId="{FC2EA8A4-CDAF-4B09-BAA5-87661CCD48CF}" type="sibTrans" cxnId="{3830BDFE-D84D-4DDC-95C5-895E22D6BFB6}">
      <dgm:prSet/>
      <dgm:spPr/>
      <dgm:t>
        <a:bodyPr/>
        <a:lstStyle/>
        <a:p>
          <a:endParaRPr lang="en-US"/>
        </a:p>
      </dgm:t>
    </dgm:pt>
    <dgm:pt modelId="{8D0E3081-1FCB-4865-BE5C-EB4DA177FD27}">
      <dgm:prSet/>
      <dgm:spPr>
        <a:xfrm>
          <a:off x="3141366" y="1771045"/>
          <a:ext cx="504806" cy="320552"/>
        </a:xfrm>
      </dgm:spPr>
      <dgm:t>
        <a:bodyPr/>
        <a:lstStyle/>
        <a:p>
          <a:r>
            <a:rPr lang="en-US" dirty="0" smtClean="0">
              <a:latin typeface="Calibri"/>
              <a:ea typeface="+mn-ea"/>
              <a:cs typeface="+mn-cs"/>
            </a:rPr>
            <a:t>$ 180</a:t>
          </a:r>
          <a:endParaRPr lang="en-US" dirty="0">
            <a:latin typeface="Calibri"/>
            <a:ea typeface="+mn-ea"/>
            <a:cs typeface="+mn-cs"/>
          </a:endParaRPr>
        </a:p>
      </dgm:t>
    </dgm:pt>
    <dgm:pt modelId="{7CC69934-1D4A-4F6D-B9D4-BA456AF51859}" type="parTrans" cxnId="{59D1C1B1-4BC8-4BDA-A509-1B01F0DFFF97}">
      <dgm:prSet/>
      <dgm:spPr>
        <a:xfrm>
          <a:off x="3291959" y="1570946"/>
          <a:ext cx="91440" cy="146814"/>
        </a:xfrm>
      </dgm:spPr>
      <dgm:t>
        <a:bodyPr/>
        <a:lstStyle/>
        <a:p>
          <a:endParaRPr lang="en-US" dirty="0"/>
        </a:p>
      </dgm:t>
    </dgm:pt>
    <dgm:pt modelId="{B0BADB43-9235-48FC-8315-4C9ACF7886EB}" type="sibTrans" cxnId="{59D1C1B1-4BC8-4BDA-A509-1B01F0DFFF97}">
      <dgm:prSet/>
      <dgm:spPr/>
      <dgm:t>
        <a:bodyPr/>
        <a:lstStyle/>
        <a:p>
          <a:endParaRPr lang="en-US"/>
        </a:p>
      </dgm:t>
    </dgm:pt>
    <dgm:pt modelId="{51373F55-003A-4700-A241-84CA0C4B90CF}">
      <dgm:prSet/>
      <dgm:spPr>
        <a:xfrm>
          <a:off x="3141366" y="2238412"/>
          <a:ext cx="504806" cy="320552"/>
        </a:xfrm>
      </dgm:spPr>
      <dgm:t>
        <a:bodyPr/>
        <a:lstStyle/>
        <a:p>
          <a:r>
            <a:rPr lang="en-US" dirty="0" smtClean="0">
              <a:latin typeface="Calibri"/>
              <a:ea typeface="+mn-ea"/>
              <a:cs typeface="+mn-cs"/>
            </a:rPr>
            <a:t>$ 2120</a:t>
          </a:r>
          <a:endParaRPr lang="en-US" dirty="0">
            <a:latin typeface="Calibri"/>
            <a:ea typeface="+mn-ea"/>
            <a:cs typeface="+mn-cs"/>
          </a:endParaRPr>
        </a:p>
      </dgm:t>
    </dgm:pt>
    <dgm:pt modelId="{3FD048E1-901E-4ABF-88A9-E304CCC1F514}" type="parTrans" cxnId="{FB5045A8-A0BD-4E1F-829D-F57EB192C1E7}">
      <dgm:prSet/>
      <dgm:spPr>
        <a:xfrm>
          <a:off x="3291959" y="2038312"/>
          <a:ext cx="91440" cy="146814"/>
        </a:xfrm>
      </dgm:spPr>
      <dgm:t>
        <a:bodyPr/>
        <a:lstStyle/>
        <a:p>
          <a:endParaRPr lang="en-US" dirty="0"/>
        </a:p>
      </dgm:t>
    </dgm:pt>
    <dgm:pt modelId="{F5235125-2279-4E82-9A15-BAF03905E529}" type="sibTrans" cxnId="{FB5045A8-A0BD-4E1F-829D-F57EB192C1E7}">
      <dgm:prSet/>
      <dgm:spPr/>
      <dgm:t>
        <a:bodyPr/>
        <a:lstStyle/>
        <a:p>
          <a:endParaRPr lang="en-US"/>
        </a:p>
      </dgm:t>
    </dgm:pt>
    <dgm:pt modelId="{10AC2520-FDD7-4AEC-AC70-98FBD5349DCE}">
      <dgm:prSet/>
      <dgm:spPr>
        <a:xfrm>
          <a:off x="2215888" y="2705778"/>
          <a:ext cx="504806" cy="320552"/>
        </a:xfrm>
      </dgm:spPr>
      <dgm:t>
        <a:bodyPr/>
        <a:lstStyle/>
        <a:p>
          <a:r>
            <a:rPr lang="en-US" dirty="0" smtClean="0">
              <a:latin typeface="Calibri"/>
              <a:ea typeface="+mn-ea"/>
              <a:cs typeface="+mn-cs"/>
            </a:rPr>
            <a:t>CA 1 </a:t>
          </a:r>
        </a:p>
        <a:p>
          <a:r>
            <a:rPr lang="en-US" dirty="0" smtClean="0">
              <a:latin typeface="Calibri"/>
              <a:ea typeface="+mn-ea"/>
              <a:cs typeface="+mn-cs"/>
            </a:rPr>
            <a:t>$ 920 </a:t>
          </a:r>
          <a:endParaRPr lang="en-US" dirty="0">
            <a:latin typeface="Calibri"/>
            <a:ea typeface="+mn-ea"/>
            <a:cs typeface="+mn-cs"/>
          </a:endParaRPr>
        </a:p>
      </dgm:t>
    </dgm:pt>
    <dgm:pt modelId="{2A50E3FB-00B8-4C4E-BF59-520C14DB8064}" type="parTrans" cxnId="{1E2C7973-64CE-475E-8C60-AD0DD86BA51F}">
      <dgm:prSet/>
      <dgm:spPr>
        <a:xfrm>
          <a:off x="2412201" y="2505679"/>
          <a:ext cx="925478" cy="146814"/>
        </a:xfrm>
      </dgm:spPr>
      <dgm:t>
        <a:bodyPr/>
        <a:lstStyle/>
        <a:p>
          <a:endParaRPr lang="en-US" dirty="0"/>
        </a:p>
      </dgm:t>
    </dgm:pt>
    <dgm:pt modelId="{3555750A-1411-4827-A50C-29E4B5B6F1FB}" type="sibTrans" cxnId="{1E2C7973-64CE-475E-8C60-AD0DD86BA51F}">
      <dgm:prSet/>
      <dgm:spPr/>
      <dgm:t>
        <a:bodyPr/>
        <a:lstStyle/>
        <a:p>
          <a:endParaRPr lang="en-US"/>
        </a:p>
      </dgm:t>
    </dgm:pt>
    <dgm:pt modelId="{022DB27B-9B61-4EDB-B2B2-1A8CC1A815F2}">
      <dgm:prSet/>
      <dgm:spPr>
        <a:xfrm>
          <a:off x="981916" y="3173145"/>
          <a:ext cx="504806" cy="320552"/>
        </a:xfrm>
      </dgm:spPr>
      <dgm:t>
        <a:bodyPr/>
        <a:lstStyle/>
        <a:p>
          <a:r>
            <a:rPr lang="en-US" dirty="0" smtClean="0">
              <a:latin typeface="Calibri"/>
              <a:ea typeface="+mn-ea"/>
              <a:cs typeface="+mn-cs"/>
            </a:rPr>
            <a:t>WP 1</a:t>
          </a:r>
        </a:p>
        <a:p>
          <a:r>
            <a:rPr lang="en-US" dirty="0" smtClean="0">
              <a:latin typeface="Calibri"/>
              <a:ea typeface="+mn-ea"/>
              <a:cs typeface="+mn-cs"/>
            </a:rPr>
            <a:t>$ 270 </a:t>
          </a:r>
          <a:endParaRPr lang="en-US" dirty="0">
            <a:latin typeface="Calibri"/>
            <a:ea typeface="+mn-ea"/>
            <a:cs typeface="+mn-cs"/>
          </a:endParaRPr>
        </a:p>
      </dgm:t>
    </dgm:pt>
    <dgm:pt modelId="{A2E063BE-4EA6-4D46-9152-F0ACB7C8BF59}" type="parTrans" cxnId="{2D3CDA07-E523-4431-82B4-0CAE477C8CD9}">
      <dgm:prSet/>
      <dgm:spPr>
        <a:xfrm>
          <a:off x="1178230" y="2973045"/>
          <a:ext cx="1233971" cy="146814"/>
        </a:xfrm>
      </dgm:spPr>
      <dgm:t>
        <a:bodyPr/>
        <a:lstStyle/>
        <a:p>
          <a:endParaRPr lang="en-US" dirty="0"/>
        </a:p>
      </dgm:t>
    </dgm:pt>
    <dgm:pt modelId="{A975185B-E50D-4BEF-9BA2-5CBCB1F298A5}" type="sibTrans" cxnId="{2D3CDA07-E523-4431-82B4-0CAE477C8CD9}">
      <dgm:prSet/>
      <dgm:spPr/>
      <dgm:t>
        <a:bodyPr/>
        <a:lstStyle/>
        <a:p>
          <a:endParaRPr lang="en-US"/>
        </a:p>
      </dgm:t>
    </dgm:pt>
    <dgm:pt modelId="{3F3A15A0-5D1B-4BB1-A2C0-D7B06031B42C}">
      <dgm:prSet/>
      <dgm:spPr>
        <a:xfrm>
          <a:off x="705928" y="3656764"/>
          <a:ext cx="504806" cy="320552"/>
        </a:xfrm>
      </dgm:spPr>
      <dgm:t>
        <a:bodyPr/>
        <a:lstStyle/>
        <a:p>
          <a:r>
            <a:rPr lang="en-US" dirty="0" smtClean="0">
              <a:latin typeface="Calibri"/>
              <a:ea typeface="+mn-ea"/>
              <a:cs typeface="+mn-cs"/>
            </a:rPr>
            <a:t>A 2</a:t>
          </a:r>
        </a:p>
        <a:p>
          <a:r>
            <a:rPr lang="en-US" dirty="0" smtClean="0">
              <a:latin typeface="Calibri"/>
              <a:ea typeface="+mn-ea"/>
              <a:cs typeface="+mn-cs"/>
            </a:rPr>
            <a:t>$ 75</a:t>
          </a:r>
          <a:endParaRPr lang="en-US" dirty="0">
            <a:latin typeface="Calibri"/>
            <a:ea typeface="+mn-ea"/>
            <a:cs typeface="+mn-cs"/>
          </a:endParaRPr>
        </a:p>
      </dgm:t>
    </dgm:pt>
    <dgm:pt modelId="{1965E11D-5E7A-428B-800F-BEF03AF574C4}" type="parTrans" cxnId="{9B967167-CF4D-428D-A621-EEC9FC7028DB}">
      <dgm:prSet/>
      <dgm:spPr>
        <a:xfrm>
          <a:off x="902242" y="3440412"/>
          <a:ext cx="275988" cy="163066"/>
        </a:xfrm>
      </dgm:spPr>
      <dgm:t>
        <a:bodyPr/>
        <a:lstStyle/>
        <a:p>
          <a:endParaRPr lang="en-US" dirty="0"/>
        </a:p>
      </dgm:t>
    </dgm:pt>
    <dgm:pt modelId="{59363362-4D49-4A26-A5A1-AF53127F0CDC}" type="sibTrans" cxnId="{9B967167-CF4D-428D-A621-EEC9FC7028DB}">
      <dgm:prSet/>
      <dgm:spPr/>
      <dgm:t>
        <a:bodyPr/>
        <a:lstStyle/>
        <a:p>
          <a:endParaRPr lang="en-US"/>
        </a:p>
      </dgm:t>
    </dgm:pt>
    <dgm:pt modelId="{1E628684-FD2E-4724-B2AD-21F756E9788A}">
      <dgm:prSet/>
      <dgm:spPr>
        <a:xfrm>
          <a:off x="56438" y="3640512"/>
          <a:ext cx="504806" cy="320552"/>
        </a:xfrm>
      </dgm:spPr>
      <dgm:t>
        <a:bodyPr/>
        <a:lstStyle/>
        <a:p>
          <a:r>
            <a:rPr lang="en-US" dirty="0" smtClean="0">
              <a:latin typeface="Calibri"/>
              <a:ea typeface="+mn-ea"/>
              <a:cs typeface="+mn-cs"/>
            </a:rPr>
            <a:t>A 1</a:t>
          </a:r>
        </a:p>
        <a:p>
          <a:r>
            <a:rPr lang="en-US" dirty="0" smtClean="0">
              <a:latin typeface="Calibri"/>
              <a:ea typeface="+mn-ea"/>
              <a:cs typeface="+mn-cs"/>
            </a:rPr>
            <a:t>$ 25</a:t>
          </a:r>
          <a:endParaRPr lang="en-US" dirty="0">
            <a:latin typeface="Calibri"/>
            <a:ea typeface="+mn-ea"/>
            <a:cs typeface="+mn-cs"/>
          </a:endParaRPr>
        </a:p>
      </dgm:t>
    </dgm:pt>
    <dgm:pt modelId="{3DCD0629-3FAA-437B-AEC7-B4D2E337D820}" type="parTrans" cxnId="{29C8DD55-7EAC-48B0-A045-BAB054656F5F}">
      <dgm:prSet/>
      <dgm:spPr>
        <a:xfrm>
          <a:off x="252752" y="3440412"/>
          <a:ext cx="925478" cy="146814"/>
        </a:xfrm>
      </dgm:spPr>
      <dgm:t>
        <a:bodyPr/>
        <a:lstStyle/>
        <a:p>
          <a:endParaRPr lang="en-US" dirty="0"/>
        </a:p>
      </dgm:t>
    </dgm:pt>
    <dgm:pt modelId="{55D138DE-C7CA-4A9E-8A5A-CA8C7D4F8778}" type="sibTrans" cxnId="{29C8DD55-7EAC-48B0-A045-BAB054656F5F}">
      <dgm:prSet/>
      <dgm:spPr/>
      <dgm:t>
        <a:bodyPr/>
        <a:lstStyle/>
        <a:p>
          <a:endParaRPr lang="en-US"/>
        </a:p>
      </dgm:t>
    </dgm:pt>
    <dgm:pt modelId="{D65F4DE6-E5E0-4F0B-BF7E-B913DBC83102}">
      <dgm:prSet/>
      <dgm:spPr>
        <a:xfrm>
          <a:off x="1290409" y="3640512"/>
          <a:ext cx="504806" cy="320552"/>
        </a:xfrm>
      </dgm:spPr>
      <dgm:t>
        <a:bodyPr/>
        <a:lstStyle/>
        <a:p>
          <a:r>
            <a:rPr lang="en-US" dirty="0" smtClean="0">
              <a:latin typeface="Calibri"/>
              <a:ea typeface="+mn-ea"/>
              <a:cs typeface="+mn-cs"/>
            </a:rPr>
            <a:t>A 3</a:t>
          </a:r>
        </a:p>
        <a:p>
          <a:r>
            <a:rPr lang="en-US" dirty="0" smtClean="0">
              <a:latin typeface="Calibri"/>
              <a:ea typeface="+mn-ea"/>
              <a:cs typeface="+mn-cs"/>
            </a:rPr>
            <a:t>$ 110</a:t>
          </a:r>
          <a:endParaRPr lang="en-US" dirty="0">
            <a:latin typeface="Calibri"/>
            <a:ea typeface="+mn-ea"/>
            <a:cs typeface="+mn-cs"/>
          </a:endParaRPr>
        </a:p>
      </dgm:t>
    </dgm:pt>
    <dgm:pt modelId="{8EA99948-D62F-427F-AD47-250FFCBF70E5}" type="parTrans" cxnId="{757D23FE-8A2F-4C5A-AE78-B8684F56F160}">
      <dgm:prSet/>
      <dgm:spPr>
        <a:xfrm>
          <a:off x="1178230" y="3440412"/>
          <a:ext cx="308492" cy="146814"/>
        </a:xfrm>
      </dgm:spPr>
      <dgm:t>
        <a:bodyPr/>
        <a:lstStyle/>
        <a:p>
          <a:endParaRPr lang="en-US" dirty="0"/>
        </a:p>
      </dgm:t>
    </dgm:pt>
    <dgm:pt modelId="{9AE09271-861D-46EE-8B0B-D90C1E6FD9FB}" type="sibTrans" cxnId="{757D23FE-8A2F-4C5A-AE78-B8684F56F160}">
      <dgm:prSet/>
      <dgm:spPr/>
      <dgm:t>
        <a:bodyPr/>
        <a:lstStyle/>
        <a:p>
          <a:endParaRPr lang="en-US"/>
        </a:p>
      </dgm:t>
    </dgm:pt>
    <dgm:pt modelId="{11315CEC-0448-442D-890D-F7AE91FC5D5A}">
      <dgm:prSet/>
      <dgm:spPr>
        <a:xfrm>
          <a:off x="1907395" y="3640512"/>
          <a:ext cx="504806" cy="320552"/>
        </a:xfrm>
      </dgm:spPr>
      <dgm:t>
        <a:bodyPr/>
        <a:lstStyle/>
        <a:p>
          <a:r>
            <a:rPr lang="en-US" dirty="0" smtClean="0">
              <a:latin typeface="Calibri"/>
              <a:ea typeface="+mn-ea"/>
              <a:cs typeface="+mn-cs"/>
            </a:rPr>
            <a:t>A 4</a:t>
          </a:r>
        </a:p>
        <a:p>
          <a:r>
            <a:rPr lang="en-US" dirty="0" smtClean="0">
              <a:latin typeface="Calibri"/>
              <a:ea typeface="+mn-ea"/>
              <a:cs typeface="+mn-cs"/>
            </a:rPr>
            <a:t>$ 60</a:t>
          </a:r>
          <a:endParaRPr lang="en-US" dirty="0">
            <a:latin typeface="Calibri"/>
            <a:ea typeface="+mn-ea"/>
            <a:cs typeface="+mn-cs"/>
          </a:endParaRPr>
        </a:p>
      </dgm:t>
    </dgm:pt>
    <dgm:pt modelId="{69897DEB-6A69-49BE-8E77-8A79AAF1B447}" type="parTrans" cxnId="{579EA338-D7B4-4791-A079-C34B015125F1}">
      <dgm:prSet/>
      <dgm:spPr>
        <a:xfrm>
          <a:off x="1178230" y="3440412"/>
          <a:ext cx="925478" cy="146814"/>
        </a:xfrm>
      </dgm:spPr>
      <dgm:t>
        <a:bodyPr/>
        <a:lstStyle/>
        <a:p>
          <a:endParaRPr lang="en-US" dirty="0"/>
        </a:p>
      </dgm:t>
    </dgm:pt>
    <dgm:pt modelId="{053EFCDC-BF66-432A-A30B-F76D5A097403}" type="sibTrans" cxnId="{579EA338-D7B4-4791-A079-C34B015125F1}">
      <dgm:prSet/>
      <dgm:spPr/>
      <dgm:t>
        <a:bodyPr/>
        <a:lstStyle/>
        <a:p>
          <a:endParaRPr lang="en-US"/>
        </a:p>
      </dgm:t>
    </dgm:pt>
    <dgm:pt modelId="{0ADE14B2-F1C6-4FB6-BA82-9048558298E1}">
      <dgm:prSet/>
      <dgm:spPr>
        <a:xfrm>
          <a:off x="2832873" y="3165019"/>
          <a:ext cx="504806" cy="320552"/>
        </a:xfrm>
      </dgm:spPr>
      <dgm:t>
        <a:bodyPr/>
        <a:lstStyle/>
        <a:p>
          <a:r>
            <a:rPr lang="en-US" dirty="0" smtClean="0">
              <a:latin typeface="Calibri"/>
              <a:ea typeface="+mn-ea"/>
              <a:cs typeface="+mn-cs"/>
            </a:rPr>
            <a:t>WP 2</a:t>
          </a:r>
        </a:p>
        <a:p>
          <a:r>
            <a:rPr lang="en-US" dirty="0" smtClean="0">
              <a:latin typeface="Calibri"/>
              <a:ea typeface="+mn-ea"/>
              <a:cs typeface="+mn-cs"/>
            </a:rPr>
            <a:t>$ 250</a:t>
          </a:r>
          <a:endParaRPr lang="en-US" dirty="0">
            <a:latin typeface="Calibri"/>
            <a:ea typeface="+mn-ea"/>
            <a:cs typeface="+mn-cs"/>
          </a:endParaRPr>
        </a:p>
      </dgm:t>
    </dgm:pt>
    <dgm:pt modelId="{889E3A96-1D5B-4E4C-81EF-9EC5D7E52ADC}" type="parTrans" cxnId="{D9D98982-8D0E-483B-A850-C2A06943C93A}">
      <dgm:prSet/>
      <dgm:spPr>
        <a:xfrm>
          <a:off x="2412201" y="2973045"/>
          <a:ext cx="616985" cy="138688"/>
        </a:xfrm>
      </dgm:spPr>
      <dgm:t>
        <a:bodyPr/>
        <a:lstStyle/>
        <a:p>
          <a:endParaRPr lang="en-US" dirty="0"/>
        </a:p>
      </dgm:t>
    </dgm:pt>
    <dgm:pt modelId="{10B729FF-73D4-4AA5-BAFC-AC553703B6DC}" type="sibTrans" cxnId="{D9D98982-8D0E-483B-A850-C2A06943C93A}">
      <dgm:prSet/>
      <dgm:spPr/>
      <dgm:t>
        <a:bodyPr/>
        <a:lstStyle/>
        <a:p>
          <a:endParaRPr lang="en-US"/>
        </a:p>
      </dgm:t>
    </dgm:pt>
    <dgm:pt modelId="{550C8FF6-D705-40EE-BB49-29F214CCFD86}">
      <dgm:prSet/>
      <dgm:spPr>
        <a:xfrm>
          <a:off x="2524380" y="3640512"/>
          <a:ext cx="504806" cy="320552"/>
        </a:xfrm>
      </dgm:spPr>
      <dgm:t>
        <a:bodyPr/>
        <a:lstStyle/>
        <a:p>
          <a:r>
            <a:rPr lang="en-US" dirty="0" smtClean="0">
              <a:latin typeface="Calibri"/>
              <a:ea typeface="+mn-ea"/>
              <a:cs typeface="+mn-cs"/>
            </a:rPr>
            <a:t>A 5</a:t>
          </a:r>
        </a:p>
        <a:p>
          <a:r>
            <a:rPr lang="en-US" dirty="0" smtClean="0">
              <a:latin typeface="Calibri"/>
              <a:ea typeface="+mn-ea"/>
              <a:cs typeface="+mn-cs"/>
            </a:rPr>
            <a:t>$ 120</a:t>
          </a:r>
          <a:endParaRPr lang="en-US" dirty="0">
            <a:latin typeface="Calibri"/>
            <a:ea typeface="+mn-ea"/>
            <a:cs typeface="+mn-cs"/>
          </a:endParaRPr>
        </a:p>
      </dgm:t>
    </dgm:pt>
    <dgm:pt modelId="{8A7F468F-D3CA-41BF-9876-E9763E2FC9BD}" type="parTrans" cxnId="{A68DA10F-3BDC-4D74-85F4-92883C73A43C}">
      <dgm:prSet/>
      <dgm:spPr>
        <a:xfrm>
          <a:off x="2720694" y="3432286"/>
          <a:ext cx="308492" cy="154940"/>
        </a:xfrm>
      </dgm:spPr>
      <dgm:t>
        <a:bodyPr/>
        <a:lstStyle/>
        <a:p>
          <a:endParaRPr lang="en-US" dirty="0"/>
        </a:p>
      </dgm:t>
    </dgm:pt>
    <dgm:pt modelId="{973FC0A5-516F-4DBB-877F-05C1F23770C9}" type="sibTrans" cxnId="{A68DA10F-3BDC-4D74-85F4-92883C73A43C}">
      <dgm:prSet/>
      <dgm:spPr/>
      <dgm:t>
        <a:bodyPr/>
        <a:lstStyle/>
        <a:p>
          <a:endParaRPr lang="en-US"/>
        </a:p>
      </dgm:t>
    </dgm:pt>
    <dgm:pt modelId="{DE51318A-47B1-4A52-8308-B36893E9C104}">
      <dgm:prSet/>
      <dgm:spPr>
        <a:xfrm>
          <a:off x="3449859" y="3173145"/>
          <a:ext cx="504806" cy="320552"/>
        </a:xfrm>
      </dgm:spPr>
      <dgm:t>
        <a:bodyPr/>
        <a:lstStyle/>
        <a:p>
          <a:r>
            <a:rPr lang="en-US" dirty="0" smtClean="0">
              <a:latin typeface="Calibri"/>
              <a:ea typeface="+mn-ea"/>
              <a:cs typeface="+mn-cs"/>
            </a:rPr>
            <a:t>WP 3</a:t>
          </a:r>
        </a:p>
        <a:p>
          <a:r>
            <a:rPr lang="en-US" dirty="0" smtClean="0">
              <a:latin typeface="Calibri"/>
              <a:ea typeface="+mn-ea"/>
              <a:cs typeface="+mn-cs"/>
            </a:rPr>
            <a:t>$ 400</a:t>
          </a:r>
          <a:endParaRPr lang="en-US" dirty="0">
            <a:latin typeface="Calibri"/>
            <a:ea typeface="+mn-ea"/>
            <a:cs typeface="+mn-cs"/>
          </a:endParaRPr>
        </a:p>
      </dgm:t>
    </dgm:pt>
    <dgm:pt modelId="{90F0E7AB-4758-4D88-A86F-2585A27B1207}" type="parTrans" cxnId="{686938D5-C0E2-44F7-9E15-771076D3590A}">
      <dgm:prSet/>
      <dgm:spPr>
        <a:xfrm>
          <a:off x="2412201" y="2973045"/>
          <a:ext cx="1233971" cy="146814"/>
        </a:xfrm>
      </dgm:spPr>
      <dgm:t>
        <a:bodyPr/>
        <a:lstStyle/>
        <a:p>
          <a:endParaRPr lang="en-US" dirty="0"/>
        </a:p>
      </dgm:t>
    </dgm:pt>
    <dgm:pt modelId="{EC602512-FE52-48FA-A354-B979266C4DCF}" type="sibTrans" cxnId="{686938D5-C0E2-44F7-9E15-771076D3590A}">
      <dgm:prSet/>
      <dgm:spPr/>
      <dgm:t>
        <a:bodyPr/>
        <a:lstStyle/>
        <a:p>
          <a:endParaRPr lang="en-US"/>
        </a:p>
      </dgm:t>
    </dgm:pt>
    <dgm:pt modelId="{A709E134-CC06-4C44-BBD9-B51D26A0E37D}">
      <dgm:prSet/>
      <dgm:spPr>
        <a:xfrm>
          <a:off x="4066844" y="2705778"/>
          <a:ext cx="504806" cy="320552"/>
        </a:xfrm>
      </dgm:spPr>
      <dgm:t>
        <a:bodyPr/>
        <a:lstStyle/>
        <a:p>
          <a:r>
            <a:rPr lang="en-US" dirty="0" smtClean="0">
              <a:latin typeface="Calibri"/>
              <a:ea typeface="+mn-ea"/>
              <a:cs typeface="+mn-cs"/>
            </a:rPr>
            <a:t>CA 2</a:t>
          </a:r>
        </a:p>
        <a:p>
          <a:r>
            <a:rPr lang="en-US" dirty="0" smtClean="0">
              <a:latin typeface="Calibri"/>
              <a:ea typeface="+mn-ea"/>
              <a:cs typeface="+mn-cs"/>
            </a:rPr>
            <a:t>$ 1200</a:t>
          </a:r>
          <a:endParaRPr lang="en-US" dirty="0">
            <a:latin typeface="Calibri"/>
            <a:ea typeface="+mn-ea"/>
            <a:cs typeface="+mn-cs"/>
          </a:endParaRPr>
        </a:p>
      </dgm:t>
    </dgm:pt>
    <dgm:pt modelId="{FFB6922F-F8CB-4E37-9B84-0126E36CF244}" type="parTrans" cxnId="{FE4B3946-E080-400D-8D6E-8D3ADE8E4D46}">
      <dgm:prSet/>
      <dgm:spPr>
        <a:xfrm>
          <a:off x="3337679" y="2505679"/>
          <a:ext cx="925478" cy="146814"/>
        </a:xfrm>
      </dgm:spPr>
      <dgm:t>
        <a:bodyPr/>
        <a:lstStyle/>
        <a:p>
          <a:endParaRPr lang="en-US" dirty="0"/>
        </a:p>
      </dgm:t>
    </dgm:pt>
    <dgm:pt modelId="{31A1B020-B78E-4D2E-A687-606C022C62BD}" type="sibTrans" cxnId="{FE4B3946-E080-400D-8D6E-8D3ADE8E4D46}">
      <dgm:prSet/>
      <dgm:spPr/>
      <dgm:t>
        <a:bodyPr/>
        <a:lstStyle/>
        <a:p>
          <a:endParaRPr lang="en-US"/>
        </a:p>
      </dgm:t>
    </dgm:pt>
    <dgm:pt modelId="{FC644146-507A-4D4C-B184-CC1BEBF6C357}">
      <dgm:prSet/>
      <dgm:spPr>
        <a:xfrm>
          <a:off x="4066844" y="3173145"/>
          <a:ext cx="504806" cy="320552"/>
        </a:xfrm>
      </dgm:spPr>
      <dgm:t>
        <a:bodyPr/>
        <a:lstStyle/>
        <a:p>
          <a:r>
            <a:rPr lang="en-US" dirty="0" smtClean="0">
              <a:latin typeface="Calibri"/>
              <a:ea typeface="+mn-ea"/>
              <a:cs typeface="+mn-cs"/>
            </a:rPr>
            <a:t>WP 4 </a:t>
          </a:r>
        </a:p>
        <a:p>
          <a:r>
            <a:rPr lang="en-US" dirty="0" smtClean="0">
              <a:latin typeface="Calibri"/>
              <a:ea typeface="+mn-ea"/>
              <a:cs typeface="+mn-cs"/>
            </a:rPr>
            <a:t>$ 550</a:t>
          </a:r>
          <a:endParaRPr lang="en-US" dirty="0">
            <a:latin typeface="Calibri"/>
            <a:ea typeface="+mn-ea"/>
            <a:cs typeface="+mn-cs"/>
          </a:endParaRPr>
        </a:p>
      </dgm:t>
    </dgm:pt>
    <dgm:pt modelId="{A527D5B9-D70B-472B-89EA-4362F1A7CCA4}" type="parTrans" cxnId="{5D3CCDFA-8237-4209-949E-E44005ACF54C}">
      <dgm:prSet/>
      <dgm:spPr>
        <a:xfrm>
          <a:off x="4217438" y="2973045"/>
          <a:ext cx="91440" cy="146814"/>
        </a:xfrm>
      </dgm:spPr>
      <dgm:t>
        <a:bodyPr/>
        <a:lstStyle/>
        <a:p>
          <a:endParaRPr lang="en-US" dirty="0"/>
        </a:p>
      </dgm:t>
    </dgm:pt>
    <dgm:pt modelId="{7AFF842F-8443-4781-AF9F-9C8DB66116F1}" type="sibTrans" cxnId="{5D3CCDFA-8237-4209-949E-E44005ACF54C}">
      <dgm:prSet/>
      <dgm:spPr/>
      <dgm:t>
        <a:bodyPr/>
        <a:lstStyle/>
        <a:p>
          <a:endParaRPr lang="en-US"/>
        </a:p>
      </dgm:t>
    </dgm:pt>
    <dgm:pt modelId="{A7507B59-DCC5-49B5-AC94-F2AC6A6FFADD}">
      <dgm:prSet/>
      <dgm:spPr>
        <a:xfrm>
          <a:off x="3141366" y="3640512"/>
          <a:ext cx="504806" cy="320552"/>
        </a:xfrm>
      </dgm:spPr>
      <dgm:t>
        <a:bodyPr/>
        <a:lstStyle/>
        <a:p>
          <a:r>
            <a:rPr lang="en-US" dirty="0" smtClean="0">
              <a:latin typeface="Calibri"/>
              <a:ea typeface="+mn-ea"/>
              <a:cs typeface="+mn-cs"/>
            </a:rPr>
            <a:t>A 6</a:t>
          </a:r>
        </a:p>
        <a:p>
          <a:r>
            <a:rPr lang="en-US" dirty="0" smtClean="0">
              <a:latin typeface="Calibri"/>
              <a:ea typeface="+mn-ea"/>
              <a:cs typeface="+mn-cs"/>
            </a:rPr>
            <a:t>$ 130</a:t>
          </a:r>
          <a:endParaRPr lang="en-US" dirty="0">
            <a:latin typeface="Calibri"/>
            <a:ea typeface="+mn-ea"/>
            <a:cs typeface="+mn-cs"/>
          </a:endParaRPr>
        </a:p>
      </dgm:t>
    </dgm:pt>
    <dgm:pt modelId="{E49E6617-CDD2-40AE-9190-CBD19864163A}" type="parTrans" cxnId="{5BF3BD4E-6405-485B-B11A-DE6CFA5BB634}">
      <dgm:prSet/>
      <dgm:spPr>
        <a:xfrm>
          <a:off x="3029187" y="3432286"/>
          <a:ext cx="308492" cy="154940"/>
        </a:xfrm>
      </dgm:spPr>
      <dgm:t>
        <a:bodyPr/>
        <a:lstStyle/>
        <a:p>
          <a:endParaRPr lang="en-US" dirty="0"/>
        </a:p>
      </dgm:t>
    </dgm:pt>
    <dgm:pt modelId="{2BF74570-F437-46D9-8B4C-CF38C1BE7ED0}" type="sibTrans" cxnId="{5BF3BD4E-6405-485B-B11A-DE6CFA5BB634}">
      <dgm:prSet/>
      <dgm:spPr/>
      <dgm:t>
        <a:bodyPr/>
        <a:lstStyle/>
        <a:p>
          <a:endParaRPr lang="en-US"/>
        </a:p>
      </dgm:t>
    </dgm:pt>
    <dgm:pt modelId="{48FB8219-D067-4A0B-AD03-8485BDF2734D}" type="pres">
      <dgm:prSet presAssocID="{781ACB79-7A0B-4A59-8491-7A51F5605F81}" presName="hierChild1" presStyleCnt="0">
        <dgm:presLayoutVars>
          <dgm:chPref val="1"/>
          <dgm:dir/>
          <dgm:animOne val="branch"/>
          <dgm:animLvl val="lvl"/>
          <dgm:resizeHandles/>
        </dgm:presLayoutVars>
      </dgm:prSet>
      <dgm:spPr/>
      <dgm:t>
        <a:bodyPr/>
        <a:lstStyle/>
        <a:p>
          <a:endParaRPr lang="en-US"/>
        </a:p>
      </dgm:t>
    </dgm:pt>
    <dgm:pt modelId="{5ADDD7A9-403C-4709-AEA7-4B673E61A20A}" type="pres">
      <dgm:prSet presAssocID="{4734FB02-1559-4E72-BB89-FFC45373D973}" presName="hierRoot1" presStyleCnt="0"/>
      <dgm:spPr/>
      <dgm:t>
        <a:bodyPr/>
        <a:lstStyle/>
        <a:p>
          <a:endParaRPr lang="en-US"/>
        </a:p>
      </dgm:t>
    </dgm:pt>
    <dgm:pt modelId="{3B61DBC1-F0D3-4B47-9F99-2DB8AA1148BD}" type="pres">
      <dgm:prSet presAssocID="{4734FB02-1559-4E72-BB89-FFC45373D973}" presName="composite" presStyleCnt="0"/>
      <dgm:spPr/>
      <dgm:t>
        <a:bodyPr/>
        <a:lstStyle/>
        <a:p>
          <a:endParaRPr lang="en-US"/>
        </a:p>
      </dgm:t>
    </dgm:pt>
    <dgm:pt modelId="{B8F32B96-E61A-4A77-8B57-01E61AF911FD}" type="pres">
      <dgm:prSet presAssocID="{4734FB02-1559-4E72-BB89-FFC45373D973}" presName="background" presStyleLbl="node0" presStyleIdx="0" presStyleCnt="1"/>
      <dgm:spPr>
        <a:xfrm>
          <a:off x="3085276" y="315660"/>
          <a:ext cx="504806" cy="320552"/>
        </a:xfrm>
        <a:prstGeom prst="roundRect">
          <a:avLst>
            <a:gd name="adj" fmla="val 10000"/>
          </a:avLst>
        </a:prstGeom>
      </dgm:spPr>
      <dgm:t>
        <a:bodyPr/>
        <a:lstStyle/>
        <a:p>
          <a:endParaRPr lang="en-US"/>
        </a:p>
      </dgm:t>
    </dgm:pt>
    <dgm:pt modelId="{3443EB45-4E49-4EE5-8C50-68BE2F33B9B2}" type="pres">
      <dgm:prSet presAssocID="{4734FB02-1559-4E72-BB89-FFC45373D973}" presName="text" presStyleLbl="fgAcc0" presStyleIdx="0" presStyleCnt="1">
        <dgm:presLayoutVars>
          <dgm:chPref val="3"/>
        </dgm:presLayoutVars>
      </dgm:prSet>
      <dgm:spPr>
        <a:prstGeom prst="roundRect">
          <a:avLst>
            <a:gd name="adj" fmla="val 10000"/>
          </a:avLst>
        </a:prstGeom>
      </dgm:spPr>
      <dgm:t>
        <a:bodyPr/>
        <a:lstStyle/>
        <a:p>
          <a:endParaRPr lang="en-US"/>
        </a:p>
      </dgm:t>
    </dgm:pt>
    <dgm:pt modelId="{E3C19BBF-64E9-4958-A8EF-304FDB1D3A47}" type="pres">
      <dgm:prSet presAssocID="{4734FB02-1559-4E72-BB89-FFC45373D973}" presName="hierChild2" presStyleCnt="0"/>
      <dgm:spPr/>
      <dgm:t>
        <a:bodyPr/>
        <a:lstStyle/>
        <a:p>
          <a:endParaRPr lang="en-US"/>
        </a:p>
      </dgm:t>
    </dgm:pt>
    <dgm:pt modelId="{89C0F1FE-CD79-44D8-A979-F5B2BEFE949C}" type="pres">
      <dgm:prSet presAssocID="{D30E4CAF-7E0C-4D3F-9B4D-5F32DF65706F}" presName="Name10" presStyleLbl="parChTrans1D2" presStyleIdx="0" presStyleCnt="1"/>
      <dgm:spPr>
        <a:custGeom>
          <a:avLst/>
          <a:gdLst/>
          <a:ahLst/>
          <a:cxnLst/>
          <a:rect l="0" t="0" r="0" b="0"/>
          <a:pathLst>
            <a:path>
              <a:moveTo>
                <a:pt x="45720" y="0"/>
              </a:moveTo>
              <a:lnTo>
                <a:pt x="45720" y="146814"/>
              </a:lnTo>
            </a:path>
          </a:pathLst>
        </a:custGeom>
      </dgm:spPr>
      <dgm:t>
        <a:bodyPr/>
        <a:lstStyle/>
        <a:p>
          <a:endParaRPr lang="en-US"/>
        </a:p>
      </dgm:t>
    </dgm:pt>
    <dgm:pt modelId="{9CE260C0-19D8-4D5A-BBF3-3FDF66BE05CE}" type="pres">
      <dgm:prSet presAssocID="{AB95DCAE-BEA4-4A92-8D0A-5048AD3951FB}" presName="hierRoot2" presStyleCnt="0"/>
      <dgm:spPr/>
      <dgm:t>
        <a:bodyPr/>
        <a:lstStyle/>
        <a:p>
          <a:endParaRPr lang="en-US"/>
        </a:p>
      </dgm:t>
    </dgm:pt>
    <dgm:pt modelId="{A31BB6B6-8607-42F7-A219-6E0CEE36E72A}" type="pres">
      <dgm:prSet presAssocID="{AB95DCAE-BEA4-4A92-8D0A-5048AD3951FB}" presName="composite2" presStyleCnt="0"/>
      <dgm:spPr/>
      <dgm:t>
        <a:bodyPr/>
        <a:lstStyle/>
        <a:p>
          <a:endParaRPr lang="en-US"/>
        </a:p>
      </dgm:t>
    </dgm:pt>
    <dgm:pt modelId="{0B7C6840-D3EA-455E-BC58-4725523DBAFB}" type="pres">
      <dgm:prSet presAssocID="{AB95DCAE-BEA4-4A92-8D0A-5048AD3951FB}" presName="background2" presStyleLbl="node2" presStyleIdx="0" presStyleCnt="1"/>
      <dgm:spPr>
        <a:xfrm>
          <a:off x="3085276" y="783027"/>
          <a:ext cx="504806" cy="320552"/>
        </a:xfrm>
        <a:prstGeom prst="roundRect">
          <a:avLst>
            <a:gd name="adj" fmla="val 10000"/>
          </a:avLst>
        </a:prstGeom>
      </dgm:spPr>
      <dgm:t>
        <a:bodyPr/>
        <a:lstStyle/>
        <a:p>
          <a:endParaRPr lang="en-US"/>
        </a:p>
      </dgm:t>
    </dgm:pt>
    <dgm:pt modelId="{66DA3F4B-1421-47E9-87FF-7E72192BC8B2}" type="pres">
      <dgm:prSet presAssocID="{AB95DCAE-BEA4-4A92-8D0A-5048AD3951FB}" presName="text2" presStyleLbl="fgAcc2" presStyleIdx="0" presStyleCnt="1">
        <dgm:presLayoutVars>
          <dgm:chPref val="3"/>
        </dgm:presLayoutVars>
      </dgm:prSet>
      <dgm:spPr>
        <a:prstGeom prst="roundRect">
          <a:avLst>
            <a:gd name="adj" fmla="val 10000"/>
          </a:avLst>
        </a:prstGeom>
      </dgm:spPr>
      <dgm:t>
        <a:bodyPr/>
        <a:lstStyle/>
        <a:p>
          <a:endParaRPr lang="en-US"/>
        </a:p>
      </dgm:t>
    </dgm:pt>
    <dgm:pt modelId="{7B1BE598-D544-4AE9-BF66-60283BAE0081}" type="pres">
      <dgm:prSet presAssocID="{AB95DCAE-BEA4-4A92-8D0A-5048AD3951FB}" presName="hierChild3" presStyleCnt="0"/>
      <dgm:spPr/>
      <dgm:t>
        <a:bodyPr/>
        <a:lstStyle/>
        <a:p>
          <a:endParaRPr lang="en-US"/>
        </a:p>
      </dgm:t>
    </dgm:pt>
    <dgm:pt modelId="{6E4EE781-7E63-4437-9AF4-1AA58EC166DE}" type="pres">
      <dgm:prSet presAssocID="{5F13FD96-E647-47FE-AABD-DD6021306166}" presName="Name17" presStyleLbl="parChTrans1D3" presStyleIdx="0" presStyleCnt="1"/>
      <dgm:spPr>
        <a:custGeom>
          <a:avLst/>
          <a:gdLst/>
          <a:ahLst/>
          <a:cxnLst/>
          <a:rect l="0" t="0" r="0" b="0"/>
          <a:pathLst>
            <a:path>
              <a:moveTo>
                <a:pt x="45720" y="0"/>
              </a:moveTo>
              <a:lnTo>
                <a:pt x="45720" y="146814"/>
              </a:lnTo>
            </a:path>
          </a:pathLst>
        </a:custGeom>
      </dgm:spPr>
      <dgm:t>
        <a:bodyPr/>
        <a:lstStyle/>
        <a:p>
          <a:endParaRPr lang="en-US"/>
        </a:p>
      </dgm:t>
    </dgm:pt>
    <dgm:pt modelId="{CE4CE2AF-A97B-4B36-832D-3A33A739A85B}" type="pres">
      <dgm:prSet presAssocID="{DCC6B9C6-23C4-44E5-9F9C-4524C05D1500}" presName="hierRoot3" presStyleCnt="0"/>
      <dgm:spPr/>
      <dgm:t>
        <a:bodyPr/>
        <a:lstStyle/>
        <a:p>
          <a:endParaRPr lang="en-US"/>
        </a:p>
      </dgm:t>
    </dgm:pt>
    <dgm:pt modelId="{0FD4C332-25EA-4ED7-873C-9B58A4600362}" type="pres">
      <dgm:prSet presAssocID="{DCC6B9C6-23C4-44E5-9F9C-4524C05D1500}" presName="composite3" presStyleCnt="0"/>
      <dgm:spPr/>
      <dgm:t>
        <a:bodyPr/>
        <a:lstStyle/>
        <a:p>
          <a:endParaRPr lang="en-US"/>
        </a:p>
      </dgm:t>
    </dgm:pt>
    <dgm:pt modelId="{4D7B07BB-64B6-4D77-B224-26E1BE9BC97E}" type="pres">
      <dgm:prSet presAssocID="{DCC6B9C6-23C4-44E5-9F9C-4524C05D1500}" presName="background3" presStyleLbl="node3" presStyleIdx="0" presStyleCnt="1"/>
      <dgm:spPr>
        <a:xfrm>
          <a:off x="3085276" y="1250394"/>
          <a:ext cx="504806" cy="320552"/>
        </a:xfrm>
        <a:prstGeom prst="roundRect">
          <a:avLst>
            <a:gd name="adj" fmla="val 10000"/>
          </a:avLst>
        </a:prstGeom>
      </dgm:spPr>
      <dgm:t>
        <a:bodyPr/>
        <a:lstStyle/>
        <a:p>
          <a:endParaRPr lang="en-US"/>
        </a:p>
      </dgm:t>
    </dgm:pt>
    <dgm:pt modelId="{08179F04-7861-423C-AC24-E25CCB76E408}" type="pres">
      <dgm:prSet presAssocID="{DCC6B9C6-23C4-44E5-9F9C-4524C05D1500}" presName="text3" presStyleLbl="fgAcc3" presStyleIdx="0" presStyleCnt="1">
        <dgm:presLayoutVars>
          <dgm:chPref val="3"/>
        </dgm:presLayoutVars>
      </dgm:prSet>
      <dgm:spPr>
        <a:prstGeom prst="roundRect">
          <a:avLst>
            <a:gd name="adj" fmla="val 10000"/>
          </a:avLst>
        </a:prstGeom>
      </dgm:spPr>
      <dgm:t>
        <a:bodyPr/>
        <a:lstStyle/>
        <a:p>
          <a:endParaRPr lang="en-US"/>
        </a:p>
      </dgm:t>
    </dgm:pt>
    <dgm:pt modelId="{9EDBCE4A-B99D-4D31-9848-44A8C557E24F}" type="pres">
      <dgm:prSet presAssocID="{DCC6B9C6-23C4-44E5-9F9C-4524C05D1500}" presName="hierChild4" presStyleCnt="0"/>
      <dgm:spPr/>
      <dgm:t>
        <a:bodyPr/>
        <a:lstStyle/>
        <a:p>
          <a:endParaRPr lang="en-US"/>
        </a:p>
      </dgm:t>
    </dgm:pt>
    <dgm:pt modelId="{7B332140-98EF-413F-A38A-BCCD363A08F8}" type="pres">
      <dgm:prSet presAssocID="{7CC69934-1D4A-4F6D-B9D4-BA456AF51859}" presName="Name23" presStyleLbl="parChTrans1D4" presStyleIdx="0" presStyleCnt="14"/>
      <dgm:spPr>
        <a:custGeom>
          <a:avLst/>
          <a:gdLst/>
          <a:ahLst/>
          <a:cxnLst/>
          <a:rect l="0" t="0" r="0" b="0"/>
          <a:pathLst>
            <a:path>
              <a:moveTo>
                <a:pt x="45720" y="0"/>
              </a:moveTo>
              <a:lnTo>
                <a:pt x="45720" y="146814"/>
              </a:lnTo>
            </a:path>
          </a:pathLst>
        </a:custGeom>
      </dgm:spPr>
      <dgm:t>
        <a:bodyPr/>
        <a:lstStyle/>
        <a:p>
          <a:endParaRPr lang="en-US"/>
        </a:p>
      </dgm:t>
    </dgm:pt>
    <dgm:pt modelId="{B4F3C499-A87B-4E3B-B52F-E1E48F7E7267}" type="pres">
      <dgm:prSet presAssocID="{8D0E3081-1FCB-4865-BE5C-EB4DA177FD27}" presName="hierRoot4" presStyleCnt="0"/>
      <dgm:spPr/>
      <dgm:t>
        <a:bodyPr/>
        <a:lstStyle/>
        <a:p>
          <a:endParaRPr lang="en-US"/>
        </a:p>
      </dgm:t>
    </dgm:pt>
    <dgm:pt modelId="{51EB3C5E-F053-4110-904A-797D91CFBF39}" type="pres">
      <dgm:prSet presAssocID="{8D0E3081-1FCB-4865-BE5C-EB4DA177FD27}" presName="composite4" presStyleCnt="0"/>
      <dgm:spPr/>
      <dgm:t>
        <a:bodyPr/>
        <a:lstStyle/>
        <a:p>
          <a:endParaRPr lang="en-US"/>
        </a:p>
      </dgm:t>
    </dgm:pt>
    <dgm:pt modelId="{63A3E117-27AF-45A4-85BB-C10C55F39035}" type="pres">
      <dgm:prSet presAssocID="{8D0E3081-1FCB-4865-BE5C-EB4DA177FD27}" presName="background4" presStyleLbl="node4" presStyleIdx="0" presStyleCnt="14"/>
      <dgm:spPr>
        <a:xfrm>
          <a:off x="3085276" y="1717760"/>
          <a:ext cx="504806" cy="320552"/>
        </a:xfrm>
        <a:prstGeom prst="roundRect">
          <a:avLst>
            <a:gd name="adj" fmla="val 10000"/>
          </a:avLst>
        </a:prstGeom>
      </dgm:spPr>
      <dgm:t>
        <a:bodyPr/>
        <a:lstStyle/>
        <a:p>
          <a:endParaRPr lang="en-US"/>
        </a:p>
      </dgm:t>
    </dgm:pt>
    <dgm:pt modelId="{BACC4F74-3C1B-4EBC-80D8-4F73283E6F34}" type="pres">
      <dgm:prSet presAssocID="{8D0E3081-1FCB-4865-BE5C-EB4DA177FD27}" presName="text4" presStyleLbl="fgAcc4" presStyleIdx="0" presStyleCnt="14" custLinFactNeighborX="2525" custLinFactNeighborY="-2766">
        <dgm:presLayoutVars>
          <dgm:chPref val="3"/>
        </dgm:presLayoutVars>
      </dgm:prSet>
      <dgm:spPr>
        <a:prstGeom prst="roundRect">
          <a:avLst>
            <a:gd name="adj" fmla="val 10000"/>
          </a:avLst>
        </a:prstGeom>
      </dgm:spPr>
      <dgm:t>
        <a:bodyPr/>
        <a:lstStyle/>
        <a:p>
          <a:endParaRPr lang="en-US"/>
        </a:p>
      </dgm:t>
    </dgm:pt>
    <dgm:pt modelId="{836D1924-1D11-4BE2-814C-456F02A74BB1}" type="pres">
      <dgm:prSet presAssocID="{8D0E3081-1FCB-4865-BE5C-EB4DA177FD27}" presName="hierChild5" presStyleCnt="0"/>
      <dgm:spPr/>
      <dgm:t>
        <a:bodyPr/>
        <a:lstStyle/>
        <a:p>
          <a:endParaRPr lang="en-US"/>
        </a:p>
      </dgm:t>
    </dgm:pt>
    <dgm:pt modelId="{80957611-9C9F-4787-9DDB-93C522D10189}" type="pres">
      <dgm:prSet presAssocID="{3FD048E1-901E-4ABF-88A9-E304CCC1F514}" presName="Name23" presStyleLbl="parChTrans1D4" presStyleIdx="1" presStyleCnt="14"/>
      <dgm:spPr>
        <a:custGeom>
          <a:avLst/>
          <a:gdLst/>
          <a:ahLst/>
          <a:cxnLst/>
          <a:rect l="0" t="0" r="0" b="0"/>
          <a:pathLst>
            <a:path>
              <a:moveTo>
                <a:pt x="45720" y="0"/>
              </a:moveTo>
              <a:lnTo>
                <a:pt x="45720" y="146814"/>
              </a:lnTo>
            </a:path>
          </a:pathLst>
        </a:custGeom>
      </dgm:spPr>
      <dgm:t>
        <a:bodyPr/>
        <a:lstStyle/>
        <a:p>
          <a:endParaRPr lang="en-US"/>
        </a:p>
      </dgm:t>
    </dgm:pt>
    <dgm:pt modelId="{BDDF130F-D111-4B0F-9E80-7F6935A6AA5C}" type="pres">
      <dgm:prSet presAssocID="{51373F55-003A-4700-A241-84CA0C4B90CF}" presName="hierRoot4" presStyleCnt="0"/>
      <dgm:spPr/>
      <dgm:t>
        <a:bodyPr/>
        <a:lstStyle/>
        <a:p>
          <a:endParaRPr lang="en-US"/>
        </a:p>
      </dgm:t>
    </dgm:pt>
    <dgm:pt modelId="{3E09823A-F36F-48EA-925E-6952C833DF17}" type="pres">
      <dgm:prSet presAssocID="{51373F55-003A-4700-A241-84CA0C4B90CF}" presName="composite4" presStyleCnt="0"/>
      <dgm:spPr/>
      <dgm:t>
        <a:bodyPr/>
        <a:lstStyle/>
        <a:p>
          <a:endParaRPr lang="en-US"/>
        </a:p>
      </dgm:t>
    </dgm:pt>
    <dgm:pt modelId="{C37BA612-9B44-47DE-9A93-D131A012E924}" type="pres">
      <dgm:prSet presAssocID="{51373F55-003A-4700-A241-84CA0C4B90CF}" presName="background4" presStyleLbl="node4" presStyleIdx="1" presStyleCnt="14"/>
      <dgm:spPr>
        <a:xfrm>
          <a:off x="3085276" y="2185127"/>
          <a:ext cx="504806" cy="320552"/>
        </a:xfrm>
        <a:prstGeom prst="roundRect">
          <a:avLst>
            <a:gd name="adj" fmla="val 10000"/>
          </a:avLst>
        </a:prstGeom>
      </dgm:spPr>
      <dgm:t>
        <a:bodyPr/>
        <a:lstStyle/>
        <a:p>
          <a:endParaRPr lang="en-US"/>
        </a:p>
      </dgm:t>
    </dgm:pt>
    <dgm:pt modelId="{E291EFB4-D5A0-4655-AB28-7815A2F28101}" type="pres">
      <dgm:prSet presAssocID="{51373F55-003A-4700-A241-84CA0C4B90CF}" presName="text4" presStyleLbl="fgAcc4" presStyleIdx="1" presStyleCnt="14">
        <dgm:presLayoutVars>
          <dgm:chPref val="3"/>
        </dgm:presLayoutVars>
      </dgm:prSet>
      <dgm:spPr>
        <a:prstGeom prst="roundRect">
          <a:avLst>
            <a:gd name="adj" fmla="val 10000"/>
          </a:avLst>
        </a:prstGeom>
      </dgm:spPr>
      <dgm:t>
        <a:bodyPr/>
        <a:lstStyle/>
        <a:p>
          <a:endParaRPr lang="en-US"/>
        </a:p>
      </dgm:t>
    </dgm:pt>
    <dgm:pt modelId="{D3A04940-B78F-48CD-BDCA-48B44BDBD247}" type="pres">
      <dgm:prSet presAssocID="{51373F55-003A-4700-A241-84CA0C4B90CF}" presName="hierChild5" presStyleCnt="0"/>
      <dgm:spPr/>
      <dgm:t>
        <a:bodyPr/>
        <a:lstStyle/>
        <a:p>
          <a:endParaRPr lang="en-US"/>
        </a:p>
      </dgm:t>
    </dgm:pt>
    <dgm:pt modelId="{C3293A19-797D-4A5A-B2BC-DB446D5D8716}" type="pres">
      <dgm:prSet presAssocID="{2A50E3FB-00B8-4C4E-BF59-520C14DB8064}" presName="Name23" presStyleLbl="parChTrans1D4" presStyleIdx="2" presStyleCnt="14"/>
      <dgm:spPr>
        <a:custGeom>
          <a:avLst/>
          <a:gdLst/>
          <a:ahLst/>
          <a:cxnLst/>
          <a:rect l="0" t="0" r="0" b="0"/>
          <a:pathLst>
            <a:path>
              <a:moveTo>
                <a:pt x="925478" y="0"/>
              </a:moveTo>
              <a:lnTo>
                <a:pt x="925478" y="100049"/>
              </a:lnTo>
              <a:lnTo>
                <a:pt x="0" y="100049"/>
              </a:lnTo>
              <a:lnTo>
                <a:pt x="0" y="146814"/>
              </a:lnTo>
            </a:path>
          </a:pathLst>
        </a:custGeom>
      </dgm:spPr>
      <dgm:t>
        <a:bodyPr/>
        <a:lstStyle/>
        <a:p>
          <a:endParaRPr lang="en-US"/>
        </a:p>
      </dgm:t>
    </dgm:pt>
    <dgm:pt modelId="{C18979B9-E837-4BA7-B13F-CD03983396C1}" type="pres">
      <dgm:prSet presAssocID="{10AC2520-FDD7-4AEC-AC70-98FBD5349DCE}" presName="hierRoot4" presStyleCnt="0"/>
      <dgm:spPr/>
      <dgm:t>
        <a:bodyPr/>
        <a:lstStyle/>
        <a:p>
          <a:endParaRPr lang="en-US"/>
        </a:p>
      </dgm:t>
    </dgm:pt>
    <dgm:pt modelId="{92E64CFE-26D2-47D7-94E2-5FA98B167B93}" type="pres">
      <dgm:prSet presAssocID="{10AC2520-FDD7-4AEC-AC70-98FBD5349DCE}" presName="composite4" presStyleCnt="0"/>
      <dgm:spPr/>
      <dgm:t>
        <a:bodyPr/>
        <a:lstStyle/>
        <a:p>
          <a:endParaRPr lang="en-US"/>
        </a:p>
      </dgm:t>
    </dgm:pt>
    <dgm:pt modelId="{4EE875CC-124C-416F-B5DA-55FDC626B2F7}" type="pres">
      <dgm:prSet presAssocID="{10AC2520-FDD7-4AEC-AC70-98FBD5349DCE}" presName="background4" presStyleLbl="node4" presStyleIdx="2" presStyleCnt="14"/>
      <dgm:spPr>
        <a:xfrm>
          <a:off x="2159798" y="2652493"/>
          <a:ext cx="504806" cy="320552"/>
        </a:xfrm>
        <a:prstGeom prst="roundRect">
          <a:avLst>
            <a:gd name="adj" fmla="val 10000"/>
          </a:avLst>
        </a:prstGeom>
      </dgm:spPr>
      <dgm:t>
        <a:bodyPr/>
        <a:lstStyle/>
        <a:p>
          <a:endParaRPr lang="en-US"/>
        </a:p>
      </dgm:t>
    </dgm:pt>
    <dgm:pt modelId="{6E37CC13-4C9C-4C22-BC82-590F08392502}" type="pres">
      <dgm:prSet presAssocID="{10AC2520-FDD7-4AEC-AC70-98FBD5349DCE}" presName="text4" presStyleLbl="fgAcc4" presStyleIdx="2" presStyleCnt="14">
        <dgm:presLayoutVars>
          <dgm:chPref val="3"/>
        </dgm:presLayoutVars>
      </dgm:prSet>
      <dgm:spPr>
        <a:prstGeom prst="roundRect">
          <a:avLst>
            <a:gd name="adj" fmla="val 10000"/>
          </a:avLst>
        </a:prstGeom>
      </dgm:spPr>
      <dgm:t>
        <a:bodyPr/>
        <a:lstStyle/>
        <a:p>
          <a:endParaRPr lang="en-US"/>
        </a:p>
      </dgm:t>
    </dgm:pt>
    <dgm:pt modelId="{055E89C9-D0A7-424F-85EA-550263C3F3C5}" type="pres">
      <dgm:prSet presAssocID="{10AC2520-FDD7-4AEC-AC70-98FBD5349DCE}" presName="hierChild5" presStyleCnt="0"/>
      <dgm:spPr/>
      <dgm:t>
        <a:bodyPr/>
        <a:lstStyle/>
        <a:p>
          <a:endParaRPr lang="en-US"/>
        </a:p>
      </dgm:t>
    </dgm:pt>
    <dgm:pt modelId="{B0B4F9F9-6C92-4ACC-A30C-DBB918CD7F99}" type="pres">
      <dgm:prSet presAssocID="{A2E063BE-4EA6-4D46-9152-F0ACB7C8BF59}" presName="Name23" presStyleLbl="parChTrans1D4" presStyleIdx="3" presStyleCnt="14"/>
      <dgm:spPr>
        <a:custGeom>
          <a:avLst/>
          <a:gdLst/>
          <a:ahLst/>
          <a:cxnLst/>
          <a:rect l="0" t="0" r="0" b="0"/>
          <a:pathLst>
            <a:path>
              <a:moveTo>
                <a:pt x="1233971" y="0"/>
              </a:moveTo>
              <a:lnTo>
                <a:pt x="1233971" y="100049"/>
              </a:lnTo>
              <a:lnTo>
                <a:pt x="0" y="100049"/>
              </a:lnTo>
              <a:lnTo>
                <a:pt x="0" y="146814"/>
              </a:lnTo>
            </a:path>
          </a:pathLst>
        </a:custGeom>
      </dgm:spPr>
      <dgm:t>
        <a:bodyPr/>
        <a:lstStyle/>
        <a:p>
          <a:endParaRPr lang="en-US"/>
        </a:p>
      </dgm:t>
    </dgm:pt>
    <dgm:pt modelId="{4A40D3EF-CCD3-432A-AFEA-37F66911529F}" type="pres">
      <dgm:prSet presAssocID="{022DB27B-9B61-4EDB-B2B2-1A8CC1A815F2}" presName="hierRoot4" presStyleCnt="0"/>
      <dgm:spPr/>
      <dgm:t>
        <a:bodyPr/>
        <a:lstStyle/>
        <a:p>
          <a:endParaRPr lang="en-US"/>
        </a:p>
      </dgm:t>
    </dgm:pt>
    <dgm:pt modelId="{4A70CB74-2625-4662-95C7-59AAF9038063}" type="pres">
      <dgm:prSet presAssocID="{022DB27B-9B61-4EDB-B2B2-1A8CC1A815F2}" presName="composite4" presStyleCnt="0"/>
      <dgm:spPr/>
      <dgm:t>
        <a:bodyPr/>
        <a:lstStyle/>
        <a:p>
          <a:endParaRPr lang="en-US"/>
        </a:p>
      </dgm:t>
    </dgm:pt>
    <dgm:pt modelId="{52041684-F204-4271-9A9F-5E9641D2A29C}" type="pres">
      <dgm:prSet presAssocID="{022DB27B-9B61-4EDB-B2B2-1A8CC1A815F2}" presName="background4" presStyleLbl="node4" presStyleIdx="3" presStyleCnt="14"/>
      <dgm:spPr>
        <a:xfrm>
          <a:off x="925827" y="3119860"/>
          <a:ext cx="504806" cy="320552"/>
        </a:xfrm>
        <a:prstGeom prst="roundRect">
          <a:avLst>
            <a:gd name="adj" fmla="val 10000"/>
          </a:avLst>
        </a:prstGeom>
      </dgm:spPr>
      <dgm:t>
        <a:bodyPr/>
        <a:lstStyle/>
        <a:p>
          <a:endParaRPr lang="en-US"/>
        </a:p>
      </dgm:t>
    </dgm:pt>
    <dgm:pt modelId="{80661422-A137-43D9-BCD7-A14B919ACE6A}" type="pres">
      <dgm:prSet presAssocID="{022DB27B-9B61-4EDB-B2B2-1A8CC1A815F2}" presName="text4" presStyleLbl="fgAcc4" presStyleIdx="3" presStyleCnt="14">
        <dgm:presLayoutVars>
          <dgm:chPref val="3"/>
        </dgm:presLayoutVars>
      </dgm:prSet>
      <dgm:spPr>
        <a:prstGeom prst="roundRect">
          <a:avLst>
            <a:gd name="adj" fmla="val 10000"/>
          </a:avLst>
        </a:prstGeom>
      </dgm:spPr>
      <dgm:t>
        <a:bodyPr/>
        <a:lstStyle/>
        <a:p>
          <a:endParaRPr lang="en-US"/>
        </a:p>
      </dgm:t>
    </dgm:pt>
    <dgm:pt modelId="{63286B6C-5D11-4FA2-B44F-D123C34FF797}" type="pres">
      <dgm:prSet presAssocID="{022DB27B-9B61-4EDB-B2B2-1A8CC1A815F2}" presName="hierChild5" presStyleCnt="0"/>
      <dgm:spPr/>
      <dgm:t>
        <a:bodyPr/>
        <a:lstStyle/>
        <a:p>
          <a:endParaRPr lang="en-US"/>
        </a:p>
      </dgm:t>
    </dgm:pt>
    <dgm:pt modelId="{972FCEA7-7AA4-4DF6-BF16-681A55AF3D38}" type="pres">
      <dgm:prSet presAssocID="{3DCD0629-3FAA-437B-AEC7-B4D2E337D820}" presName="Name23" presStyleLbl="parChTrans1D4" presStyleIdx="4" presStyleCnt="14"/>
      <dgm:spPr>
        <a:custGeom>
          <a:avLst/>
          <a:gdLst/>
          <a:ahLst/>
          <a:cxnLst/>
          <a:rect l="0" t="0" r="0" b="0"/>
          <a:pathLst>
            <a:path>
              <a:moveTo>
                <a:pt x="925478" y="0"/>
              </a:moveTo>
              <a:lnTo>
                <a:pt x="925478" y="100049"/>
              </a:lnTo>
              <a:lnTo>
                <a:pt x="0" y="100049"/>
              </a:lnTo>
              <a:lnTo>
                <a:pt x="0" y="146814"/>
              </a:lnTo>
            </a:path>
          </a:pathLst>
        </a:custGeom>
      </dgm:spPr>
      <dgm:t>
        <a:bodyPr/>
        <a:lstStyle/>
        <a:p>
          <a:endParaRPr lang="en-US"/>
        </a:p>
      </dgm:t>
    </dgm:pt>
    <dgm:pt modelId="{422CD46C-3E7E-4FDE-BCC1-0D2024C1AE56}" type="pres">
      <dgm:prSet presAssocID="{1E628684-FD2E-4724-B2AD-21F756E9788A}" presName="hierRoot4" presStyleCnt="0"/>
      <dgm:spPr/>
      <dgm:t>
        <a:bodyPr/>
        <a:lstStyle/>
        <a:p>
          <a:endParaRPr lang="en-US"/>
        </a:p>
      </dgm:t>
    </dgm:pt>
    <dgm:pt modelId="{2C822D0B-0539-4186-9F22-1CFEF739F144}" type="pres">
      <dgm:prSet presAssocID="{1E628684-FD2E-4724-B2AD-21F756E9788A}" presName="composite4" presStyleCnt="0"/>
      <dgm:spPr/>
      <dgm:t>
        <a:bodyPr/>
        <a:lstStyle/>
        <a:p>
          <a:endParaRPr lang="en-US"/>
        </a:p>
      </dgm:t>
    </dgm:pt>
    <dgm:pt modelId="{D6831979-9DAD-4254-8FF9-9ECC878D26D7}" type="pres">
      <dgm:prSet presAssocID="{1E628684-FD2E-4724-B2AD-21F756E9788A}" presName="background4" presStyleLbl="node4" presStyleIdx="4" presStyleCnt="14"/>
      <dgm:spPr>
        <a:xfrm>
          <a:off x="348" y="3587226"/>
          <a:ext cx="504806" cy="320552"/>
        </a:xfrm>
        <a:prstGeom prst="roundRect">
          <a:avLst>
            <a:gd name="adj" fmla="val 10000"/>
          </a:avLst>
        </a:prstGeom>
      </dgm:spPr>
      <dgm:t>
        <a:bodyPr/>
        <a:lstStyle/>
        <a:p>
          <a:endParaRPr lang="en-US"/>
        </a:p>
      </dgm:t>
    </dgm:pt>
    <dgm:pt modelId="{8EFF6725-2E8B-419F-ADEC-742647893F01}" type="pres">
      <dgm:prSet presAssocID="{1E628684-FD2E-4724-B2AD-21F756E9788A}" presName="text4" presStyleLbl="fgAcc4" presStyleIdx="4" presStyleCnt="14">
        <dgm:presLayoutVars>
          <dgm:chPref val="3"/>
        </dgm:presLayoutVars>
      </dgm:prSet>
      <dgm:spPr>
        <a:prstGeom prst="roundRect">
          <a:avLst>
            <a:gd name="adj" fmla="val 10000"/>
          </a:avLst>
        </a:prstGeom>
      </dgm:spPr>
      <dgm:t>
        <a:bodyPr/>
        <a:lstStyle/>
        <a:p>
          <a:endParaRPr lang="en-US"/>
        </a:p>
      </dgm:t>
    </dgm:pt>
    <dgm:pt modelId="{3984D7D7-1C08-4D7D-BEDA-C8FADFC6D198}" type="pres">
      <dgm:prSet presAssocID="{1E628684-FD2E-4724-B2AD-21F756E9788A}" presName="hierChild5" presStyleCnt="0"/>
      <dgm:spPr/>
      <dgm:t>
        <a:bodyPr/>
        <a:lstStyle/>
        <a:p>
          <a:endParaRPr lang="en-US"/>
        </a:p>
      </dgm:t>
    </dgm:pt>
    <dgm:pt modelId="{448A358E-AFDD-4DDE-B25C-97DD0BE6F13C}" type="pres">
      <dgm:prSet presAssocID="{1965E11D-5E7A-428B-800F-BEF03AF574C4}" presName="Name23" presStyleLbl="parChTrans1D4" presStyleIdx="5" presStyleCnt="14"/>
      <dgm:spPr>
        <a:custGeom>
          <a:avLst/>
          <a:gdLst/>
          <a:ahLst/>
          <a:cxnLst/>
          <a:rect l="0" t="0" r="0" b="0"/>
          <a:pathLst>
            <a:path>
              <a:moveTo>
                <a:pt x="275988" y="0"/>
              </a:moveTo>
              <a:lnTo>
                <a:pt x="275988" y="116301"/>
              </a:lnTo>
              <a:lnTo>
                <a:pt x="0" y="116301"/>
              </a:lnTo>
              <a:lnTo>
                <a:pt x="0" y="163066"/>
              </a:lnTo>
            </a:path>
          </a:pathLst>
        </a:custGeom>
      </dgm:spPr>
      <dgm:t>
        <a:bodyPr/>
        <a:lstStyle/>
        <a:p>
          <a:endParaRPr lang="en-US"/>
        </a:p>
      </dgm:t>
    </dgm:pt>
    <dgm:pt modelId="{3914EA51-9743-4B22-9199-F0C36E3D40D0}" type="pres">
      <dgm:prSet presAssocID="{3F3A15A0-5D1B-4BB1-A2C0-D7B06031B42C}" presName="hierRoot4" presStyleCnt="0"/>
      <dgm:spPr/>
      <dgm:t>
        <a:bodyPr/>
        <a:lstStyle/>
        <a:p>
          <a:endParaRPr lang="en-US"/>
        </a:p>
      </dgm:t>
    </dgm:pt>
    <dgm:pt modelId="{3463156C-57E3-4ACB-A22E-E2E261F35FF8}" type="pres">
      <dgm:prSet presAssocID="{3F3A15A0-5D1B-4BB1-A2C0-D7B06031B42C}" presName="composite4" presStyleCnt="0"/>
      <dgm:spPr/>
      <dgm:t>
        <a:bodyPr/>
        <a:lstStyle/>
        <a:p>
          <a:endParaRPr lang="en-US"/>
        </a:p>
      </dgm:t>
    </dgm:pt>
    <dgm:pt modelId="{E492C718-B0EE-42C2-961E-B716A45B9CEB}" type="pres">
      <dgm:prSet presAssocID="{3F3A15A0-5D1B-4BB1-A2C0-D7B06031B42C}" presName="background4" presStyleLbl="node4" presStyleIdx="5" presStyleCnt="14"/>
      <dgm:spPr>
        <a:xfrm>
          <a:off x="649838" y="3603478"/>
          <a:ext cx="504806" cy="320552"/>
        </a:xfrm>
        <a:prstGeom prst="roundRect">
          <a:avLst>
            <a:gd name="adj" fmla="val 10000"/>
          </a:avLst>
        </a:prstGeom>
      </dgm:spPr>
      <dgm:t>
        <a:bodyPr/>
        <a:lstStyle/>
        <a:p>
          <a:endParaRPr lang="en-US"/>
        </a:p>
      </dgm:t>
    </dgm:pt>
    <dgm:pt modelId="{A266A59A-2B64-4B56-B66D-49FC5BB801A2}" type="pres">
      <dgm:prSet presAssocID="{3F3A15A0-5D1B-4BB1-A2C0-D7B06031B42C}" presName="text4" presStyleLbl="fgAcc4" presStyleIdx="5" presStyleCnt="14" custLinFactNeighborX="6439" custLinFactNeighborY="5070">
        <dgm:presLayoutVars>
          <dgm:chPref val="3"/>
        </dgm:presLayoutVars>
      </dgm:prSet>
      <dgm:spPr>
        <a:prstGeom prst="roundRect">
          <a:avLst>
            <a:gd name="adj" fmla="val 10000"/>
          </a:avLst>
        </a:prstGeom>
      </dgm:spPr>
      <dgm:t>
        <a:bodyPr/>
        <a:lstStyle/>
        <a:p>
          <a:endParaRPr lang="en-US"/>
        </a:p>
      </dgm:t>
    </dgm:pt>
    <dgm:pt modelId="{34B758E3-1A40-40BF-85AA-57377C3D7FA0}" type="pres">
      <dgm:prSet presAssocID="{3F3A15A0-5D1B-4BB1-A2C0-D7B06031B42C}" presName="hierChild5" presStyleCnt="0"/>
      <dgm:spPr/>
      <dgm:t>
        <a:bodyPr/>
        <a:lstStyle/>
        <a:p>
          <a:endParaRPr lang="en-US"/>
        </a:p>
      </dgm:t>
    </dgm:pt>
    <dgm:pt modelId="{F565E44C-4381-4AD0-80F6-74287A16DC13}" type="pres">
      <dgm:prSet presAssocID="{8EA99948-D62F-427F-AD47-250FFCBF70E5}" presName="Name23" presStyleLbl="parChTrans1D4" presStyleIdx="6" presStyleCnt="14"/>
      <dgm:spPr>
        <a:custGeom>
          <a:avLst/>
          <a:gdLst/>
          <a:ahLst/>
          <a:cxnLst/>
          <a:rect l="0" t="0" r="0" b="0"/>
          <a:pathLst>
            <a:path>
              <a:moveTo>
                <a:pt x="0" y="0"/>
              </a:moveTo>
              <a:lnTo>
                <a:pt x="0" y="100049"/>
              </a:lnTo>
              <a:lnTo>
                <a:pt x="308492" y="100049"/>
              </a:lnTo>
              <a:lnTo>
                <a:pt x="308492" y="146814"/>
              </a:lnTo>
            </a:path>
          </a:pathLst>
        </a:custGeom>
      </dgm:spPr>
      <dgm:t>
        <a:bodyPr/>
        <a:lstStyle/>
        <a:p>
          <a:endParaRPr lang="en-US"/>
        </a:p>
      </dgm:t>
    </dgm:pt>
    <dgm:pt modelId="{2A811F07-B0E1-4BAE-A43B-1C30B0AD8F8D}" type="pres">
      <dgm:prSet presAssocID="{D65F4DE6-E5E0-4F0B-BF7E-B913DBC83102}" presName="hierRoot4" presStyleCnt="0"/>
      <dgm:spPr/>
      <dgm:t>
        <a:bodyPr/>
        <a:lstStyle/>
        <a:p>
          <a:endParaRPr lang="en-US"/>
        </a:p>
      </dgm:t>
    </dgm:pt>
    <dgm:pt modelId="{3DA09E22-4706-45F2-8DFC-8163A1AB9723}" type="pres">
      <dgm:prSet presAssocID="{D65F4DE6-E5E0-4F0B-BF7E-B913DBC83102}" presName="composite4" presStyleCnt="0"/>
      <dgm:spPr/>
      <dgm:t>
        <a:bodyPr/>
        <a:lstStyle/>
        <a:p>
          <a:endParaRPr lang="en-US"/>
        </a:p>
      </dgm:t>
    </dgm:pt>
    <dgm:pt modelId="{8D1577F8-8995-484A-8F1E-7E27F57838E0}" type="pres">
      <dgm:prSet presAssocID="{D65F4DE6-E5E0-4F0B-BF7E-B913DBC83102}" presName="background4" presStyleLbl="node4" presStyleIdx="6" presStyleCnt="14"/>
      <dgm:spPr>
        <a:xfrm>
          <a:off x="1234320" y="3587226"/>
          <a:ext cx="504806" cy="320552"/>
        </a:xfrm>
        <a:prstGeom prst="roundRect">
          <a:avLst>
            <a:gd name="adj" fmla="val 10000"/>
          </a:avLst>
        </a:prstGeom>
      </dgm:spPr>
      <dgm:t>
        <a:bodyPr/>
        <a:lstStyle/>
        <a:p>
          <a:endParaRPr lang="en-US"/>
        </a:p>
      </dgm:t>
    </dgm:pt>
    <dgm:pt modelId="{4633C242-D964-4182-A09A-011FCF3C562A}" type="pres">
      <dgm:prSet presAssocID="{D65F4DE6-E5E0-4F0B-BF7E-B913DBC83102}" presName="text4" presStyleLbl="fgAcc4" presStyleIdx="6" presStyleCnt="14">
        <dgm:presLayoutVars>
          <dgm:chPref val="3"/>
        </dgm:presLayoutVars>
      </dgm:prSet>
      <dgm:spPr>
        <a:prstGeom prst="roundRect">
          <a:avLst>
            <a:gd name="adj" fmla="val 10000"/>
          </a:avLst>
        </a:prstGeom>
      </dgm:spPr>
      <dgm:t>
        <a:bodyPr/>
        <a:lstStyle/>
        <a:p>
          <a:endParaRPr lang="en-US"/>
        </a:p>
      </dgm:t>
    </dgm:pt>
    <dgm:pt modelId="{38253031-BD6B-4D7E-AFB3-EFF399D36CE7}" type="pres">
      <dgm:prSet presAssocID="{D65F4DE6-E5E0-4F0B-BF7E-B913DBC83102}" presName="hierChild5" presStyleCnt="0"/>
      <dgm:spPr/>
      <dgm:t>
        <a:bodyPr/>
        <a:lstStyle/>
        <a:p>
          <a:endParaRPr lang="en-US"/>
        </a:p>
      </dgm:t>
    </dgm:pt>
    <dgm:pt modelId="{84E039A5-83EE-4E5C-82A2-9DA707EDF0A7}" type="pres">
      <dgm:prSet presAssocID="{69897DEB-6A69-49BE-8E77-8A79AAF1B447}" presName="Name23" presStyleLbl="parChTrans1D4" presStyleIdx="7" presStyleCnt="14"/>
      <dgm:spPr>
        <a:custGeom>
          <a:avLst/>
          <a:gdLst/>
          <a:ahLst/>
          <a:cxnLst/>
          <a:rect l="0" t="0" r="0" b="0"/>
          <a:pathLst>
            <a:path>
              <a:moveTo>
                <a:pt x="0" y="0"/>
              </a:moveTo>
              <a:lnTo>
                <a:pt x="0" y="100049"/>
              </a:lnTo>
              <a:lnTo>
                <a:pt x="925478" y="100049"/>
              </a:lnTo>
              <a:lnTo>
                <a:pt x="925478" y="146814"/>
              </a:lnTo>
            </a:path>
          </a:pathLst>
        </a:custGeom>
      </dgm:spPr>
      <dgm:t>
        <a:bodyPr/>
        <a:lstStyle/>
        <a:p>
          <a:endParaRPr lang="en-US"/>
        </a:p>
      </dgm:t>
    </dgm:pt>
    <dgm:pt modelId="{8B5A8700-77C3-48A9-9F3D-B243F136601D}" type="pres">
      <dgm:prSet presAssocID="{11315CEC-0448-442D-890D-F7AE91FC5D5A}" presName="hierRoot4" presStyleCnt="0"/>
      <dgm:spPr/>
      <dgm:t>
        <a:bodyPr/>
        <a:lstStyle/>
        <a:p>
          <a:endParaRPr lang="en-US"/>
        </a:p>
      </dgm:t>
    </dgm:pt>
    <dgm:pt modelId="{3D996FB0-9ACB-43F3-9A24-5C1D16E27783}" type="pres">
      <dgm:prSet presAssocID="{11315CEC-0448-442D-890D-F7AE91FC5D5A}" presName="composite4" presStyleCnt="0"/>
      <dgm:spPr/>
      <dgm:t>
        <a:bodyPr/>
        <a:lstStyle/>
        <a:p>
          <a:endParaRPr lang="en-US"/>
        </a:p>
      </dgm:t>
    </dgm:pt>
    <dgm:pt modelId="{710DCAAA-9204-4B33-8BDA-5823E3E97D54}" type="pres">
      <dgm:prSet presAssocID="{11315CEC-0448-442D-890D-F7AE91FC5D5A}" presName="background4" presStyleLbl="node4" presStyleIdx="7" presStyleCnt="14"/>
      <dgm:spPr>
        <a:xfrm>
          <a:off x="1851305" y="3587226"/>
          <a:ext cx="504806" cy="320552"/>
        </a:xfrm>
        <a:prstGeom prst="roundRect">
          <a:avLst>
            <a:gd name="adj" fmla="val 10000"/>
          </a:avLst>
        </a:prstGeom>
      </dgm:spPr>
      <dgm:t>
        <a:bodyPr/>
        <a:lstStyle/>
        <a:p>
          <a:endParaRPr lang="en-US"/>
        </a:p>
      </dgm:t>
    </dgm:pt>
    <dgm:pt modelId="{0C35CC2E-73F0-494D-8174-1975055DA53E}" type="pres">
      <dgm:prSet presAssocID="{11315CEC-0448-442D-890D-F7AE91FC5D5A}" presName="text4" presStyleLbl="fgAcc4" presStyleIdx="7" presStyleCnt="14">
        <dgm:presLayoutVars>
          <dgm:chPref val="3"/>
        </dgm:presLayoutVars>
      </dgm:prSet>
      <dgm:spPr>
        <a:prstGeom prst="roundRect">
          <a:avLst>
            <a:gd name="adj" fmla="val 10000"/>
          </a:avLst>
        </a:prstGeom>
      </dgm:spPr>
      <dgm:t>
        <a:bodyPr/>
        <a:lstStyle/>
        <a:p>
          <a:endParaRPr lang="en-US"/>
        </a:p>
      </dgm:t>
    </dgm:pt>
    <dgm:pt modelId="{8E9B81BF-0838-4713-BD75-A780420FE1A4}" type="pres">
      <dgm:prSet presAssocID="{11315CEC-0448-442D-890D-F7AE91FC5D5A}" presName="hierChild5" presStyleCnt="0"/>
      <dgm:spPr/>
      <dgm:t>
        <a:bodyPr/>
        <a:lstStyle/>
        <a:p>
          <a:endParaRPr lang="en-US"/>
        </a:p>
      </dgm:t>
    </dgm:pt>
    <dgm:pt modelId="{831D0A29-F1E1-40C6-9248-F5CF43C497E9}" type="pres">
      <dgm:prSet presAssocID="{889E3A96-1D5B-4E4C-81EF-9EC5D7E52ADC}" presName="Name23" presStyleLbl="parChTrans1D4" presStyleIdx="8" presStyleCnt="14"/>
      <dgm:spPr>
        <a:custGeom>
          <a:avLst/>
          <a:gdLst/>
          <a:ahLst/>
          <a:cxnLst/>
          <a:rect l="0" t="0" r="0" b="0"/>
          <a:pathLst>
            <a:path>
              <a:moveTo>
                <a:pt x="0" y="0"/>
              </a:moveTo>
              <a:lnTo>
                <a:pt x="0" y="91923"/>
              </a:lnTo>
              <a:lnTo>
                <a:pt x="616985" y="91923"/>
              </a:lnTo>
              <a:lnTo>
                <a:pt x="616985" y="138688"/>
              </a:lnTo>
            </a:path>
          </a:pathLst>
        </a:custGeom>
      </dgm:spPr>
      <dgm:t>
        <a:bodyPr/>
        <a:lstStyle/>
        <a:p>
          <a:endParaRPr lang="en-US"/>
        </a:p>
      </dgm:t>
    </dgm:pt>
    <dgm:pt modelId="{2C16547A-AFAD-4079-B8BB-E5D712F836F0}" type="pres">
      <dgm:prSet presAssocID="{0ADE14B2-F1C6-4FB6-BA82-9048558298E1}" presName="hierRoot4" presStyleCnt="0"/>
      <dgm:spPr/>
      <dgm:t>
        <a:bodyPr/>
        <a:lstStyle/>
        <a:p>
          <a:endParaRPr lang="en-US"/>
        </a:p>
      </dgm:t>
    </dgm:pt>
    <dgm:pt modelId="{B1B78E9D-1363-4DA0-9E23-EEC478A36938}" type="pres">
      <dgm:prSet presAssocID="{0ADE14B2-F1C6-4FB6-BA82-9048558298E1}" presName="composite4" presStyleCnt="0"/>
      <dgm:spPr/>
      <dgm:t>
        <a:bodyPr/>
        <a:lstStyle/>
        <a:p>
          <a:endParaRPr lang="en-US"/>
        </a:p>
      </dgm:t>
    </dgm:pt>
    <dgm:pt modelId="{FD06CBE8-252C-457A-A146-B72DD6E6F0D3}" type="pres">
      <dgm:prSet presAssocID="{0ADE14B2-F1C6-4FB6-BA82-9048558298E1}" presName="background4" presStyleLbl="node4" presStyleIdx="8" presStyleCnt="14"/>
      <dgm:spPr>
        <a:xfrm>
          <a:off x="2776783" y="3111734"/>
          <a:ext cx="504806" cy="320552"/>
        </a:xfrm>
        <a:prstGeom prst="roundRect">
          <a:avLst>
            <a:gd name="adj" fmla="val 10000"/>
          </a:avLst>
        </a:prstGeom>
      </dgm:spPr>
      <dgm:t>
        <a:bodyPr/>
        <a:lstStyle/>
        <a:p>
          <a:endParaRPr lang="en-US"/>
        </a:p>
      </dgm:t>
    </dgm:pt>
    <dgm:pt modelId="{A7E0B553-C4AA-4F44-83E9-4C3F56340D6C}" type="pres">
      <dgm:prSet presAssocID="{0ADE14B2-F1C6-4FB6-BA82-9048558298E1}" presName="text4" presStyleLbl="fgAcc4" presStyleIdx="8" presStyleCnt="14" custLinFactNeighborY="-2535">
        <dgm:presLayoutVars>
          <dgm:chPref val="3"/>
        </dgm:presLayoutVars>
      </dgm:prSet>
      <dgm:spPr>
        <a:prstGeom prst="roundRect">
          <a:avLst>
            <a:gd name="adj" fmla="val 10000"/>
          </a:avLst>
        </a:prstGeom>
      </dgm:spPr>
      <dgm:t>
        <a:bodyPr/>
        <a:lstStyle/>
        <a:p>
          <a:endParaRPr lang="en-US"/>
        </a:p>
      </dgm:t>
    </dgm:pt>
    <dgm:pt modelId="{D34EBDB2-A35B-49A5-BC59-11AA4025181E}" type="pres">
      <dgm:prSet presAssocID="{0ADE14B2-F1C6-4FB6-BA82-9048558298E1}" presName="hierChild5" presStyleCnt="0"/>
      <dgm:spPr/>
      <dgm:t>
        <a:bodyPr/>
        <a:lstStyle/>
        <a:p>
          <a:endParaRPr lang="en-US"/>
        </a:p>
      </dgm:t>
    </dgm:pt>
    <dgm:pt modelId="{20D45816-B79F-4165-BC61-1BA430645ABD}" type="pres">
      <dgm:prSet presAssocID="{8A7F468F-D3CA-41BF-9876-E9763E2FC9BD}" presName="Name23" presStyleLbl="parChTrans1D4" presStyleIdx="9" presStyleCnt="14"/>
      <dgm:spPr>
        <a:custGeom>
          <a:avLst/>
          <a:gdLst/>
          <a:ahLst/>
          <a:cxnLst/>
          <a:rect l="0" t="0" r="0" b="0"/>
          <a:pathLst>
            <a:path>
              <a:moveTo>
                <a:pt x="308492" y="0"/>
              </a:moveTo>
              <a:lnTo>
                <a:pt x="308492" y="108175"/>
              </a:lnTo>
              <a:lnTo>
                <a:pt x="0" y="108175"/>
              </a:lnTo>
              <a:lnTo>
                <a:pt x="0" y="154940"/>
              </a:lnTo>
            </a:path>
          </a:pathLst>
        </a:custGeom>
      </dgm:spPr>
      <dgm:t>
        <a:bodyPr/>
        <a:lstStyle/>
        <a:p>
          <a:endParaRPr lang="en-US"/>
        </a:p>
      </dgm:t>
    </dgm:pt>
    <dgm:pt modelId="{B185E98C-955A-4AA1-B14F-DDA46CD5E1AB}" type="pres">
      <dgm:prSet presAssocID="{550C8FF6-D705-40EE-BB49-29F214CCFD86}" presName="hierRoot4" presStyleCnt="0"/>
      <dgm:spPr/>
      <dgm:t>
        <a:bodyPr/>
        <a:lstStyle/>
        <a:p>
          <a:endParaRPr lang="en-US"/>
        </a:p>
      </dgm:t>
    </dgm:pt>
    <dgm:pt modelId="{8AEBCDF3-DFA5-49F7-B279-8AA8600A8B14}" type="pres">
      <dgm:prSet presAssocID="{550C8FF6-D705-40EE-BB49-29F214CCFD86}" presName="composite4" presStyleCnt="0"/>
      <dgm:spPr/>
      <dgm:t>
        <a:bodyPr/>
        <a:lstStyle/>
        <a:p>
          <a:endParaRPr lang="en-US"/>
        </a:p>
      </dgm:t>
    </dgm:pt>
    <dgm:pt modelId="{4773B4F1-324A-4279-B220-05692FDA6B76}" type="pres">
      <dgm:prSet presAssocID="{550C8FF6-D705-40EE-BB49-29F214CCFD86}" presName="background4" presStyleLbl="node4" presStyleIdx="9" presStyleCnt="14"/>
      <dgm:spPr>
        <a:xfrm>
          <a:off x="2468291" y="3587226"/>
          <a:ext cx="504806" cy="320552"/>
        </a:xfrm>
        <a:prstGeom prst="roundRect">
          <a:avLst>
            <a:gd name="adj" fmla="val 10000"/>
          </a:avLst>
        </a:prstGeom>
      </dgm:spPr>
      <dgm:t>
        <a:bodyPr/>
        <a:lstStyle/>
        <a:p>
          <a:endParaRPr lang="en-US"/>
        </a:p>
      </dgm:t>
    </dgm:pt>
    <dgm:pt modelId="{A2BFD421-FB6B-4E61-ADF0-3321769D84D3}" type="pres">
      <dgm:prSet presAssocID="{550C8FF6-D705-40EE-BB49-29F214CCFD86}" presName="text4" presStyleLbl="fgAcc4" presStyleIdx="9" presStyleCnt="14">
        <dgm:presLayoutVars>
          <dgm:chPref val="3"/>
        </dgm:presLayoutVars>
      </dgm:prSet>
      <dgm:spPr>
        <a:prstGeom prst="roundRect">
          <a:avLst>
            <a:gd name="adj" fmla="val 10000"/>
          </a:avLst>
        </a:prstGeom>
      </dgm:spPr>
      <dgm:t>
        <a:bodyPr/>
        <a:lstStyle/>
        <a:p>
          <a:endParaRPr lang="en-US"/>
        </a:p>
      </dgm:t>
    </dgm:pt>
    <dgm:pt modelId="{D0144AEA-FC1E-4F05-8413-95FA2806FD16}" type="pres">
      <dgm:prSet presAssocID="{550C8FF6-D705-40EE-BB49-29F214CCFD86}" presName="hierChild5" presStyleCnt="0"/>
      <dgm:spPr/>
      <dgm:t>
        <a:bodyPr/>
        <a:lstStyle/>
        <a:p>
          <a:endParaRPr lang="en-US"/>
        </a:p>
      </dgm:t>
    </dgm:pt>
    <dgm:pt modelId="{E681090D-5692-4923-AD50-C7431EFAB32B}" type="pres">
      <dgm:prSet presAssocID="{E49E6617-CDD2-40AE-9190-CBD19864163A}" presName="Name23" presStyleLbl="parChTrans1D4" presStyleIdx="10" presStyleCnt="14"/>
      <dgm:spPr>
        <a:custGeom>
          <a:avLst/>
          <a:gdLst/>
          <a:ahLst/>
          <a:cxnLst/>
          <a:rect l="0" t="0" r="0" b="0"/>
          <a:pathLst>
            <a:path>
              <a:moveTo>
                <a:pt x="0" y="0"/>
              </a:moveTo>
              <a:lnTo>
                <a:pt x="0" y="108175"/>
              </a:lnTo>
              <a:lnTo>
                <a:pt x="308492" y="108175"/>
              </a:lnTo>
              <a:lnTo>
                <a:pt x="308492" y="154940"/>
              </a:lnTo>
            </a:path>
          </a:pathLst>
        </a:custGeom>
      </dgm:spPr>
      <dgm:t>
        <a:bodyPr/>
        <a:lstStyle/>
        <a:p>
          <a:endParaRPr lang="en-US"/>
        </a:p>
      </dgm:t>
    </dgm:pt>
    <dgm:pt modelId="{243C0855-C102-4636-9E80-5EF8A05166E5}" type="pres">
      <dgm:prSet presAssocID="{A7507B59-DCC5-49B5-AC94-F2AC6A6FFADD}" presName="hierRoot4" presStyleCnt="0"/>
      <dgm:spPr/>
      <dgm:t>
        <a:bodyPr/>
        <a:lstStyle/>
        <a:p>
          <a:endParaRPr lang="en-US"/>
        </a:p>
      </dgm:t>
    </dgm:pt>
    <dgm:pt modelId="{EA94E6E5-0C00-4C94-98CB-1F7938417506}" type="pres">
      <dgm:prSet presAssocID="{A7507B59-DCC5-49B5-AC94-F2AC6A6FFADD}" presName="composite4" presStyleCnt="0"/>
      <dgm:spPr/>
      <dgm:t>
        <a:bodyPr/>
        <a:lstStyle/>
        <a:p>
          <a:endParaRPr lang="en-US"/>
        </a:p>
      </dgm:t>
    </dgm:pt>
    <dgm:pt modelId="{1A651A09-76DF-45F7-BEF9-0BB0756EFBCD}" type="pres">
      <dgm:prSet presAssocID="{A7507B59-DCC5-49B5-AC94-F2AC6A6FFADD}" presName="background4" presStyleLbl="node4" presStyleIdx="10" presStyleCnt="14"/>
      <dgm:spPr>
        <a:xfrm>
          <a:off x="3085276" y="3587226"/>
          <a:ext cx="504806" cy="320552"/>
        </a:xfrm>
        <a:prstGeom prst="roundRect">
          <a:avLst>
            <a:gd name="adj" fmla="val 10000"/>
          </a:avLst>
        </a:prstGeom>
      </dgm:spPr>
      <dgm:t>
        <a:bodyPr/>
        <a:lstStyle/>
        <a:p>
          <a:endParaRPr lang="en-US"/>
        </a:p>
      </dgm:t>
    </dgm:pt>
    <dgm:pt modelId="{BFCA2B66-77F7-4DB4-82D5-AA7DF1A0AA05}" type="pres">
      <dgm:prSet presAssocID="{A7507B59-DCC5-49B5-AC94-F2AC6A6FFADD}" presName="text4" presStyleLbl="fgAcc4" presStyleIdx="10" presStyleCnt="14">
        <dgm:presLayoutVars>
          <dgm:chPref val="3"/>
        </dgm:presLayoutVars>
      </dgm:prSet>
      <dgm:spPr>
        <a:prstGeom prst="roundRect">
          <a:avLst>
            <a:gd name="adj" fmla="val 10000"/>
          </a:avLst>
        </a:prstGeom>
      </dgm:spPr>
      <dgm:t>
        <a:bodyPr/>
        <a:lstStyle/>
        <a:p>
          <a:endParaRPr lang="en-US"/>
        </a:p>
      </dgm:t>
    </dgm:pt>
    <dgm:pt modelId="{2654D7CC-9E41-4640-BC39-22D29CFB5F41}" type="pres">
      <dgm:prSet presAssocID="{A7507B59-DCC5-49B5-AC94-F2AC6A6FFADD}" presName="hierChild5" presStyleCnt="0"/>
      <dgm:spPr/>
      <dgm:t>
        <a:bodyPr/>
        <a:lstStyle/>
        <a:p>
          <a:endParaRPr lang="en-US"/>
        </a:p>
      </dgm:t>
    </dgm:pt>
    <dgm:pt modelId="{E4CC0289-67B2-4948-9D46-C417085EB9E6}" type="pres">
      <dgm:prSet presAssocID="{90F0E7AB-4758-4D88-A86F-2585A27B1207}" presName="Name23" presStyleLbl="parChTrans1D4" presStyleIdx="11" presStyleCnt="14"/>
      <dgm:spPr>
        <a:custGeom>
          <a:avLst/>
          <a:gdLst/>
          <a:ahLst/>
          <a:cxnLst/>
          <a:rect l="0" t="0" r="0" b="0"/>
          <a:pathLst>
            <a:path>
              <a:moveTo>
                <a:pt x="0" y="0"/>
              </a:moveTo>
              <a:lnTo>
                <a:pt x="0" y="100049"/>
              </a:lnTo>
              <a:lnTo>
                <a:pt x="1233971" y="100049"/>
              </a:lnTo>
              <a:lnTo>
                <a:pt x="1233971" y="146814"/>
              </a:lnTo>
            </a:path>
          </a:pathLst>
        </a:custGeom>
      </dgm:spPr>
      <dgm:t>
        <a:bodyPr/>
        <a:lstStyle/>
        <a:p>
          <a:endParaRPr lang="en-US"/>
        </a:p>
      </dgm:t>
    </dgm:pt>
    <dgm:pt modelId="{8836B644-3001-4223-89B2-F65229F00FAC}" type="pres">
      <dgm:prSet presAssocID="{DE51318A-47B1-4A52-8308-B36893E9C104}" presName="hierRoot4" presStyleCnt="0"/>
      <dgm:spPr/>
      <dgm:t>
        <a:bodyPr/>
        <a:lstStyle/>
        <a:p>
          <a:endParaRPr lang="en-US"/>
        </a:p>
      </dgm:t>
    </dgm:pt>
    <dgm:pt modelId="{F98A691A-AE4F-47E6-8C37-B5537DCC0728}" type="pres">
      <dgm:prSet presAssocID="{DE51318A-47B1-4A52-8308-B36893E9C104}" presName="composite4" presStyleCnt="0"/>
      <dgm:spPr/>
      <dgm:t>
        <a:bodyPr/>
        <a:lstStyle/>
        <a:p>
          <a:endParaRPr lang="en-US"/>
        </a:p>
      </dgm:t>
    </dgm:pt>
    <dgm:pt modelId="{E484F310-68AC-4D62-8E82-0911FC14E8E3}" type="pres">
      <dgm:prSet presAssocID="{DE51318A-47B1-4A52-8308-B36893E9C104}" presName="background4" presStyleLbl="node4" presStyleIdx="11" presStyleCnt="14"/>
      <dgm:spPr>
        <a:xfrm>
          <a:off x="3393769" y="3119860"/>
          <a:ext cx="504806" cy="320552"/>
        </a:xfrm>
        <a:prstGeom prst="roundRect">
          <a:avLst>
            <a:gd name="adj" fmla="val 10000"/>
          </a:avLst>
        </a:prstGeom>
      </dgm:spPr>
      <dgm:t>
        <a:bodyPr/>
        <a:lstStyle/>
        <a:p>
          <a:endParaRPr lang="en-US"/>
        </a:p>
      </dgm:t>
    </dgm:pt>
    <dgm:pt modelId="{14EAC2BA-FD31-4D49-AF57-38161BC6EFB3}" type="pres">
      <dgm:prSet presAssocID="{DE51318A-47B1-4A52-8308-B36893E9C104}" presName="text4" presStyleLbl="fgAcc4" presStyleIdx="11" presStyleCnt="14">
        <dgm:presLayoutVars>
          <dgm:chPref val="3"/>
        </dgm:presLayoutVars>
      </dgm:prSet>
      <dgm:spPr>
        <a:prstGeom prst="roundRect">
          <a:avLst>
            <a:gd name="adj" fmla="val 10000"/>
          </a:avLst>
        </a:prstGeom>
      </dgm:spPr>
      <dgm:t>
        <a:bodyPr/>
        <a:lstStyle/>
        <a:p>
          <a:endParaRPr lang="en-US"/>
        </a:p>
      </dgm:t>
    </dgm:pt>
    <dgm:pt modelId="{A97BEDB9-319F-4059-83C7-05A0E2F2E3BF}" type="pres">
      <dgm:prSet presAssocID="{DE51318A-47B1-4A52-8308-B36893E9C104}" presName="hierChild5" presStyleCnt="0"/>
      <dgm:spPr/>
      <dgm:t>
        <a:bodyPr/>
        <a:lstStyle/>
        <a:p>
          <a:endParaRPr lang="en-US"/>
        </a:p>
      </dgm:t>
    </dgm:pt>
    <dgm:pt modelId="{2E3B497E-3C0E-4C80-BFAE-7F65C06AAE8C}" type="pres">
      <dgm:prSet presAssocID="{FFB6922F-F8CB-4E37-9B84-0126E36CF244}" presName="Name23" presStyleLbl="parChTrans1D4" presStyleIdx="12" presStyleCnt="14"/>
      <dgm:spPr>
        <a:custGeom>
          <a:avLst/>
          <a:gdLst/>
          <a:ahLst/>
          <a:cxnLst/>
          <a:rect l="0" t="0" r="0" b="0"/>
          <a:pathLst>
            <a:path>
              <a:moveTo>
                <a:pt x="0" y="0"/>
              </a:moveTo>
              <a:lnTo>
                <a:pt x="0" y="100049"/>
              </a:lnTo>
              <a:lnTo>
                <a:pt x="925478" y="100049"/>
              </a:lnTo>
              <a:lnTo>
                <a:pt x="925478" y="146814"/>
              </a:lnTo>
            </a:path>
          </a:pathLst>
        </a:custGeom>
      </dgm:spPr>
      <dgm:t>
        <a:bodyPr/>
        <a:lstStyle/>
        <a:p>
          <a:endParaRPr lang="en-US"/>
        </a:p>
      </dgm:t>
    </dgm:pt>
    <dgm:pt modelId="{27FAFBAD-ACB0-47C5-A6D1-46B2B898563D}" type="pres">
      <dgm:prSet presAssocID="{A709E134-CC06-4C44-BBD9-B51D26A0E37D}" presName="hierRoot4" presStyleCnt="0"/>
      <dgm:spPr/>
      <dgm:t>
        <a:bodyPr/>
        <a:lstStyle/>
        <a:p>
          <a:endParaRPr lang="en-US"/>
        </a:p>
      </dgm:t>
    </dgm:pt>
    <dgm:pt modelId="{96E58C44-4735-476E-B8B5-636BC9F65FC2}" type="pres">
      <dgm:prSet presAssocID="{A709E134-CC06-4C44-BBD9-B51D26A0E37D}" presName="composite4" presStyleCnt="0"/>
      <dgm:spPr/>
      <dgm:t>
        <a:bodyPr/>
        <a:lstStyle/>
        <a:p>
          <a:endParaRPr lang="en-US"/>
        </a:p>
      </dgm:t>
    </dgm:pt>
    <dgm:pt modelId="{1F57D275-58DD-4AE7-82E1-F443D0038575}" type="pres">
      <dgm:prSet presAssocID="{A709E134-CC06-4C44-BBD9-B51D26A0E37D}" presName="background4" presStyleLbl="node4" presStyleIdx="12" presStyleCnt="14"/>
      <dgm:spPr>
        <a:xfrm>
          <a:off x="4010755" y="2652493"/>
          <a:ext cx="504806" cy="320552"/>
        </a:xfrm>
        <a:prstGeom prst="roundRect">
          <a:avLst>
            <a:gd name="adj" fmla="val 10000"/>
          </a:avLst>
        </a:prstGeom>
      </dgm:spPr>
      <dgm:t>
        <a:bodyPr/>
        <a:lstStyle/>
        <a:p>
          <a:endParaRPr lang="en-US"/>
        </a:p>
      </dgm:t>
    </dgm:pt>
    <dgm:pt modelId="{738F1865-67D7-4BB4-91C9-CE8B292AB896}" type="pres">
      <dgm:prSet presAssocID="{A709E134-CC06-4C44-BBD9-B51D26A0E37D}" presName="text4" presStyleLbl="fgAcc4" presStyleIdx="12" presStyleCnt="14">
        <dgm:presLayoutVars>
          <dgm:chPref val="3"/>
        </dgm:presLayoutVars>
      </dgm:prSet>
      <dgm:spPr>
        <a:prstGeom prst="roundRect">
          <a:avLst>
            <a:gd name="adj" fmla="val 10000"/>
          </a:avLst>
        </a:prstGeom>
      </dgm:spPr>
      <dgm:t>
        <a:bodyPr/>
        <a:lstStyle/>
        <a:p>
          <a:endParaRPr lang="en-US"/>
        </a:p>
      </dgm:t>
    </dgm:pt>
    <dgm:pt modelId="{66AE7167-A8E0-465B-B35C-5442280AAA46}" type="pres">
      <dgm:prSet presAssocID="{A709E134-CC06-4C44-BBD9-B51D26A0E37D}" presName="hierChild5" presStyleCnt="0"/>
      <dgm:spPr/>
      <dgm:t>
        <a:bodyPr/>
        <a:lstStyle/>
        <a:p>
          <a:endParaRPr lang="en-US"/>
        </a:p>
      </dgm:t>
    </dgm:pt>
    <dgm:pt modelId="{E2FB38A1-3864-4331-9786-5CE8A489DE8D}" type="pres">
      <dgm:prSet presAssocID="{A527D5B9-D70B-472B-89EA-4362F1A7CCA4}" presName="Name23" presStyleLbl="parChTrans1D4" presStyleIdx="13" presStyleCnt="14"/>
      <dgm:spPr>
        <a:custGeom>
          <a:avLst/>
          <a:gdLst/>
          <a:ahLst/>
          <a:cxnLst/>
          <a:rect l="0" t="0" r="0" b="0"/>
          <a:pathLst>
            <a:path>
              <a:moveTo>
                <a:pt x="45720" y="0"/>
              </a:moveTo>
              <a:lnTo>
                <a:pt x="45720" y="146814"/>
              </a:lnTo>
            </a:path>
          </a:pathLst>
        </a:custGeom>
      </dgm:spPr>
      <dgm:t>
        <a:bodyPr/>
        <a:lstStyle/>
        <a:p>
          <a:endParaRPr lang="en-US"/>
        </a:p>
      </dgm:t>
    </dgm:pt>
    <dgm:pt modelId="{E42F623B-10BB-458A-84B2-E4923F5B708C}" type="pres">
      <dgm:prSet presAssocID="{FC644146-507A-4D4C-B184-CC1BEBF6C357}" presName="hierRoot4" presStyleCnt="0"/>
      <dgm:spPr/>
      <dgm:t>
        <a:bodyPr/>
        <a:lstStyle/>
        <a:p>
          <a:endParaRPr lang="en-US"/>
        </a:p>
      </dgm:t>
    </dgm:pt>
    <dgm:pt modelId="{8EE4C4D5-ABA3-4BC7-AD30-565FCAD88A34}" type="pres">
      <dgm:prSet presAssocID="{FC644146-507A-4D4C-B184-CC1BEBF6C357}" presName="composite4" presStyleCnt="0"/>
      <dgm:spPr/>
      <dgm:t>
        <a:bodyPr/>
        <a:lstStyle/>
        <a:p>
          <a:endParaRPr lang="en-US"/>
        </a:p>
      </dgm:t>
    </dgm:pt>
    <dgm:pt modelId="{936B2D1D-0A4E-4489-8194-5DE659E9F6C1}" type="pres">
      <dgm:prSet presAssocID="{FC644146-507A-4D4C-B184-CC1BEBF6C357}" presName="background4" presStyleLbl="node4" presStyleIdx="13" presStyleCnt="14"/>
      <dgm:spPr>
        <a:xfrm>
          <a:off x="4010755" y="3119860"/>
          <a:ext cx="504806" cy="320552"/>
        </a:xfrm>
        <a:prstGeom prst="roundRect">
          <a:avLst>
            <a:gd name="adj" fmla="val 10000"/>
          </a:avLst>
        </a:prstGeom>
      </dgm:spPr>
      <dgm:t>
        <a:bodyPr/>
        <a:lstStyle/>
        <a:p>
          <a:endParaRPr lang="en-US"/>
        </a:p>
      </dgm:t>
    </dgm:pt>
    <dgm:pt modelId="{29CBCF90-F441-4E58-A733-B7656E19EC09}" type="pres">
      <dgm:prSet presAssocID="{FC644146-507A-4D4C-B184-CC1BEBF6C357}" presName="text4" presStyleLbl="fgAcc4" presStyleIdx="13" presStyleCnt="14">
        <dgm:presLayoutVars>
          <dgm:chPref val="3"/>
        </dgm:presLayoutVars>
      </dgm:prSet>
      <dgm:spPr>
        <a:prstGeom prst="roundRect">
          <a:avLst>
            <a:gd name="adj" fmla="val 10000"/>
          </a:avLst>
        </a:prstGeom>
      </dgm:spPr>
      <dgm:t>
        <a:bodyPr/>
        <a:lstStyle/>
        <a:p>
          <a:endParaRPr lang="en-US"/>
        </a:p>
      </dgm:t>
    </dgm:pt>
    <dgm:pt modelId="{0D7633C0-886B-4BF8-A936-39ABEBB97357}" type="pres">
      <dgm:prSet presAssocID="{FC644146-507A-4D4C-B184-CC1BEBF6C357}" presName="hierChild5" presStyleCnt="0"/>
      <dgm:spPr/>
      <dgm:t>
        <a:bodyPr/>
        <a:lstStyle/>
        <a:p>
          <a:endParaRPr lang="en-US"/>
        </a:p>
      </dgm:t>
    </dgm:pt>
  </dgm:ptLst>
  <dgm:cxnLst>
    <dgm:cxn modelId="{19F85E2C-45E1-478B-ACDD-7953C1ED6CB5}" type="presOf" srcId="{E49E6617-CDD2-40AE-9190-CBD19864163A}" destId="{E681090D-5692-4923-AD50-C7431EFAB32B}" srcOrd="0" destOrd="0" presId="urn:microsoft.com/office/officeart/2005/8/layout/hierarchy1"/>
    <dgm:cxn modelId="{F199D128-77F5-4A92-8B40-6FC474B7AADE}" type="presOf" srcId="{11315CEC-0448-442D-890D-F7AE91FC5D5A}" destId="{0C35CC2E-73F0-494D-8174-1975055DA53E}" srcOrd="0" destOrd="0" presId="urn:microsoft.com/office/officeart/2005/8/layout/hierarchy1"/>
    <dgm:cxn modelId="{29EF19CF-E8C3-485D-97D7-EA52C6A5AEB9}" type="presOf" srcId="{8D0E3081-1FCB-4865-BE5C-EB4DA177FD27}" destId="{BACC4F74-3C1B-4EBC-80D8-4F73283E6F34}" srcOrd="0" destOrd="0" presId="urn:microsoft.com/office/officeart/2005/8/layout/hierarchy1"/>
    <dgm:cxn modelId="{DFC1A438-1BC1-4409-8E5C-ACABDBCF09C8}" type="presOf" srcId="{5F13FD96-E647-47FE-AABD-DD6021306166}" destId="{6E4EE781-7E63-4437-9AF4-1AA58EC166DE}" srcOrd="0" destOrd="0" presId="urn:microsoft.com/office/officeart/2005/8/layout/hierarchy1"/>
    <dgm:cxn modelId="{29C8DD55-7EAC-48B0-A045-BAB054656F5F}" srcId="{022DB27B-9B61-4EDB-B2B2-1A8CC1A815F2}" destId="{1E628684-FD2E-4724-B2AD-21F756E9788A}" srcOrd="0" destOrd="0" parTransId="{3DCD0629-3FAA-437B-AEC7-B4D2E337D820}" sibTransId="{55D138DE-C7CA-4A9E-8A5A-CA8C7D4F8778}"/>
    <dgm:cxn modelId="{64AE75A8-DF27-4E7A-AE3B-512D1910EA25}" type="presOf" srcId="{FC644146-507A-4D4C-B184-CC1BEBF6C357}" destId="{29CBCF90-F441-4E58-A733-B7656E19EC09}" srcOrd="0" destOrd="0" presId="urn:microsoft.com/office/officeart/2005/8/layout/hierarchy1"/>
    <dgm:cxn modelId="{3830BDFE-D84D-4DDC-95C5-895E22D6BFB6}" srcId="{AB95DCAE-BEA4-4A92-8D0A-5048AD3951FB}" destId="{DCC6B9C6-23C4-44E5-9F9C-4524C05D1500}" srcOrd="0" destOrd="0" parTransId="{5F13FD96-E647-47FE-AABD-DD6021306166}" sibTransId="{FC2EA8A4-CDAF-4B09-BAA5-87661CCD48CF}"/>
    <dgm:cxn modelId="{D9CA0CAB-A1B8-46DD-AF9F-36628E69E58D}" type="presOf" srcId="{A527D5B9-D70B-472B-89EA-4362F1A7CCA4}" destId="{E2FB38A1-3864-4331-9786-5CE8A489DE8D}" srcOrd="0" destOrd="0" presId="urn:microsoft.com/office/officeart/2005/8/layout/hierarchy1"/>
    <dgm:cxn modelId="{E3C8F73A-7AF8-40BB-A11D-DC166D25FDA8}" type="presOf" srcId="{FFB6922F-F8CB-4E37-9B84-0126E36CF244}" destId="{2E3B497E-3C0E-4C80-BFAE-7F65C06AAE8C}" srcOrd="0" destOrd="0" presId="urn:microsoft.com/office/officeart/2005/8/layout/hierarchy1"/>
    <dgm:cxn modelId="{FF2BBF04-66AA-4441-905E-02771F385A95}" type="presOf" srcId="{A7507B59-DCC5-49B5-AC94-F2AC6A6FFADD}" destId="{BFCA2B66-77F7-4DB4-82D5-AA7DF1A0AA05}" srcOrd="0" destOrd="0" presId="urn:microsoft.com/office/officeart/2005/8/layout/hierarchy1"/>
    <dgm:cxn modelId="{BE4B13F8-C67A-43E1-8007-CD462E9BD445}" type="presOf" srcId="{550C8FF6-D705-40EE-BB49-29F214CCFD86}" destId="{A2BFD421-FB6B-4E61-ADF0-3321769D84D3}" srcOrd="0" destOrd="0" presId="urn:microsoft.com/office/officeart/2005/8/layout/hierarchy1"/>
    <dgm:cxn modelId="{2D3CDA07-E523-4431-82B4-0CAE477C8CD9}" srcId="{10AC2520-FDD7-4AEC-AC70-98FBD5349DCE}" destId="{022DB27B-9B61-4EDB-B2B2-1A8CC1A815F2}" srcOrd="0" destOrd="0" parTransId="{A2E063BE-4EA6-4D46-9152-F0ACB7C8BF59}" sibTransId="{A975185B-E50D-4BEF-9BA2-5CBCB1F298A5}"/>
    <dgm:cxn modelId="{9061470A-DDF3-4241-A849-41B0D5738597}" type="presOf" srcId="{10AC2520-FDD7-4AEC-AC70-98FBD5349DCE}" destId="{6E37CC13-4C9C-4C22-BC82-590F08392502}" srcOrd="0" destOrd="0" presId="urn:microsoft.com/office/officeart/2005/8/layout/hierarchy1"/>
    <dgm:cxn modelId="{0103C37A-5EDF-4047-9297-7DDDFB8B1EED}" type="presOf" srcId="{A709E134-CC06-4C44-BBD9-B51D26A0E37D}" destId="{738F1865-67D7-4BB4-91C9-CE8B292AB896}" srcOrd="0" destOrd="0" presId="urn:microsoft.com/office/officeart/2005/8/layout/hierarchy1"/>
    <dgm:cxn modelId="{579EA338-D7B4-4791-A079-C34B015125F1}" srcId="{022DB27B-9B61-4EDB-B2B2-1A8CC1A815F2}" destId="{11315CEC-0448-442D-890D-F7AE91FC5D5A}" srcOrd="3" destOrd="0" parTransId="{69897DEB-6A69-49BE-8E77-8A79AAF1B447}" sibTransId="{053EFCDC-BF66-432A-A30B-F76D5A097403}"/>
    <dgm:cxn modelId="{7695613B-ECD2-4125-A236-9DA85DBCB3C9}" type="presOf" srcId="{889E3A96-1D5B-4E4C-81EF-9EC5D7E52ADC}" destId="{831D0A29-F1E1-40C6-9248-F5CF43C497E9}" srcOrd="0" destOrd="0" presId="urn:microsoft.com/office/officeart/2005/8/layout/hierarchy1"/>
    <dgm:cxn modelId="{5CA0CADA-D0E2-4E3C-B929-F1D124C1D8D2}" type="presOf" srcId="{1965E11D-5E7A-428B-800F-BEF03AF574C4}" destId="{448A358E-AFDD-4DDE-B25C-97DD0BE6F13C}" srcOrd="0" destOrd="0" presId="urn:microsoft.com/office/officeart/2005/8/layout/hierarchy1"/>
    <dgm:cxn modelId="{E4AA89EA-F7EA-4850-9E98-16A5CEA32E80}" type="presOf" srcId="{0ADE14B2-F1C6-4FB6-BA82-9048558298E1}" destId="{A7E0B553-C4AA-4F44-83E9-4C3F56340D6C}" srcOrd="0" destOrd="0" presId="urn:microsoft.com/office/officeart/2005/8/layout/hierarchy1"/>
    <dgm:cxn modelId="{1C8F0DAD-E269-4D2F-94DA-959DF0937A9D}" srcId="{4734FB02-1559-4E72-BB89-FFC45373D973}" destId="{AB95DCAE-BEA4-4A92-8D0A-5048AD3951FB}" srcOrd="0" destOrd="0" parTransId="{D30E4CAF-7E0C-4D3F-9B4D-5F32DF65706F}" sibTransId="{320079CE-56B8-4B74-984B-1C21FDC142EB}"/>
    <dgm:cxn modelId="{60B4F8D4-4D29-4121-B36A-E49112BF2D9C}" type="presOf" srcId="{2A50E3FB-00B8-4C4E-BF59-520C14DB8064}" destId="{C3293A19-797D-4A5A-B2BC-DB446D5D8716}" srcOrd="0" destOrd="0" presId="urn:microsoft.com/office/officeart/2005/8/layout/hierarchy1"/>
    <dgm:cxn modelId="{9B967167-CF4D-428D-A621-EEC9FC7028DB}" srcId="{022DB27B-9B61-4EDB-B2B2-1A8CC1A815F2}" destId="{3F3A15A0-5D1B-4BB1-A2C0-D7B06031B42C}" srcOrd="1" destOrd="0" parTransId="{1965E11D-5E7A-428B-800F-BEF03AF574C4}" sibTransId="{59363362-4D49-4A26-A5A1-AF53127F0CDC}"/>
    <dgm:cxn modelId="{F5954F9A-FDDB-4077-BDC1-38FCC0D4E8DE}" type="presOf" srcId="{4734FB02-1559-4E72-BB89-FFC45373D973}" destId="{3443EB45-4E49-4EE5-8C50-68BE2F33B9B2}" srcOrd="0" destOrd="0" presId="urn:microsoft.com/office/officeart/2005/8/layout/hierarchy1"/>
    <dgm:cxn modelId="{395468F1-F372-4D6A-8586-0F19ED6352ED}" type="presOf" srcId="{781ACB79-7A0B-4A59-8491-7A51F5605F81}" destId="{48FB8219-D067-4A0B-AD03-8485BDF2734D}" srcOrd="0" destOrd="0" presId="urn:microsoft.com/office/officeart/2005/8/layout/hierarchy1"/>
    <dgm:cxn modelId="{9A7A83A8-AEDF-42AF-879E-63A6D1C8848B}" type="presOf" srcId="{8EA99948-D62F-427F-AD47-250FFCBF70E5}" destId="{F565E44C-4381-4AD0-80F6-74287A16DC13}" srcOrd="0" destOrd="0" presId="urn:microsoft.com/office/officeart/2005/8/layout/hierarchy1"/>
    <dgm:cxn modelId="{0982EED8-91AA-4DEB-8C5B-C9ED01C7689A}" type="presOf" srcId="{A2E063BE-4EA6-4D46-9152-F0ACB7C8BF59}" destId="{B0B4F9F9-6C92-4ACC-A30C-DBB918CD7F99}" srcOrd="0" destOrd="0" presId="urn:microsoft.com/office/officeart/2005/8/layout/hierarchy1"/>
    <dgm:cxn modelId="{01E5351D-2EBD-4F9A-94F6-BB18357E653B}" srcId="{781ACB79-7A0B-4A59-8491-7A51F5605F81}" destId="{4734FB02-1559-4E72-BB89-FFC45373D973}" srcOrd="0" destOrd="0" parTransId="{1A11F95F-2188-4375-8A59-86BE47B6C872}" sibTransId="{5018385C-8728-4781-9937-5121599E8283}"/>
    <dgm:cxn modelId="{8130FB3B-3481-4FD7-A734-B5B5F20D97C8}" type="presOf" srcId="{022DB27B-9B61-4EDB-B2B2-1A8CC1A815F2}" destId="{80661422-A137-43D9-BCD7-A14B919ACE6A}" srcOrd="0" destOrd="0" presId="urn:microsoft.com/office/officeart/2005/8/layout/hierarchy1"/>
    <dgm:cxn modelId="{59D1C1B1-4BC8-4BDA-A509-1B01F0DFFF97}" srcId="{DCC6B9C6-23C4-44E5-9F9C-4524C05D1500}" destId="{8D0E3081-1FCB-4865-BE5C-EB4DA177FD27}" srcOrd="0" destOrd="0" parTransId="{7CC69934-1D4A-4F6D-B9D4-BA456AF51859}" sibTransId="{B0BADB43-9235-48FC-8315-4C9ACF7886EB}"/>
    <dgm:cxn modelId="{757D23FE-8A2F-4C5A-AE78-B8684F56F160}" srcId="{022DB27B-9B61-4EDB-B2B2-1A8CC1A815F2}" destId="{D65F4DE6-E5E0-4F0B-BF7E-B913DBC83102}" srcOrd="2" destOrd="0" parTransId="{8EA99948-D62F-427F-AD47-250FFCBF70E5}" sibTransId="{9AE09271-861D-46EE-8B0B-D90C1E6FD9FB}"/>
    <dgm:cxn modelId="{9E7C8C35-3381-4B2E-9BFC-54EA191F6143}" type="presOf" srcId="{1E628684-FD2E-4724-B2AD-21F756E9788A}" destId="{8EFF6725-2E8B-419F-ADEC-742647893F01}" srcOrd="0" destOrd="0" presId="urn:microsoft.com/office/officeart/2005/8/layout/hierarchy1"/>
    <dgm:cxn modelId="{8652E69D-D6E0-41C9-A151-C6CA77756AE5}" type="presOf" srcId="{3FD048E1-901E-4ABF-88A9-E304CCC1F514}" destId="{80957611-9C9F-4787-9DDB-93C522D10189}" srcOrd="0" destOrd="0" presId="urn:microsoft.com/office/officeart/2005/8/layout/hierarchy1"/>
    <dgm:cxn modelId="{8CB3CDB3-5C84-4C52-881E-980C9DC650B5}" type="presOf" srcId="{3F3A15A0-5D1B-4BB1-A2C0-D7B06031B42C}" destId="{A266A59A-2B64-4B56-B66D-49FC5BB801A2}" srcOrd="0" destOrd="0" presId="urn:microsoft.com/office/officeart/2005/8/layout/hierarchy1"/>
    <dgm:cxn modelId="{5D3CCDFA-8237-4209-949E-E44005ACF54C}" srcId="{A709E134-CC06-4C44-BBD9-B51D26A0E37D}" destId="{FC644146-507A-4D4C-B184-CC1BEBF6C357}" srcOrd="0" destOrd="0" parTransId="{A527D5B9-D70B-472B-89EA-4362F1A7CCA4}" sibTransId="{7AFF842F-8443-4781-AF9F-9C8DB66116F1}"/>
    <dgm:cxn modelId="{D9D98982-8D0E-483B-A850-C2A06943C93A}" srcId="{10AC2520-FDD7-4AEC-AC70-98FBD5349DCE}" destId="{0ADE14B2-F1C6-4FB6-BA82-9048558298E1}" srcOrd="1" destOrd="0" parTransId="{889E3A96-1D5B-4E4C-81EF-9EC5D7E52ADC}" sibTransId="{10B729FF-73D4-4AA5-BAFC-AC553703B6DC}"/>
    <dgm:cxn modelId="{100AC29B-0BB4-4F3B-A3C5-CF1536C0E35C}" type="presOf" srcId="{8A7F468F-D3CA-41BF-9876-E9763E2FC9BD}" destId="{20D45816-B79F-4165-BC61-1BA430645ABD}" srcOrd="0" destOrd="0" presId="urn:microsoft.com/office/officeart/2005/8/layout/hierarchy1"/>
    <dgm:cxn modelId="{C43055BD-203D-4946-8443-3C61CF5DAE12}" type="presOf" srcId="{7CC69934-1D4A-4F6D-B9D4-BA456AF51859}" destId="{7B332140-98EF-413F-A38A-BCCD363A08F8}" srcOrd="0" destOrd="0" presId="urn:microsoft.com/office/officeart/2005/8/layout/hierarchy1"/>
    <dgm:cxn modelId="{C1BB36F6-91FF-4FF6-8F09-E300571626F5}" type="presOf" srcId="{90F0E7AB-4758-4D88-A86F-2585A27B1207}" destId="{E4CC0289-67B2-4948-9D46-C417085EB9E6}" srcOrd="0" destOrd="0" presId="urn:microsoft.com/office/officeart/2005/8/layout/hierarchy1"/>
    <dgm:cxn modelId="{DE142068-A799-42AC-AABF-14FFA42BF4DA}" type="presOf" srcId="{D65F4DE6-E5E0-4F0B-BF7E-B913DBC83102}" destId="{4633C242-D964-4182-A09A-011FCF3C562A}" srcOrd="0" destOrd="0" presId="urn:microsoft.com/office/officeart/2005/8/layout/hierarchy1"/>
    <dgm:cxn modelId="{FE4B3946-E080-400D-8D6E-8D3ADE8E4D46}" srcId="{51373F55-003A-4700-A241-84CA0C4B90CF}" destId="{A709E134-CC06-4C44-BBD9-B51D26A0E37D}" srcOrd="1" destOrd="0" parTransId="{FFB6922F-F8CB-4E37-9B84-0126E36CF244}" sibTransId="{31A1B020-B78E-4D2E-A687-606C022C62BD}"/>
    <dgm:cxn modelId="{A68DA10F-3BDC-4D74-85F4-92883C73A43C}" srcId="{0ADE14B2-F1C6-4FB6-BA82-9048558298E1}" destId="{550C8FF6-D705-40EE-BB49-29F214CCFD86}" srcOrd="0" destOrd="0" parTransId="{8A7F468F-D3CA-41BF-9876-E9763E2FC9BD}" sibTransId="{973FC0A5-516F-4DBB-877F-05C1F23770C9}"/>
    <dgm:cxn modelId="{8AFDC363-81BE-4FCF-91CF-4C77B89DF4B4}" type="presOf" srcId="{AB95DCAE-BEA4-4A92-8D0A-5048AD3951FB}" destId="{66DA3F4B-1421-47E9-87FF-7E72192BC8B2}" srcOrd="0" destOrd="0" presId="urn:microsoft.com/office/officeart/2005/8/layout/hierarchy1"/>
    <dgm:cxn modelId="{686938D5-C0E2-44F7-9E15-771076D3590A}" srcId="{10AC2520-FDD7-4AEC-AC70-98FBD5349DCE}" destId="{DE51318A-47B1-4A52-8308-B36893E9C104}" srcOrd="2" destOrd="0" parTransId="{90F0E7AB-4758-4D88-A86F-2585A27B1207}" sibTransId="{EC602512-FE52-48FA-A354-B979266C4DCF}"/>
    <dgm:cxn modelId="{5BF3BD4E-6405-485B-B11A-DE6CFA5BB634}" srcId="{0ADE14B2-F1C6-4FB6-BA82-9048558298E1}" destId="{A7507B59-DCC5-49B5-AC94-F2AC6A6FFADD}" srcOrd="1" destOrd="0" parTransId="{E49E6617-CDD2-40AE-9190-CBD19864163A}" sibTransId="{2BF74570-F437-46D9-8B4C-CF38C1BE7ED0}"/>
    <dgm:cxn modelId="{1E2C7973-64CE-475E-8C60-AD0DD86BA51F}" srcId="{51373F55-003A-4700-A241-84CA0C4B90CF}" destId="{10AC2520-FDD7-4AEC-AC70-98FBD5349DCE}" srcOrd="0" destOrd="0" parTransId="{2A50E3FB-00B8-4C4E-BF59-520C14DB8064}" sibTransId="{3555750A-1411-4827-A50C-29E4B5B6F1FB}"/>
    <dgm:cxn modelId="{C59D31C6-A89B-4B7D-BA2A-BF7FAFEB605F}" type="presOf" srcId="{69897DEB-6A69-49BE-8E77-8A79AAF1B447}" destId="{84E039A5-83EE-4E5C-82A2-9DA707EDF0A7}" srcOrd="0" destOrd="0" presId="urn:microsoft.com/office/officeart/2005/8/layout/hierarchy1"/>
    <dgm:cxn modelId="{FB5045A8-A0BD-4E1F-829D-F57EB192C1E7}" srcId="{8D0E3081-1FCB-4865-BE5C-EB4DA177FD27}" destId="{51373F55-003A-4700-A241-84CA0C4B90CF}" srcOrd="0" destOrd="0" parTransId="{3FD048E1-901E-4ABF-88A9-E304CCC1F514}" sibTransId="{F5235125-2279-4E82-9A15-BAF03905E529}"/>
    <dgm:cxn modelId="{89DB63CA-B99A-4CD4-A592-EDD2D09A5496}" type="presOf" srcId="{51373F55-003A-4700-A241-84CA0C4B90CF}" destId="{E291EFB4-D5A0-4655-AB28-7815A2F28101}" srcOrd="0" destOrd="0" presId="urn:microsoft.com/office/officeart/2005/8/layout/hierarchy1"/>
    <dgm:cxn modelId="{F4FA2FCF-FD05-45CE-9F0A-B14F2ACF5872}" type="presOf" srcId="{DE51318A-47B1-4A52-8308-B36893E9C104}" destId="{14EAC2BA-FD31-4D49-AF57-38161BC6EFB3}" srcOrd="0" destOrd="0" presId="urn:microsoft.com/office/officeart/2005/8/layout/hierarchy1"/>
    <dgm:cxn modelId="{FDAA6D12-D639-4E85-8C4B-423568BF12B0}" type="presOf" srcId="{D30E4CAF-7E0C-4D3F-9B4D-5F32DF65706F}" destId="{89C0F1FE-CD79-44D8-A979-F5B2BEFE949C}" srcOrd="0" destOrd="0" presId="urn:microsoft.com/office/officeart/2005/8/layout/hierarchy1"/>
    <dgm:cxn modelId="{3A0283D8-114C-47F3-8597-CC91FA05E197}" type="presOf" srcId="{DCC6B9C6-23C4-44E5-9F9C-4524C05D1500}" destId="{08179F04-7861-423C-AC24-E25CCB76E408}" srcOrd="0" destOrd="0" presId="urn:microsoft.com/office/officeart/2005/8/layout/hierarchy1"/>
    <dgm:cxn modelId="{FC975D5C-1E36-41AF-86E4-B542017D4DA1}" type="presOf" srcId="{3DCD0629-3FAA-437B-AEC7-B4D2E337D820}" destId="{972FCEA7-7AA4-4DF6-BF16-681A55AF3D38}" srcOrd="0" destOrd="0" presId="urn:microsoft.com/office/officeart/2005/8/layout/hierarchy1"/>
    <dgm:cxn modelId="{64C76D25-536A-4B4E-AEEE-628CB3493DFD}" type="presParOf" srcId="{48FB8219-D067-4A0B-AD03-8485BDF2734D}" destId="{5ADDD7A9-403C-4709-AEA7-4B673E61A20A}" srcOrd="0" destOrd="0" presId="urn:microsoft.com/office/officeart/2005/8/layout/hierarchy1"/>
    <dgm:cxn modelId="{EC8D9EA3-AB41-48FD-95D0-15CB0E1C6FAC}" type="presParOf" srcId="{5ADDD7A9-403C-4709-AEA7-4B673E61A20A}" destId="{3B61DBC1-F0D3-4B47-9F99-2DB8AA1148BD}" srcOrd="0" destOrd="0" presId="urn:microsoft.com/office/officeart/2005/8/layout/hierarchy1"/>
    <dgm:cxn modelId="{6C29F17C-7935-4C32-9C9E-F074DABA7670}" type="presParOf" srcId="{3B61DBC1-F0D3-4B47-9F99-2DB8AA1148BD}" destId="{B8F32B96-E61A-4A77-8B57-01E61AF911FD}" srcOrd="0" destOrd="0" presId="urn:microsoft.com/office/officeart/2005/8/layout/hierarchy1"/>
    <dgm:cxn modelId="{B1918029-D9AA-4207-A5DE-958AA6E4E9ED}" type="presParOf" srcId="{3B61DBC1-F0D3-4B47-9F99-2DB8AA1148BD}" destId="{3443EB45-4E49-4EE5-8C50-68BE2F33B9B2}" srcOrd="1" destOrd="0" presId="urn:microsoft.com/office/officeart/2005/8/layout/hierarchy1"/>
    <dgm:cxn modelId="{468C1B8F-BDBC-48AE-9966-B03E04364B56}" type="presParOf" srcId="{5ADDD7A9-403C-4709-AEA7-4B673E61A20A}" destId="{E3C19BBF-64E9-4958-A8EF-304FDB1D3A47}" srcOrd="1" destOrd="0" presId="urn:microsoft.com/office/officeart/2005/8/layout/hierarchy1"/>
    <dgm:cxn modelId="{02B79113-ECEA-402A-85A1-E3A6C00FA32C}" type="presParOf" srcId="{E3C19BBF-64E9-4958-A8EF-304FDB1D3A47}" destId="{89C0F1FE-CD79-44D8-A979-F5B2BEFE949C}" srcOrd="0" destOrd="0" presId="urn:microsoft.com/office/officeart/2005/8/layout/hierarchy1"/>
    <dgm:cxn modelId="{A388E202-127A-4F7C-BE1E-9D75D793B0F3}" type="presParOf" srcId="{E3C19BBF-64E9-4958-A8EF-304FDB1D3A47}" destId="{9CE260C0-19D8-4D5A-BBF3-3FDF66BE05CE}" srcOrd="1" destOrd="0" presId="urn:microsoft.com/office/officeart/2005/8/layout/hierarchy1"/>
    <dgm:cxn modelId="{C095B82A-DEF2-4DB2-8BD5-D9011753FA5E}" type="presParOf" srcId="{9CE260C0-19D8-4D5A-BBF3-3FDF66BE05CE}" destId="{A31BB6B6-8607-42F7-A219-6E0CEE36E72A}" srcOrd="0" destOrd="0" presId="urn:microsoft.com/office/officeart/2005/8/layout/hierarchy1"/>
    <dgm:cxn modelId="{227BF622-28A2-4EB7-848E-88B16E50A4CF}" type="presParOf" srcId="{A31BB6B6-8607-42F7-A219-6E0CEE36E72A}" destId="{0B7C6840-D3EA-455E-BC58-4725523DBAFB}" srcOrd="0" destOrd="0" presId="urn:microsoft.com/office/officeart/2005/8/layout/hierarchy1"/>
    <dgm:cxn modelId="{CCF689ED-059B-4AD5-83CF-170D35390B88}" type="presParOf" srcId="{A31BB6B6-8607-42F7-A219-6E0CEE36E72A}" destId="{66DA3F4B-1421-47E9-87FF-7E72192BC8B2}" srcOrd="1" destOrd="0" presId="urn:microsoft.com/office/officeart/2005/8/layout/hierarchy1"/>
    <dgm:cxn modelId="{5C23A9F5-1F23-4A35-9264-58A0A0DCFB3B}" type="presParOf" srcId="{9CE260C0-19D8-4D5A-BBF3-3FDF66BE05CE}" destId="{7B1BE598-D544-4AE9-BF66-60283BAE0081}" srcOrd="1" destOrd="0" presId="urn:microsoft.com/office/officeart/2005/8/layout/hierarchy1"/>
    <dgm:cxn modelId="{7B792223-DFF6-4FF3-BE5B-02C2C6CB3815}" type="presParOf" srcId="{7B1BE598-D544-4AE9-BF66-60283BAE0081}" destId="{6E4EE781-7E63-4437-9AF4-1AA58EC166DE}" srcOrd="0" destOrd="0" presId="urn:microsoft.com/office/officeart/2005/8/layout/hierarchy1"/>
    <dgm:cxn modelId="{2E82FBCF-1B36-4B12-9028-3885A4875D73}" type="presParOf" srcId="{7B1BE598-D544-4AE9-BF66-60283BAE0081}" destId="{CE4CE2AF-A97B-4B36-832D-3A33A739A85B}" srcOrd="1" destOrd="0" presId="urn:microsoft.com/office/officeart/2005/8/layout/hierarchy1"/>
    <dgm:cxn modelId="{4630DA70-433F-4F08-906A-ACA172348A91}" type="presParOf" srcId="{CE4CE2AF-A97B-4B36-832D-3A33A739A85B}" destId="{0FD4C332-25EA-4ED7-873C-9B58A4600362}" srcOrd="0" destOrd="0" presId="urn:microsoft.com/office/officeart/2005/8/layout/hierarchy1"/>
    <dgm:cxn modelId="{D665953C-F4B8-47C4-92AA-1FA90B2CDF0E}" type="presParOf" srcId="{0FD4C332-25EA-4ED7-873C-9B58A4600362}" destId="{4D7B07BB-64B6-4D77-B224-26E1BE9BC97E}" srcOrd="0" destOrd="0" presId="urn:microsoft.com/office/officeart/2005/8/layout/hierarchy1"/>
    <dgm:cxn modelId="{0F54E01E-170A-4F99-B201-C04B0205F358}" type="presParOf" srcId="{0FD4C332-25EA-4ED7-873C-9B58A4600362}" destId="{08179F04-7861-423C-AC24-E25CCB76E408}" srcOrd="1" destOrd="0" presId="urn:microsoft.com/office/officeart/2005/8/layout/hierarchy1"/>
    <dgm:cxn modelId="{FB43950E-6504-46F0-BA82-074A107DA6A7}" type="presParOf" srcId="{CE4CE2AF-A97B-4B36-832D-3A33A739A85B}" destId="{9EDBCE4A-B99D-4D31-9848-44A8C557E24F}" srcOrd="1" destOrd="0" presId="urn:microsoft.com/office/officeart/2005/8/layout/hierarchy1"/>
    <dgm:cxn modelId="{417761BD-1FD5-4311-95AA-E860D9708314}" type="presParOf" srcId="{9EDBCE4A-B99D-4D31-9848-44A8C557E24F}" destId="{7B332140-98EF-413F-A38A-BCCD363A08F8}" srcOrd="0" destOrd="0" presId="urn:microsoft.com/office/officeart/2005/8/layout/hierarchy1"/>
    <dgm:cxn modelId="{2CB064D9-C32C-44A6-BA63-FCE5A08CC41B}" type="presParOf" srcId="{9EDBCE4A-B99D-4D31-9848-44A8C557E24F}" destId="{B4F3C499-A87B-4E3B-B52F-E1E48F7E7267}" srcOrd="1" destOrd="0" presId="urn:microsoft.com/office/officeart/2005/8/layout/hierarchy1"/>
    <dgm:cxn modelId="{B77197FE-7276-4841-B00B-B982D90C664C}" type="presParOf" srcId="{B4F3C499-A87B-4E3B-B52F-E1E48F7E7267}" destId="{51EB3C5E-F053-4110-904A-797D91CFBF39}" srcOrd="0" destOrd="0" presId="urn:microsoft.com/office/officeart/2005/8/layout/hierarchy1"/>
    <dgm:cxn modelId="{2754E231-F80A-4160-8997-F70185707D8A}" type="presParOf" srcId="{51EB3C5E-F053-4110-904A-797D91CFBF39}" destId="{63A3E117-27AF-45A4-85BB-C10C55F39035}" srcOrd="0" destOrd="0" presId="urn:microsoft.com/office/officeart/2005/8/layout/hierarchy1"/>
    <dgm:cxn modelId="{9BB832BE-C577-47E7-81F2-F5E946E86CA7}" type="presParOf" srcId="{51EB3C5E-F053-4110-904A-797D91CFBF39}" destId="{BACC4F74-3C1B-4EBC-80D8-4F73283E6F34}" srcOrd="1" destOrd="0" presId="urn:microsoft.com/office/officeart/2005/8/layout/hierarchy1"/>
    <dgm:cxn modelId="{0E7E7842-D167-4DFD-A4A9-CC0D16E6380C}" type="presParOf" srcId="{B4F3C499-A87B-4E3B-B52F-E1E48F7E7267}" destId="{836D1924-1D11-4BE2-814C-456F02A74BB1}" srcOrd="1" destOrd="0" presId="urn:microsoft.com/office/officeart/2005/8/layout/hierarchy1"/>
    <dgm:cxn modelId="{892FB2FD-63E6-4A67-971D-4A2C8A167071}" type="presParOf" srcId="{836D1924-1D11-4BE2-814C-456F02A74BB1}" destId="{80957611-9C9F-4787-9DDB-93C522D10189}" srcOrd="0" destOrd="0" presId="urn:microsoft.com/office/officeart/2005/8/layout/hierarchy1"/>
    <dgm:cxn modelId="{C9101AF8-EA7B-49FB-A0A9-94908689929C}" type="presParOf" srcId="{836D1924-1D11-4BE2-814C-456F02A74BB1}" destId="{BDDF130F-D111-4B0F-9E80-7F6935A6AA5C}" srcOrd="1" destOrd="0" presId="urn:microsoft.com/office/officeart/2005/8/layout/hierarchy1"/>
    <dgm:cxn modelId="{C835E4B0-0E00-436A-9C5C-66338DACE0BE}" type="presParOf" srcId="{BDDF130F-D111-4B0F-9E80-7F6935A6AA5C}" destId="{3E09823A-F36F-48EA-925E-6952C833DF17}" srcOrd="0" destOrd="0" presId="urn:microsoft.com/office/officeart/2005/8/layout/hierarchy1"/>
    <dgm:cxn modelId="{D92217B9-CB8D-45EC-A831-DE4EF1C859D9}" type="presParOf" srcId="{3E09823A-F36F-48EA-925E-6952C833DF17}" destId="{C37BA612-9B44-47DE-9A93-D131A012E924}" srcOrd="0" destOrd="0" presId="urn:microsoft.com/office/officeart/2005/8/layout/hierarchy1"/>
    <dgm:cxn modelId="{2393C12A-BB33-41BA-BCDD-7057B62FD846}" type="presParOf" srcId="{3E09823A-F36F-48EA-925E-6952C833DF17}" destId="{E291EFB4-D5A0-4655-AB28-7815A2F28101}" srcOrd="1" destOrd="0" presId="urn:microsoft.com/office/officeart/2005/8/layout/hierarchy1"/>
    <dgm:cxn modelId="{61BD7558-3316-4660-821F-2BE11E7AF168}" type="presParOf" srcId="{BDDF130F-D111-4B0F-9E80-7F6935A6AA5C}" destId="{D3A04940-B78F-48CD-BDCA-48B44BDBD247}" srcOrd="1" destOrd="0" presId="urn:microsoft.com/office/officeart/2005/8/layout/hierarchy1"/>
    <dgm:cxn modelId="{EEDBEC60-EFE9-4126-A091-7C2054740EF5}" type="presParOf" srcId="{D3A04940-B78F-48CD-BDCA-48B44BDBD247}" destId="{C3293A19-797D-4A5A-B2BC-DB446D5D8716}" srcOrd="0" destOrd="0" presId="urn:microsoft.com/office/officeart/2005/8/layout/hierarchy1"/>
    <dgm:cxn modelId="{2C3AD848-BE8D-45FF-ABC0-7CB30B0E9026}" type="presParOf" srcId="{D3A04940-B78F-48CD-BDCA-48B44BDBD247}" destId="{C18979B9-E837-4BA7-B13F-CD03983396C1}" srcOrd="1" destOrd="0" presId="urn:microsoft.com/office/officeart/2005/8/layout/hierarchy1"/>
    <dgm:cxn modelId="{C887DD07-4BF5-4AA2-A7C1-EA27814EDA1A}" type="presParOf" srcId="{C18979B9-E837-4BA7-B13F-CD03983396C1}" destId="{92E64CFE-26D2-47D7-94E2-5FA98B167B93}" srcOrd="0" destOrd="0" presId="urn:microsoft.com/office/officeart/2005/8/layout/hierarchy1"/>
    <dgm:cxn modelId="{0C85EB3D-8DDF-446E-8A71-3DFBFDD5D174}" type="presParOf" srcId="{92E64CFE-26D2-47D7-94E2-5FA98B167B93}" destId="{4EE875CC-124C-416F-B5DA-55FDC626B2F7}" srcOrd="0" destOrd="0" presId="urn:microsoft.com/office/officeart/2005/8/layout/hierarchy1"/>
    <dgm:cxn modelId="{3FB3726C-5B9E-4EE8-8473-FB5AB4FB8023}" type="presParOf" srcId="{92E64CFE-26D2-47D7-94E2-5FA98B167B93}" destId="{6E37CC13-4C9C-4C22-BC82-590F08392502}" srcOrd="1" destOrd="0" presId="urn:microsoft.com/office/officeart/2005/8/layout/hierarchy1"/>
    <dgm:cxn modelId="{8AC0C063-5C84-436C-AD54-7721E372FB70}" type="presParOf" srcId="{C18979B9-E837-4BA7-B13F-CD03983396C1}" destId="{055E89C9-D0A7-424F-85EA-550263C3F3C5}" srcOrd="1" destOrd="0" presId="urn:microsoft.com/office/officeart/2005/8/layout/hierarchy1"/>
    <dgm:cxn modelId="{FDF18E5B-0005-40E1-86CB-9F324694BB48}" type="presParOf" srcId="{055E89C9-D0A7-424F-85EA-550263C3F3C5}" destId="{B0B4F9F9-6C92-4ACC-A30C-DBB918CD7F99}" srcOrd="0" destOrd="0" presId="urn:microsoft.com/office/officeart/2005/8/layout/hierarchy1"/>
    <dgm:cxn modelId="{72724A22-F302-4DAB-86A4-A6286CC181B5}" type="presParOf" srcId="{055E89C9-D0A7-424F-85EA-550263C3F3C5}" destId="{4A40D3EF-CCD3-432A-AFEA-37F66911529F}" srcOrd="1" destOrd="0" presId="urn:microsoft.com/office/officeart/2005/8/layout/hierarchy1"/>
    <dgm:cxn modelId="{CB09E01C-A8BE-494C-8003-11613699E2E1}" type="presParOf" srcId="{4A40D3EF-CCD3-432A-AFEA-37F66911529F}" destId="{4A70CB74-2625-4662-95C7-59AAF9038063}" srcOrd="0" destOrd="0" presId="urn:microsoft.com/office/officeart/2005/8/layout/hierarchy1"/>
    <dgm:cxn modelId="{1280A416-8379-424E-98DD-7A6D9461F27F}" type="presParOf" srcId="{4A70CB74-2625-4662-95C7-59AAF9038063}" destId="{52041684-F204-4271-9A9F-5E9641D2A29C}" srcOrd="0" destOrd="0" presId="urn:microsoft.com/office/officeart/2005/8/layout/hierarchy1"/>
    <dgm:cxn modelId="{09962F6E-CF50-4433-BACC-1A088A49F96D}" type="presParOf" srcId="{4A70CB74-2625-4662-95C7-59AAF9038063}" destId="{80661422-A137-43D9-BCD7-A14B919ACE6A}" srcOrd="1" destOrd="0" presId="urn:microsoft.com/office/officeart/2005/8/layout/hierarchy1"/>
    <dgm:cxn modelId="{6DBAE8CF-63A4-4599-9D07-63CCC710C425}" type="presParOf" srcId="{4A40D3EF-CCD3-432A-AFEA-37F66911529F}" destId="{63286B6C-5D11-4FA2-B44F-D123C34FF797}" srcOrd="1" destOrd="0" presId="urn:microsoft.com/office/officeart/2005/8/layout/hierarchy1"/>
    <dgm:cxn modelId="{08BE7A3B-6420-4807-A210-F7D241A1BE1E}" type="presParOf" srcId="{63286B6C-5D11-4FA2-B44F-D123C34FF797}" destId="{972FCEA7-7AA4-4DF6-BF16-681A55AF3D38}" srcOrd="0" destOrd="0" presId="urn:microsoft.com/office/officeart/2005/8/layout/hierarchy1"/>
    <dgm:cxn modelId="{DCAF2A8F-648D-494C-9D04-1F1F8AEB274B}" type="presParOf" srcId="{63286B6C-5D11-4FA2-B44F-D123C34FF797}" destId="{422CD46C-3E7E-4FDE-BCC1-0D2024C1AE56}" srcOrd="1" destOrd="0" presId="urn:microsoft.com/office/officeart/2005/8/layout/hierarchy1"/>
    <dgm:cxn modelId="{A1396C04-7D98-460D-9083-43036AE6E17A}" type="presParOf" srcId="{422CD46C-3E7E-4FDE-BCC1-0D2024C1AE56}" destId="{2C822D0B-0539-4186-9F22-1CFEF739F144}" srcOrd="0" destOrd="0" presId="urn:microsoft.com/office/officeart/2005/8/layout/hierarchy1"/>
    <dgm:cxn modelId="{1CAEA80A-CAFF-43BB-AAB8-B0D15D2C5D62}" type="presParOf" srcId="{2C822D0B-0539-4186-9F22-1CFEF739F144}" destId="{D6831979-9DAD-4254-8FF9-9ECC878D26D7}" srcOrd="0" destOrd="0" presId="urn:microsoft.com/office/officeart/2005/8/layout/hierarchy1"/>
    <dgm:cxn modelId="{9CCC58BA-86D2-4FB9-9D4D-18C8FC2A0F27}" type="presParOf" srcId="{2C822D0B-0539-4186-9F22-1CFEF739F144}" destId="{8EFF6725-2E8B-419F-ADEC-742647893F01}" srcOrd="1" destOrd="0" presId="urn:microsoft.com/office/officeart/2005/8/layout/hierarchy1"/>
    <dgm:cxn modelId="{04CA87E2-0BF7-496B-83B7-F26F018EE83A}" type="presParOf" srcId="{422CD46C-3E7E-4FDE-BCC1-0D2024C1AE56}" destId="{3984D7D7-1C08-4D7D-BEDA-C8FADFC6D198}" srcOrd="1" destOrd="0" presId="urn:microsoft.com/office/officeart/2005/8/layout/hierarchy1"/>
    <dgm:cxn modelId="{45CF24A9-694A-4B5F-8A0E-70BA8BD040C6}" type="presParOf" srcId="{63286B6C-5D11-4FA2-B44F-D123C34FF797}" destId="{448A358E-AFDD-4DDE-B25C-97DD0BE6F13C}" srcOrd="2" destOrd="0" presId="urn:microsoft.com/office/officeart/2005/8/layout/hierarchy1"/>
    <dgm:cxn modelId="{6C367363-AE63-4EA3-BCD6-C7D9A037D509}" type="presParOf" srcId="{63286B6C-5D11-4FA2-B44F-D123C34FF797}" destId="{3914EA51-9743-4B22-9199-F0C36E3D40D0}" srcOrd="3" destOrd="0" presId="urn:microsoft.com/office/officeart/2005/8/layout/hierarchy1"/>
    <dgm:cxn modelId="{9E42F562-EF84-452D-A8B9-0DDFC73BA75C}" type="presParOf" srcId="{3914EA51-9743-4B22-9199-F0C36E3D40D0}" destId="{3463156C-57E3-4ACB-A22E-E2E261F35FF8}" srcOrd="0" destOrd="0" presId="urn:microsoft.com/office/officeart/2005/8/layout/hierarchy1"/>
    <dgm:cxn modelId="{ECD36487-9946-435B-BA22-20BD9C17B71D}" type="presParOf" srcId="{3463156C-57E3-4ACB-A22E-E2E261F35FF8}" destId="{E492C718-B0EE-42C2-961E-B716A45B9CEB}" srcOrd="0" destOrd="0" presId="urn:microsoft.com/office/officeart/2005/8/layout/hierarchy1"/>
    <dgm:cxn modelId="{5E67E40B-3D74-4787-BC3D-15E912E5EAC2}" type="presParOf" srcId="{3463156C-57E3-4ACB-A22E-E2E261F35FF8}" destId="{A266A59A-2B64-4B56-B66D-49FC5BB801A2}" srcOrd="1" destOrd="0" presId="urn:microsoft.com/office/officeart/2005/8/layout/hierarchy1"/>
    <dgm:cxn modelId="{44DDE80A-74A9-4BD1-AA90-3433178FF75C}" type="presParOf" srcId="{3914EA51-9743-4B22-9199-F0C36E3D40D0}" destId="{34B758E3-1A40-40BF-85AA-57377C3D7FA0}" srcOrd="1" destOrd="0" presId="urn:microsoft.com/office/officeart/2005/8/layout/hierarchy1"/>
    <dgm:cxn modelId="{701000B0-CCFA-4242-91C8-A9512FB924BD}" type="presParOf" srcId="{63286B6C-5D11-4FA2-B44F-D123C34FF797}" destId="{F565E44C-4381-4AD0-80F6-74287A16DC13}" srcOrd="4" destOrd="0" presId="urn:microsoft.com/office/officeart/2005/8/layout/hierarchy1"/>
    <dgm:cxn modelId="{C72EAF3B-A7D0-4D11-A420-1CEF295201CE}" type="presParOf" srcId="{63286B6C-5D11-4FA2-B44F-D123C34FF797}" destId="{2A811F07-B0E1-4BAE-A43B-1C30B0AD8F8D}" srcOrd="5" destOrd="0" presId="urn:microsoft.com/office/officeart/2005/8/layout/hierarchy1"/>
    <dgm:cxn modelId="{43F3DABA-8464-4083-986A-32839354E9B3}" type="presParOf" srcId="{2A811F07-B0E1-4BAE-A43B-1C30B0AD8F8D}" destId="{3DA09E22-4706-45F2-8DFC-8163A1AB9723}" srcOrd="0" destOrd="0" presId="urn:microsoft.com/office/officeart/2005/8/layout/hierarchy1"/>
    <dgm:cxn modelId="{D6F20711-6144-40C4-BF4F-DAC83D2AE5F3}" type="presParOf" srcId="{3DA09E22-4706-45F2-8DFC-8163A1AB9723}" destId="{8D1577F8-8995-484A-8F1E-7E27F57838E0}" srcOrd="0" destOrd="0" presId="urn:microsoft.com/office/officeart/2005/8/layout/hierarchy1"/>
    <dgm:cxn modelId="{FC0733E5-7F8A-4E46-B6BD-C79F757C3A3A}" type="presParOf" srcId="{3DA09E22-4706-45F2-8DFC-8163A1AB9723}" destId="{4633C242-D964-4182-A09A-011FCF3C562A}" srcOrd="1" destOrd="0" presId="urn:microsoft.com/office/officeart/2005/8/layout/hierarchy1"/>
    <dgm:cxn modelId="{9BCB999C-32CB-4A69-8851-704853AC65F5}" type="presParOf" srcId="{2A811F07-B0E1-4BAE-A43B-1C30B0AD8F8D}" destId="{38253031-BD6B-4D7E-AFB3-EFF399D36CE7}" srcOrd="1" destOrd="0" presId="urn:microsoft.com/office/officeart/2005/8/layout/hierarchy1"/>
    <dgm:cxn modelId="{43FD502A-791F-4F7D-97D7-ED596BD6F4BC}" type="presParOf" srcId="{63286B6C-5D11-4FA2-B44F-D123C34FF797}" destId="{84E039A5-83EE-4E5C-82A2-9DA707EDF0A7}" srcOrd="6" destOrd="0" presId="urn:microsoft.com/office/officeart/2005/8/layout/hierarchy1"/>
    <dgm:cxn modelId="{2B22C99A-08A0-404F-B66C-CF116B4D4F07}" type="presParOf" srcId="{63286B6C-5D11-4FA2-B44F-D123C34FF797}" destId="{8B5A8700-77C3-48A9-9F3D-B243F136601D}" srcOrd="7" destOrd="0" presId="urn:microsoft.com/office/officeart/2005/8/layout/hierarchy1"/>
    <dgm:cxn modelId="{A42A481C-CA8F-4EB3-8361-E18D7D0E0ED6}" type="presParOf" srcId="{8B5A8700-77C3-48A9-9F3D-B243F136601D}" destId="{3D996FB0-9ACB-43F3-9A24-5C1D16E27783}" srcOrd="0" destOrd="0" presId="urn:microsoft.com/office/officeart/2005/8/layout/hierarchy1"/>
    <dgm:cxn modelId="{36CCCD8D-8387-43F7-A30A-8EB3794F9861}" type="presParOf" srcId="{3D996FB0-9ACB-43F3-9A24-5C1D16E27783}" destId="{710DCAAA-9204-4B33-8BDA-5823E3E97D54}" srcOrd="0" destOrd="0" presId="urn:microsoft.com/office/officeart/2005/8/layout/hierarchy1"/>
    <dgm:cxn modelId="{A03207A8-B174-4F45-9790-03C695AFCF1B}" type="presParOf" srcId="{3D996FB0-9ACB-43F3-9A24-5C1D16E27783}" destId="{0C35CC2E-73F0-494D-8174-1975055DA53E}" srcOrd="1" destOrd="0" presId="urn:microsoft.com/office/officeart/2005/8/layout/hierarchy1"/>
    <dgm:cxn modelId="{F3F07523-C889-4C62-960B-4B1EB341C98B}" type="presParOf" srcId="{8B5A8700-77C3-48A9-9F3D-B243F136601D}" destId="{8E9B81BF-0838-4713-BD75-A780420FE1A4}" srcOrd="1" destOrd="0" presId="urn:microsoft.com/office/officeart/2005/8/layout/hierarchy1"/>
    <dgm:cxn modelId="{9E46F5B4-8083-4447-B74B-AB05FE1DA552}" type="presParOf" srcId="{055E89C9-D0A7-424F-85EA-550263C3F3C5}" destId="{831D0A29-F1E1-40C6-9248-F5CF43C497E9}" srcOrd="2" destOrd="0" presId="urn:microsoft.com/office/officeart/2005/8/layout/hierarchy1"/>
    <dgm:cxn modelId="{4435BCAF-05CB-43CD-B17C-2A0E3FC53B32}" type="presParOf" srcId="{055E89C9-D0A7-424F-85EA-550263C3F3C5}" destId="{2C16547A-AFAD-4079-B8BB-E5D712F836F0}" srcOrd="3" destOrd="0" presId="urn:microsoft.com/office/officeart/2005/8/layout/hierarchy1"/>
    <dgm:cxn modelId="{0D74F61F-6FB5-4799-B29F-53FF431A8340}" type="presParOf" srcId="{2C16547A-AFAD-4079-B8BB-E5D712F836F0}" destId="{B1B78E9D-1363-4DA0-9E23-EEC478A36938}" srcOrd="0" destOrd="0" presId="urn:microsoft.com/office/officeart/2005/8/layout/hierarchy1"/>
    <dgm:cxn modelId="{EAF5787A-A051-4B52-912A-737DB56D24AE}" type="presParOf" srcId="{B1B78E9D-1363-4DA0-9E23-EEC478A36938}" destId="{FD06CBE8-252C-457A-A146-B72DD6E6F0D3}" srcOrd="0" destOrd="0" presId="urn:microsoft.com/office/officeart/2005/8/layout/hierarchy1"/>
    <dgm:cxn modelId="{52A0DA71-053A-4F8A-A2C5-D63C995679AE}" type="presParOf" srcId="{B1B78E9D-1363-4DA0-9E23-EEC478A36938}" destId="{A7E0B553-C4AA-4F44-83E9-4C3F56340D6C}" srcOrd="1" destOrd="0" presId="urn:microsoft.com/office/officeart/2005/8/layout/hierarchy1"/>
    <dgm:cxn modelId="{1BF7CC4A-6A2C-4BEC-8565-46F0F66AE7AB}" type="presParOf" srcId="{2C16547A-AFAD-4079-B8BB-E5D712F836F0}" destId="{D34EBDB2-A35B-49A5-BC59-11AA4025181E}" srcOrd="1" destOrd="0" presId="urn:microsoft.com/office/officeart/2005/8/layout/hierarchy1"/>
    <dgm:cxn modelId="{9F4E781C-E2FB-422E-9541-C726FD4A932A}" type="presParOf" srcId="{D34EBDB2-A35B-49A5-BC59-11AA4025181E}" destId="{20D45816-B79F-4165-BC61-1BA430645ABD}" srcOrd="0" destOrd="0" presId="urn:microsoft.com/office/officeart/2005/8/layout/hierarchy1"/>
    <dgm:cxn modelId="{353531E4-233D-485E-B6D5-E2DB18116498}" type="presParOf" srcId="{D34EBDB2-A35B-49A5-BC59-11AA4025181E}" destId="{B185E98C-955A-4AA1-B14F-DDA46CD5E1AB}" srcOrd="1" destOrd="0" presId="urn:microsoft.com/office/officeart/2005/8/layout/hierarchy1"/>
    <dgm:cxn modelId="{414E8DD2-A30F-428F-97A7-EFD3A3B573D4}" type="presParOf" srcId="{B185E98C-955A-4AA1-B14F-DDA46CD5E1AB}" destId="{8AEBCDF3-DFA5-49F7-B279-8AA8600A8B14}" srcOrd="0" destOrd="0" presId="urn:microsoft.com/office/officeart/2005/8/layout/hierarchy1"/>
    <dgm:cxn modelId="{F761D548-CD3E-4558-ACB4-97742EE53821}" type="presParOf" srcId="{8AEBCDF3-DFA5-49F7-B279-8AA8600A8B14}" destId="{4773B4F1-324A-4279-B220-05692FDA6B76}" srcOrd="0" destOrd="0" presId="urn:microsoft.com/office/officeart/2005/8/layout/hierarchy1"/>
    <dgm:cxn modelId="{8C7AF67B-37DB-4167-A33E-CB7589904981}" type="presParOf" srcId="{8AEBCDF3-DFA5-49F7-B279-8AA8600A8B14}" destId="{A2BFD421-FB6B-4E61-ADF0-3321769D84D3}" srcOrd="1" destOrd="0" presId="urn:microsoft.com/office/officeart/2005/8/layout/hierarchy1"/>
    <dgm:cxn modelId="{E7D1A425-07AD-47DF-AF70-11F046D11FF9}" type="presParOf" srcId="{B185E98C-955A-4AA1-B14F-DDA46CD5E1AB}" destId="{D0144AEA-FC1E-4F05-8413-95FA2806FD16}" srcOrd="1" destOrd="0" presId="urn:microsoft.com/office/officeart/2005/8/layout/hierarchy1"/>
    <dgm:cxn modelId="{FBCA465A-A0C5-409F-9BAD-7A69EF33A6D1}" type="presParOf" srcId="{D34EBDB2-A35B-49A5-BC59-11AA4025181E}" destId="{E681090D-5692-4923-AD50-C7431EFAB32B}" srcOrd="2" destOrd="0" presId="urn:microsoft.com/office/officeart/2005/8/layout/hierarchy1"/>
    <dgm:cxn modelId="{2C14E72F-EED0-4EAC-8FEA-D20EE780CAA3}" type="presParOf" srcId="{D34EBDB2-A35B-49A5-BC59-11AA4025181E}" destId="{243C0855-C102-4636-9E80-5EF8A05166E5}" srcOrd="3" destOrd="0" presId="urn:microsoft.com/office/officeart/2005/8/layout/hierarchy1"/>
    <dgm:cxn modelId="{E22D4238-36D6-4FC9-BE45-F1E757220315}" type="presParOf" srcId="{243C0855-C102-4636-9E80-5EF8A05166E5}" destId="{EA94E6E5-0C00-4C94-98CB-1F7938417506}" srcOrd="0" destOrd="0" presId="urn:microsoft.com/office/officeart/2005/8/layout/hierarchy1"/>
    <dgm:cxn modelId="{D6312973-EFF4-49A0-8089-D067B1AD5FAC}" type="presParOf" srcId="{EA94E6E5-0C00-4C94-98CB-1F7938417506}" destId="{1A651A09-76DF-45F7-BEF9-0BB0756EFBCD}" srcOrd="0" destOrd="0" presId="urn:microsoft.com/office/officeart/2005/8/layout/hierarchy1"/>
    <dgm:cxn modelId="{A60CD7BC-1AA5-43B4-8D4A-004C36E493F1}" type="presParOf" srcId="{EA94E6E5-0C00-4C94-98CB-1F7938417506}" destId="{BFCA2B66-77F7-4DB4-82D5-AA7DF1A0AA05}" srcOrd="1" destOrd="0" presId="urn:microsoft.com/office/officeart/2005/8/layout/hierarchy1"/>
    <dgm:cxn modelId="{5B00A747-A715-40F7-8BDE-5D0DB57AE6FA}" type="presParOf" srcId="{243C0855-C102-4636-9E80-5EF8A05166E5}" destId="{2654D7CC-9E41-4640-BC39-22D29CFB5F41}" srcOrd="1" destOrd="0" presId="urn:microsoft.com/office/officeart/2005/8/layout/hierarchy1"/>
    <dgm:cxn modelId="{4C9E56E7-6B3F-4AFE-9CBA-2864F08E3E37}" type="presParOf" srcId="{055E89C9-D0A7-424F-85EA-550263C3F3C5}" destId="{E4CC0289-67B2-4948-9D46-C417085EB9E6}" srcOrd="4" destOrd="0" presId="urn:microsoft.com/office/officeart/2005/8/layout/hierarchy1"/>
    <dgm:cxn modelId="{5445A91F-66A0-41BC-B6CB-632E3B9AB322}" type="presParOf" srcId="{055E89C9-D0A7-424F-85EA-550263C3F3C5}" destId="{8836B644-3001-4223-89B2-F65229F00FAC}" srcOrd="5" destOrd="0" presId="urn:microsoft.com/office/officeart/2005/8/layout/hierarchy1"/>
    <dgm:cxn modelId="{F9BBBB5C-42E6-4990-841C-370F52AC112A}" type="presParOf" srcId="{8836B644-3001-4223-89B2-F65229F00FAC}" destId="{F98A691A-AE4F-47E6-8C37-B5537DCC0728}" srcOrd="0" destOrd="0" presId="urn:microsoft.com/office/officeart/2005/8/layout/hierarchy1"/>
    <dgm:cxn modelId="{55084A43-0E53-47B2-8848-9DE12A86BA49}" type="presParOf" srcId="{F98A691A-AE4F-47E6-8C37-B5537DCC0728}" destId="{E484F310-68AC-4D62-8E82-0911FC14E8E3}" srcOrd="0" destOrd="0" presId="urn:microsoft.com/office/officeart/2005/8/layout/hierarchy1"/>
    <dgm:cxn modelId="{34B75A9C-1D25-4584-AE57-1DCA0E1F2E1B}" type="presParOf" srcId="{F98A691A-AE4F-47E6-8C37-B5537DCC0728}" destId="{14EAC2BA-FD31-4D49-AF57-38161BC6EFB3}" srcOrd="1" destOrd="0" presId="urn:microsoft.com/office/officeart/2005/8/layout/hierarchy1"/>
    <dgm:cxn modelId="{5993AABB-3D0B-437D-9EE7-F15D130C76A7}" type="presParOf" srcId="{8836B644-3001-4223-89B2-F65229F00FAC}" destId="{A97BEDB9-319F-4059-83C7-05A0E2F2E3BF}" srcOrd="1" destOrd="0" presId="urn:microsoft.com/office/officeart/2005/8/layout/hierarchy1"/>
    <dgm:cxn modelId="{E78A8787-EB53-49E6-AADA-25786D67F456}" type="presParOf" srcId="{D3A04940-B78F-48CD-BDCA-48B44BDBD247}" destId="{2E3B497E-3C0E-4C80-BFAE-7F65C06AAE8C}" srcOrd="2" destOrd="0" presId="urn:microsoft.com/office/officeart/2005/8/layout/hierarchy1"/>
    <dgm:cxn modelId="{844BAB08-7EDD-4086-BDB0-BCC5D6D3DBC4}" type="presParOf" srcId="{D3A04940-B78F-48CD-BDCA-48B44BDBD247}" destId="{27FAFBAD-ACB0-47C5-A6D1-46B2B898563D}" srcOrd="3" destOrd="0" presId="urn:microsoft.com/office/officeart/2005/8/layout/hierarchy1"/>
    <dgm:cxn modelId="{C07D31EC-1991-4682-87A0-B2E455877AA0}" type="presParOf" srcId="{27FAFBAD-ACB0-47C5-A6D1-46B2B898563D}" destId="{96E58C44-4735-476E-B8B5-636BC9F65FC2}" srcOrd="0" destOrd="0" presId="urn:microsoft.com/office/officeart/2005/8/layout/hierarchy1"/>
    <dgm:cxn modelId="{BBE341D3-AE04-448D-B915-A26375995138}" type="presParOf" srcId="{96E58C44-4735-476E-B8B5-636BC9F65FC2}" destId="{1F57D275-58DD-4AE7-82E1-F443D0038575}" srcOrd="0" destOrd="0" presId="urn:microsoft.com/office/officeart/2005/8/layout/hierarchy1"/>
    <dgm:cxn modelId="{5784EBA4-727F-43F4-AFF9-4CB1312721DE}" type="presParOf" srcId="{96E58C44-4735-476E-B8B5-636BC9F65FC2}" destId="{738F1865-67D7-4BB4-91C9-CE8B292AB896}" srcOrd="1" destOrd="0" presId="urn:microsoft.com/office/officeart/2005/8/layout/hierarchy1"/>
    <dgm:cxn modelId="{28837E3A-3F14-4D61-B427-ADE4572AF6D1}" type="presParOf" srcId="{27FAFBAD-ACB0-47C5-A6D1-46B2B898563D}" destId="{66AE7167-A8E0-465B-B35C-5442280AAA46}" srcOrd="1" destOrd="0" presId="urn:microsoft.com/office/officeart/2005/8/layout/hierarchy1"/>
    <dgm:cxn modelId="{8CFA2AD3-4616-4C25-B2A6-753FD40305FD}" type="presParOf" srcId="{66AE7167-A8E0-465B-B35C-5442280AAA46}" destId="{E2FB38A1-3864-4331-9786-5CE8A489DE8D}" srcOrd="0" destOrd="0" presId="urn:microsoft.com/office/officeart/2005/8/layout/hierarchy1"/>
    <dgm:cxn modelId="{EE1407B2-18EB-4DD8-83BC-A73A97F9DF89}" type="presParOf" srcId="{66AE7167-A8E0-465B-B35C-5442280AAA46}" destId="{E42F623B-10BB-458A-84B2-E4923F5B708C}" srcOrd="1" destOrd="0" presId="urn:microsoft.com/office/officeart/2005/8/layout/hierarchy1"/>
    <dgm:cxn modelId="{D41F1991-9FB6-47CA-A841-1D262BFDBCA5}" type="presParOf" srcId="{E42F623B-10BB-458A-84B2-E4923F5B708C}" destId="{8EE4C4D5-ABA3-4BC7-AD30-565FCAD88A34}" srcOrd="0" destOrd="0" presId="urn:microsoft.com/office/officeart/2005/8/layout/hierarchy1"/>
    <dgm:cxn modelId="{E5A621F9-4B44-4F94-BC83-1F30E1FB0579}" type="presParOf" srcId="{8EE4C4D5-ABA3-4BC7-AD30-565FCAD88A34}" destId="{936B2D1D-0A4E-4489-8194-5DE659E9F6C1}" srcOrd="0" destOrd="0" presId="urn:microsoft.com/office/officeart/2005/8/layout/hierarchy1"/>
    <dgm:cxn modelId="{FD5DFEDA-F41E-4089-B182-ADE8C22DCDE8}" type="presParOf" srcId="{8EE4C4D5-ABA3-4BC7-AD30-565FCAD88A34}" destId="{29CBCF90-F441-4E58-A733-B7656E19EC09}" srcOrd="1" destOrd="0" presId="urn:microsoft.com/office/officeart/2005/8/layout/hierarchy1"/>
    <dgm:cxn modelId="{E0D6EBA3-CBB2-4150-ABBC-6147F956C009}" type="presParOf" srcId="{E42F623B-10BB-458A-84B2-E4923F5B708C}" destId="{0D7633C0-886B-4BF8-A936-39ABEBB973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13A1C-E47E-41CA-B5C2-723DC94556B8}" type="datetimeFigureOut">
              <a:rPr lang="en-US" smtClean="0"/>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EC0B0-B305-42FE-8F95-92330CF23ACD}" type="slidenum">
              <a:rPr lang="en-US" smtClean="0"/>
              <a:t>‹#›</a:t>
            </a:fld>
            <a:endParaRPr lang="en-US"/>
          </a:p>
        </p:txBody>
      </p:sp>
    </p:spTree>
    <p:extLst>
      <p:ext uri="{BB962C8B-B14F-4D97-AF65-F5344CB8AC3E}">
        <p14:creationId xmlns:p14="http://schemas.microsoft.com/office/powerpoint/2010/main" val="417452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0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678C1-6B9C-45E3-B055-0F66A1FDA197}" type="slidenum">
              <a:rPr lang="en-US" smtClean="0">
                <a:cs typeface="Arial" charset="0"/>
              </a:rPr>
              <a:pPr fontAlgn="base">
                <a:spcBef>
                  <a:spcPct val="0"/>
                </a:spcBef>
                <a:spcAft>
                  <a:spcPct val="0"/>
                </a:spcAft>
                <a:defRPr/>
              </a:pPr>
              <a:t>1</a:t>
            </a:fld>
            <a:endParaRPr lang="en-US" smtClean="0">
              <a:cs typeface="Arial" charset="0"/>
            </a:endParaRPr>
          </a:p>
        </p:txBody>
      </p:sp>
    </p:spTree>
    <p:extLst>
      <p:ext uri="{BB962C8B-B14F-4D97-AF65-F5344CB8AC3E}">
        <p14:creationId xmlns:p14="http://schemas.microsoft.com/office/powerpoint/2010/main" val="346277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3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42230-1152-4BC9-AB7D-23990CA145A7}" type="slidenum">
              <a:rPr lang="en-US" smtClean="0">
                <a:cs typeface="Arial" charset="0"/>
              </a:rPr>
              <a:pPr fontAlgn="base">
                <a:spcBef>
                  <a:spcPct val="0"/>
                </a:spcBef>
                <a:spcAft>
                  <a:spcPct val="0"/>
                </a:spcAft>
                <a:defRPr/>
              </a:pPr>
              <a:t>74</a:t>
            </a:fld>
            <a:endParaRPr lang="en-US" smtClean="0">
              <a:cs typeface="Arial" charset="0"/>
            </a:endParaRPr>
          </a:p>
        </p:txBody>
      </p:sp>
    </p:spTree>
    <p:extLst>
      <p:ext uri="{BB962C8B-B14F-4D97-AF65-F5344CB8AC3E}">
        <p14:creationId xmlns:p14="http://schemas.microsoft.com/office/powerpoint/2010/main" val="219612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5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E34AC4-AA07-4AEE-B447-C98B96D44515}" type="slidenum">
              <a:rPr lang="ar-SA" smtClean="0"/>
              <a:pPr fontAlgn="base">
                <a:spcBef>
                  <a:spcPct val="0"/>
                </a:spcBef>
                <a:spcAft>
                  <a:spcPct val="0"/>
                </a:spcAft>
                <a:defRPr/>
              </a:pPr>
              <a:t>75</a:t>
            </a:fld>
            <a:endParaRPr lang="ar-SA" smtClean="0"/>
          </a:p>
        </p:txBody>
      </p:sp>
    </p:spTree>
    <p:extLst>
      <p:ext uri="{BB962C8B-B14F-4D97-AF65-F5344CB8AC3E}">
        <p14:creationId xmlns:p14="http://schemas.microsoft.com/office/powerpoint/2010/main" val="326319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0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3333C-0ED8-4305-813C-43053AC7AF2F}" type="slidenum">
              <a:rPr lang="ar-SA" smtClean="0"/>
              <a:pPr fontAlgn="base">
                <a:spcBef>
                  <a:spcPct val="0"/>
                </a:spcBef>
                <a:spcAft>
                  <a:spcPct val="0"/>
                </a:spcAft>
                <a:defRPr/>
              </a:pPr>
              <a:t>76</a:t>
            </a:fld>
            <a:endParaRPr lang="ar-SA" smtClean="0"/>
          </a:p>
        </p:txBody>
      </p:sp>
    </p:spTree>
    <p:extLst>
      <p:ext uri="{BB962C8B-B14F-4D97-AF65-F5344CB8AC3E}">
        <p14:creationId xmlns:p14="http://schemas.microsoft.com/office/powerpoint/2010/main" val="426713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2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986628-F4FF-49B8-A503-9CAEE1156E2F}" type="slidenum">
              <a:rPr lang="ar-SA" smtClean="0"/>
              <a:pPr fontAlgn="base">
                <a:spcBef>
                  <a:spcPct val="0"/>
                </a:spcBef>
                <a:spcAft>
                  <a:spcPct val="0"/>
                </a:spcAft>
                <a:defRPr/>
              </a:pPr>
              <a:t>77</a:t>
            </a:fld>
            <a:endParaRPr lang="ar-SA" smtClean="0"/>
          </a:p>
        </p:txBody>
      </p:sp>
    </p:spTree>
    <p:extLst>
      <p:ext uri="{BB962C8B-B14F-4D97-AF65-F5344CB8AC3E}">
        <p14:creationId xmlns:p14="http://schemas.microsoft.com/office/powerpoint/2010/main" val="156435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4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85C47B-61F8-4A9D-B0E3-5BE1BCBCC79C}" type="slidenum">
              <a:rPr lang="ar-SA" smtClean="0"/>
              <a:pPr fontAlgn="base">
                <a:spcBef>
                  <a:spcPct val="0"/>
                </a:spcBef>
                <a:spcAft>
                  <a:spcPct val="0"/>
                </a:spcAft>
                <a:defRPr/>
              </a:pPr>
              <a:t>78</a:t>
            </a:fld>
            <a:endParaRPr lang="ar-SA" smtClean="0"/>
          </a:p>
        </p:txBody>
      </p:sp>
    </p:spTree>
    <p:extLst>
      <p:ext uri="{BB962C8B-B14F-4D97-AF65-F5344CB8AC3E}">
        <p14:creationId xmlns:p14="http://schemas.microsoft.com/office/powerpoint/2010/main" val="360294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6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FB9C67-FA64-48AD-840D-322A94085304}" type="slidenum">
              <a:rPr lang="ar-SA" smtClean="0"/>
              <a:pPr fontAlgn="base">
                <a:spcBef>
                  <a:spcPct val="0"/>
                </a:spcBef>
                <a:spcAft>
                  <a:spcPct val="0"/>
                </a:spcAft>
                <a:defRPr/>
              </a:pPr>
              <a:t>79</a:t>
            </a:fld>
            <a:endParaRPr lang="ar-SA" smtClean="0"/>
          </a:p>
        </p:txBody>
      </p:sp>
    </p:spTree>
    <p:extLst>
      <p:ext uri="{BB962C8B-B14F-4D97-AF65-F5344CB8AC3E}">
        <p14:creationId xmlns:p14="http://schemas.microsoft.com/office/powerpoint/2010/main" val="418811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28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3280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56ACD3-217D-4985-96CB-945160E651E0}" type="slidenum">
              <a:rPr lang="en-US" smtClean="0">
                <a:cs typeface="Arial" charset="0"/>
              </a:rPr>
              <a:pPr fontAlgn="base">
                <a:spcBef>
                  <a:spcPct val="0"/>
                </a:spcBef>
                <a:spcAft>
                  <a:spcPct val="0"/>
                </a:spcAft>
                <a:defRPr/>
              </a:pPr>
              <a:t>80</a:t>
            </a:fld>
            <a:endParaRPr lang="en-US" smtClean="0">
              <a:cs typeface="Arial" charset="0"/>
            </a:endParaRPr>
          </a:p>
        </p:txBody>
      </p:sp>
    </p:spTree>
    <p:extLst>
      <p:ext uri="{BB962C8B-B14F-4D97-AF65-F5344CB8AC3E}">
        <p14:creationId xmlns:p14="http://schemas.microsoft.com/office/powerpoint/2010/main" val="76549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809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8810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C008F-583F-409A-977E-73C8067C4593}" type="slidenum">
              <a:rPr lang="en-US" smtClean="0">
                <a:cs typeface="Arial" charset="0"/>
              </a:rPr>
              <a:pPr fontAlgn="base">
                <a:spcBef>
                  <a:spcPct val="0"/>
                </a:spcBef>
                <a:spcAft>
                  <a:spcPct val="0"/>
                </a:spcAft>
                <a:defRPr/>
              </a:pPr>
              <a:t>81</a:t>
            </a:fld>
            <a:endParaRPr lang="en-US" smtClean="0">
              <a:cs typeface="Arial" charset="0"/>
            </a:endParaRPr>
          </a:p>
        </p:txBody>
      </p:sp>
    </p:spTree>
    <p:extLst>
      <p:ext uri="{BB962C8B-B14F-4D97-AF65-F5344CB8AC3E}">
        <p14:creationId xmlns:p14="http://schemas.microsoft.com/office/powerpoint/2010/main" val="2772103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4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3CE4AC-BCC6-490D-904C-A7790921E108}" type="slidenum">
              <a:rPr lang="ar-SA" smtClean="0"/>
              <a:pPr fontAlgn="base">
                <a:spcBef>
                  <a:spcPct val="0"/>
                </a:spcBef>
                <a:spcAft>
                  <a:spcPct val="0"/>
                </a:spcAft>
                <a:defRPr/>
              </a:pPr>
              <a:t>82</a:t>
            </a:fld>
            <a:endParaRPr lang="ar-SA" smtClean="0"/>
          </a:p>
        </p:txBody>
      </p:sp>
    </p:spTree>
    <p:extLst>
      <p:ext uri="{BB962C8B-B14F-4D97-AF65-F5344CB8AC3E}">
        <p14:creationId xmlns:p14="http://schemas.microsoft.com/office/powerpoint/2010/main" val="201409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6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B6D432-42A3-42AC-ADDA-48E226B06623}" type="slidenum">
              <a:rPr lang="ar-SA" smtClean="0"/>
              <a:pPr fontAlgn="base">
                <a:spcBef>
                  <a:spcPct val="0"/>
                </a:spcBef>
                <a:spcAft>
                  <a:spcPct val="0"/>
                </a:spcAft>
                <a:defRPr/>
              </a:pPr>
              <a:t>83</a:t>
            </a:fld>
            <a:endParaRPr lang="ar-SA" smtClean="0"/>
          </a:p>
        </p:txBody>
      </p:sp>
    </p:spTree>
    <p:extLst>
      <p:ext uri="{BB962C8B-B14F-4D97-AF65-F5344CB8AC3E}">
        <p14:creationId xmlns:p14="http://schemas.microsoft.com/office/powerpoint/2010/main" val="265322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FEC0B0-B305-42FE-8F95-92330CF23ACD}" type="slidenum">
              <a:rPr lang="en-US" smtClean="0"/>
              <a:t>55</a:t>
            </a:fld>
            <a:endParaRPr lang="en-US"/>
          </a:p>
        </p:txBody>
      </p:sp>
    </p:spTree>
    <p:extLst>
      <p:ext uri="{BB962C8B-B14F-4D97-AF65-F5344CB8AC3E}">
        <p14:creationId xmlns:p14="http://schemas.microsoft.com/office/powerpoint/2010/main" val="365198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8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6C048-D8BC-4B0C-84D2-D719A9BC33A5}" type="slidenum">
              <a:rPr lang="ar-SA" smtClean="0"/>
              <a:pPr fontAlgn="base">
                <a:spcBef>
                  <a:spcPct val="0"/>
                </a:spcBef>
                <a:spcAft>
                  <a:spcPct val="0"/>
                </a:spcAft>
                <a:defRPr/>
              </a:pPr>
              <a:t>84</a:t>
            </a:fld>
            <a:endParaRPr lang="ar-SA" smtClean="0"/>
          </a:p>
        </p:txBody>
      </p:sp>
    </p:spTree>
    <p:extLst>
      <p:ext uri="{BB962C8B-B14F-4D97-AF65-F5344CB8AC3E}">
        <p14:creationId xmlns:p14="http://schemas.microsoft.com/office/powerpoint/2010/main" val="69481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5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42433-BD75-41CE-BF81-ED4AF24B3954}" type="slidenum">
              <a:rPr lang="en-US" smtClean="0">
                <a:cs typeface="Arial" charset="0"/>
              </a:rPr>
              <a:pPr fontAlgn="base">
                <a:spcBef>
                  <a:spcPct val="0"/>
                </a:spcBef>
                <a:spcAft>
                  <a:spcPct val="0"/>
                </a:spcAft>
                <a:defRPr/>
              </a:pPr>
              <a:t>85</a:t>
            </a:fld>
            <a:endParaRPr lang="en-US" smtClean="0">
              <a:cs typeface="Arial" charset="0"/>
            </a:endParaRPr>
          </a:p>
        </p:txBody>
      </p:sp>
    </p:spTree>
    <p:extLst>
      <p:ext uri="{BB962C8B-B14F-4D97-AF65-F5344CB8AC3E}">
        <p14:creationId xmlns:p14="http://schemas.microsoft.com/office/powerpoint/2010/main" val="267699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9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8AD7C7-D222-4E04-AA89-B0DE419235C2}" type="slidenum">
              <a:rPr lang="ar-SA" smtClean="0"/>
              <a:pPr fontAlgn="base">
                <a:spcBef>
                  <a:spcPct val="0"/>
                </a:spcBef>
                <a:spcAft>
                  <a:spcPct val="0"/>
                </a:spcAft>
                <a:defRPr/>
              </a:pPr>
              <a:t>86</a:t>
            </a:fld>
            <a:endParaRPr lang="ar-SA" smtClean="0"/>
          </a:p>
        </p:txBody>
      </p:sp>
    </p:spTree>
    <p:extLst>
      <p:ext uri="{BB962C8B-B14F-4D97-AF65-F5344CB8AC3E}">
        <p14:creationId xmlns:p14="http://schemas.microsoft.com/office/powerpoint/2010/main" val="1629565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134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44134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760E7-FA6B-4F8F-A487-E0739AF98CF6}" type="slidenum">
              <a:rPr lang="en-US" smtClean="0">
                <a:cs typeface="Arial" charset="0"/>
              </a:rPr>
              <a:pPr fontAlgn="base">
                <a:spcBef>
                  <a:spcPct val="0"/>
                </a:spcBef>
                <a:spcAft>
                  <a:spcPct val="0"/>
                </a:spcAft>
                <a:defRPr/>
              </a:pPr>
              <a:t>87</a:t>
            </a:fld>
            <a:endParaRPr lang="en-US" smtClean="0">
              <a:cs typeface="Arial" charset="0"/>
            </a:endParaRPr>
          </a:p>
        </p:txBody>
      </p:sp>
    </p:spTree>
    <p:extLst>
      <p:ext uri="{BB962C8B-B14F-4D97-AF65-F5344CB8AC3E}">
        <p14:creationId xmlns:p14="http://schemas.microsoft.com/office/powerpoint/2010/main" val="7100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3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CCF9E8-2283-40A0-9D1B-7C583E400EAD}" type="slidenum">
              <a:rPr lang="en-US" smtClean="0">
                <a:cs typeface="Arial" charset="0"/>
              </a:rPr>
              <a:pPr fontAlgn="base">
                <a:spcBef>
                  <a:spcPct val="0"/>
                </a:spcBef>
                <a:spcAft>
                  <a:spcPct val="0"/>
                </a:spcAft>
                <a:defRPr/>
              </a:pPr>
              <a:t>88</a:t>
            </a:fld>
            <a:endParaRPr lang="en-US" smtClean="0">
              <a:cs typeface="Arial" charset="0"/>
            </a:endParaRPr>
          </a:p>
        </p:txBody>
      </p:sp>
    </p:spTree>
    <p:extLst>
      <p:ext uri="{BB962C8B-B14F-4D97-AF65-F5344CB8AC3E}">
        <p14:creationId xmlns:p14="http://schemas.microsoft.com/office/powerpoint/2010/main" val="1758667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5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0452FD-6430-482D-9C98-F66415F9097C}" type="slidenum">
              <a:rPr lang="ar-SA" smtClean="0"/>
              <a:pPr fontAlgn="base">
                <a:spcBef>
                  <a:spcPct val="0"/>
                </a:spcBef>
                <a:spcAft>
                  <a:spcPct val="0"/>
                </a:spcAft>
                <a:defRPr/>
              </a:pPr>
              <a:t>89</a:t>
            </a:fld>
            <a:endParaRPr lang="ar-SA" smtClean="0"/>
          </a:p>
        </p:txBody>
      </p:sp>
    </p:spTree>
    <p:extLst>
      <p:ext uri="{BB962C8B-B14F-4D97-AF65-F5344CB8AC3E}">
        <p14:creationId xmlns:p14="http://schemas.microsoft.com/office/powerpoint/2010/main" val="160009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7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C2C4C-1D0F-4BB2-9B5E-931872401DF1}" type="slidenum">
              <a:rPr lang="en-US" smtClean="0">
                <a:cs typeface="Arial" charset="0"/>
              </a:rPr>
              <a:pPr fontAlgn="base">
                <a:spcBef>
                  <a:spcPct val="0"/>
                </a:spcBef>
                <a:spcAft>
                  <a:spcPct val="0"/>
                </a:spcAft>
                <a:defRPr/>
              </a:pPr>
              <a:t>90</a:t>
            </a:fld>
            <a:endParaRPr lang="en-US" smtClean="0">
              <a:cs typeface="Arial" charset="0"/>
            </a:endParaRPr>
          </a:p>
        </p:txBody>
      </p:sp>
    </p:spTree>
    <p:extLst>
      <p:ext uri="{BB962C8B-B14F-4D97-AF65-F5344CB8AC3E}">
        <p14:creationId xmlns:p14="http://schemas.microsoft.com/office/powerpoint/2010/main" val="359430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9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BE88D6-F481-4547-A41F-66DF2EC0FCE8}" type="slidenum">
              <a:rPr lang="en-US" smtClean="0">
                <a:cs typeface="Arial" charset="0"/>
              </a:rPr>
              <a:pPr fontAlgn="base">
                <a:spcBef>
                  <a:spcPct val="0"/>
                </a:spcBef>
                <a:spcAft>
                  <a:spcPct val="0"/>
                </a:spcAft>
                <a:defRPr/>
              </a:pPr>
              <a:t>91</a:t>
            </a:fld>
            <a:endParaRPr lang="en-US" smtClean="0">
              <a:cs typeface="Arial" charset="0"/>
            </a:endParaRPr>
          </a:p>
        </p:txBody>
      </p:sp>
    </p:spTree>
    <p:extLst>
      <p:ext uri="{BB962C8B-B14F-4D97-AF65-F5344CB8AC3E}">
        <p14:creationId xmlns:p14="http://schemas.microsoft.com/office/powerpoint/2010/main" val="1089291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38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46387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117DC3-65D9-456B-8D69-80C1479B3F23}" type="slidenum">
              <a:rPr lang="en-US" smtClean="0">
                <a:cs typeface="Arial" charset="0"/>
              </a:rPr>
              <a:pPr fontAlgn="base">
                <a:spcBef>
                  <a:spcPct val="0"/>
                </a:spcBef>
                <a:spcAft>
                  <a:spcPct val="0"/>
                </a:spcAft>
                <a:defRPr/>
              </a:pPr>
              <a:t>92</a:t>
            </a:fld>
            <a:endParaRPr lang="en-US" smtClean="0">
              <a:cs typeface="Arial" charset="0"/>
            </a:endParaRPr>
          </a:p>
        </p:txBody>
      </p:sp>
    </p:spTree>
    <p:extLst>
      <p:ext uri="{BB962C8B-B14F-4D97-AF65-F5344CB8AC3E}">
        <p14:creationId xmlns:p14="http://schemas.microsoft.com/office/powerpoint/2010/main" val="312761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7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0A654-CD8F-4695-A1E7-0CE92B0E159A}" type="slidenum">
              <a:rPr lang="en-US" smtClean="0">
                <a:cs typeface="Arial" charset="0"/>
              </a:rPr>
              <a:pPr fontAlgn="base">
                <a:spcBef>
                  <a:spcPct val="0"/>
                </a:spcBef>
                <a:spcAft>
                  <a:spcPct val="0"/>
                </a:spcAft>
                <a:defRPr/>
              </a:pPr>
              <a:t>93</a:t>
            </a:fld>
            <a:endParaRPr lang="en-US" smtClean="0">
              <a:cs typeface="Arial" charset="0"/>
            </a:endParaRPr>
          </a:p>
        </p:txBody>
      </p:sp>
    </p:spTree>
    <p:extLst>
      <p:ext uri="{BB962C8B-B14F-4D97-AF65-F5344CB8AC3E}">
        <p14:creationId xmlns:p14="http://schemas.microsoft.com/office/powerpoint/2010/main" val="290780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4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2952CC-AFDB-40C7-BB31-45AF6FDF5100}" type="slidenum">
              <a:rPr lang="ar-SA" smtClean="0"/>
              <a:pPr fontAlgn="base">
                <a:spcBef>
                  <a:spcPct val="0"/>
                </a:spcBef>
                <a:spcAft>
                  <a:spcPct val="0"/>
                </a:spcAft>
                <a:defRPr/>
              </a:pPr>
              <a:t>67</a:t>
            </a:fld>
            <a:endParaRPr lang="ar-SA" smtClean="0"/>
          </a:p>
        </p:txBody>
      </p:sp>
    </p:spTree>
    <p:extLst>
      <p:ext uri="{BB962C8B-B14F-4D97-AF65-F5344CB8AC3E}">
        <p14:creationId xmlns:p14="http://schemas.microsoft.com/office/powerpoint/2010/main" val="128481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9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DB289F-E14A-4BB0-9F37-934392E3F045}" type="slidenum">
              <a:rPr lang="en-US" smtClean="0">
                <a:cs typeface="Arial" charset="0"/>
              </a:rPr>
              <a:pPr fontAlgn="base">
                <a:spcBef>
                  <a:spcPct val="0"/>
                </a:spcBef>
                <a:spcAft>
                  <a:spcPct val="0"/>
                </a:spcAft>
                <a:defRPr/>
              </a:pPr>
              <a:t>94</a:t>
            </a:fld>
            <a:endParaRPr lang="en-US" smtClean="0">
              <a:cs typeface="Arial" charset="0"/>
            </a:endParaRPr>
          </a:p>
        </p:txBody>
      </p:sp>
    </p:spTree>
    <p:extLst>
      <p:ext uri="{BB962C8B-B14F-4D97-AF65-F5344CB8AC3E}">
        <p14:creationId xmlns:p14="http://schemas.microsoft.com/office/powerpoint/2010/main" val="1612117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6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6E5F83-BD2C-4286-8820-77C7DC62F016}" type="slidenum">
              <a:rPr lang="en-US" smtClean="0">
                <a:cs typeface="Arial" charset="0"/>
              </a:rPr>
              <a:pPr fontAlgn="base">
                <a:spcBef>
                  <a:spcPct val="0"/>
                </a:spcBef>
                <a:spcAft>
                  <a:spcPct val="0"/>
                </a:spcAft>
                <a:defRPr/>
              </a:pPr>
              <a:t>95</a:t>
            </a:fld>
            <a:endParaRPr lang="en-US" smtClean="0">
              <a:cs typeface="Arial" charset="0"/>
            </a:endParaRPr>
          </a:p>
        </p:txBody>
      </p:sp>
    </p:spTree>
    <p:extLst>
      <p:ext uri="{BB962C8B-B14F-4D97-AF65-F5344CB8AC3E}">
        <p14:creationId xmlns:p14="http://schemas.microsoft.com/office/powerpoint/2010/main" val="1829829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8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E148D8-2409-483C-8D65-AE3D59ED47D8}" type="slidenum">
              <a:rPr lang="en-US" smtClean="0">
                <a:cs typeface="Arial" charset="0"/>
              </a:rPr>
              <a:pPr fontAlgn="base">
                <a:spcBef>
                  <a:spcPct val="0"/>
                </a:spcBef>
                <a:spcAft>
                  <a:spcPct val="0"/>
                </a:spcAft>
                <a:defRPr/>
              </a:pPr>
              <a:t>96</a:t>
            </a:fld>
            <a:endParaRPr lang="en-US" smtClean="0">
              <a:cs typeface="Arial" charset="0"/>
            </a:endParaRPr>
          </a:p>
        </p:txBody>
      </p:sp>
    </p:spTree>
    <p:extLst>
      <p:ext uri="{BB962C8B-B14F-4D97-AF65-F5344CB8AC3E}">
        <p14:creationId xmlns:p14="http://schemas.microsoft.com/office/powerpoint/2010/main" val="3921094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0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C45296-CA1E-4C67-AD3D-5B7B199E4A47}" type="slidenum">
              <a:rPr lang="en-US" smtClean="0">
                <a:cs typeface="Arial" charset="0"/>
              </a:rPr>
              <a:pPr fontAlgn="base">
                <a:spcBef>
                  <a:spcPct val="0"/>
                </a:spcBef>
                <a:spcAft>
                  <a:spcPct val="0"/>
                </a:spcAft>
                <a:defRPr/>
              </a:pPr>
              <a:t>97</a:t>
            </a:fld>
            <a:endParaRPr lang="en-US" smtClean="0">
              <a:cs typeface="Arial" charset="0"/>
            </a:endParaRPr>
          </a:p>
        </p:txBody>
      </p:sp>
    </p:spTree>
    <p:extLst>
      <p:ext uri="{BB962C8B-B14F-4D97-AF65-F5344CB8AC3E}">
        <p14:creationId xmlns:p14="http://schemas.microsoft.com/office/powerpoint/2010/main" val="2183189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5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BFEC28-6775-4339-A0B1-28D5890DD041}" type="slidenum">
              <a:rPr lang="en-US" smtClean="0">
                <a:cs typeface="Arial" charset="0"/>
              </a:rPr>
              <a:pPr fontAlgn="base">
                <a:spcBef>
                  <a:spcPct val="0"/>
                </a:spcBef>
                <a:spcAft>
                  <a:spcPct val="0"/>
                </a:spcAft>
                <a:defRPr/>
              </a:pPr>
              <a:t>98</a:t>
            </a:fld>
            <a:endParaRPr lang="en-US" smtClean="0">
              <a:cs typeface="Arial" charset="0"/>
            </a:endParaRPr>
          </a:p>
        </p:txBody>
      </p:sp>
    </p:spTree>
    <p:extLst>
      <p:ext uri="{BB962C8B-B14F-4D97-AF65-F5344CB8AC3E}">
        <p14:creationId xmlns:p14="http://schemas.microsoft.com/office/powerpoint/2010/main" val="366730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7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4EE921-5581-4A04-B3FF-5AB6511F3158}" type="slidenum">
              <a:rPr lang="ar-SA" smtClean="0"/>
              <a:pPr fontAlgn="base">
                <a:spcBef>
                  <a:spcPct val="0"/>
                </a:spcBef>
                <a:spcAft>
                  <a:spcPct val="0"/>
                </a:spcAft>
                <a:defRPr/>
              </a:pPr>
              <a:t>68</a:t>
            </a:fld>
            <a:endParaRPr lang="ar-SA" smtClean="0"/>
          </a:p>
        </p:txBody>
      </p:sp>
    </p:spTree>
    <p:extLst>
      <p:ext uri="{BB962C8B-B14F-4D97-AF65-F5344CB8AC3E}">
        <p14:creationId xmlns:p14="http://schemas.microsoft.com/office/powerpoint/2010/main" val="12813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9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877E7-35A6-4EB5-97D4-87C6F83778FF}" type="slidenum">
              <a:rPr lang="ar-SA" smtClean="0"/>
              <a:pPr fontAlgn="base">
                <a:spcBef>
                  <a:spcPct val="0"/>
                </a:spcBef>
                <a:spcAft>
                  <a:spcPct val="0"/>
                </a:spcAft>
                <a:defRPr/>
              </a:pPr>
              <a:t>69</a:t>
            </a:fld>
            <a:endParaRPr lang="ar-SA" smtClean="0"/>
          </a:p>
        </p:txBody>
      </p:sp>
    </p:spTree>
    <p:extLst>
      <p:ext uri="{BB962C8B-B14F-4D97-AF65-F5344CB8AC3E}">
        <p14:creationId xmlns:p14="http://schemas.microsoft.com/office/powerpoint/2010/main" val="84128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1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CB376-8106-49A8-8157-C760ED1A22EF}" type="slidenum">
              <a:rPr lang="en-US" smtClean="0">
                <a:cs typeface="Arial" charset="0"/>
              </a:rPr>
              <a:pPr fontAlgn="base">
                <a:spcBef>
                  <a:spcPct val="0"/>
                </a:spcBef>
                <a:spcAft>
                  <a:spcPct val="0"/>
                </a:spcAft>
                <a:defRPr/>
              </a:pPr>
              <a:t>70</a:t>
            </a:fld>
            <a:endParaRPr lang="en-US" smtClean="0">
              <a:cs typeface="Arial" charset="0"/>
            </a:endParaRPr>
          </a:p>
        </p:txBody>
      </p:sp>
    </p:spTree>
    <p:extLst>
      <p:ext uri="{BB962C8B-B14F-4D97-AF65-F5344CB8AC3E}">
        <p14:creationId xmlns:p14="http://schemas.microsoft.com/office/powerpoint/2010/main" val="237159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5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70786F-5D37-4C27-A68F-25AE0FE299E0}" type="slidenum">
              <a:rPr lang="en-US" smtClean="0">
                <a:cs typeface="Arial" charset="0"/>
              </a:rPr>
              <a:pPr fontAlgn="base">
                <a:spcBef>
                  <a:spcPct val="0"/>
                </a:spcBef>
                <a:spcAft>
                  <a:spcPct val="0"/>
                </a:spcAft>
                <a:defRPr/>
              </a:pPr>
              <a:t>71</a:t>
            </a:fld>
            <a:endParaRPr lang="en-US" smtClean="0">
              <a:cs typeface="Arial" charset="0"/>
            </a:endParaRPr>
          </a:p>
        </p:txBody>
      </p:sp>
    </p:spTree>
    <p:extLst>
      <p:ext uri="{BB962C8B-B14F-4D97-AF65-F5344CB8AC3E}">
        <p14:creationId xmlns:p14="http://schemas.microsoft.com/office/powerpoint/2010/main" val="199081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7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BA107D-A66C-4039-9735-E8EA4E7B1ABC}" type="slidenum">
              <a:rPr lang="en-US" smtClean="0">
                <a:cs typeface="Arial" charset="0"/>
              </a:rPr>
              <a:pPr fontAlgn="base">
                <a:spcBef>
                  <a:spcPct val="0"/>
                </a:spcBef>
                <a:spcAft>
                  <a:spcPct val="0"/>
                </a:spcAft>
                <a:defRPr/>
              </a:pPr>
              <a:t>72</a:t>
            </a:fld>
            <a:endParaRPr lang="en-US" smtClean="0">
              <a:cs typeface="Arial" charset="0"/>
            </a:endParaRPr>
          </a:p>
        </p:txBody>
      </p:sp>
    </p:spTree>
    <p:extLst>
      <p:ext uri="{BB962C8B-B14F-4D97-AF65-F5344CB8AC3E}">
        <p14:creationId xmlns:p14="http://schemas.microsoft.com/office/powerpoint/2010/main" val="286705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9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3DD106-7028-42DA-81B9-6AF2A6814B69}" type="slidenum">
              <a:rPr lang="en-US" smtClean="0">
                <a:cs typeface="Arial" charset="0"/>
              </a:rPr>
              <a:pPr fontAlgn="base">
                <a:spcBef>
                  <a:spcPct val="0"/>
                </a:spcBef>
                <a:spcAft>
                  <a:spcPct val="0"/>
                </a:spcAft>
                <a:defRPr/>
              </a:pPr>
              <a:t>73</a:t>
            </a:fld>
            <a:endParaRPr lang="en-US" smtClean="0">
              <a:cs typeface="Arial" charset="0"/>
            </a:endParaRPr>
          </a:p>
        </p:txBody>
      </p:sp>
    </p:spTree>
    <p:extLst>
      <p:ext uri="{BB962C8B-B14F-4D97-AF65-F5344CB8AC3E}">
        <p14:creationId xmlns:p14="http://schemas.microsoft.com/office/powerpoint/2010/main" val="69549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E15C7-A65C-481B-BE31-8CFAA4ABB247}" type="datetime1">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293292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0780D-3ED5-434C-AFCE-B184D7BC63A3}" type="datetime1">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334540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DB77D-4430-4C66-91F5-B7C1A24F3CC2}" type="datetime1">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330227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7268F-AEEF-4F9A-9261-FD4936E859BF}" type="datetime1">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196902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B0843-B365-42FE-A840-C30810195237}" type="datetime1">
              <a:rPr lang="en-US" smtClean="0"/>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47244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44912E-8235-4666-AAE3-C39BC78557A9}" type="datetime1">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91174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4217A-80A3-4700-B538-5062F1AF5F33}" type="datetime1">
              <a:rPr lang="en-US" smtClean="0"/>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163589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D3D591-8E55-44A0-A3F7-508A1E4A7F97}" type="datetime1">
              <a:rPr lang="en-US" smtClean="0"/>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425562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1EE0E-870C-4D0B-9502-25DF3331820E}" type="datetime1">
              <a:rPr lang="en-US" smtClean="0"/>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302441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2E67F-DE0A-4CCD-9ADE-CE2FC4B4D42D}" type="datetime1">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261901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ABC53-B82C-4E6B-B269-6127AB6A1961}" type="datetime1">
              <a:rPr lang="en-US" smtClean="0"/>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C30FA-506B-4469-9B50-526BD940CB9B}" type="slidenum">
              <a:rPr lang="en-US" smtClean="0"/>
              <a:t>‹#›</a:t>
            </a:fld>
            <a:endParaRPr lang="en-US"/>
          </a:p>
        </p:txBody>
      </p:sp>
    </p:spTree>
    <p:extLst>
      <p:ext uri="{BB962C8B-B14F-4D97-AF65-F5344CB8AC3E}">
        <p14:creationId xmlns:p14="http://schemas.microsoft.com/office/powerpoint/2010/main" val="13664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10881-B194-4D9A-BB09-404DA4158995}" type="datetime1">
              <a:rPr lang="en-US" smtClean="0"/>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C30FA-506B-4469-9B50-526BD940CB9B}" type="slidenum">
              <a:rPr lang="en-US" smtClean="0"/>
              <a:t>‹#›</a:t>
            </a:fld>
            <a:endParaRPr lang="en-US"/>
          </a:p>
        </p:txBody>
      </p:sp>
    </p:spTree>
    <p:extLst>
      <p:ext uri="{BB962C8B-B14F-4D97-AF65-F5344CB8AC3E}">
        <p14:creationId xmlns:p14="http://schemas.microsoft.com/office/powerpoint/2010/main" val="373791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2.wmf"/><Relationship Id="rId4" Type="http://schemas.openxmlformats.org/officeDocument/2006/relationships/image" Target="../media/image3.jpeg"/><Relationship Id="rId9"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DA1A92-4424-4E8D-BD00-895592DB4AD1}" type="slidenum">
              <a:rPr lang="en-US"/>
              <a:pPr>
                <a:defRPr/>
              </a:pPr>
              <a:t>1</a:t>
            </a:fld>
            <a:endParaRPr lang="en-US" dirty="0"/>
          </a:p>
        </p:txBody>
      </p:sp>
      <p:sp>
        <p:nvSpPr>
          <p:cNvPr id="1029" name="عنوان فرعي 2"/>
          <p:cNvSpPr>
            <a:spLocks noGrp="1"/>
          </p:cNvSpPr>
          <p:nvPr>
            <p:ph type="subTitle" idx="1"/>
          </p:nvPr>
        </p:nvSpPr>
        <p:spPr>
          <a:xfrm>
            <a:off x="1371600" y="152400"/>
            <a:ext cx="6400800" cy="1752600"/>
          </a:xfrm>
        </p:spPr>
        <p:txBody>
          <a:bodyPr/>
          <a:lstStyle/>
          <a:p>
            <a:pPr eaLnBrk="1" hangingPunct="1"/>
            <a:r>
              <a:rPr lang="en-US" sz="4400" b="1" dirty="0" smtClean="0">
                <a:solidFill>
                  <a:schemeClr val="tx1"/>
                </a:solidFill>
              </a:rPr>
              <a:t>Risk Management</a:t>
            </a:r>
            <a:endParaRPr lang="ar-SY" sz="4400" b="1" dirty="0" smtClean="0">
              <a:solidFill>
                <a:schemeClr val="tx1"/>
              </a:solidFill>
            </a:endParaRPr>
          </a:p>
          <a:p>
            <a:pPr rtl="1" eaLnBrk="1" hangingPunct="1"/>
            <a:r>
              <a:rPr lang="ar-SA" sz="4400" b="1" dirty="0" smtClean="0">
                <a:solidFill>
                  <a:schemeClr val="tx1"/>
                </a:solidFill>
              </a:rPr>
              <a:t>ادارة المخاطر في ال</a:t>
            </a:r>
            <a:r>
              <a:rPr lang="ar-SY" sz="4400" b="1" dirty="0" smtClean="0">
                <a:solidFill>
                  <a:schemeClr val="tx1"/>
                </a:solidFill>
              </a:rPr>
              <a:t>م</a:t>
            </a:r>
            <a:r>
              <a:rPr lang="ar-SA" sz="4400" b="1" dirty="0" smtClean="0">
                <a:solidFill>
                  <a:schemeClr val="tx1"/>
                </a:solidFill>
              </a:rPr>
              <a:t>شروع</a:t>
            </a:r>
            <a:endParaRPr lang="en-US" sz="4400" b="1" dirty="0" smtClean="0">
              <a:solidFill>
                <a:schemeClr val="tx1"/>
              </a:solidFill>
            </a:endParaRPr>
          </a:p>
          <a:p>
            <a:pPr eaLnBrk="1" hangingPunct="1"/>
            <a:endParaRPr lang="en-US" sz="4400" b="1" dirty="0" smtClean="0">
              <a:solidFill>
                <a:schemeClr val="tx1"/>
              </a:solidFill>
            </a:endParaRPr>
          </a:p>
          <a:p>
            <a:pPr eaLnBrk="1" hangingPunct="1"/>
            <a:endParaRPr lang="ar-SA" sz="4400" b="1" dirty="0" smtClean="0">
              <a:solidFill>
                <a:schemeClr val="tx1"/>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14600"/>
            <a:ext cx="3311525" cy="3200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2" descr="tight-rope-walker-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733800"/>
            <a:ext cx="1493838" cy="2160588"/>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9" descr="Bla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14600"/>
            <a:ext cx="2266950" cy="19812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033" name="Group 35"/>
          <p:cNvGrpSpPr>
            <a:grpSpLocks/>
          </p:cNvGrpSpPr>
          <p:nvPr/>
        </p:nvGrpSpPr>
        <p:grpSpPr bwMode="auto">
          <a:xfrm>
            <a:off x="6400800" y="4800600"/>
            <a:ext cx="1954213" cy="849313"/>
            <a:chOff x="3360" y="2880"/>
            <a:chExt cx="1020" cy="1250"/>
          </a:xfrm>
        </p:grpSpPr>
        <p:graphicFrame>
          <p:nvGraphicFramePr>
            <p:cNvPr id="1027" name="Object 3"/>
            <p:cNvGraphicFramePr>
              <a:graphicFrameLocks noChangeAspect="1"/>
            </p:cNvGraphicFramePr>
            <p:nvPr/>
          </p:nvGraphicFramePr>
          <p:xfrm>
            <a:off x="3408" y="2880"/>
            <a:ext cx="972" cy="1250"/>
          </p:xfrm>
          <a:graphic>
            <a:graphicData uri="http://schemas.openxmlformats.org/presentationml/2006/ole">
              <mc:AlternateContent xmlns:mc="http://schemas.openxmlformats.org/markup-compatibility/2006">
                <mc:Choice xmlns:v="urn:schemas-microsoft-com:vml" Requires="v">
                  <p:oleObj spid="_x0000_s1048" name="ClipArt" r:id="rId7" imgW="1168920" imgH="1618920" progId="">
                    <p:embed/>
                  </p:oleObj>
                </mc:Choice>
                <mc:Fallback>
                  <p:oleObj name="ClipArt" r:id="rId7" imgW="1168920" imgH="1618920" progId="">
                    <p:embed/>
                    <p:pic>
                      <p:nvPicPr>
                        <p:cNvPr id="0" name=""/>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r="-3911" b="-3954"/>
                        <a:stretch>
                          <a:fillRect/>
                        </a:stretch>
                      </p:blipFill>
                      <p:spPr bwMode="auto">
                        <a:xfrm>
                          <a:off x="3408" y="2880"/>
                          <a:ext cx="972" cy="1250"/>
                        </a:xfrm>
                        <a:prstGeom prst="rect">
                          <a:avLst/>
                        </a:prstGeom>
                        <a:solidFill>
                          <a:schemeClr val="tx2"/>
                        </a:solidFill>
                      </p:spPr>
                    </p:pic>
                  </p:oleObj>
                </mc:Fallback>
              </mc:AlternateContent>
            </a:graphicData>
          </a:graphic>
        </p:graphicFrame>
        <p:sp>
          <p:nvSpPr>
            <p:cNvPr id="1035" name="Rectangle 37"/>
            <p:cNvSpPr>
              <a:spLocks noChangeArrowheads="1"/>
            </p:cNvSpPr>
            <p:nvPr/>
          </p:nvSpPr>
          <p:spPr bwMode="auto">
            <a:xfrm>
              <a:off x="3360" y="3888"/>
              <a:ext cx="10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grpSp>
      <p:graphicFrame>
        <p:nvGraphicFramePr>
          <p:cNvPr id="1026" name="Object 2"/>
          <p:cNvGraphicFramePr>
            <a:graphicFrameLocks noChangeAspect="1"/>
          </p:cNvGraphicFramePr>
          <p:nvPr/>
        </p:nvGraphicFramePr>
        <p:xfrm>
          <a:off x="6519863" y="5572125"/>
          <a:ext cx="1835150" cy="503238"/>
        </p:xfrm>
        <a:graphic>
          <a:graphicData uri="http://schemas.openxmlformats.org/presentationml/2006/ole">
            <mc:AlternateContent xmlns:mc="http://schemas.openxmlformats.org/markup-compatibility/2006">
              <mc:Choice xmlns:v="urn:schemas-microsoft-com:vml" Requires="v">
                <p:oleObj spid="_x0000_s1049" name="ClipArt" r:id="rId9" imgW="1152720" imgH="521640" progId="">
                  <p:embed/>
                </p:oleObj>
              </mc:Choice>
              <mc:Fallback>
                <p:oleObj name="ClipArt" r:id="rId9" imgW="1152720" imgH="521640" progId="">
                  <p:embed/>
                  <p:pic>
                    <p:nvPicPr>
                      <p:cNvPr id="0" name=""/>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9863" y="5572125"/>
                        <a:ext cx="183515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076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خطة إدارة المخاطر </a:t>
            </a:r>
            <a:r>
              <a:rPr lang="en-US" dirty="0" smtClean="0"/>
              <a:t/>
            </a:r>
            <a:br>
              <a:rPr lang="en-US" dirty="0" smtClean="0"/>
            </a:br>
            <a:r>
              <a:rPr lang="ar-SY" dirty="0" smtClean="0"/>
              <a:t> </a:t>
            </a:r>
            <a:r>
              <a:rPr lang="en-US" dirty="0" smtClean="0"/>
              <a:t>The Risk Management Plan</a:t>
            </a:r>
            <a:endParaRPr lang="en-US" dirty="0"/>
          </a:p>
        </p:txBody>
      </p:sp>
      <p:pic>
        <p:nvPicPr>
          <p:cNvPr id="102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F9C30FA-506B-4469-9B50-526BD940CB9B}" type="slidenum">
              <a:rPr lang="en-US" smtClean="0"/>
              <a:t>10</a:t>
            </a:fld>
            <a:endParaRPr lang="en-US"/>
          </a:p>
        </p:txBody>
      </p:sp>
    </p:spTree>
    <p:extLst>
      <p:ext uri="{BB962C8B-B14F-4D97-AF65-F5344CB8AC3E}">
        <p14:creationId xmlns:p14="http://schemas.microsoft.com/office/powerpoint/2010/main" val="23037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خطة إدارة المخاطر </a:t>
            </a:r>
            <a:r>
              <a:rPr lang="en-US" dirty="0" smtClean="0"/>
              <a:t/>
            </a:r>
            <a:br>
              <a:rPr lang="en-US" dirty="0" smtClean="0"/>
            </a:br>
            <a:r>
              <a:rPr lang="ar-SY" dirty="0" smtClean="0"/>
              <a:t> </a:t>
            </a:r>
            <a:r>
              <a:rPr lang="en-US" dirty="0" smtClean="0"/>
              <a:t>The Risk Management Plan</a:t>
            </a:r>
            <a:endParaRPr lang="en-US"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ar-SY" dirty="0" smtClean="0"/>
              <a:t>ناتج عملية التخطيط لإدارة المخاطر هو أنشاء خطة إدارة المخاطر , الفئات الرئيسية في خطة إدارة المخاطر متضمنة فيما يلي :</a:t>
            </a:r>
          </a:p>
          <a:p>
            <a:pPr algn="r" rtl="1"/>
            <a:r>
              <a:rPr lang="ar-SY" dirty="0" smtClean="0"/>
              <a:t>منهجية إدارة المخاطر .</a:t>
            </a:r>
          </a:p>
          <a:p>
            <a:pPr algn="r" rtl="1"/>
            <a:r>
              <a:rPr lang="ar-SY" dirty="0" smtClean="0"/>
              <a:t>الأدوار والمسؤوليات .</a:t>
            </a:r>
          </a:p>
          <a:p>
            <a:pPr algn="r" rtl="1"/>
            <a:r>
              <a:rPr lang="ar-SY" dirty="0" smtClean="0"/>
              <a:t>الموازنة .</a:t>
            </a:r>
          </a:p>
          <a:p>
            <a:pPr algn="r" rtl="1"/>
            <a:r>
              <a:rPr lang="ar-SY" dirty="0" smtClean="0"/>
              <a:t>التوقيت .</a:t>
            </a:r>
          </a:p>
          <a:p>
            <a:pPr algn="r" rtl="1"/>
            <a:r>
              <a:rPr lang="ar-SY" dirty="0" smtClean="0"/>
              <a:t>فئات المخاطر .</a:t>
            </a:r>
          </a:p>
          <a:p>
            <a:pPr algn="r" rtl="1"/>
            <a:r>
              <a:rPr lang="ar-SY" dirty="0" smtClean="0"/>
              <a:t>تعاريف الاحتمال والتأثير .</a:t>
            </a:r>
          </a:p>
          <a:p>
            <a:pPr algn="r" rtl="1"/>
            <a:r>
              <a:rPr lang="ar-SY" dirty="0" smtClean="0"/>
              <a:t>مصفوفة الاحتمال والتأثير .</a:t>
            </a:r>
          </a:p>
          <a:p>
            <a:pPr algn="r" rtl="1"/>
            <a:r>
              <a:rPr lang="ar-SY" dirty="0" smtClean="0"/>
              <a:t>مراجعة تحمل أصحاب المصلحة .</a:t>
            </a:r>
          </a:p>
          <a:p>
            <a:pPr algn="r" rtl="1"/>
            <a:r>
              <a:rPr lang="ar-SY" dirty="0" smtClean="0"/>
              <a:t>تنسيقات التقارير .</a:t>
            </a:r>
          </a:p>
          <a:p>
            <a:pPr algn="r" rtl="1"/>
            <a:r>
              <a:rPr lang="ar-SY" dirty="0" smtClean="0"/>
              <a:t>تتبع المخاطر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11</a:t>
            </a:fld>
            <a:endParaRPr lang="en-US"/>
          </a:p>
        </p:txBody>
      </p:sp>
    </p:spTree>
    <p:extLst>
      <p:ext uri="{BB962C8B-B14F-4D97-AF65-F5344CB8AC3E}">
        <p14:creationId xmlns:p14="http://schemas.microsoft.com/office/powerpoint/2010/main" val="23037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هيكل تجزئة المخاطر </a:t>
            </a:r>
            <a:r>
              <a:rPr lang="en-US" dirty="0" smtClean="0"/>
              <a:t/>
            </a:r>
            <a:br>
              <a:rPr lang="en-US" dirty="0" smtClean="0"/>
            </a:br>
            <a:r>
              <a:rPr lang="en-US" dirty="0" smtClean="0"/>
              <a:t>Risk Breakdown Structure </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ar-SY" dirty="0" smtClean="0"/>
              <a:t>يمكن تمثيل فئات المخاطر في خطة إدارة المشروع بيانياً مع أداة على غرار هيكل تجزئة العمل - (</a:t>
            </a:r>
            <a:r>
              <a:rPr lang="en-US" dirty="0" smtClean="0"/>
              <a:t>WBS) work breakdown structure  </a:t>
            </a:r>
            <a:r>
              <a:rPr lang="ar-SY" dirty="0" smtClean="0"/>
              <a:t>تسمى هيكل تجزئة المخاطر -  (</a:t>
            </a:r>
            <a:r>
              <a:rPr lang="en-US" dirty="0" smtClean="0"/>
              <a:t>RBS) Risk Breakdown Structure .</a:t>
            </a:r>
          </a:p>
          <a:p>
            <a:pPr algn="r" rtl="1"/>
            <a:r>
              <a:rPr lang="ar-SY" dirty="0" smtClean="0"/>
              <a:t>يمكنك هيكل تجزئة المخاطر - </a:t>
            </a:r>
            <a:r>
              <a:rPr lang="en-US" dirty="0" smtClean="0"/>
              <a:t>Risk Breakdown Structure  </a:t>
            </a:r>
            <a:r>
              <a:rPr lang="ar-SY" dirty="0" smtClean="0"/>
              <a:t>من رؤية كل مخاطر المشروع التي تم تجميعها حسب الموضوعات الأساسية ومجالات المخاطر المحددة التي تحدث فيما يتعلق بكل موضوع يمكن أن يطرأ في المشروع .</a:t>
            </a:r>
          </a:p>
          <a:p>
            <a:pPr algn="r" rtl="1"/>
            <a:r>
              <a:rPr lang="ar-SY" dirty="0" smtClean="0"/>
              <a:t>في المثال الموضح أدناه ، يلاحظ  أنه هناك فئات عامة ( مجملة ) من المحاطر تليها ( تحتها ) الفئات الفرعية في هيكل تجزئة المخاطر . الفئات التي أثبتت هنا هي ببساطة أمثلة عما يمكنك أن تجده في هيكل تجزئة المخاطر . في الواقع ، يمكن لعدد من فئات المخاطر والفئات الفرعية أن تشكل رقماً من عدة مئات من المخاطر اعتماداً على حجم وتعقيدات المشروع . يظهر المثال التالي أدناه عن هيكل تجزئة المخاطر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12</a:t>
            </a:fld>
            <a:endParaRPr lang="en-US"/>
          </a:p>
        </p:txBody>
      </p:sp>
    </p:spTree>
    <p:extLst>
      <p:ext uri="{BB962C8B-B14F-4D97-AF65-F5344CB8AC3E}">
        <p14:creationId xmlns:p14="http://schemas.microsoft.com/office/powerpoint/2010/main" val="23037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هيكل تجزئة المخاطر </a:t>
            </a:r>
            <a:r>
              <a:rPr lang="en-US" dirty="0" smtClean="0"/>
              <a:t/>
            </a:r>
            <a:br>
              <a:rPr lang="en-US" dirty="0" smtClean="0"/>
            </a:br>
            <a:r>
              <a:rPr lang="en-US" dirty="0" smtClean="0"/>
              <a:t>Risk Breakdown Structure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7467599" cy="4724399"/>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13</a:t>
            </a:fld>
            <a:endParaRPr lang="en-US"/>
          </a:p>
        </p:txBody>
      </p:sp>
    </p:spTree>
    <p:extLst>
      <p:ext uri="{BB962C8B-B14F-4D97-AF65-F5344CB8AC3E}">
        <p14:creationId xmlns:p14="http://schemas.microsoft.com/office/powerpoint/2010/main" val="23037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فئات المخاطر </a:t>
            </a:r>
            <a:r>
              <a:rPr lang="en-US" dirty="0" smtClean="0"/>
              <a:t/>
            </a:r>
            <a:br>
              <a:rPr lang="en-US" dirty="0" smtClean="0"/>
            </a:br>
            <a:r>
              <a:rPr lang="en-US" dirty="0" smtClean="0"/>
              <a:t>Categories of Risk </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lgn="r" rtl="1"/>
            <a:r>
              <a:rPr lang="ar-SY" sz="2400" b="1" dirty="0" smtClean="0"/>
              <a:t>زحف النطاق -  </a:t>
            </a:r>
            <a:r>
              <a:rPr lang="en-US" sz="2400" b="1" dirty="0" smtClean="0"/>
              <a:t>Scope Creep : </a:t>
            </a:r>
            <a:r>
              <a:rPr lang="ar-SY" sz="2400" b="1" dirty="0" smtClean="0"/>
              <a:t> : </a:t>
            </a:r>
            <a:r>
              <a:rPr lang="ar-SY" sz="2400" dirty="0" smtClean="0"/>
              <a:t>من أصحاب المصلحة .</a:t>
            </a:r>
          </a:p>
          <a:p>
            <a:pPr algn="r" rtl="1"/>
            <a:r>
              <a:rPr lang="ar-SY" sz="2400" b="1" dirty="0" smtClean="0"/>
              <a:t>العيوب المتأصلة في الجدول الزمني - </a:t>
            </a:r>
            <a:r>
              <a:rPr lang="en-US" sz="2400" b="1" dirty="0" smtClean="0"/>
              <a:t>Inherent schedule flaws  : </a:t>
            </a:r>
            <a:r>
              <a:rPr lang="ar-SY" sz="2400" b="1" dirty="0" smtClean="0"/>
              <a:t> : </a:t>
            </a:r>
            <a:r>
              <a:rPr lang="ar-SY" sz="2400" dirty="0" smtClean="0"/>
              <a:t>عادة بسبب عناصر مجهولة وغير مؤكدة ، وأيضاً بسبب سوء تقدير لحجم المنتج إلى أن يتم بناؤه .</a:t>
            </a:r>
          </a:p>
          <a:p>
            <a:pPr algn="r" rtl="1"/>
            <a:r>
              <a:rPr lang="ar-SY" sz="2400" b="1" dirty="0" smtClean="0"/>
              <a:t>ترك الموظفين للعمل - </a:t>
            </a:r>
            <a:r>
              <a:rPr lang="en-US" sz="2400" b="1" dirty="0" smtClean="0"/>
              <a:t>Employee turnover  : </a:t>
            </a:r>
            <a:r>
              <a:rPr lang="ar-SY" sz="2400" b="1" dirty="0" smtClean="0"/>
              <a:t> : </a:t>
            </a:r>
            <a:r>
              <a:rPr lang="ar-SY" sz="2400" dirty="0" smtClean="0"/>
              <a:t>عادة ما تسبب هذه الإمكانية لخروج الموظفين من العمل الخروج من نطاق عملية التقدير ، وخاصة ما يتعلق بزيادة الوقت اللازم لإستبدال الموارد التي تركت العمل .</a:t>
            </a:r>
          </a:p>
          <a:p>
            <a:pPr algn="r" rtl="1"/>
            <a:r>
              <a:rPr lang="ar-SY" sz="2400" b="1" dirty="0" smtClean="0"/>
              <a:t>تجزئة المواصفات - </a:t>
            </a:r>
            <a:r>
              <a:rPr lang="en-US" sz="2400" b="1" dirty="0" smtClean="0"/>
              <a:t>Specification breakdown  : </a:t>
            </a:r>
            <a:r>
              <a:rPr lang="ar-SY" sz="2400" b="1" dirty="0" smtClean="0"/>
              <a:t> : </a:t>
            </a:r>
            <a:r>
              <a:rPr lang="ar-SY" sz="2400" dirty="0" smtClean="0"/>
              <a:t>هذا هو سدادة العرض ، فيه يكون العميل غير موافق على ما يجري تسليمه من نتائج المشروع ، وبذلك يصل المشروع بسرعة إلى طريق مسدود . ومع ذلك ، في واقع الأمر ، فإن الصراع هو عادة عميقة بحيث تغطي في كثير من الأحيان ما يصل ويذهب بالمشروع إلى أن يصبح معاباً ، وغامض الهدف . وهذا ما سيؤدي بالمشروع إلى إما أن يتم إلغاؤه أو أنه لن يلبي احتياجات وتوقعات العملاء .</a:t>
            </a:r>
          </a:p>
          <a:p>
            <a:pPr algn="r" rtl="1"/>
            <a:r>
              <a:rPr lang="ar-SY" sz="2400" b="1" dirty="0" smtClean="0"/>
              <a:t>الإنتاجية الضعيفة - </a:t>
            </a:r>
            <a:r>
              <a:rPr lang="en-US" sz="2400" b="1" dirty="0" smtClean="0"/>
              <a:t>Poor productivity : </a:t>
            </a:r>
            <a:r>
              <a:rPr lang="ar-SY" sz="2400" b="1" dirty="0" smtClean="0"/>
              <a:t> : </a:t>
            </a:r>
            <a:r>
              <a:rPr lang="ar-SY" sz="2400" dirty="0" smtClean="0"/>
              <a:t>عادة ما تكون نتيجة لتأثير المخاطر الأربع السابقة </a:t>
            </a:r>
          </a:p>
          <a:p>
            <a:pPr algn="r" rtl="1"/>
            <a:endParaRPr lang="en-US" sz="2400" dirty="0"/>
          </a:p>
        </p:txBody>
      </p:sp>
      <p:sp>
        <p:nvSpPr>
          <p:cNvPr id="4" name="Slide Number Placeholder 3"/>
          <p:cNvSpPr>
            <a:spLocks noGrp="1"/>
          </p:cNvSpPr>
          <p:nvPr>
            <p:ph type="sldNum" sz="quarter" idx="12"/>
          </p:nvPr>
        </p:nvSpPr>
        <p:spPr/>
        <p:txBody>
          <a:bodyPr/>
          <a:lstStyle/>
          <a:p>
            <a:fld id="{5F9C30FA-506B-4469-9B50-526BD940CB9B}" type="slidenum">
              <a:rPr lang="en-US" smtClean="0"/>
              <a:t>14</a:t>
            </a:fld>
            <a:endParaRPr lang="en-US"/>
          </a:p>
        </p:txBody>
      </p:sp>
    </p:spTree>
    <p:extLst>
      <p:ext uri="{BB962C8B-B14F-4D97-AF65-F5344CB8AC3E}">
        <p14:creationId xmlns:p14="http://schemas.microsoft.com/office/powerpoint/2010/main" val="23037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تحديد المخاطر </a:t>
            </a:r>
            <a:r>
              <a:rPr lang="en-US" dirty="0" smtClean="0"/>
              <a:t/>
            </a:r>
            <a:br>
              <a:rPr lang="en-US" dirty="0" smtClean="0"/>
            </a:br>
            <a:r>
              <a:rPr lang="en-US" dirty="0" smtClean="0"/>
              <a:t>Identify Risks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7362" y="1600200"/>
            <a:ext cx="7009275" cy="4525963"/>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15</a:t>
            </a:fld>
            <a:endParaRPr lang="en-US"/>
          </a:p>
        </p:txBody>
      </p:sp>
    </p:spTree>
    <p:extLst>
      <p:ext uri="{BB962C8B-B14F-4D97-AF65-F5344CB8AC3E}">
        <p14:creationId xmlns:p14="http://schemas.microsoft.com/office/powerpoint/2010/main" val="23037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تحديد المخاطر </a:t>
            </a:r>
            <a:r>
              <a:rPr lang="en-US" dirty="0" smtClean="0"/>
              <a:t/>
            </a:r>
            <a:br>
              <a:rPr lang="en-US" dirty="0" smtClean="0"/>
            </a:br>
            <a:r>
              <a:rPr lang="en-US" dirty="0" smtClean="0"/>
              <a:t>Identify Risks </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تستخدم هذه العملية لتحديد المخاطر التي قد تؤثر على المشروع، ويمكن أن تشمل ما يلي الموارد عند تنفيذ أنشطة تحديد المخاطر </a:t>
            </a:r>
            <a:endParaRPr lang="en-US" dirty="0" smtClean="0"/>
          </a:p>
          <a:p>
            <a:pPr algn="r" rtl="1"/>
            <a:r>
              <a:rPr lang="ar-SY" dirty="0" smtClean="0"/>
              <a:t>مدير المشروع - </a:t>
            </a:r>
            <a:r>
              <a:rPr lang="en-US" dirty="0" smtClean="0"/>
              <a:t>Project manager .</a:t>
            </a:r>
          </a:p>
          <a:p>
            <a:pPr algn="r" rtl="1"/>
            <a:r>
              <a:rPr lang="ar-SY" dirty="0" smtClean="0"/>
              <a:t>فريق المشروع - </a:t>
            </a:r>
            <a:r>
              <a:rPr lang="en-US" dirty="0" smtClean="0"/>
              <a:t>Project Team .</a:t>
            </a:r>
          </a:p>
          <a:p>
            <a:pPr algn="r" rtl="1"/>
            <a:r>
              <a:rPr lang="ar-SY" dirty="0" smtClean="0"/>
              <a:t>فريق المخاطر - </a:t>
            </a:r>
            <a:r>
              <a:rPr lang="en-US" dirty="0" smtClean="0"/>
              <a:t>Risk team .</a:t>
            </a:r>
          </a:p>
          <a:p>
            <a:pPr algn="r" rtl="1"/>
            <a:r>
              <a:rPr lang="ar-SY" dirty="0" smtClean="0"/>
              <a:t>أصحاب المصلحة – </a:t>
            </a:r>
            <a:r>
              <a:rPr lang="en-US" dirty="0" smtClean="0"/>
              <a:t>Stakeholders .</a:t>
            </a:r>
          </a:p>
          <a:p>
            <a:pPr algn="r" rtl="1"/>
            <a:r>
              <a:rPr lang="ar-SY" dirty="0" smtClean="0"/>
              <a:t>العملاء – </a:t>
            </a:r>
            <a:r>
              <a:rPr lang="en-US" dirty="0" smtClean="0"/>
              <a:t>Customers .</a:t>
            </a:r>
          </a:p>
          <a:p>
            <a:pPr algn="r" rtl="1"/>
            <a:r>
              <a:rPr lang="ar-SY" dirty="0" smtClean="0"/>
              <a:t>الخبراء في الموضوع - </a:t>
            </a:r>
            <a:r>
              <a:rPr lang="en-US" dirty="0" smtClean="0"/>
              <a:t>Subject matter experts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16</a:t>
            </a:fld>
            <a:endParaRPr lang="en-US"/>
          </a:p>
        </p:txBody>
      </p:sp>
    </p:spTree>
    <p:extLst>
      <p:ext uri="{BB962C8B-B14F-4D97-AF65-F5344CB8AC3E}">
        <p14:creationId xmlns:p14="http://schemas.microsoft.com/office/powerpoint/2010/main" val="23037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تقنيات جمع المعلومات عن المخاطر </a:t>
            </a:r>
            <a:r>
              <a:rPr lang="en-US" sz="3600" dirty="0" smtClean="0"/>
              <a:t/>
            </a:r>
            <a:br>
              <a:rPr lang="en-US" sz="3600" dirty="0" smtClean="0"/>
            </a:br>
            <a:r>
              <a:rPr lang="ar-SY" sz="3600" dirty="0" smtClean="0"/>
              <a:t> </a:t>
            </a:r>
            <a:r>
              <a:rPr lang="en-US" sz="3600" dirty="0" smtClean="0"/>
              <a:t>Risk Information Gathering Techniques</a:t>
            </a:r>
            <a:endParaRPr lang="en-US" sz="36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600200"/>
            <a:ext cx="6248400" cy="4876800"/>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17</a:t>
            </a:fld>
            <a:endParaRPr lang="en-US"/>
          </a:p>
        </p:txBody>
      </p:sp>
    </p:spTree>
    <p:extLst>
      <p:ext uri="{BB962C8B-B14F-4D97-AF65-F5344CB8AC3E}">
        <p14:creationId xmlns:p14="http://schemas.microsoft.com/office/powerpoint/2010/main" val="23037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العصف الذهني ودلفي </a:t>
            </a:r>
            <a:r>
              <a:rPr lang="en-US" sz="3600" dirty="0" smtClean="0"/>
              <a:t/>
            </a:r>
            <a:br>
              <a:rPr lang="en-US" sz="3600" dirty="0" smtClean="0"/>
            </a:br>
            <a:r>
              <a:rPr lang="ar-SY" sz="3600" dirty="0" smtClean="0"/>
              <a:t> </a:t>
            </a:r>
            <a:r>
              <a:rPr lang="en-US" sz="3600" dirty="0" smtClean="0"/>
              <a:t>Brainstorming and Delphi </a:t>
            </a:r>
            <a:endParaRPr lang="en-US" sz="3600" dirty="0"/>
          </a:p>
        </p:txBody>
      </p:sp>
      <p:sp>
        <p:nvSpPr>
          <p:cNvPr id="3" name="Content Placeholder 2"/>
          <p:cNvSpPr>
            <a:spLocks noGrp="1"/>
          </p:cNvSpPr>
          <p:nvPr>
            <p:ph idx="1"/>
          </p:nvPr>
        </p:nvSpPr>
        <p:spPr/>
        <p:txBody>
          <a:bodyPr>
            <a:normAutofit fontScale="77500" lnSpcReduction="20000"/>
          </a:bodyPr>
          <a:lstStyle/>
          <a:p>
            <a:pPr algn="r" rtl="1"/>
            <a:r>
              <a:rPr lang="ar-SY" b="1" dirty="0" smtClean="0"/>
              <a:t>العصف الذهني - </a:t>
            </a:r>
            <a:r>
              <a:rPr lang="en-US" b="1" dirty="0" smtClean="0"/>
              <a:t>Brainstorming </a:t>
            </a:r>
            <a:r>
              <a:rPr lang="ar-SY" b="1" dirty="0" smtClean="0"/>
              <a:t> : </a:t>
            </a:r>
            <a:r>
              <a:rPr lang="ar-SY" dirty="0" smtClean="0"/>
              <a:t>هي تقنية التي وضعها اليكس أوسبورن في كتابه الكتاب تطبيق الخيال - </a:t>
            </a:r>
            <a:r>
              <a:rPr lang="en-US" dirty="0" smtClean="0"/>
              <a:t>Applied Imagination . </a:t>
            </a:r>
            <a:r>
              <a:rPr lang="ar-SY" dirty="0" smtClean="0"/>
              <a:t>تتألف هذه التقنية من أربع خطوات أساسية لتبادل الأفكار هي كما يلي :</a:t>
            </a:r>
          </a:p>
          <a:p>
            <a:pPr marL="0" indent="0" algn="r" rtl="1">
              <a:buNone/>
            </a:pPr>
            <a:endParaRPr lang="ar-SY" dirty="0" smtClean="0"/>
          </a:p>
          <a:p>
            <a:pPr marL="0" indent="0" algn="r" rtl="1">
              <a:buNone/>
            </a:pPr>
            <a:r>
              <a:rPr lang="ar-SY" b="1" dirty="0" smtClean="0"/>
              <a:t>1. التركيز على الكم - </a:t>
            </a:r>
            <a:r>
              <a:rPr lang="en-US" b="1" dirty="0" smtClean="0"/>
              <a:t>Focus on quantity : </a:t>
            </a:r>
            <a:r>
              <a:rPr lang="ar-SY" b="1" dirty="0" smtClean="0"/>
              <a:t> : </a:t>
            </a:r>
            <a:r>
              <a:rPr lang="ar-SY" dirty="0" smtClean="0"/>
              <a:t>والفكرة هنا هي لتسهيل عملية حل المشكلة من خلال مفهوم السلالات الكمية للجودة - </a:t>
            </a:r>
            <a:r>
              <a:rPr lang="en-US" dirty="0" smtClean="0"/>
              <a:t>quantity breeds quality . </a:t>
            </a:r>
            <a:r>
              <a:rPr lang="ar-SY" dirty="0" smtClean="0"/>
              <a:t>وتفترض فكرة أن أكبر عدد من الأفكار المتولدة ، تزيد في فرصة إنتاج حل فعال .</a:t>
            </a:r>
          </a:p>
          <a:p>
            <a:pPr marL="0" indent="0" algn="r" rtl="1">
              <a:buNone/>
            </a:pPr>
            <a:r>
              <a:rPr lang="ar-SY" b="1" dirty="0" smtClean="0"/>
              <a:t>2. حجب الانتقادات - </a:t>
            </a:r>
            <a:r>
              <a:rPr lang="en-US" b="1" dirty="0" smtClean="0"/>
              <a:t>Withhold criticism : </a:t>
            </a:r>
            <a:r>
              <a:rPr lang="ar-SY" b="1" dirty="0" smtClean="0"/>
              <a:t> : </a:t>
            </a:r>
            <a:r>
              <a:rPr lang="ar-SY" dirty="0" smtClean="0"/>
              <a:t>في العصف الذهني ، يتم تأجيل نقد الأفكار المولدة حتى يكون الفريق على استعداد لتحليل المدخلات . بدلاً من ذلك ، يركز المشاركون على التوسع أو الإضافة إلى الأفكار . بتعليق الحكم هلى تلك الأفكار ، سيكون المشاركون غير مترددين في توليد أفكار غير عادية.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18</a:t>
            </a:fld>
            <a:endParaRPr lang="en-US"/>
          </a:p>
        </p:txBody>
      </p:sp>
    </p:spTree>
    <p:extLst>
      <p:ext uri="{BB962C8B-B14F-4D97-AF65-F5344CB8AC3E}">
        <p14:creationId xmlns:p14="http://schemas.microsoft.com/office/powerpoint/2010/main" val="23037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العصف الذهني ودلفي </a:t>
            </a:r>
            <a:r>
              <a:rPr lang="en-US" dirty="0" smtClean="0"/>
              <a:t/>
            </a:r>
            <a:br>
              <a:rPr lang="en-US" dirty="0" smtClean="0"/>
            </a:br>
            <a:r>
              <a:rPr lang="ar-SY" dirty="0" smtClean="0"/>
              <a:t> </a:t>
            </a:r>
            <a:r>
              <a:rPr lang="en-US" dirty="0" smtClean="0"/>
              <a:t>Brainstorming and Delphi </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ar-SY" b="1" dirty="0" smtClean="0"/>
              <a:t>3. الترحيب بالأفكار غير العادية - </a:t>
            </a:r>
            <a:r>
              <a:rPr lang="en-US" b="1" dirty="0" smtClean="0"/>
              <a:t>Welcome unusual ideas </a:t>
            </a:r>
            <a:r>
              <a:rPr lang="en-US" dirty="0" smtClean="0"/>
              <a:t>: </a:t>
            </a:r>
            <a:r>
              <a:rPr lang="ar-SY" dirty="0" smtClean="0"/>
              <a:t>للحصول على قائمة جيدة وطويلة من الأفكار ، يتم الترحيب بالأفكار غير العادية . وهي التي يمكن أن تتولد من خلال النظر من وجهات نظر جديدة وتعليق أو تأجيل الافتراضات . وهي طرق جديدة للتفكير قد توفر أفضل الحلول .</a:t>
            </a:r>
          </a:p>
          <a:p>
            <a:pPr marL="0" indent="0" algn="r" rtl="1">
              <a:buNone/>
            </a:pPr>
            <a:r>
              <a:rPr lang="ar-SY" b="1" dirty="0" smtClean="0"/>
              <a:t>4. الجمع بين الأفكار وتحسينها - </a:t>
            </a:r>
            <a:r>
              <a:rPr lang="en-US" b="1" dirty="0" smtClean="0"/>
              <a:t>Combine and improv</a:t>
            </a:r>
            <a:r>
              <a:rPr lang="en-US" dirty="0" smtClean="0"/>
              <a:t>e ideas : </a:t>
            </a:r>
            <a:r>
              <a:rPr lang="ar-SY" dirty="0" smtClean="0"/>
              <a:t>يمكن الجمع بين الأفكار الجيدة بالتآزر ، لتشكيل فكرة واحدة جيدة ، على النحو الذي اقترحه الحدس - </a:t>
            </a:r>
            <a:r>
              <a:rPr lang="en-US" dirty="0" smtClean="0"/>
              <a:t>counterintuitive "1 +1 = 3". </a:t>
            </a:r>
            <a:r>
              <a:rPr lang="ar-SY" dirty="0" smtClean="0"/>
              <a:t>يعتقد أن تحفيز بناء الأفكار من خلال عملية التجميع .</a:t>
            </a:r>
          </a:p>
          <a:p>
            <a:pPr algn="r" rtl="1"/>
            <a:endParaRPr lang="ar-SY" dirty="0" smtClean="0"/>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19</a:t>
            </a:fld>
            <a:endParaRPr lang="en-US"/>
          </a:p>
        </p:txBody>
      </p:sp>
    </p:spTree>
    <p:extLst>
      <p:ext uri="{BB962C8B-B14F-4D97-AF65-F5344CB8AC3E}">
        <p14:creationId xmlns:p14="http://schemas.microsoft.com/office/powerpoint/2010/main" val="23037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مواضيع القسم </a:t>
            </a:r>
            <a:r>
              <a:rPr lang="en-US" dirty="0" smtClean="0"/>
              <a:t/>
            </a:r>
            <a:br>
              <a:rPr lang="en-US" dirty="0" smtClean="0"/>
            </a:br>
            <a:r>
              <a:rPr lang="en-US" dirty="0" smtClean="0"/>
              <a:t>Section Topics </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خطة إدارة المخاطر - </a:t>
            </a:r>
            <a:r>
              <a:rPr lang="en-US" dirty="0" smtClean="0"/>
              <a:t>Plan Risk Management .</a:t>
            </a:r>
          </a:p>
          <a:p>
            <a:pPr algn="r" rtl="1"/>
            <a:r>
              <a:rPr lang="ar-SY" dirty="0" smtClean="0"/>
              <a:t>تحديد المخاطر - </a:t>
            </a:r>
            <a:r>
              <a:rPr lang="en-US" dirty="0" smtClean="0"/>
              <a:t>Identify Risks .</a:t>
            </a:r>
          </a:p>
          <a:p>
            <a:pPr algn="r" rtl="1"/>
            <a:r>
              <a:rPr lang="ar-SY" dirty="0" smtClean="0"/>
              <a:t>إجراء التحليل النوعي للمخاطر - </a:t>
            </a:r>
            <a:r>
              <a:rPr lang="en-US" dirty="0" smtClean="0"/>
              <a:t>Perform Qualitative Risk Analysis .</a:t>
            </a:r>
          </a:p>
          <a:p>
            <a:pPr algn="r" rtl="1"/>
            <a:r>
              <a:rPr lang="ar-SY" dirty="0" smtClean="0"/>
              <a:t>إجراء التحليل الكمي للمخاطر - </a:t>
            </a:r>
            <a:r>
              <a:rPr lang="en-US" dirty="0" smtClean="0"/>
              <a:t>Perform Quantitative Risk Analysis .</a:t>
            </a:r>
          </a:p>
          <a:p>
            <a:pPr algn="r" rtl="1"/>
            <a:r>
              <a:rPr lang="ar-SY" dirty="0" smtClean="0"/>
              <a:t>التخطيط للإستجابة للمخاطر - </a:t>
            </a:r>
            <a:r>
              <a:rPr lang="en-US" dirty="0" smtClean="0"/>
              <a:t>Plan Risk Responses .</a:t>
            </a:r>
          </a:p>
          <a:p>
            <a:pPr algn="r" rtl="1"/>
            <a:r>
              <a:rPr lang="ar-SY" dirty="0" smtClean="0"/>
              <a:t>رصد ومراقبة المخاطر - </a:t>
            </a:r>
            <a:r>
              <a:rPr lang="en-US" dirty="0" smtClean="0"/>
              <a:t>Monitor and Control Risks .</a:t>
            </a:r>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a:t>
            </a:fld>
            <a:endParaRPr lang="en-US"/>
          </a:p>
        </p:txBody>
      </p:sp>
    </p:spTree>
    <p:extLst>
      <p:ext uri="{BB962C8B-B14F-4D97-AF65-F5344CB8AC3E}">
        <p14:creationId xmlns:p14="http://schemas.microsoft.com/office/powerpoint/2010/main" val="6348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تطوير تقنية دلفي </a:t>
            </a:r>
            <a:r>
              <a:rPr lang="en-US" dirty="0" smtClean="0"/>
              <a:t/>
            </a:r>
            <a:br>
              <a:rPr lang="en-US" dirty="0" smtClean="0"/>
            </a:br>
            <a:r>
              <a:rPr lang="ar-SY" dirty="0" smtClean="0"/>
              <a:t> </a:t>
            </a:r>
            <a:r>
              <a:rPr lang="en-US" dirty="0" smtClean="0"/>
              <a:t>Delphi Technique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dirty="0" smtClean="0"/>
              <a:t>تم تطوير تقنية دلفي - </a:t>
            </a:r>
            <a:r>
              <a:rPr lang="en-US" dirty="0" smtClean="0"/>
              <a:t>Delphi Technique </a:t>
            </a:r>
            <a:r>
              <a:rPr lang="ar-SY" dirty="0" smtClean="0"/>
              <a:t>لمؤسسة راند </a:t>
            </a:r>
            <a:r>
              <a:rPr lang="en-US" dirty="0" smtClean="0"/>
              <a:t>      </a:t>
            </a:r>
            <a:r>
              <a:rPr lang="ar-SY" dirty="0" smtClean="0"/>
              <a:t>( وهي اختصار للبحوث  والتطوير - </a:t>
            </a:r>
            <a:r>
              <a:rPr lang="en-US" dirty="0" smtClean="0"/>
              <a:t>Development Research And ) </a:t>
            </a:r>
            <a:r>
              <a:rPr lang="ar-SY" dirty="0" smtClean="0"/>
              <a:t>في 1960</a:t>
            </a:r>
            <a:r>
              <a:rPr lang="en-US" dirty="0" smtClean="0"/>
              <a:t>s </a:t>
            </a:r>
            <a:r>
              <a:rPr lang="ar-SY" dirty="0" smtClean="0"/>
              <a:t>و كأسلوب للتنبؤ التفاعلي الذي تعتمد على مجموعة من الخبراء المستقلين . عادة ، لا تذكر أسماء المشاركين . ولا يتم الكشف عن هويتاتهم حتى بعد الانتهاء من التقرير النهائي . وهذا سيمنعهم من الهيمنة على الآخرين واستخدام مواردهم أو سلطتهم أو شخصيتهم . وهذا سيحرر المشاركين من التحيزات الشخصية ، والتقليل من " تأثير العربة – </a:t>
            </a:r>
            <a:r>
              <a:rPr lang="en-US" dirty="0" smtClean="0"/>
              <a:t>effect  bandwagon  " </a:t>
            </a:r>
            <a:r>
              <a:rPr lang="ar-SY" dirty="0" smtClean="0"/>
              <a:t>أو"  تأثير الهالة - </a:t>
            </a:r>
            <a:r>
              <a:rPr lang="en-US" dirty="0" smtClean="0"/>
              <a:t>halo effect " ، </a:t>
            </a:r>
            <a:r>
              <a:rPr lang="ar-SY" dirty="0" smtClean="0"/>
              <a:t>والسماح للمشاركين بالتعبير عن آرائهم بحرية ، وتشجيع النقد المنفتح وقبول الأخطاء من خلال مراجعة الأحكام في وقت سابق .</a:t>
            </a:r>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20</a:t>
            </a:fld>
            <a:endParaRPr lang="en-US"/>
          </a:p>
        </p:txBody>
      </p:sp>
    </p:spTree>
    <p:extLst>
      <p:ext uri="{BB962C8B-B14F-4D97-AF65-F5344CB8AC3E}">
        <p14:creationId xmlns:p14="http://schemas.microsoft.com/office/powerpoint/2010/main" val="23037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تحليل السبب الجذري (</a:t>
            </a:r>
            <a:r>
              <a:rPr lang="en-US" sz="2800" dirty="0" smtClean="0"/>
              <a:t>RCA) </a:t>
            </a:r>
            <a:r>
              <a:rPr lang="ar-SY" sz="2800" dirty="0" smtClean="0"/>
              <a:t>وإجراء المقابلات الخبراء </a:t>
            </a:r>
            <a:r>
              <a:rPr lang="en-US" sz="2800" dirty="0" smtClean="0"/>
              <a:t/>
            </a:r>
            <a:br>
              <a:rPr lang="en-US" sz="2800" dirty="0" smtClean="0"/>
            </a:br>
            <a:r>
              <a:rPr lang="ar-SY" sz="2800" dirty="0" smtClean="0"/>
              <a:t> </a:t>
            </a:r>
            <a:r>
              <a:rPr lang="en-US" sz="2800" dirty="0" smtClean="0"/>
              <a:t>Root Cause Analysis (RCA) and Expert Interviewing </a:t>
            </a:r>
            <a:endParaRPr lang="en-US" sz="28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algn="r" rtl="1"/>
            <a:r>
              <a:rPr lang="ar-SY" b="1" dirty="0" smtClean="0"/>
              <a:t>تحليل السبب الجذري - </a:t>
            </a:r>
            <a:r>
              <a:rPr lang="en-US" b="1" dirty="0" smtClean="0"/>
              <a:t>RCA </a:t>
            </a:r>
            <a:r>
              <a:rPr lang="ar-SY" b="1" dirty="0" smtClean="0"/>
              <a:t> : </a:t>
            </a:r>
            <a:r>
              <a:rPr lang="ar-SY" dirty="0" smtClean="0"/>
              <a:t>هو أسلوب لرد الفعل لكشف المشكلة وحلها ، في البداية . يتم إجراء التحليل بعد</a:t>
            </a:r>
          </a:p>
          <a:p>
            <a:pPr algn="r" rtl="1"/>
            <a:r>
              <a:rPr lang="ar-SY" dirty="0" smtClean="0"/>
              <a:t>وقوع الحدث . وهذا يسمح للممارسين بتحديد عملية " المشغلات -  </a:t>
            </a:r>
            <a:r>
              <a:rPr lang="en-US" dirty="0" smtClean="0"/>
              <a:t>triggers  "، </a:t>
            </a:r>
            <a:r>
              <a:rPr lang="ar-SY" dirty="0" smtClean="0"/>
              <a:t>بحيث يصبح تحليل السبب الجذري - </a:t>
            </a:r>
            <a:r>
              <a:rPr lang="en-US" dirty="0" smtClean="0"/>
              <a:t>RCA  </a:t>
            </a:r>
            <a:r>
              <a:rPr lang="ar-SY" dirty="0" smtClean="0"/>
              <a:t>عملية استباقية . وبعبارة أخرى ، فإن تحليل السبب الجذري – </a:t>
            </a:r>
            <a:r>
              <a:rPr lang="en-US" dirty="0" smtClean="0"/>
              <a:t>RCA  </a:t>
            </a:r>
            <a:r>
              <a:rPr lang="ar-SY" dirty="0" smtClean="0"/>
              <a:t>قادر على توقع إمكانية وقوع الحدث قبل ذلك قد أن يقع . </a:t>
            </a:r>
          </a:p>
          <a:p>
            <a:pPr algn="r" rtl="1"/>
            <a:r>
              <a:rPr lang="ar-SY" dirty="0" smtClean="0"/>
              <a:t>ت</a:t>
            </a:r>
            <a:r>
              <a:rPr lang="ar-SY" b="1" dirty="0" smtClean="0"/>
              <a:t>حليل السبب الجذري - </a:t>
            </a:r>
            <a:r>
              <a:rPr lang="en-US" b="1" dirty="0" smtClean="0"/>
              <a:t>RCA </a:t>
            </a:r>
            <a:r>
              <a:rPr lang="ar-SY" b="1" dirty="0" smtClean="0"/>
              <a:t>:</a:t>
            </a:r>
            <a:r>
              <a:rPr lang="en-US" b="1" dirty="0" smtClean="0"/>
              <a:t> </a:t>
            </a:r>
            <a:r>
              <a:rPr lang="ar-SY" dirty="0" smtClean="0"/>
              <a:t>ليس منهجية محددة بشكل حاد واحد ، وهناك العديد من الأدوات المختلفة ، والعمليات ، وفلسفات تحليل السبب الجذري - </a:t>
            </a:r>
            <a:r>
              <a:rPr lang="en-US" dirty="0" smtClean="0"/>
              <a:t>RCA </a:t>
            </a:r>
            <a:r>
              <a:rPr lang="ar-SY" dirty="0" smtClean="0"/>
              <a:t>في الوجود . ومع ذلك ، فإن معظم هذه العملية يمكن ان تصنف إلى خمس مدارس ، والتي تعرف على نطاق واسع جداً " بالمدارس - </a:t>
            </a:r>
            <a:r>
              <a:rPr lang="en-US" dirty="0" smtClean="0"/>
              <a:t>schools " </a:t>
            </a:r>
            <a:r>
              <a:rPr lang="ar-SY" dirty="0" smtClean="0"/>
              <a:t>وتتم تسمة هذه الأقسام بحسب قطاعات منشأها الأساسية وهي : المستندة إلى السلامة - </a:t>
            </a:r>
            <a:r>
              <a:rPr lang="en-US" dirty="0" smtClean="0"/>
              <a:t>safety-based ، </a:t>
            </a:r>
            <a:r>
              <a:rPr lang="ar-SY" dirty="0" smtClean="0"/>
              <a:t>والمستندة إلى الإنتاج - </a:t>
            </a:r>
            <a:r>
              <a:rPr lang="en-US" dirty="0" smtClean="0"/>
              <a:t>production-based ,  </a:t>
            </a:r>
            <a:r>
              <a:rPr lang="ar-SY" dirty="0" smtClean="0"/>
              <a:t>والمستندة إلى العمليات -</a:t>
            </a:r>
            <a:r>
              <a:rPr lang="en-US" dirty="0" smtClean="0"/>
              <a:t>based – process  ، </a:t>
            </a:r>
            <a:r>
              <a:rPr lang="ar-SY" dirty="0" smtClean="0"/>
              <a:t>والمستندة إلى الفشل - </a:t>
            </a:r>
            <a:r>
              <a:rPr lang="en-US" dirty="0" smtClean="0"/>
              <a:t>failure-based  ، </a:t>
            </a:r>
            <a:r>
              <a:rPr lang="ar-SY" dirty="0" smtClean="0"/>
              <a:t>والمستندة إلى النظم - </a:t>
            </a:r>
            <a:r>
              <a:rPr lang="en-US" dirty="0" smtClean="0"/>
              <a:t>systems-based.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21</a:t>
            </a:fld>
            <a:endParaRPr lang="en-US"/>
          </a:p>
        </p:txBody>
      </p:sp>
    </p:spTree>
    <p:extLst>
      <p:ext uri="{BB962C8B-B14F-4D97-AF65-F5344CB8AC3E}">
        <p14:creationId xmlns:p14="http://schemas.microsoft.com/office/powerpoint/2010/main" val="23037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تحليل السبب الجذري (</a:t>
            </a:r>
            <a:r>
              <a:rPr lang="en-US" sz="2800" dirty="0" smtClean="0"/>
              <a:t>RCA) </a:t>
            </a:r>
            <a:r>
              <a:rPr lang="ar-SY" sz="2800" dirty="0" smtClean="0"/>
              <a:t>وإجراء المقابلات الخبراء </a:t>
            </a:r>
            <a:r>
              <a:rPr lang="en-US" sz="2800" dirty="0" smtClean="0"/>
              <a:t/>
            </a:r>
            <a:br>
              <a:rPr lang="en-US" sz="2800" dirty="0" smtClean="0"/>
            </a:br>
            <a:r>
              <a:rPr lang="ar-SY" sz="2800" dirty="0" smtClean="0"/>
              <a:t> </a:t>
            </a:r>
            <a:r>
              <a:rPr lang="en-US" sz="2800" dirty="0" smtClean="0"/>
              <a:t>Root Cause Analysis (RCA) and Expert Interviewing </a:t>
            </a:r>
            <a:endParaRPr lang="en-US" sz="2800" dirty="0"/>
          </a:p>
        </p:txBody>
      </p:sp>
      <p:sp>
        <p:nvSpPr>
          <p:cNvPr id="3" name="Content Placeholder 2"/>
          <p:cNvSpPr>
            <a:spLocks noGrp="1"/>
          </p:cNvSpPr>
          <p:nvPr>
            <p:ph idx="1"/>
          </p:nvPr>
        </p:nvSpPr>
        <p:spPr/>
        <p:txBody>
          <a:bodyPr>
            <a:normAutofit fontScale="77500" lnSpcReduction="20000"/>
          </a:bodyPr>
          <a:lstStyle/>
          <a:p>
            <a:pPr algn="r" rtl="1"/>
            <a:r>
              <a:rPr lang="ar-SY" b="1" dirty="0" smtClean="0"/>
              <a:t>تحليل السبب الجذري المستند إلى السلامة - </a:t>
            </a:r>
            <a:r>
              <a:rPr lang="en-US" b="1" dirty="0" smtClean="0"/>
              <a:t>Safety-based RCA </a:t>
            </a:r>
            <a:r>
              <a:rPr lang="en-US" dirty="0" smtClean="0"/>
              <a:t>descends :  </a:t>
            </a:r>
            <a:r>
              <a:rPr lang="ar-SY" dirty="0" smtClean="0"/>
              <a:t>ينحدر من مجالات تحليل الحوادث والسلامة المهنية والصحة .</a:t>
            </a:r>
          </a:p>
          <a:p>
            <a:pPr algn="r" rtl="1"/>
            <a:r>
              <a:rPr lang="ar-SY" b="1" dirty="0" smtClean="0"/>
              <a:t>تحليل السبب الجذري المستند إلى الإنتاج  - </a:t>
            </a:r>
            <a:r>
              <a:rPr lang="en-US" b="1" dirty="0" smtClean="0"/>
              <a:t>Production-based RC</a:t>
            </a:r>
            <a:r>
              <a:rPr lang="en-US" dirty="0" smtClean="0"/>
              <a:t>A  : </a:t>
            </a:r>
            <a:r>
              <a:rPr lang="ar-SY" dirty="0" smtClean="0"/>
              <a:t>وتقع جذوره في مجال مراقبة الجودة في الصناعة الإنتاجية .</a:t>
            </a:r>
          </a:p>
          <a:p>
            <a:pPr algn="r" rtl="1"/>
            <a:r>
              <a:rPr lang="ar-SY" dirty="0" smtClean="0"/>
              <a:t>تح</a:t>
            </a:r>
            <a:r>
              <a:rPr lang="ar-SY" b="1" dirty="0" smtClean="0"/>
              <a:t>ليل السبب الجذري المستند إلى العمليات - </a:t>
            </a:r>
            <a:r>
              <a:rPr lang="en-US" b="1" dirty="0" smtClean="0"/>
              <a:t>Process-based RCA </a:t>
            </a:r>
            <a:r>
              <a:rPr lang="en-US" dirty="0" smtClean="0"/>
              <a:t>: </a:t>
            </a:r>
            <a:r>
              <a:rPr lang="ar-SY" dirty="0" smtClean="0"/>
              <a:t>  هو في الأساس تحليل للسبب الجذري قلئم على المتابعة المستندة إلى الإنتاج ، ولكن مع نطاق تم توسيعه ليشمل العمليات التجارية .</a:t>
            </a:r>
          </a:p>
          <a:p>
            <a:pPr algn="r" rtl="1"/>
            <a:r>
              <a:rPr lang="ar-SY" b="1" dirty="0" smtClean="0"/>
              <a:t>تحليل السبب الجذري المستند إلى الفشل - </a:t>
            </a:r>
            <a:r>
              <a:rPr lang="en-US" b="1" dirty="0" smtClean="0"/>
              <a:t>Failure-based RCA  : </a:t>
            </a:r>
            <a:r>
              <a:rPr lang="ar-SY" b="1" dirty="0" smtClean="0"/>
              <a:t> </a:t>
            </a:r>
            <a:r>
              <a:rPr lang="ar-SY" dirty="0" smtClean="0"/>
              <a:t>في ممارسة تحليل الفشل كما يعمل في مجال الهندسة والصيانة .</a:t>
            </a:r>
          </a:p>
          <a:p>
            <a:pPr algn="r" rtl="1"/>
            <a:r>
              <a:rPr lang="ar-SY" dirty="0" smtClean="0"/>
              <a:t>ت</a:t>
            </a:r>
            <a:r>
              <a:rPr lang="ar-SY" b="1" dirty="0" smtClean="0"/>
              <a:t>حليل السبب الجذري المستند إلى النظم - </a:t>
            </a:r>
            <a:r>
              <a:rPr lang="en-US" b="1" dirty="0" smtClean="0"/>
              <a:t>Systems-based RCA :  </a:t>
            </a:r>
            <a:r>
              <a:rPr lang="ar-SY" b="1" dirty="0" smtClean="0"/>
              <a:t> </a:t>
            </a:r>
            <a:r>
              <a:rPr lang="ar-SY" dirty="0" smtClean="0"/>
              <a:t>هو خليط من المدارس السابقة ، جنباً إلى جنب مع الأفكار المأخوذة من المجالات مثل إدارة التغيير ، وإدارة المخاطر ، وتحليل النظم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22</a:t>
            </a:fld>
            <a:endParaRPr lang="en-US"/>
          </a:p>
        </p:txBody>
      </p:sp>
    </p:spTree>
    <p:extLst>
      <p:ext uri="{BB962C8B-B14F-4D97-AF65-F5344CB8AC3E}">
        <p14:creationId xmlns:p14="http://schemas.microsoft.com/office/powerpoint/2010/main" val="230377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تحليل السبب الجذري (</a:t>
            </a:r>
            <a:r>
              <a:rPr lang="en-US" sz="2800" dirty="0" smtClean="0"/>
              <a:t>RCA) </a:t>
            </a:r>
            <a:r>
              <a:rPr lang="ar-SY" sz="2800" dirty="0" smtClean="0"/>
              <a:t>وإجراء المقابلات الخبراء </a:t>
            </a:r>
            <a:br>
              <a:rPr lang="ar-SY" sz="2800" dirty="0" smtClean="0"/>
            </a:br>
            <a:r>
              <a:rPr lang="ar-SY" sz="2800" dirty="0" smtClean="0"/>
              <a:t> </a:t>
            </a:r>
            <a:r>
              <a:rPr lang="en-US" sz="2800" dirty="0" smtClean="0"/>
              <a:t>Root Cause Analysis (RCA) and Expert Interviewing </a:t>
            </a:r>
            <a:endParaRPr lang="en-US" sz="2800" dirty="0"/>
          </a:p>
        </p:txBody>
      </p:sp>
      <p:sp>
        <p:nvSpPr>
          <p:cNvPr id="3" name="Content Placeholder 2"/>
          <p:cNvSpPr>
            <a:spLocks noGrp="1"/>
          </p:cNvSpPr>
          <p:nvPr>
            <p:ph idx="1"/>
          </p:nvPr>
        </p:nvSpPr>
        <p:spPr/>
        <p:txBody>
          <a:bodyPr/>
          <a:lstStyle/>
          <a:p>
            <a:pPr algn="r" rtl="1"/>
            <a:r>
              <a:rPr lang="ar-SY" dirty="0" smtClean="0"/>
              <a:t>تشمل العديد من تقنيات تحليل السبب الجذري -  </a:t>
            </a:r>
            <a:r>
              <a:rPr lang="en-US" dirty="0" smtClean="0"/>
              <a:t>RCA  </a:t>
            </a:r>
            <a:r>
              <a:rPr lang="ar-SY" dirty="0" smtClean="0"/>
              <a:t> من كيبنر- تيرغو ، نماذج تحليل الفشل والتأثير –   ( </a:t>
            </a:r>
            <a:r>
              <a:rPr lang="en-US" dirty="0" smtClean="0"/>
              <a:t>FMEA ) Failure mode and effects analysis ، </a:t>
            </a:r>
            <a:r>
              <a:rPr lang="ar-SY" dirty="0" smtClean="0"/>
              <a:t>تحليل باريتو ، الاستدلال النظري الافتراضي ( الاحتمال الشرطي ) ، ومخططات ايشيكاوا ( السبب والأثر ) وغيرها الكثير .</a:t>
            </a:r>
          </a:p>
          <a:p>
            <a:pPr algn="r" rtl="1"/>
            <a:r>
              <a:rPr lang="ar-SY" dirty="0" smtClean="0"/>
              <a:t>إجراء المقابلات مع الخبراء هو عملية إجراء مقابلات مباشرة مع الخبراء في الموضوع للحصول على المعلومات الهامة المتعلقة بمخاطر المشروع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23</a:t>
            </a:fld>
            <a:endParaRPr lang="en-US"/>
          </a:p>
        </p:txBody>
      </p:sp>
    </p:spTree>
    <p:extLst>
      <p:ext uri="{BB962C8B-B14F-4D97-AF65-F5344CB8AC3E}">
        <p14:creationId xmlns:p14="http://schemas.microsoft.com/office/powerpoint/2010/main" val="23037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تحليل مواطن القوة , الضعف , الفرص , والتهديدات </a:t>
            </a:r>
            <a:r>
              <a:rPr lang="en-US" sz="3600" dirty="0" smtClean="0"/>
              <a:t/>
            </a:r>
            <a:br>
              <a:rPr lang="en-US" sz="3600" dirty="0" smtClean="0"/>
            </a:br>
            <a:r>
              <a:rPr lang="en-US" sz="3600" dirty="0" smtClean="0"/>
              <a:t>SWOT Analysis </a:t>
            </a:r>
            <a:endParaRPr lang="en-US" sz="3600"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ar-SY" dirty="0" smtClean="0"/>
              <a:t>يتم تعيين هذا تحليل عموماً في شكل شبكة  صفوفها هي نقاط القوة والضعف وأعمدتها الرئيسية ، هي الفرص والتهديدات . والفكرة هي لنرى أين تكمن نقاط القوة والضعف في المنظومة وأين تكمن نقاط الفرص والتهديدات باستخدام المقارنات الأربع التالية :</a:t>
            </a:r>
          </a:p>
          <a:p>
            <a:pPr algn="r" rtl="1"/>
            <a:r>
              <a:rPr lang="ar-SY" b="1" dirty="0" smtClean="0"/>
              <a:t>نقاط القوة - الفرص - </a:t>
            </a:r>
            <a:r>
              <a:rPr lang="en-US" b="1" dirty="0" smtClean="0"/>
              <a:t>Strengths-Opportunities  : </a:t>
            </a:r>
            <a:r>
              <a:rPr lang="ar-SY" b="1" dirty="0" smtClean="0"/>
              <a:t> : </a:t>
            </a:r>
            <a:r>
              <a:rPr lang="ar-SY" dirty="0" smtClean="0"/>
              <a:t>تحدد كيفية مساعدة القوة التنظيمية للمنظومة للاستفادة من الفرص المتاحة .</a:t>
            </a:r>
          </a:p>
          <a:p>
            <a:pPr algn="r" rtl="1"/>
            <a:r>
              <a:rPr lang="ar-SY" b="1" dirty="0" smtClean="0"/>
              <a:t>نقاط الضعف - الفرص - </a:t>
            </a:r>
            <a:r>
              <a:rPr lang="en-US" b="1" dirty="0" smtClean="0"/>
              <a:t>Weaknesses-Opportunities  : </a:t>
            </a:r>
            <a:r>
              <a:rPr lang="ar-SY" b="1" dirty="0" smtClean="0"/>
              <a:t> : </a:t>
            </a:r>
            <a:r>
              <a:rPr lang="ar-SY" dirty="0" smtClean="0"/>
              <a:t>تحدد نقاط الضعف التنظيمية ، من وجهة نظر إدخال التحسينات اللازمة ، لتمكين المنظومة من الاستفادة من الفرص المتاحة .</a:t>
            </a:r>
          </a:p>
          <a:p>
            <a:pPr algn="r" rtl="1"/>
            <a:r>
              <a:rPr lang="ar-SY" b="1" dirty="0" smtClean="0"/>
              <a:t>نقاط القوة - التهديدات -  </a:t>
            </a:r>
            <a:r>
              <a:rPr lang="en-US" b="1" dirty="0" smtClean="0"/>
              <a:t>Strengths-Threats  : </a:t>
            </a:r>
            <a:r>
              <a:rPr lang="ar-SY" b="1" dirty="0" smtClean="0"/>
              <a:t> : </a:t>
            </a:r>
            <a:r>
              <a:rPr lang="ar-SY" dirty="0" smtClean="0"/>
              <a:t>تحدد كيفية مساعدة القوة التنظيمية لدى المنظومة للتعامل مع المنافسين أو الحالات المهددة .</a:t>
            </a:r>
          </a:p>
          <a:p>
            <a:pPr algn="r" rtl="1"/>
            <a:r>
              <a:rPr lang="ar-SY" b="1" dirty="0" smtClean="0"/>
              <a:t>نقاط الضعف - التهديدات -  </a:t>
            </a:r>
            <a:r>
              <a:rPr lang="en-US" b="1" dirty="0" smtClean="0"/>
              <a:t>Weaknesses-Threats : </a:t>
            </a:r>
            <a:r>
              <a:rPr lang="ar-SY" b="1" dirty="0" smtClean="0"/>
              <a:t> : </a:t>
            </a:r>
            <a:r>
              <a:rPr lang="ar-SY" dirty="0" smtClean="0"/>
              <a:t>تحدد كيف تترك نقاط الضعف التنظيمية المنظومة عرضة للمنافسة الخارجية أو التهديدات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24</a:t>
            </a:fld>
            <a:endParaRPr lang="en-US"/>
          </a:p>
        </p:txBody>
      </p:sp>
    </p:spTree>
    <p:extLst>
      <p:ext uri="{BB962C8B-B14F-4D97-AF65-F5344CB8AC3E}">
        <p14:creationId xmlns:p14="http://schemas.microsoft.com/office/powerpoint/2010/main" val="23037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سجل المخاطر </a:t>
            </a:r>
            <a:r>
              <a:rPr lang="en-US" dirty="0" smtClean="0"/>
              <a:t/>
            </a:r>
            <a:br>
              <a:rPr lang="en-US" dirty="0" smtClean="0"/>
            </a:br>
            <a:r>
              <a:rPr lang="en-US" dirty="0" smtClean="0"/>
              <a:t>The Risk Register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229600" cy="3124200"/>
          </a:xfrm>
          <a:prstGeom prst="rect">
            <a:avLst/>
          </a:prstGeom>
          <a:noFill/>
          <a:ln>
            <a:noFill/>
          </a:ln>
        </p:spPr>
      </p:pic>
      <p:sp>
        <p:nvSpPr>
          <p:cNvPr id="3" name="Slide Number Placeholder 2"/>
          <p:cNvSpPr>
            <a:spLocks noGrp="1"/>
          </p:cNvSpPr>
          <p:nvPr>
            <p:ph type="sldNum" sz="quarter" idx="12"/>
          </p:nvPr>
        </p:nvSpPr>
        <p:spPr/>
        <p:txBody>
          <a:bodyPr/>
          <a:lstStyle/>
          <a:p>
            <a:fld id="{5F9C30FA-506B-4469-9B50-526BD940CB9B}" type="slidenum">
              <a:rPr lang="en-US" smtClean="0"/>
              <a:t>25</a:t>
            </a:fld>
            <a:endParaRPr lang="en-US"/>
          </a:p>
        </p:txBody>
      </p:sp>
    </p:spTree>
    <p:extLst>
      <p:ext uri="{BB962C8B-B14F-4D97-AF65-F5344CB8AC3E}">
        <p14:creationId xmlns:p14="http://schemas.microsoft.com/office/powerpoint/2010/main" val="23037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سجل المخاطر </a:t>
            </a:r>
            <a:r>
              <a:rPr lang="en-US" dirty="0" smtClean="0"/>
              <a:t/>
            </a:r>
            <a:br>
              <a:rPr lang="en-US" dirty="0" smtClean="0"/>
            </a:br>
            <a:r>
              <a:rPr lang="en-US" dirty="0" smtClean="0"/>
              <a:t>The Risk Register </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ar-SY" dirty="0" smtClean="0"/>
              <a:t>يصبح سجل المخاطر أداة رئيسية للتخطيط للمشروع . مع فهم أنه بالرغم من أن الحدث الخطر يحدد فقط باحتمال حدوثه ، يعتبر احتمال هذا الحدث ليكون حقيقياً ، وصحيحاً يتطلب تقديم المساعدة في الرصد .</a:t>
            </a:r>
          </a:p>
          <a:p>
            <a:pPr algn="r" rtl="1"/>
            <a:r>
              <a:rPr lang="ar-SY" dirty="0" smtClean="0"/>
              <a:t>على سبيل المثال سجل المخاطر هو المبين أعلاه يحتوي على وصف – </a:t>
            </a:r>
            <a:r>
              <a:rPr lang="en-US" dirty="0" smtClean="0"/>
              <a:t>description  </a:t>
            </a:r>
            <a:r>
              <a:rPr lang="ar-SY" dirty="0" smtClean="0"/>
              <a:t>للمخاطر ، واحتمال وقوعه - </a:t>
            </a:r>
            <a:r>
              <a:rPr lang="en-US" dirty="0" smtClean="0"/>
              <a:t>probability ، </a:t>
            </a:r>
            <a:r>
              <a:rPr lang="ar-SY" dirty="0" smtClean="0"/>
              <a:t>وأثره- </a:t>
            </a:r>
            <a:r>
              <a:rPr lang="en-US" dirty="0" smtClean="0"/>
              <a:t>impact ، </a:t>
            </a:r>
            <a:r>
              <a:rPr lang="ar-SY" dirty="0" smtClean="0"/>
              <a:t>وما هي فئة - </a:t>
            </a:r>
            <a:r>
              <a:rPr lang="en-US" dirty="0" smtClean="0"/>
              <a:t>category </a:t>
            </a:r>
            <a:r>
              <a:rPr lang="ar-SY" dirty="0" smtClean="0"/>
              <a:t>المخاطر، والحدث الذي يشير إلى قرب وقوع الحدث الخطر ، واستراتيجية الاستجابة للمخاطر - </a:t>
            </a:r>
            <a:r>
              <a:rPr lang="en-US" dirty="0" smtClean="0"/>
              <a:t>risk response strategy ، </a:t>
            </a:r>
            <a:r>
              <a:rPr lang="ar-SY" dirty="0" smtClean="0"/>
              <a:t>ومالك الحدث الخطر - </a:t>
            </a:r>
            <a:r>
              <a:rPr lang="en-US" dirty="0" smtClean="0"/>
              <a:t>risk owner  ، </a:t>
            </a:r>
            <a:r>
              <a:rPr lang="ar-SY" dirty="0" smtClean="0"/>
              <a:t>والتاريخ الذي تم التعرف عنده على الحدث الخطر - </a:t>
            </a:r>
            <a:r>
              <a:rPr lang="en-US" dirty="0" smtClean="0"/>
              <a:t>date the risk was identified ، </a:t>
            </a:r>
            <a:r>
              <a:rPr lang="ar-SY" dirty="0" smtClean="0"/>
              <a:t>والموعد المحدد - </a:t>
            </a:r>
            <a:r>
              <a:rPr lang="en-US" dirty="0" smtClean="0"/>
              <a:t>due date </a:t>
            </a:r>
            <a:r>
              <a:rPr lang="ar-SY" dirty="0" smtClean="0"/>
              <a:t>للقرار حول الحدث الخطر وأهمية الحدث الخطر ، وأولوية – </a:t>
            </a:r>
            <a:r>
              <a:rPr lang="en-US" dirty="0" smtClean="0"/>
              <a:t>priority  </a:t>
            </a:r>
            <a:r>
              <a:rPr lang="ar-SY" dirty="0" smtClean="0"/>
              <a:t>للخطر . وفهم هذه النقطة الأساسية أيضا حول المخاطر في سجل المخاطر :</a:t>
            </a:r>
          </a:p>
          <a:p>
            <a:pPr algn="r" rtl="1"/>
            <a:r>
              <a:rPr lang="ar-SY" dirty="0" smtClean="0"/>
              <a:t>أي حدث خطر نسبة احتمال وقوعه 70٪ أو أكثر لم يعد خطراً ، بل أصبح مشكلة ( قضية - </a:t>
            </a:r>
            <a:r>
              <a:rPr lang="en-US" dirty="0" smtClean="0"/>
              <a:t>issue! )</a:t>
            </a:r>
          </a:p>
          <a:p>
            <a:pPr algn="r" rtl="1"/>
            <a:r>
              <a:rPr lang="ar-SY" dirty="0" smtClean="0"/>
              <a:t>بعبارة أخرى ، الخطر أصبح مجرد قضية ( الآن تدرج القضية في سجل القضاةا التي تحتاج إلى التعامل معها بشكل استباقي )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26</a:t>
            </a:fld>
            <a:endParaRPr lang="en-US"/>
          </a:p>
        </p:txBody>
      </p:sp>
    </p:spTree>
    <p:extLst>
      <p:ext uri="{BB962C8B-B14F-4D97-AF65-F5344CB8AC3E}">
        <p14:creationId xmlns:p14="http://schemas.microsoft.com/office/powerpoint/2010/main" val="230377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إجراء التحليل النوعي للمخاطر </a:t>
            </a:r>
            <a:r>
              <a:rPr lang="en-US" dirty="0" smtClean="0"/>
              <a:t/>
            </a:r>
            <a:br>
              <a:rPr lang="en-US" dirty="0" smtClean="0"/>
            </a:br>
            <a:r>
              <a:rPr lang="ar-SY" dirty="0" smtClean="0"/>
              <a:t> </a:t>
            </a:r>
            <a:r>
              <a:rPr lang="en-US" dirty="0" smtClean="0"/>
              <a:t>Perform Qualitative Risk Analysis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44262"/>
            <a:ext cx="8229600" cy="3637839"/>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27</a:t>
            </a:fld>
            <a:endParaRPr lang="en-US"/>
          </a:p>
        </p:txBody>
      </p:sp>
    </p:spTree>
    <p:extLst>
      <p:ext uri="{BB962C8B-B14F-4D97-AF65-F5344CB8AC3E}">
        <p14:creationId xmlns:p14="http://schemas.microsoft.com/office/powerpoint/2010/main" val="23037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إجراء التحليل النوعي للمخاطر </a:t>
            </a:r>
            <a:r>
              <a:rPr lang="en-US" dirty="0" smtClean="0"/>
              <a:t/>
            </a:r>
            <a:br>
              <a:rPr lang="en-US" dirty="0" smtClean="0"/>
            </a:br>
            <a:r>
              <a:rPr lang="ar-SY" dirty="0" smtClean="0"/>
              <a:t> </a:t>
            </a:r>
            <a:r>
              <a:rPr lang="en-US" dirty="0" smtClean="0"/>
              <a:t>Perform Qualitative Risk Analysis</a:t>
            </a:r>
            <a:endParaRPr lang="en-US" dirty="0"/>
          </a:p>
        </p:txBody>
      </p:sp>
      <p:sp>
        <p:nvSpPr>
          <p:cNvPr id="3" name="Content Placeholder 2"/>
          <p:cNvSpPr>
            <a:spLocks noGrp="1"/>
          </p:cNvSpPr>
          <p:nvPr>
            <p:ph idx="1"/>
          </p:nvPr>
        </p:nvSpPr>
        <p:spPr/>
        <p:txBody>
          <a:bodyPr/>
          <a:lstStyle/>
          <a:p>
            <a:pPr algn="r" rtl="1"/>
            <a:r>
              <a:rPr lang="ar-SY" dirty="0" smtClean="0"/>
              <a:t>تركز عملية تحليل المخاطر النوعية على مخاطر إعطاء الأولوية للمزيد من التحليل أو العمل وتحديد المخاطر ذات الأولوية العالية . الإخراج فقط من عملية التحليل النوعي للمخاطر هي تحديثات وثائق المشروع . لتنفيذ هذه التحديثات ، نستخدم عدداً من الأدوات والتقنيات لمساعدتنا على إجراء التحليل النوعي للمخاطر .</a:t>
            </a:r>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28</a:t>
            </a:fld>
            <a:endParaRPr lang="en-US"/>
          </a:p>
        </p:txBody>
      </p:sp>
    </p:spTree>
    <p:extLst>
      <p:ext uri="{BB962C8B-B14F-4D97-AF65-F5344CB8AC3E}">
        <p14:creationId xmlns:p14="http://schemas.microsoft.com/office/powerpoint/2010/main" val="230377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إجراء التحليل النوعي للمخاطر </a:t>
            </a:r>
            <a:r>
              <a:rPr lang="en-US" dirty="0" smtClean="0"/>
              <a:t/>
            </a:r>
            <a:br>
              <a:rPr lang="en-US" dirty="0" smtClean="0"/>
            </a:br>
            <a:r>
              <a:rPr lang="ar-SY" dirty="0" smtClean="0"/>
              <a:t> </a:t>
            </a:r>
            <a:r>
              <a:rPr lang="en-US" dirty="0" smtClean="0"/>
              <a:t>Perform Qualitative Risk Analysis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45008"/>
            <a:ext cx="5791199" cy="4608191"/>
          </a:xfrm>
          <a:prstGeom prst="rect">
            <a:avLst/>
          </a:prstGeom>
          <a:noFill/>
          <a:ln>
            <a:noFill/>
          </a:ln>
        </p:spPr>
      </p:pic>
      <p:sp>
        <p:nvSpPr>
          <p:cNvPr id="3" name="Slide Number Placeholder 2"/>
          <p:cNvSpPr>
            <a:spLocks noGrp="1"/>
          </p:cNvSpPr>
          <p:nvPr>
            <p:ph type="sldNum" sz="quarter" idx="12"/>
          </p:nvPr>
        </p:nvSpPr>
        <p:spPr/>
        <p:txBody>
          <a:bodyPr/>
          <a:lstStyle/>
          <a:p>
            <a:fld id="{5F9C30FA-506B-4469-9B50-526BD940CB9B}" type="slidenum">
              <a:rPr lang="en-US" smtClean="0"/>
              <a:t>29</a:t>
            </a:fld>
            <a:endParaRPr lang="en-US"/>
          </a:p>
        </p:txBody>
      </p:sp>
    </p:spTree>
    <p:extLst>
      <p:ext uri="{BB962C8B-B14F-4D97-AF65-F5344CB8AC3E}">
        <p14:creationId xmlns:p14="http://schemas.microsoft.com/office/powerpoint/2010/main" val="23037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نظرة عامة حول إدارة المخاطر </a:t>
            </a:r>
            <a:r>
              <a:rPr lang="en-US" dirty="0" smtClean="0"/>
              <a:t/>
            </a:r>
            <a:br>
              <a:rPr lang="en-US" dirty="0" smtClean="0"/>
            </a:br>
            <a:r>
              <a:rPr lang="en-US" dirty="0" smtClean="0"/>
              <a:t>Risk Management Overview </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Y" dirty="0" smtClean="0"/>
              <a:t>الجانب الرئيسي في إدارة المخاطر هو فهم :</a:t>
            </a:r>
          </a:p>
          <a:p>
            <a:pPr algn="r" rtl="1"/>
            <a:r>
              <a:rPr lang="ar-SY" dirty="0" smtClean="0"/>
              <a:t>بالنسبة للجزء الأكبر ، تتم إدارة المخاطر على نحو رديء في معظم المشاريع وعادة ما يتم ذلك بشكل سيئ جداً  ( على كل حال ) في مشاريع التكنولوجيا أو البرامج الحاسوبية .</a:t>
            </a:r>
          </a:p>
          <a:p>
            <a:pPr algn="r" rtl="1"/>
            <a:r>
              <a:rPr lang="ar-SY" dirty="0" smtClean="0"/>
              <a:t>هناك منهجيات كاملة لإدارة المشاوي تستند على النهج القائم على المخاطر في إدارة المشاريع . تحديد المخاطر وإدارتها واستراتيجية الاستجابة لها تؤثر في كل مجال من مجالات المشروع وعلى طول دورة حياة إدارته ودورة حياته  وعلى عشرة مجالات رئيسية من مجالات المعرفة التي تم تحديدها في دليل </a:t>
            </a:r>
            <a:r>
              <a:rPr lang="en-US" dirty="0" smtClean="0"/>
              <a:t>PMBOK ® ، </a:t>
            </a:r>
            <a:r>
              <a:rPr lang="ar-SY" dirty="0" smtClean="0"/>
              <a:t>الطبعة 5</a:t>
            </a:r>
            <a:r>
              <a:rPr lang="en-US" dirty="0" err="1" smtClean="0"/>
              <a:t>th.</a:t>
            </a:r>
            <a:r>
              <a:rPr lang="en-US" dirty="0" smtClean="0"/>
              <a:t>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3</a:t>
            </a:fld>
            <a:endParaRPr lang="en-US"/>
          </a:p>
        </p:txBody>
      </p:sp>
    </p:spTree>
    <p:extLst>
      <p:ext uri="{BB962C8B-B14F-4D97-AF65-F5344CB8AC3E}">
        <p14:creationId xmlns:p14="http://schemas.microsoft.com/office/powerpoint/2010/main" val="2303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مصفوفة التقييم النوعي للمخاطر </a:t>
            </a:r>
            <a:r>
              <a:rPr lang="en-US" dirty="0" smtClean="0"/>
              <a:t/>
            </a:r>
            <a:br>
              <a:rPr lang="en-US" dirty="0" smtClean="0"/>
            </a:br>
            <a:r>
              <a:rPr lang="en-US" dirty="0" smtClean="0"/>
              <a:t>Qualitative Risk Assessment Matrix </a:t>
            </a:r>
            <a:endParaRPr lang="en-US" dirty="0"/>
          </a:p>
        </p:txBody>
      </p:sp>
      <p:sp>
        <p:nvSpPr>
          <p:cNvPr id="3" name="Content Placeholder 2"/>
          <p:cNvSpPr>
            <a:spLocks noGrp="1"/>
          </p:cNvSpPr>
          <p:nvPr>
            <p:ph idx="1"/>
          </p:nvPr>
        </p:nvSpPr>
        <p:spPr/>
        <p:txBody>
          <a:bodyPr/>
          <a:lstStyle/>
          <a:p>
            <a:pPr algn="r" rtl="1"/>
            <a:r>
              <a:rPr lang="ar-SY" dirty="0" smtClean="0"/>
              <a:t>تقدم مصفوفة التحليل النوعي للمخاطر مستوى ملخصاً للأثر المحتمل للمخاطر ، استناداً إلى نسب تقريبية . لاحظ أن هذه المصفوفة تبين النسب المئوية العامة والتي لا ترتبط بكميات امحددة من المال أو جداول زمنية . هناك طريقة أخرى لإظهار الأثر النوعي وهو ترتيب الاحتمالات بمقياس        ( مرتفع أو متوسط أو منخفض ) </a:t>
            </a:r>
            <a:endParaRPr lang="en-US" dirty="0" smtClean="0"/>
          </a:p>
          <a:p>
            <a:pPr marL="0" indent="0" algn="ctr" rtl="1">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30122971"/>
              </p:ext>
            </p:extLst>
          </p:nvPr>
        </p:nvGraphicFramePr>
        <p:xfrm>
          <a:off x="1752600" y="4648200"/>
          <a:ext cx="5638800" cy="1904998"/>
        </p:xfrm>
        <a:graphic>
          <a:graphicData uri="http://schemas.openxmlformats.org/drawingml/2006/table">
            <a:tbl>
              <a:tblPr rtl="1" firstRow="1" firstCol="1" bandRow="1">
                <a:tableStyleId>{5C22544A-7EE6-4342-B048-85BDC9FD1C3A}</a:tableStyleId>
              </a:tblPr>
              <a:tblGrid>
                <a:gridCol w="3291202"/>
                <a:gridCol w="1188683"/>
                <a:gridCol w="1158915"/>
              </a:tblGrid>
              <a:tr h="646110">
                <a:tc>
                  <a:txBody>
                    <a:bodyPr/>
                    <a:lstStyle/>
                    <a:p>
                      <a:pPr marL="0" marR="0" algn="ctr" rtl="1">
                        <a:lnSpc>
                          <a:spcPct val="107000"/>
                        </a:lnSpc>
                        <a:spcBef>
                          <a:spcPts val="0"/>
                        </a:spcBef>
                        <a:spcAft>
                          <a:spcPts val="0"/>
                        </a:spcAft>
                      </a:pPr>
                      <a:r>
                        <a:rPr lang="en-US" sz="1800" b="1" kern="100" dirty="0">
                          <a:effectLst/>
                        </a:rPr>
                        <a:t>الحدث الخطر </a:t>
                      </a:r>
                      <a:endParaRPr lang="en-US" sz="1600" b="1" kern="100" dirty="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الأثر</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الأرجحية   ( الإحتمال )</a:t>
                      </a:r>
                      <a:endParaRPr lang="en-US" sz="1600" b="1" kern="100">
                        <a:effectLst/>
                        <a:latin typeface="Calibri"/>
                        <a:ea typeface="Calibri"/>
                        <a:cs typeface="Tahoma"/>
                      </a:endParaRPr>
                    </a:p>
                  </a:txBody>
                  <a:tcPr marL="68580" marR="68580" marT="0" marB="0"/>
                </a:tc>
              </a:tr>
              <a:tr h="314722">
                <a:tc>
                  <a:txBody>
                    <a:bodyPr/>
                    <a:lstStyle/>
                    <a:p>
                      <a:pPr marL="0" marR="0" algn="r" rtl="1">
                        <a:lnSpc>
                          <a:spcPct val="107000"/>
                        </a:lnSpc>
                        <a:spcBef>
                          <a:spcPts val="0"/>
                        </a:spcBef>
                        <a:spcAft>
                          <a:spcPts val="0"/>
                        </a:spcAft>
                      </a:pPr>
                      <a:r>
                        <a:rPr lang="en-US" sz="1800" b="1" kern="100">
                          <a:effectLst/>
                        </a:rPr>
                        <a:t>تأخر الشحن .</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dirty="0">
                          <a:effectLst/>
                        </a:rPr>
                        <a:t>عالي</a:t>
                      </a:r>
                      <a:endParaRPr lang="en-US" sz="1600" b="1" kern="100" dirty="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منخفض</a:t>
                      </a:r>
                      <a:endParaRPr lang="en-US" sz="1600" b="1" kern="100">
                        <a:effectLst/>
                        <a:latin typeface="Calibri"/>
                        <a:ea typeface="Calibri"/>
                        <a:cs typeface="Tahoma"/>
                      </a:endParaRPr>
                    </a:p>
                  </a:txBody>
                  <a:tcPr marL="68580" marR="68580" marT="0" marB="0"/>
                </a:tc>
              </a:tr>
              <a:tr h="314722">
                <a:tc>
                  <a:txBody>
                    <a:bodyPr/>
                    <a:lstStyle/>
                    <a:p>
                      <a:pPr marL="0" marR="0" algn="r" rtl="1">
                        <a:lnSpc>
                          <a:spcPct val="107000"/>
                        </a:lnSpc>
                        <a:spcBef>
                          <a:spcPts val="0"/>
                        </a:spcBef>
                        <a:spcAft>
                          <a:spcPts val="0"/>
                        </a:spcAft>
                      </a:pPr>
                      <a:r>
                        <a:rPr lang="en-US" sz="1800" b="1" kern="100">
                          <a:effectLst/>
                        </a:rPr>
                        <a:t>زمن تقديم العتاد ( أجهزة الحاسوب ) .</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متوسط</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متوسط</a:t>
                      </a:r>
                      <a:endParaRPr lang="en-US" sz="1600" b="1" kern="100">
                        <a:effectLst/>
                        <a:latin typeface="Calibri"/>
                        <a:ea typeface="Calibri"/>
                        <a:cs typeface="Tahoma"/>
                      </a:endParaRPr>
                    </a:p>
                  </a:txBody>
                  <a:tcPr marL="68580" marR="68580" marT="0" marB="0"/>
                </a:tc>
              </a:tr>
              <a:tr h="314722">
                <a:tc>
                  <a:txBody>
                    <a:bodyPr/>
                    <a:lstStyle/>
                    <a:p>
                      <a:pPr marL="0" marR="0" algn="r" rtl="1">
                        <a:lnSpc>
                          <a:spcPct val="107000"/>
                        </a:lnSpc>
                        <a:spcBef>
                          <a:spcPts val="0"/>
                        </a:spcBef>
                        <a:spcAft>
                          <a:spcPts val="0"/>
                        </a:spcAft>
                      </a:pPr>
                      <a:r>
                        <a:rPr lang="en-US" sz="1800" b="1" kern="100">
                          <a:effectLst/>
                        </a:rPr>
                        <a:t>عدم توفر الموارد .</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متوسط</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منخفض</a:t>
                      </a:r>
                      <a:endParaRPr lang="en-US" sz="1600" b="1" kern="100">
                        <a:effectLst/>
                        <a:latin typeface="Calibri"/>
                        <a:ea typeface="Calibri"/>
                        <a:cs typeface="Tahoma"/>
                      </a:endParaRPr>
                    </a:p>
                  </a:txBody>
                  <a:tcPr marL="68580" marR="68580" marT="0" marB="0"/>
                </a:tc>
              </a:tr>
              <a:tr h="314722">
                <a:tc>
                  <a:txBody>
                    <a:bodyPr/>
                    <a:lstStyle/>
                    <a:p>
                      <a:pPr marL="0" marR="0" algn="r" rtl="1">
                        <a:lnSpc>
                          <a:spcPct val="107000"/>
                        </a:lnSpc>
                        <a:spcBef>
                          <a:spcPts val="0"/>
                        </a:spcBef>
                        <a:spcAft>
                          <a:spcPts val="0"/>
                        </a:spcAft>
                      </a:pPr>
                      <a:r>
                        <a:rPr lang="en-US" sz="1800" b="1" kern="100">
                          <a:effectLst/>
                        </a:rPr>
                        <a:t>مشاكل إعادة العمل .</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a:effectLst/>
                        </a:rPr>
                        <a:t>منخفض</a:t>
                      </a:r>
                      <a:endParaRPr lang="en-US" sz="1600" b="1"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1800" b="1" kern="100" dirty="0">
                          <a:effectLst/>
                        </a:rPr>
                        <a:t>عالي</a:t>
                      </a:r>
                      <a:endParaRPr lang="en-US" sz="1600" b="1" kern="100" dirty="0">
                        <a:effectLst/>
                        <a:latin typeface="Calibri"/>
                        <a:ea typeface="Calibri"/>
                        <a:cs typeface="Tahoma"/>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5F9C30FA-506B-4469-9B50-526BD940CB9B}" type="slidenum">
              <a:rPr lang="en-US" smtClean="0"/>
              <a:t>30</a:t>
            </a:fld>
            <a:endParaRPr lang="en-US"/>
          </a:p>
        </p:txBody>
      </p:sp>
    </p:spTree>
    <p:extLst>
      <p:ext uri="{BB962C8B-B14F-4D97-AF65-F5344CB8AC3E}">
        <p14:creationId xmlns:p14="http://schemas.microsoft.com/office/powerpoint/2010/main" val="23037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تحديثات وثائق المشروع </a:t>
            </a:r>
            <a:r>
              <a:rPr lang="en-US" dirty="0" smtClean="0"/>
              <a:t/>
            </a:r>
            <a:br>
              <a:rPr lang="en-US" dirty="0" smtClean="0"/>
            </a:br>
            <a:r>
              <a:rPr lang="ar-SY" dirty="0" smtClean="0"/>
              <a:t> </a:t>
            </a:r>
            <a:r>
              <a:rPr lang="en-US" dirty="0" smtClean="0"/>
              <a:t>Project Documents Updates</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SY" dirty="0" smtClean="0"/>
              <a:t>يتم تحديث سجل المخاطر - </a:t>
            </a:r>
            <a:r>
              <a:rPr lang="en-US" dirty="0" smtClean="0"/>
              <a:t>risk register  </a:t>
            </a:r>
            <a:r>
              <a:rPr lang="ar-SY" dirty="0" smtClean="0"/>
              <a:t>في المشروع وسجل الافتراضات - </a:t>
            </a:r>
            <a:r>
              <a:rPr lang="en-US" dirty="0" smtClean="0"/>
              <a:t>assumption log  . </a:t>
            </a:r>
            <a:r>
              <a:rPr lang="ar-SY" dirty="0" smtClean="0"/>
              <a:t>فيما يلي قائمة جزئية مما تضم تحديثات سجل المخاطر :</a:t>
            </a:r>
          </a:p>
          <a:p>
            <a:pPr algn="r" rtl="1"/>
            <a:r>
              <a:rPr lang="ar-SY" dirty="0" smtClean="0"/>
              <a:t>تصنيف وتحديد الأولويات لمخاطر المشروع .</a:t>
            </a:r>
          </a:p>
          <a:p>
            <a:pPr algn="r" rtl="1"/>
            <a:r>
              <a:rPr lang="ar-SY" dirty="0" smtClean="0"/>
              <a:t>تجميع المخاطر حسب الفئات .</a:t>
            </a:r>
          </a:p>
          <a:p>
            <a:pPr algn="r" rtl="1"/>
            <a:r>
              <a:rPr lang="ar-SY" dirty="0" smtClean="0"/>
              <a:t>المخاطر التي تتطلب استجابة على المدى القريب .</a:t>
            </a:r>
          </a:p>
          <a:p>
            <a:pPr algn="r" rtl="1"/>
            <a:r>
              <a:rPr lang="ar-SY" dirty="0" smtClean="0"/>
              <a:t>المخاطر التي تتطلب تحليلاً واستجابة إضافية .</a:t>
            </a:r>
          </a:p>
          <a:p>
            <a:pPr algn="r" rtl="1"/>
            <a:r>
              <a:rPr lang="ar-SY" dirty="0" smtClean="0"/>
              <a:t>مخاطر منخفضة الأولوية للرصد والمراقبة .</a:t>
            </a:r>
          </a:p>
          <a:p>
            <a:pPr algn="r" rtl="1"/>
            <a:r>
              <a:rPr lang="ar-SY" dirty="0" smtClean="0"/>
              <a:t>البحث عن الاتجاهات في النتائج - تحليل الانحدار أو مخططات الاتجاه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31</a:t>
            </a:fld>
            <a:endParaRPr lang="en-US"/>
          </a:p>
        </p:txBody>
      </p:sp>
    </p:spTree>
    <p:extLst>
      <p:ext uri="{BB962C8B-B14F-4D97-AF65-F5344CB8AC3E}">
        <p14:creationId xmlns:p14="http://schemas.microsoft.com/office/powerpoint/2010/main" val="230377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تحديثات وثائق المشروع </a:t>
            </a:r>
            <a:r>
              <a:rPr lang="en-US" dirty="0" smtClean="0"/>
              <a:t/>
            </a:r>
            <a:br>
              <a:rPr lang="en-US" dirty="0" smtClean="0"/>
            </a:br>
            <a:r>
              <a:rPr lang="ar-SY" dirty="0" smtClean="0"/>
              <a:t> </a:t>
            </a:r>
            <a:r>
              <a:rPr lang="en-US" dirty="0" smtClean="0"/>
              <a:t>Project Documents Updates</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dirty="0" smtClean="0"/>
              <a:t>ستشمل تحديثات سجل المخاطر عموماً نتائج تقييمات المخاطر ، وتفتيش المخاطر ، والمراجعات الدورية للمخاطر. ويمكن أن تشمل تحديد أحداث خطرة جديدة أو تحديثات لإحتمال أو أثر المخاطر المحددة الحالية ، وخطط الاستجابة للمخاطر والمخاطر ذات الأولوية .</a:t>
            </a:r>
          </a:p>
          <a:p>
            <a:pPr algn="r" rtl="1"/>
            <a:r>
              <a:rPr lang="ar-SY" dirty="0" smtClean="0"/>
              <a:t>استخدام مهم لسجل المخاطر هو للاطلاع على النتائج الفعلية لمخاطر المشروع والاستجابات للمخاطر مقابل المخاطر المتوقعة . يمكن لهذه البيانات مساعدة مديري المشاريع في التخطيط للمخاطر ، لأن المشروع يتحرك إلى الأمام .</a:t>
            </a:r>
          </a:p>
          <a:p>
            <a:pPr algn="r" rtl="1"/>
            <a:r>
              <a:rPr lang="ar-SY" dirty="0" smtClean="0"/>
              <a:t>تحديثات سجل المخاطر هي ناتج من إجراء التحليل النوعي للمخاطر ، وتنفيذ التحليل الكمي للمخاطر ، والإستجابة للمخاطر والتخطيط لرصد ومراقبة المخاطر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32</a:t>
            </a:fld>
            <a:endParaRPr lang="en-US"/>
          </a:p>
        </p:txBody>
      </p:sp>
    </p:spTree>
    <p:extLst>
      <p:ext uri="{BB962C8B-B14F-4D97-AF65-F5344CB8AC3E}">
        <p14:creationId xmlns:p14="http://schemas.microsoft.com/office/powerpoint/2010/main" val="230377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إجراء التحليل الكمي للمخاطر </a:t>
            </a:r>
            <a:r>
              <a:rPr lang="en-US" dirty="0" smtClean="0"/>
              <a:t/>
            </a:r>
            <a:br>
              <a:rPr lang="en-US" dirty="0" smtClean="0"/>
            </a:br>
            <a:r>
              <a:rPr lang="en-US" dirty="0" smtClean="0"/>
              <a:t>Perform Quantitative Risk Analysis </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يشمل التحليل الكمي للمخاطر القياس الكمي والعددي وقياس آثار المخاطر المحددة في المشروع . وكثيراً ما ينطوي على استخدام النماذج الرياضية المتطورة وتقنيات إنشاء توقعات وتحليل الاتجاه .</a:t>
            </a:r>
          </a:p>
          <a:p>
            <a:pPr algn="r" rtl="1"/>
            <a:r>
              <a:rPr lang="ar-SY" dirty="0" smtClean="0"/>
              <a:t>واحدة من أكثر تقنيات نمذجة التحليل شيوعاً هو تحليل الحساسية - </a:t>
            </a:r>
            <a:r>
              <a:rPr lang="en-US" dirty="0" smtClean="0"/>
              <a:t>sensitivity analysis ، </a:t>
            </a:r>
            <a:r>
              <a:rPr lang="ar-SY" dirty="0" smtClean="0"/>
              <a:t>والذي يستخدم لتحديد المخاطر التي لها أكبر الأثر المحتمل على المشروع . وكثيراً ما يستخدم مخطط الاعصار - </a:t>
            </a:r>
            <a:r>
              <a:rPr lang="en-US" dirty="0" smtClean="0"/>
              <a:t>tornado diagram </a:t>
            </a:r>
            <a:r>
              <a:rPr lang="ar-SY" dirty="0" smtClean="0"/>
              <a:t>لعرض تحليل الحساسية . المثال المعروض هو من وزارة النقل الامريكية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33</a:t>
            </a:fld>
            <a:endParaRPr lang="en-US"/>
          </a:p>
        </p:txBody>
      </p:sp>
    </p:spTree>
    <p:extLst>
      <p:ext uri="{BB962C8B-B14F-4D97-AF65-F5344CB8AC3E}">
        <p14:creationId xmlns:p14="http://schemas.microsoft.com/office/powerpoint/2010/main" val="230377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إجراء التحليل الكمي للمخاطر </a:t>
            </a:r>
            <a:r>
              <a:rPr lang="en-US" dirty="0" smtClean="0"/>
              <a:t/>
            </a:r>
            <a:br>
              <a:rPr lang="en-US" dirty="0" smtClean="0"/>
            </a:br>
            <a:r>
              <a:rPr lang="en-US" dirty="0" smtClean="0"/>
              <a:t>Perform Quantitative Risk Analysis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55041"/>
            <a:ext cx="8229600" cy="3616281"/>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34</a:t>
            </a:fld>
            <a:endParaRPr lang="en-US"/>
          </a:p>
        </p:txBody>
      </p:sp>
    </p:spTree>
    <p:extLst>
      <p:ext uri="{BB962C8B-B14F-4D97-AF65-F5344CB8AC3E}">
        <p14:creationId xmlns:p14="http://schemas.microsoft.com/office/powerpoint/2010/main" val="230377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تحليل الحساسية </a:t>
            </a:r>
            <a:br>
              <a:rPr lang="ar-SY" dirty="0" smtClean="0"/>
            </a:br>
            <a:r>
              <a:rPr lang="en-US" dirty="0" smtClean="0"/>
              <a:t>sensitivity </a:t>
            </a:r>
            <a:r>
              <a:rPr lang="en-US" dirty="0"/>
              <a:t>analysis </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14601"/>
            <a:ext cx="7848600" cy="4038599"/>
          </a:xfrm>
          <a:prstGeom prst="rect">
            <a:avLst/>
          </a:prstGeom>
          <a:noFill/>
        </p:spPr>
      </p:pic>
      <p:sp>
        <p:nvSpPr>
          <p:cNvPr id="5" name="Rectangle 4"/>
          <p:cNvSpPr/>
          <p:nvPr/>
        </p:nvSpPr>
        <p:spPr>
          <a:xfrm>
            <a:off x="1227232" y="1752600"/>
            <a:ext cx="5783167" cy="523220"/>
          </a:xfrm>
          <a:prstGeom prst="rect">
            <a:avLst/>
          </a:prstGeom>
        </p:spPr>
        <p:txBody>
          <a:bodyPr wrap="square">
            <a:spAutoFit/>
          </a:bodyPr>
          <a:lstStyle/>
          <a:p>
            <a:pPr algn="r" rtl="1"/>
            <a:r>
              <a:rPr lang="en-US" sz="2800" b="1" dirty="0"/>
              <a:t>مخطط </a:t>
            </a:r>
            <a:r>
              <a:rPr lang="en-US" sz="2800" b="1" dirty="0" smtClean="0"/>
              <a:t>الاعصار</a:t>
            </a:r>
            <a:r>
              <a:rPr lang="ar-SY" sz="2800" b="1" dirty="0" smtClean="0"/>
              <a:t> - </a:t>
            </a:r>
            <a:r>
              <a:rPr lang="en-US" sz="2800" b="1" dirty="0" smtClean="0"/>
              <a:t>tornado </a:t>
            </a:r>
            <a:r>
              <a:rPr lang="en-US" sz="2800" b="1" dirty="0"/>
              <a:t>diagram</a:t>
            </a:r>
          </a:p>
        </p:txBody>
      </p:sp>
      <p:sp>
        <p:nvSpPr>
          <p:cNvPr id="3" name="Slide Number Placeholder 2"/>
          <p:cNvSpPr>
            <a:spLocks noGrp="1"/>
          </p:cNvSpPr>
          <p:nvPr>
            <p:ph type="sldNum" sz="quarter" idx="12"/>
          </p:nvPr>
        </p:nvSpPr>
        <p:spPr/>
        <p:txBody>
          <a:bodyPr/>
          <a:lstStyle/>
          <a:p>
            <a:fld id="{5F9C30FA-506B-4469-9B50-526BD940CB9B}" type="slidenum">
              <a:rPr lang="en-US" smtClean="0"/>
              <a:t>35</a:t>
            </a:fld>
            <a:endParaRPr lang="en-US"/>
          </a:p>
        </p:txBody>
      </p:sp>
    </p:spTree>
    <p:extLst>
      <p:ext uri="{BB962C8B-B14F-4D97-AF65-F5344CB8AC3E}">
        <p14:creationId xmlns:p14="http://schemas.microsoft.com/office/powerpoint/2010/main" val="230377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تحليل آثار الفشل </a:t>
            </a:r>
            <a:br>
              <a:rPr lang="ar-SY" dirty="0" smtClean="0"/>
            </a:br>
            <a:r>
              <a:rPr lang="ar-SY" dirty="0" smtClean="0"/>
              <a:t>( </a:t>
            </a:r>
            <a:r>
              <a:rPr lang="en-US" dirty="0" smtClean="0"/>
              <a:t>Failure Modes Effects Analysis (FMEA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02944"/>
            <a:ext cx="8229600" cy="3120474"/>
          </a:xfrm>
          <a:prstGeom prst="rect">
            <a:avLst/>
          </a:prstGeom>
          <a:noFill/>
          <a:ln>
            <a:noFill/>
          </a:ln>
        </p:spPr>
      </p:pic>
      <p:sp>
        <p:nvSpPr>
          <p:cNvPr id="3" name="Slide Number Placeholder 2"/>
          <p:cNvSpPr>
            <a:spLocks noGrp="1"/>
          </p:cNvSpPr>
          <p:nvPr>
            <p:ph type="sldNum" sz="quarter" idx="12"/>
          </p:nvPr>
        </p:nvSpPr>
        <p:spPr/>
        <p:txBody>
          <a:bodyPr/>
          <a:lstStyle/>
          <a:p>
            <a:fld id="{5F9C30FA-506B-4469-9B50-526BD940CB9B}" type="slidenum">
              <a:rPr lang="en-US" smtClean="0"/>
              <a:t>36</a:t>
            </a:fld>
            <a:endParaRPr lang="en-US"/>
          </a:p>
        </p:txBody>
      </p:sp>
    </p:spTree>
    <p:extLst>
      <p:ext uri="{BB962C8B-B14F-4D97-AF65-F5344CB8AC3E}">
        <p14:creationId xmlns:p14="http://schemas.microsoft.com/office/powerpoint/2010/main" val="230377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تحليل آثار الفشل </a:t>
            </a:r>
            <a:br>
              <a:rPr lang="ar-SY" dirty="0" smtClean="0"/>
            </a:br>
            <a:r>
              <a:rPr lang="ar-SY" dirty="0" smtClean="0"/>
              <a:t>( </a:t>
            </a:r>
            <a:r>
              <a:rPr lang="en-US" dirty="0" smtClean="0"/>
              <a:t>Failure Modes Effects Analysis (FMEA </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SY" dirty="0" smtClean="0"/>
              <a:t>طرق تحليل آثار الفشل -  </a:t>
            </a:r>
            <a:r>
              <a:rPr lang="en-US" dirty="0" smtClean="0"/>
              <a:t>FMEA :  </a:t>
            </a:r>
            <a:r>
              <a:rPr lang="ar-SY" dirty="0" smtClean="0"/>
              <a:t>مفيدة للمنتج الذي يتم تصنيعه أو حيث قد يكون خطر غير قابل للكشف :</a:t>
            </a:r>
          </a:p>
          <a:p>
            <a:pPr marL="0" indent="0" algn="r" rtl="1">
              <a:buNone/>
            </a:pPr>
            <a:r>
              <a:rPr lang="ar-SY" dirty="0" smtClean="0"/>
              <a:t>يستخدم ثلاثة تدابير :</a:t>
            </a:r>
          </a:p>
          <a:p>
            <a:pPr marL="0" indent="0" algn="r" rtl="1">
              <a:buNone/>
            </a:pPr>
            <a:r>
              <a:rPr lang="ar-SY" dirty="0" smtClean="0"/>
              <a:t>1.	درجة الخطورة .</a:t>
            </a:r>
          </a:p>
          <a:p>
            <a:pPr marL="0" indent="0" algn="r" rtl="1">
              <a:buNone/>
            </a:pPr>
            <a:r>
              <a:rPr lang="ar-SY" dirty="0" smtClean="0"/>
              <a:t>2.	الحدوث ( وقوع الحدث الخطر ) .</a:t>
            </a:r>
          </a:p>
          <a:p>
            <a:pPr marL="0" indent="0" algn="r" rtl="1">
              <a:buNone/>
            </a:pPr>
            <a:r>
              <a:rPr lang="ar-SY" dirty="0" smtClean="0"/>
              <a:t>3.	إمكانية كشف رقم الأولوية للمخاطر -  (</a:t>
            </a:r>
            <a:r>
              <a:rPr lang="en-US" dirty="0" smtClean="0"/>
              <a:t>RPN) Number Risk Priority : </a:t>
            </a:r>
            <a:r>
              <a:rPr lang="ar-SY" dirty="0" smtClean="0"/>
              <a:t>كلما ارتفع رقم أولوية الحدث الخطر ، كلما ازدادت المخاطر .</a:t>
            </a:r>
          </a:p>
          <a:p>
            <a:pPr algn="r" rtl="1"/>
            <a:r>
              <a:rPr lang="ar-SY" dirty="0" smtClean="0"/>
              <a:t>تتم الإشارة إليه هنا أيضا كنهج " الملكية - </a:t>
            </a:r>
            <a:r>
              <a:rPr lang="en-US" dirty="0" smtClean="0"/>
              <a:t>proprietary " </a:t>
            </a:r>
            <a:r>
              <a:rPr lang="ar-SY" dirty="0" smtClean="0"/>
              <a:t>في إدارة الجودة في المشروع في الفصل 8.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37</a:t>
            </a:fld>
            <a:endParaRPr lang="en-US"/>
          </a:p>
        </p:txBody>
      </p:sp>
    </p:spTree>
    <p:extLst>
      <p:ext uri="{BB962C8B-B14F-4D97-AF65-F5344CB8AC3E}">
        <p14:creationId xmlns:p14="http://schemas.microsoft.com/office/powerpoint/2010/main" val="230377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تحليل آثار الفشل </a:t>
            </a:r>
            <a:br>
              <a:rPr lang="ar-SY" dirty="0" smtClean="0"/>
            </a:br>
            <a:r>
              <a:rPr lang="ar-SY" dirty="0" smtClean="0"/>
              <a:t>( </a:t>
            </a:r>
            <a:r>
              <a:rPr lang="en-US" dirty="0" smtClean="0"/>
              <a:t>Failure Modes Effects Analysis (FMEA </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0" indent="0" algn="r" rtl="1">
              <a:buNone/>
            </a:pPr>
            <a:r>
              <a:rPr lang="ar-SY" dirty="0" smtClean="0"/>
              <a:t>أحد الجوانب الرئيسية طرق تحليل آثار الفشل -  </a:t>
            </a:r>
            <a:r>
              <a:rPr lang="en-US" dirty="0" smtClean="0"/>
              <a:t>FMEA ، </a:t>
            </a:r>
            <a:r>
              <a:rPr lang="ar-SY" dirty="0" smtClean="0"/>
              <a:t>هو أنه يستخدم ثلاثة تدابير لتحديد رقم الأولوية للمخاطر :</a:t>
            </a:r>
          </a:p>
          <a:p>
            <a:pPr algn="r" rtl="1"/>
            <a:r>
              <a:rPr lang="ar-SY" b="1" dirty="0" smtClean="0"/>
              <a:t>شدة المخاطر -  </a:t>
            </a:r>
            <a:r>
              <a:rPr lang="en-US" b="1" dirty="0" smtClean="0"/>
              <a:t>Severity of the risk : </a:t>
            </a:r>
            <a:r>
              <a:rPr lang="ar-SY" b="1" dirty="0" smtClean="0"/>
              <a:t> : </a:t>
            </a:r>
            <a:r>
              <a:rPr lang="ar-SY" dirty="0" smtClean="0"/>
              <a:t>ممثلة في مقياس رقمي 1- 10، 1 يمثل عدم وجود أي تأثير ، إلى 10  وهو ما يمثل خطراً عالياً ( غير آمنة دون إنذار ) .</a:t>
            </a:r>
          </a:p>
          <a:p>
            <a:pPr algn="r" rtl="1"/>
            <a:r>
              <a:rPr lang="ar-SY" b="1" dirty="0" smtClean="0"/>
              <a:t>احتمال وقوع الخطر - </a:t>
            </a:r>
            <a:r>
              <a:rPr lang="en-US" b="1" dirty="0" smtClean="0"/>
              <a:t>Severity of the risk : 1 </a:t>
            </a:r>
            <a:r>
              <a:rPr lang="ar-SY" b="1" dirty="0" smtClean="0"/>
              <a:t> : </a:t>
            </a:r>
            <a:r>
              <a:rPr lang="ar-SY" dirty="0" smtClean="0"/>
              <a:t>يمثل احتمال أقل من 0.0007٪ ، إلى 10 ويمثل احتمال 20٪ ( فشل مستمر تقريباً ) أو </a:t>
            </a:r>
            <a:r>
              <a:rPr lang="en-US" dirty="0"/>
              <a:t>أكثر </a:t>
            </a:r>
            <a:r>
              <a:rPr lang="ar-SY" dirty="0" smtClean="0"/>
              <a:t>.	</a:t>
            </a:r>
          </a:p>
          <a:p>
            <a:pPr algn="r" rtl="1"/>
            <a:r>
              <a:rPr lang="ar-SY" b="1" dirty="0" smtClean="0"/>
              <a:t>إمكانية كشف المخاطر -  </a:t>
            </a:r>
            <a:r>
              <a:rPr lang="en-US" b="1" dirty="0" smtClean="0"/>
              <a:t>Detectability of the risk : 1 </a:t>
            </a:r>
            <a:r>
              <a:rPr lang="ar-SY" b="1" dirty="0" smtClean="0"/>
              <a:t> : </a:t>
            </a:r>
            <a:r>
              <a:rPr lang="ar-SY" dirty="0" smtClean="0"/>
              <a:t>يمثل المخاطر التي يمكن كشفها للغاية ، إلى 10 يمثل أن الخطر غير قابل للكشف تماماً ( فشل دون إنذار ) .</a:t>
            </a:r>
          </a:p>
          <a:p>
            <a:pPr marL="0" indent="0" algn="r" rtl="1">
              <a:buNone/>
            </a:pPr>
            <a:r>
              <a:rPr lang="ar-SY" dirty="0" smtClean="0"/>
              <a:t>تتضاعف الأرقام الثلاثة معاً لإنتاج  رقم أولوية المخاطر - </a:t>
            </a:r>
            <a:r>
              <a:rPr lang="en-US" dirty="0" smtClean="0"/>
              <a:t>Risk Priority Number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38</a:t>
            </a:fld>
            <a:endParaRPr lang="en-US"/>
          </a:p>
        </p:txBody>
      </p:sp>
    </p:spTree>
    <p:extLst>
      <p:ext uri="{BB962C8B-B14F-4D97-AF65-F5344CB8AC3E}">
        <p14:creationId xmlns:p14="http://schemas.microsoft.com/office/powerpoint/2010/main" val="23037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تحليل آثار الفشل </a:t>
            </a:r>
            <a:br>
              <a:rPr lang="ar-SY" dirty="0" smtClean="0"/>
            </a:br>
            <a:r>
              <a:rPr lang="ar-SY" dirty="0" smtClean="0"/>
              <a:t>( </a:t>
            </a:r>
            <a:r>
              <a:rPr lang="en-US" dirty="0" smtClean="0"/>
              <a:t>Failure Modes Effects Analysis (FMEA </a:t>
            </a:r>
            <a:endParaRPr lang="en-US" dirty="0"/>
          </a:p>
        </p:txBody>
      </p:sp>
      <p:sp>
        <p:nvSpPr>
          <p:cNvPr id="3" name="Content Placeholder 2"/>
          <p:cNvSpPr>
            <a:spLocks noGrp="1"/>
          </p:cNvSpPr>
          <p:nvPr>
            <p:ph idx="1"/>
          </p:nvPr>
        </p:nvSpPr>
        <p:spPr/>
        <p:txBody>
          <a:bodyPr>
            <a:normAutofit fontScale="85000" lnSpcReduction="10000"/>
          </a:bodyPr>
          <a:lstStyle/>
          <a:p>
            <a:pPr marL="0" indent="0" algn="r" rtl="1">
              <a:buNone/>
            </a:pPr>
            <a:r>
              <a:rPr lang="ar-SY" dirty="0" smtClean="0"/>
              <a:t>هذا النوع من سجل المخاطر غير فعال بشكل خاص للمنتجات المصنعة أو منتجات البرمجيات التي تسيطر فيه  البرمجيات على الأجهزة الميكانيكية التي يحتمل أن تسبب إصابات خطيرة أو خسائر في الأرواح إذا فشل البرنامج ( وبالتالي فشل الجهاز نفسه ) .</a:t>
            </a:r>
          </a:p>
          <a:p>
            <a:pPr marL="0" indent="0" algn="r" rtl="1">
              <a:buNone/>
            </a:pPr>
            <a:r>
              <a:rPr lang="ar-SY" dirty="0" smtClean="0"/>
              <a:t>في حين أن طرق تحليل آثار الفشل -   </a:t>
            </a:r>
            <a:r>
              <a:rPr lang="en-US" dirty="0" smtClean="0"/>
              <a:t>FMEA </a:t>
            </a:r>
            <a:r>
              <a:rPr lang="ar-SY" dirty="0" smtClean="0"/>
              <a:t>موصوفة أولاً في إدارة الجودة على أنها منهج " غير مملوك -  </a:t>
            </a:r>
            <a:r>
              <a:rPr lang="en-US" dirty="0" smtClean="0"/>
              <a:t>non-proprietary " </a:t>
            </a:r>
            <a:r>
              <a:rPr lang="ar-SY" dirty="0" smtClean="0"/>
              <a:t>لإدارة الجودة ( </a:t>
            </a:r>
            <a:r>
              <a:rPr lang="en-US" dirty="0" smtClean="0"/>
              <a:t>PMBOK ® </a:t>
            </a:r>
            <a:r>
              <a:rPr lang="ar-SY" dirty="0" smtClean="0"/>
              <a:t>دليل، 5</a:t>
            </a:r>
            <a:r>
              <a:rPr lang="en-US" dirty="0" smtClean="0"/>
              <a:t>th </a:t>
            </a:r>
            <a:r>
              <a:rPr lang="ar-SY" dirty="0" smtClean="0"/>
              <a:t>طبعة، ص 190 ) ، اخترع من قبل الجيش الأمريكي في وقد تم تصميمه لتقييم العناصر ذات المخاطر العالية :</a:t>
            </a:r>
          </a:p>
          <a:p>
            <a:pPr marL="0" indent="0" algn="r" rtl="1">
              <a:buNone/>
            </a:pPr>
            <a:r>
              <a:rPr lang="ar-SY" dirty="0" smtClean="0"/>
              <a:t>" كل فشل محتمل يحتل أولوية بحسب شدة تأثيره من أجل أن تتخذ الإجراءات التصحيحية المناسبة للقضاء أو للسيطرة على الوحدات عالية المخاطر "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39</a:t>
            </a:fld>
            <a:endParaRPr lang="en-US"/>
          </a:p>
        </p:txBody>
      </p:sp>
    </p:spTree>
    <p:extLst>
      <p:ext uri="{BB962C8B-B14F-4D97-AF65-F5344CB8AC3E}">
        <p14:creationId xmlns:p14="http://schemas.microsoft.com/office/powerpoint/2010/main" val="23037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نظرة عامة حول إدارة المخاطر </a:t>
            </a:r>
            <a:r>
              <a:rPr lang="en-US" dirty="0" smtClean="0"/>
              <a:t/>
            </a:r>
            <a:br>
              <a:rPr lang="en-US" dirty="0" smtClean="0"/>
            </a:br>
            <a:r>
              <a:rPr lang="en-US" dirty="0" smtClean="0"/>
              <a:t>Risk Management Overview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لمسات إدارة المخاطر في هذه المجالات الرئيسية :</a:t>
            </a:r>
          </a:p>
          <a:p>
            <a:pPr algn="r" rtl="1"/>
            <a:r>
              <a:rPr lang="ar-SY" dirty="0" smtClean="0"/>
              <a:t>تحديد وقياس وتقييم وإدارة المخاطر .</a:t>
            </a:r>
          </a:p>
          <a:p>
            <a:pPr algn="r" rtl="1"/>
            <a:r>
              <a:rPr lang="ar-SY" dirty="0" smtClean="0"/>
              <a:t>المخاطر المعروفة مقابل المخاطر غير المعروفة .</a:t>
            </a:r>
          </a:p>
          <a:p>
            <a:pPr algn="r" rtl="1"/>
            <a:r>
              <a:rPr lang="ar-SY" dirty="0" smtClean="0"/>
              <a:t>مراقبة المخاطر المحددة بالنسبة لمشغلاتها ( قوادحها ) أو التغيير في شدتها .</a:t>
            </a:r>
          </a:p>
          <a:p>
            <a:pPr algn="r" rtl="1"/>
            <a:r>
              <a:rPr lang="ar-SY" dirty="0" smtClean="0"/>
              <a:t>رصد المخاطر الجديدة .</a:t>
            </a:r>
          </a:p>
          <a:p>
            <a:pPr algn="r" rtl="1"/>
            <a:r>
              <a:rPr lang="ar-SY" dirty="0" smtClean="0"/>
              <a:t>المخاطر : يمكن أن يكون لها آثار إيجابية أو سلبية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4</a:t>
            </a:fld>
            <a:endParaRPr lang="en-US"/>
          </a:p>
        </p:txBody>
      </p:sp>
    </p:spTree>
    <p:extLst>
      <p:ext uri="{BB962C8B-B14F-4D97-AF65-F5344CB8AC3E}">
        <p14:creationId xmlns:p14="http://schemas.microsoft.com/office/powerpoint/2010/main" val="230377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القيمة المتوقعة / القيمة النقدية المتوقعة </a:t>
            </a:r>
            <a:br>
              <a:rPr lang="ar-SY" sz="3600" dirty="0" smtClean="0"/>
            </a:br>
            <a:r>
              <a:rPr lang="en-US" sz="3600" dirty="0" smtClean="0"/>
              <a:t>Expected Value/ Expected Monetary Value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329482"/>
              </p:ext>
            </p:extLst>
          </p:nvPr>
        </p:nvGraphicFramePr>
        <p:xfrm>
          <a:off x="609600" y="1676400"/>
          <a:ext cx="8000999" cy="3773700"/>
        </p:xfrm>
        <a:graphic>
          <a:graphicData uri="http://schemas.openxmlformats.org/drawingml/2006/table">
            <a:tbl>
              <a:tblPr rtl="1" firstRow="1" firstCol="1" bandRow="1">
                <a:tableStyleId>{5C22544A-7EE6-4342-B048-85BDC9FD1C3A}</a:tableStyleId>
              </a:tblPr>
              <a:tblGrid>
                <a:gridCol w="1854679"/>
                <a:gridCol w="1725283"/>
                <a:gridCol w="2156603"/>
                <a:gridCol w="2264434"/>
              </a:tblGrid>
              <a:tr h="568427">
                <a:tc>
                  <a:txBody>
                    <a:bodyPr/>
                    <a:lstStyle/>
                    <a:p>
                      <a:pPr marL="0" marR="0" algn="ctr" rtl="1">
                        <a:lnSpc>
                          <a:spcPct val="107000"/>
                        </a:lnSpc>
                        <a:spcBef>
                          <a:spcPts val="0"/>
                        </a:spcBef>
                        <a:spcAft>
                          <a:spcPts val="0"/>
                        </a:spcAft>
                      </a:pPr>
                      <a:r>
                        <a:rPr lang="en-US" sz="2800" kern="100">
                          <a:effectLst/>
                        </a:rPr>
                        <a:t>رقم الحدث الخطر</a:t>
                      </a:r>
                      <a:endParaRPr lang="en-US" sz="2400" kern="100">
                        <a:effectLst/>
                        <a:latin typeface="Calibri"/>
                        <a:ea typeface="Calibri"/>
                        <a:cs typeface="Tahoma"/>
                      </a:endParaRPr>
                    </a:p>
                  </a:txBody>
                  <a:tcPr marL="68580" marR="68580" marT="0" marB="0" anchor="ctr"/>
                </a:tc>
                <a:tc>
                  <a:txBody>
                    <a:bodyPr/>
                    <a:lstStyle/>
                    <a:p>
                      <a:pPr marL="0" marR="0" algn="ctr" rtl="1">
                        <a:lnSpc>
                          <a:spcPct val="107000"/>
                        </a:lnSpc>
                        <a:spcBef>
                          <a:spcPts val="0"/>
                        </a:spcBef>
                        <a:spcAft>
                          <a:spcPts val="0"/>
                        </a:spcAft>
                      </a:pPr>
                      <a:r>
                        <a:rPr lang="en-US" sz="2800" kern="100">
                          <a:effectLst/>
                        </a:rPr>
                        <a:t>الإحتمال</a:t>
                      </a:r>
                      <a:endParaRPr lang="en-US" sz="2400" kern="100">
                        <a:effectLst/>
                        <a:latin typeface="Calibri"/>
                        <a:ea typeface="Calibri"/>
                        <a:cs typeface="Tahoma"/>
                      </a:endParaRPr>
                    </a:p>
                  </a:txBody>
                  <a:tcPr marL="68580" marR="68580" marT="0" marB="0" anchor="ctr"/>
                </a:tc>
                <a:tc>
                  <a:txBody>
                    <a:bodyPr/>
                    <a:lstStyle/>
                    <a:p>
                      <a:pPr marL="0" marR="0" algn="ctr" rtl="1">
                        <a:lnSpc>
                          <a:spcPct val="107000"/>
                        </a:lnSpc>
                        <a:spcBef>
                          <a:spcPts val="0"/>
                        </a:spcBef>
                        <a:spcAft>
                          <a:spcPts val="0"/>
                        </a:spcAft>
                      </a:pPr>
                      <a:r>
                        <a:rPr lang="en-US" sz="2800" kern="100">
                          <a:effectLst/>
                        </a:rPr>
                        <a:t>الأثر ( $ )</a:t>
                      </a:r>
                      <a:endParaRPr lang="en-US" sz="2400" kern="100">
                        <a:effectLst/>
                        <a:latin typeface="Calibri"/>
                        <a:ea typeface="Calibri"/>
                        <a:cs typeface="Tahoma"/>
                      </a:endParaRPr>
                    </a:p>
                  </a:txBody>
                  <a:tcPr marL="68580" marR="68580" marT="0" marB="0" anchor="ctr"/>
                </a:tc>
                <a:tc>
                  <a:txBody>
                    <a:bodyPr/>
                    <a:lstStyle/>
                    <a:p>
                      <a:pPr marL="0" marR="0" algn="ctr" rtl="1">
                        <a:lnSpc>
                          <a:spcPct val="107000"/>
                        </a:lnSpc>
                        <a:spcBef>
                          <a:spcPts val="0"/>
                        </a:spcBef>
                        <a:spcAft>
                          <a:spcPts val="0"/>
                        </a:spcAft>
                      </a:pPr>
                      <a:r>
                        <a:rPr lang="en-US" sz="2800" kern="100">
                          <a:effectLst/>
                        </a:rPr>
                        <a:t>القيمة المتوقعة ( $ )</a:t>
                      </a:r>
                      <a:endParaRPr lang="en-US" sz="2400" kern="100">
                        <a:effectLst/>
                        <a:latin typeface="Calibri"/>
                        <a:ea typeface="Calibri"/>
                        <a:cs typeface="Tahoma"/>
                      </a:endParaRPr>
                    </a:p>
                  </a:txBody>
                  <a:tcPr marL="68580" marR="68580" marT="0" marB="0" anchor="ctr"/>
                </a:tc>
              </a:tr>
              <a:tr h="572114">
                <a:tc>
                  <a:txBody>
                    <a:bodyPr/>
                    <a:lstStyle/>
                    <a:p>
                      <a:pPr marL="0" marR="0" algn="ctr" rtl="1">
                        <a:lnSpc>
                          <a:spcPct val="107000"/>
                        </a:lnSpc>
                        <a:spcBef>
                          <a:spcPts val="0"/>
                        </a:spcBef>
                        <a:spcAft>
                          <a:spcPts val="0"/>
                        </a:spcAft>
                      </a:pPr>
                      <a:r>
                        <a:rPr lang="en-US" sz="2800" kern="100">
                          <a:effectLst/>
                        </a:rPr>
                        <a:t>1</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30%</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 $20,000</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 $6,000 </a:t>
                      </a:r>
                      <a:endParaRPr lang="en-US" sz="2400" kern="100">
                        <a:effectLst/>
                        <a:latin typeface="Calibri"/>
                        <a:ea typeface="Calibri"/>
                        <a:cs typeface="Tahoma"/>
                      </a:endParaRPr>
                    </a:p>
                  </a:txBody>
                  <a:tcPr marL="68580" marR="68580" marT="0" marB="0"/>
                </a:tc>
              </a:tr>
              <a:tr h="572114">
                <a:tc>
                  <a:txBody>
                    <a:bodyPr/>
                    <a:lstStyle/>
                    <a:p>
                      <a:pPr marL="0" marR="0" algn="ctr" rtl="1">
                        <a:lnSpc>
                          <a:spcPct val="107000"/>
                        </a:lnSpc>
                        <a:spcBef>
                          <a:spcPts val="0"/>
                        </a:spcBef>
                        <a:spcAft>
                          <a:spcPts val="0"/>
                        </a:spcAft>
                      </a:pPr>
                      <a:r>
                        <a:rPr lang="en-US" sz="2800" kern="100">
                          <a:effectLst/>
                        </a:rPr>
                        <a:t>2</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25%</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28 يوم</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7  يوم </a:t>
                      </a:r>
                      <a:endParaRPr lang="en-US" sz="2400" kern="100">
                        <a:effectLst/>
                        <a:latin typeface="Calibri"/>
                        <a:ea typeface="Calibri"/>
                        <a:cs typeface="Tahoma"/>
                      </a:endParaRPr>
                    </a:p>
                  </a:txBody>
                  <a:tcPr marL="68580" marR="68580" marT="0" marB="0"/>
                </a:tc>
              </a:tr>
              <a:tr h="572114">
                <a:tc>
                  <a:txBody>
                    <a:bodyPr/>
                    <a:lstStyle/>
                    <a:p>
                      <a:pPr marL="0" marR="0" algn="ctr" rtl="1">
                        <a:lnSpc>
                          <a:spcPct val="107000"/>
                        </a:lnSpc>
                        <a:spcBef>
                          <a:spcPts val="0"/>
                        </a:spcBef>
                        <a:spcAft>
                          <a:spcPts val="0"/>
                        </a:spcAft>
                      </a:pPr>
                      <a:r>
                        <a:rPr lang="en-US" sz="2800" kern="100">
                          <a:effectLst/>
                        </a:rPr>
                        <a:t>3</a:t>
                      </a:r>
                      <a:endParaRPr lang="en-US" sz="2400" kern="100">
                        <a:effectLst/>
                        <a:latin typeface="Calibri"/>
                        <a:ea typeface="Calibri"/>
                        <a:cs typeface="Tahoma"/>
                      </a:endParaRPr>
                    </a:p>
                  </a:txBody>
                  <a:tcPr marL="68580" marR="68580" marT="0" marB="0"/>
                </a:tc>
                <a:tc>
                  <a:txBody>
                    <a:bodyPr/>
                    <a:lstStyle/>
                    <a:p>
                      <a:pPr marL="0" marR="0" algn="ctr" rtl="0">
                        <a:lnSpc>
                          <a:spcPct val="107000"/>
                        </a:lnSpc>
                        <a:spcBef>
                          <a:spcPts val="0"/>
                        </a:spcBef>
                        <a:spcAft>
                          <a:spcPts val="0"/>
                        </a:spcAft>
                      </a:pPr>
                      <a:r>
                        <a:rPr lang="en-US" sz="2800" kern="0">
                          <a:effectLst/>
                        </a:rPr>
                        <a:t>11%</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 $95,000  </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 - $10,450 </a:t>
                      </a:r>
                      <a:endParaRPr lang="en-US" sz="2400" kern="100">
                        <a:effectLst/>
                        <a:latin typeface="Calibri"/>
                        <a:ea typeface="Calibri"/>
                        <a:cs typeface="Tahoma"/>
                      </a:endParaRPr>
                    </a:p>
                  </a:txBody>
                  <a:tcPr marL="68580" marR="68580" marT="0" marB="0"/>
                </a:tc>
              </a:tr>
              <a:tr h="572114">
                <a:tc>
                  <a:txBody>
                    <a:bodyPr/>
                    <a:lstStyle/>
                    <a:p>
                      <a:pPr marL="0" marR="0" algn="ctr" rtl="1">
                        <a:lnSpc>
                          <a:spcPct val="107000"/>
                        </a:lnSpc>
                        <a:spcBef>
                          <a:spcPts val="0"/>
                        </a:spcBef>
                        <a:spcAft>
                          <a:spcPts val="0"/>
                        </a:spcAft>
                      </a:pPr>
                      <a:r>
                        <a:rPr lang="en-US" sz="2800" kern="100">
                          <a:effectLst/>
                        </a:rPr>
                        <a:t>4</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40%</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 $38,000 </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 $15,200  </a:t>
                      </a:r>
                      <a:endParaRPr lang="en-US" sz="2400" kern="100">
                        <a:effectLst/>
                        <a:latin typeface="Calibri"/>
                        <a:ea typeface="Calibri"/>
                        <a:cs typeface="Tahoma"/>
                      </a:endParaRPr>
                    </a:p>
                  </a:txBody>
                  <a:tcPr marL="68580" marR="68580" marT="0" marB="0"/>
                </a:tc>
              </a:tr>
              <a:tr h="572114">
                <a:tc>
                  <a:txBody>
                    <a:bodyPr/>
                    <a:lstStyle/>
                    <a:p>
                      <a:pPr marL="0" marR="0" algn="ctr" rtl="1">
                        <a:lnSpc>
                          <a:spcPct val="107000"/>
                        </a:lnSpc>
                        <a:spcBef>
                          <a:spcPts val="0"/>
                        </a:spcBef>
                        <a:spcAft>
                          <a:spcPts val="0"/>
                        </a:spcAft>
                      </a:pPr>
                      <a:r>
                        <a:rPr lang="en-US" sz="2800" kern="100">
                          <a:effectLst/>
                        </a:rPr>
                        <a:t>5</a:t>
                      </a:r>
                      <a:endParaRPr lang="en-US" sz="2400" kern="100">
                        <a:effectLst/>
                        <a:latin typeface="Calibri"/>
                        <a:ea typeface="Calibri"/>
                        <a:cs typeface="Tahoma"/>
                      </a:endParaRPr>
                    </a:p>
                  </a:txBody>
                  <a:tcPr marL="68580" marR="68580" marT="0" marB="0"/>
                </a:tc>
                <a:tc>
                  <a:txBody>
                    <a:bodyPr/>
                    <a:lstStyle/>
                    <a:p>
                      <a:pPr marL="0" marR="0" algn="ctr" rtl="0">
                        <a:lnSpc>
                          <a:spcPct val="107000"/>
                        </a:lnSpc>
                        <a:spcBef>
                          <a:spcPts val="0"/>
                        </a:spcBef>
                        <a:spcAft>
                          <a:spcPts val="0"/>
                        </a:spcAft>
                      </a:pPr>
                      <a:r>
                        <a:rPr lang="en-US" sz="2800" kern="0">
                          <a:effectLst/>
                        </a:rPr>
                        <a:t>20%</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a:effectLst/>
                        </a:rPr>
                        <a:t>+ $40,000 </a:t>
                      </a:r>
                      <a:endParaRPr lang="en-US" sz="24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800" kern="100" dirty="0">
                          <a:effectLst/>
                        </a:rPr>
                        <a:t>+ $8,000</a:t>
                      </a:r>
                      <a:endParaRPr lang="en-US" sz="2400" kern="100" dirty="0">
                        <a:effectLst/>
                        <a:latin typeface="Calibri"/>
                        <a:ea typeface="Calibri"/>
                        <a:cs typeface="Tahoma"/>
                      </a:endParaRPr>
                    </a:p>
                  </a:txBody>
                  <a:tcPr marL="68580" marR="68580" marT="0" marB="0"/>
                </a:tc>
              </a:tr>
            </a:tbl>
          </a:graphicData>
        </a:graphic>
      </p:graphicFrame>
      <p:sp>
        <p:nvSpPr>
          <p:cNvPr id="6" name="Rectangle 5"/>
          <p:cNvSpPr/>
          <p:nvPr/>
        </p:nvSpPr>
        <p:spPr>
          <a:xfrm>
            <a:off x="609600" y="5477470"/>
            <a:ext cx="7924800" cy="1015663"/>
          </a:xfrm>
          <a:prstGeom prst="rect">
            <a:avLst/>
          </a:prstGeom>
        </p:spPr>
        <p:txBody>
          <a:bodyPr wrap="square">
            <a:spAutoFit/>
          </a:bodyPr>
          <a:lstStyle/>
          <a:p>
            <a:pPr algn="r" rtl="1"/>
            <a:r>
              <a:rPr lang="ar-SY" sz="2000" b="1" dirty="0" smtClean="0"/>
              <a:t>الحدث الخطر رقم - 5 في الجدول أعلاه هو مثال عن فرصة ( خطر إيجابي ) : هناك فرصة 20٪ لتوفير  $ 40,000  والذي ينتج في وفورات محتملة ( قيمة نقدية محتملة ) - </a:t>
            </a:r>
            <a:r>
              <a:rPr lang="en-US" sz="2000" b="1" dirty="0" smtClean="0"/>
              <a:t>EMV = 8,000 $ . </a:t>
            </a:r>
            <a:r>
              <a:rPr lang="ar-SY" sz="2000" b="1" dirty="0" smtClean="0"/>
              <a:t>تلاحظ أن قيم تأثير المخاطر يمكن التعبير عنها بوحدات الزمن أو المال .</a:t>
            </a:r>
            <a:endParaRPr lang="en-US" sz="2000" b="1" dirty="0"/>
          </a:p>
        </p:txBody>
      </p:sp>
      <p:sp>
        <p:nvSpPr>
          <p:cNvPr id="3" name="Slide Number Placeholder 2"/>
          <p:cNvSpPr>
            <a:spLocks noGrp="1"/>
          </p:cNvSpPr>
          <p:nvPr>
            <p:ph type="sldNum" sz="quarter" idx="12"/>
          </p:nvPr>
        </p:nvSpPr>
        <p:spPr/>
        <p:txBody>
          <a:bodyPr/>
          <a:lstStyle/>
          <a:p>
            <a:fld id="{5F9C30FA-506B-4469-9B50-526BD940CB9B}" type="slidenum">
              <a:rPr lang="en-US" smtClean="0"/>
              <a:t>40</a:t>
            </a:fld>
            <a:endParaRPr lang="en-US"/>
          </a:p>
        </p:txBody>
      </p:sp>
    </p:spTree>
    <p:extLst>
      <p:ext uri="{BB962C8B-B14F-4D97-AF65-F5344CB8AC3E}">
        <p14:creationId xmlns:p14="http://schemas.microsoft.com/office/powerpoint/2010/main" val="23037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القيمة المتوقعة / القيمة النقدية المتوقعة </a:t>
            </a:r>
            <a:br>
              <a:rPr lang="ar-SY" sz="3600" dirty="0" smtClean="0"/>
            </a:br>
            <a:r>
              <a:rPr lang="en-US" sz="3600" dirty="0" smtClean="0"/>
              <a:t>Expected Value/ Expected Monetary Value </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38658"/>
            <a:ext cx="7391400" cy="4081142"/>
          </a:xfrm>
          <a:prstGeom prst="rect">
            <a:avLst/>
          </a:prstGeom>
          <a:noFill/>
          <a:ln>
            <a:noFill/>
          </a:ln>
        </p:spPr>
      </p:pic>
      <p:sp>
        <p:nvSpPr>
          <p:cNvPr id="3" name="Slide Number Placeholder 2"/>
          <p:cNvSpPr>
            <a:spLocks noGrp="1"/>
          </p:cNvSpPr>
          <p:nvPr>
            <p:ph type="sldNum" sz="quarter" idx="12"/>
          </p:nvPr>
        </p:nvSpPr>
        <p:spPr/>
        <p:txBody>
          <a:bodyPr/>
          <a:lstStyle/>
          <a:p>
            <a:fld id="{5F9C30FA-506B-4469-9B50-526BD940CB9B}" type="slidenum">
              <a:rPr lang="en-US" smtClean="0"/>
              <a:t>41</a:t>
            </a:fld>
            <a:endParaRPr lang="en-US"/>
          </a:p>
        </p:txBody>
      </p:sp>
    </p:spTree>
    <p:extLst>
      <p:ext uri="{BB962C8B-B14F-4D97-AF65-F5344CB8AC3E}">
        <p14:creationId xmlns:p14="http://schemas.microsoft.com/office/powerpoint/2010/main" val="230377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تحليل مونت كارلو </a:t>
            </a:r>
            <a:br>
              <a:rPr lang="ar-SY" dirty="0" smtClean="0"/>
            </a:br>
            <a:r>
              <a:rPr lang="ar-SY" dirty="0" smtClean="0"/>
              <a:t> </a:t>
            </a:r>
            <a:r>
              <a:rPr lang="en-US" dirty="0" smtClean="0"/>
              <a:t>Monte Carlo Analysis</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مونتي كارلو هو تحليل رياضي لتقنية النمذجة التي تتطلب استخدام أدوات التحليل الإحصائي لتقديم نموذج . المخطط المبين أدناه يوضح ما يسمى بالتوزيع التراكمي - </a:t>
            </a:r>
            <a:r>
              <a:rPr lang="en-US" dirty="0" smtClean="0"/>
              <a:t>cumulative distribution، </a:t>
            </a:r>
            <a:r>
              <a:rPr lang="ar-SY" dirty="0" smtClean="0"/>
              <a:t>والمعروف باسم المنحنى " </a:t>
            </a:r>
            <a:r>
              <a:rPr lang="en-US" dirty="0" smtClean="0"/>
              <a:t>S " .</a:t>
            </a:r>
          </a:p>
          <a:p>
            <a:pPr algn="r" rtl="1"/>
            <a:r>
              <a:rPr lang="ar-SY" dirty="0" smtClean="0"/>
              <a:t>يمكن استخدام التوزيعات بيرت أو الثلاثية للبيانات في نموذج تحليل مونت كارلو . في حين أن بيرت يستخدم التقدير المتفائل ، والأرجح ، والمتشائم لاستخلاص المتوسط المرجح ، يمكن في تحليل مونت كارلو استخدام حتى مئات الآلاف من نقاط البيانات التي يمكن أن تكون مجتمعة في نموذج شامل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42</a:t>
            </a:fld>
            <a:endParaRPr lang="en-US"/>
          </a:p>
        </p:txBody>
      </p:sp>
    </p:spTree>
    <p:extLst>
      <p:ext uri="{BB962C8B-B14F-4D97-AF65-F5344CB8AC3E}">
        <p14:creationId xmlns:p14="http://schemas.microsoft.com/office/powerpoint/2010/main" val="230377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تحليل مونت كارلو </a:t>
            </a:r>
            <a:br>
              <a:rPr lang="ar-SY" dirty="0" smtClean="0"/>
            </a:br>
            <a:r>
              <a:rPr lang="ar-SY" dirty="0" smtClean="0"/>
              <a:t> </a:t>
            </a:r>
            <a:r>
              <a:rPr lang="en-US" dirty="0" smtClean="0"/>
              <a:t>Monte Carlo Analysis</a:t>
            </a:r>
            <a:endParaRPr lang="en-US" dirty="0"/>
          </a:p>
        </p:txBody>
      </p:sp>
      <p:sp>
        <p:nvSpPr>
          <p:cNvPr id="3" name="Content Placeholder 2"/>
          <p:cNvSpPr>
            <a:spLocks noGrp="1"/>
          </p:cNvSpPr>
          <p:nvPr>
            <p:ph idx="1"/>
          </p:nvPr>
        </p:nvSpPr>
        <p:spPr/>
        <p:txBody>
          <a:bodyPr/>
          <a:lstStyle/>
          <a:p>
            <a:pPr algn="r" rtl="1"/>
            <a:r>
              <a:rPr lang="ar-SY" dirty="0" smtClean="0"/>
              <a:t>الرسم المستخدمة أدناه يستخدم تقديرات بيرت إلى جانب وجود متغير عشوائي لإنتاج ألف نقطة من البيانات . ثم يتم إظهار نقاط البيانات في المخطط أدناه . يمكن تشغيل مونتي كارلو للميزانية وكذلك للجدول الزمني . كما يظهر المثال التالي :</a:t>
            </a:r>
          </a:p>
          <a:p>
            <a:pPr marL="0" indent="0" algn="ctr" rtl="1">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813810"/>
            <a:ext cx="4800600" cy="2510790"/>
          </a:xfrm>
          <a:prstGeom prst="rect">
            <a:avLst/>
          </a:prstGeom>
          <a:noFill/>
        </p:spPr>
      </p:pic>
      <p:sp>
        <p:nvSpPr>
          <p:cNvPr id="5" name="Slide Number Placeholder 4"/>
          <p:cNvSpPr>
            <a:spLocks noGrp="1"/>
          </p:cNvSpPr>
          <p:nvPr>
            <p:ph type="sldNum" sz="quarter" idx="12"/>
          </p:nvPr>
        </p:nvSpPr>
        <p:spPr/>
        <p:txBody>
          <a:bodyPr/>
          <a:lstStyle/>
          <a:p>
            <a:fld id="{5F9C30FA-506B-4469-9B50-526BD940CB9B}" type="slidenum">
              <a:rPr lang="en-US" smtClean="0"/>
              <a:t>43</a:t>
            </a:fld>
            <a:endParaRPr lang="en-US"/>
          </a:p>
        </p:txBody>
      </p:sp>
    </p:spTree>
    <p:extLst>
      <p:ext uri="{BB962C8B-B14F-4D97-AF65-F5344CB8AC3E}">
        <p14:creationId xmlns:p14="http://schemas.microsoft.com/office/powerpoint/2010/main" val="230377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تحليل شجرة القرار </a:t>
            </a:r>
            <a:br>
              <a:rPr lang="ar-SY" dirty="0" smtClean="0"/>
            </a:br>
            <a:r>
              <a:rPr lang="en-US" dirty="0" smtClean="0"/>
              <a:t>Decision Tree Analysis </a:t>
            </a:r>
            <a:endParaRPr lang="en-US" dirty="0"/>
          </a:p>
        </p:txBody>
      </p:sp>
      <p:sp>
        <p:nvSpPr>
          <p:cNvPr id="3" name="Content Placeholder 2"/>
          <p:cNvSpPr>
            <a:spLocks noGrp="1"/>
          </p:cNvSpPr>
          <p:nvPr>
            <p:ph idx="1"/>
          </p:nvPr>
        </p:nvSpPr>
        <p:spPr/>
        <p:txBody>
          <a:bodyPr>
            <a:normAutofit fontScale="92500"/>
          </a:bodyPr>
          <a:lstStyle/>
          <a:p>
            <a:pPr marL="0" indent="0" algn="r" rtl="1">
              <a:buNone/>
            </a:pPr>
            <a:r>
              <a:rPr lang="ar-SY" dirty="0" smtClean="0"/>
              <a:t>تحليل شجرة القرارات هو شكل آخر من حساب القيمة النقدية المتوقعة - </a:t>
            </a:r>
            <a:r>
              <a:rPr lang="en-US" dirty="0" smtClean="0"/>
              <a:t>EMV </a:t>
            </a:r>
            <a:r>
              <a:rPr lang="ar-SY" dirty="0" smtClean="0"/>
              <a:t>التي يتم استخدامها لاتخاذ قرار أكثر تعقيداً مثل القرارات المعقدة والمتعددة الشكوك . تستخدم شجرة القرارات اثنين أنواع التفريعات :</a:t>
            </a:r>
          </a:p>
          <a:p>
            <a:pPr algn="r" rtl="1"/>
            <a:r>
              <a:rPr lang="ar-SY" b="1" dirty="0" smtClean="0"/>
              <a:t>مسار القرار – </a:t>
            </a:r>
            <a:r>
              <a:rPr lang="en-US" b="1" dirty="0" smtClean="0"/>
              <a:t>Decision Path  : </a:t>
            </a:r>
            <a:r>
              <a:rPr lang="ar-SY" b="1" dirty="0" smtClean="0"/>
              <a:t> : </a:t>
            </a:r>
            <a:r>
              <a:rPr lang="ar-SY" dirty="0" smtClean="0"/>
              <a:t>يسلط الضوء على مسار ممكن إلى الأمام استنادا إلى القرار الذي يتخذ بسبب الأعمال .</a:t>
            </a:r>
          </a:p>
          <a:p>
            <a:pPr algn="r" rtl="1"/>
            <a:r>
              <a:rPr lang="ar-SY" b="1" dirty="0" smtClean="0"/>
              <a:t>مسار عدم اليقين ( الشك ) – </a:t>
            </a:r>
            <a:r>
              <a:rPr lang="en-US" b="1" dirty="0" smtClean="0"/>
              <a:t>Uncertainty Path : </a:t>
            </a:r>
            <a:r>
              <a:rPr lang="ar-SY" dirty="0"/>
              <a:t>يسلط الضوء على احتمال </a:t>
            </a:r>
            <a:r>
              <a:rPr lang="ar-SY" dirty="0" smtClean="0"/>
              <a:t>النجاح الذي قد يعتمد على شروط معينة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44</a:t>
            </a:fld>
            <a:endParaRPr lang="en-US"/>
          </a:p>
        </p:txBody>
      </p:sp>
    </p:spTree>
    <p:extLst>
      <p:ext uri="{BB962C8B-B14F-4D97-AF65-F5344CB8AC3E}">
        <p14:creationId xmlns:p14="http://schemas.microsoft.com/office/powerpoint/2010/main" val="23037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تحليل شجرة القرار </a:t>
            </a:r>
            <a:br>
              <a:rPr lang="ar-SY" dirty="0" smtClean="0"/>
            </a:br>
            <a:r>
              <a:rPr lang="en-US" dirty="0" smtClean="0"/>
              <a:t>Decision Tree Analysis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81200"/>
            <a:ext cx="7772400" cy="4267200"/>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45</a:t>
            </a:fld>
            <a:endParaRPr lang="en-US"/>
          </a:p>
        </p:txBody>
      </p:sp>
    </p:spTree>
    <p:extLst>
      <p:ext uri="{BB962C8B-B14F-4D97-AF65-F5344CB8AC3E}">
        <p14:creationId xmlns:p14="http://schemas.microsoft.com/office/powerpoint/2010/main" val="230377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dirty="0"/>
              <a:t>تحديثات وثائق المشروع </a:t>
            </a:r>
          </a:p>
        </p:txBody>
      </p:sp>
      <p:sp>
        <p:nvSpPr>
          <p:cNvPr id="3" name="Content Placeholder 2"/>
          <p:cNvSpPr>
            <a:spLocks noGrp="1"/>
          </p:cNvSpPr>
          <p:nvPr>
            <p:ph idx="1"/>
          </p:nvPr>
        </p:nvSpPr>
        <p:spPr/>
        <p:txBody>
          <a:bodyPr/>
          <a:lstStyle/>
          <a:p>
            <a:pPr algn="r" rtl="1"/>
            <a:r>
              <a:rPr lang="ar-SY" dirty="0" smtClean="0"/>
              <a:t>يمكن أن تشمل تحديثات وثائق المشروع ما يلي :</a:t>
            </a:r>
          </a:p>
          <a:p>
            <a:pPr algn="r" rtl="1"/>
            <a:endParaRPr lang="ar-SY" dirty="0" smtClean="0"/>
          </a:p>
          <a:p>
            <a:pPr algn="r" rtl="1"/>
            <a:r>
              <a:rPr lang="ar-SY" dirty="0" smtClean="0"/>
              <a:t>تحليل الاحتمالية للمشروع .</a:t>
            </a:r>
          </a:p>
          <a:p>
            <a:pPr algn="r" rtl="1"/>
            <a:r>
              <a:rPr lang="ar-SY" dirty="0" smtClean="0"/>
              <a:t>احتمال بلوغ الزمن المطلوب وأهداف التكلفة .</a:t>
            </a:r>
          </a:p>
          <a:p>
            <a:pPr algn="r" rtl="1"/>
            <a:r>
              <a:rPr lang="ar-SY" dirty="0" smtClean="0"/>
              <a:t>قائمة أولويات المخاطر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46</a:t>
            </a:fld>
            <a:endParaRPr lang="en-US"/>
          </a:p>
        </p:txBody>
      </p:sp>
    </p:spTree>
    <p:extLst>
      <p:ext uri="{BB962C8B-B14F-4D97-AF65-F5344CB8AC3E}">
        <p14:creationId xmlns:p14="http://schemas.microsoft.com/office/powerpoint/2010/main" val="23037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خطة الإستجابة للمخاطر </a:t>
            </a:r>
            <a:br>
              <a:rPr lang="ar-SY" dirty="0" smtClean="0"/>
            </a:br>
            <a:r>
              <a:rPr lang="en-US" dirty="0" smtClean="0"/>
              <a:t>Plan Risk Responses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44262"/>
            <a:ext cx="8229600" cy="3637839"/>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47</a:t>
            </a:fld>
            <a:endParaRPr lang="en-US"/>
          </a:p>
        </p:txBody>
      </p:sp>
    </p:spTree>
    <p:extLst>
      <p:ext uri="{BB962C8B-B14F-4D97-AF65-F5344CB8AC3E}">
        <p14:creationId xmlns:p14="http://schemas.microsoft.com/office/powerpoint/2010/main" val="230377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خطة الإستجابة للمخاطر </a:t>
            </a:r>
            <a:br>
              <a:rPr lang="ar-SY" dirty="0" smtClean="0"/>
            </a:br>
            <a:r>
              <a:rPr lang="en-US" dirty="0" smtClean="0"/>
              <a:t>Plan Risk Responses </a:t>
            </a:r>
            <a:endParaRPr lang="en-US" dirty="0"/>
          </a:p>
        </p:txBody>
      </p:sp>
      <p:sp>
        <p:nvSpPr>
          <p:cNvPr id="3" name="Content Placeholder 2"/>
          <p:cNvSpPr>
            <a:spLocks noGrp="1"/>
          </p:cNvSpPr>
          <p:nvPr>
            <p:ph idx="1"/>
          </p:nvPr>
        </p:nvSpPr>
        <p:spPr/>
        <p:txBody>
          <a:bodyPr>
            <a:normAutofit fontScale="85000" lnSpcReduction="20000"/>
          </a:bodyPr>
          <a:lstStyle/>
          <a:p>
            <a:pPr marL="0" indent="0" algn="r" rtl="1">
              <a:buNone/>
            </a:pPr>
            <a:r>
              <a:rPr lang="ar-SY" dirty="0" smtClean="0"/>
              <a:t>بعد أن يتم تحديد المخاطر وتقييمها من منظور نوعي وكمي ، يمكن أن نخطط للإستجابة للمخاطرة ، إما لتعزيزال فرص ، أو للحد من التهديدات للمشروع .</a:t>
            </a:r>
          </a:p>
          <a:p>
            <a:pPr algn="r" rtl="1"/>
            <a:r>
              <a:rPr lang="ar-SY" dirty="0" smtClean="0"/>
              <a:t>هناك عدد من استراتيجيات الاستجابة للمخاطر التي يمكن استخدامها في المشروع ، ومع ذلك ، تنقسم الاستجابات إلى الفئات الأساسية التالية :</a:t>
            </a:r>
          </a:p>
          <a:p>
            <a:pPr algn="r" rtl="1"/>
            <a:r>
              <a:rPr lang="ar-SY" dirty="0" smtClean="0"/>
              <a:t>تنفيذ الإجراءات لمنع وقوع الحدث الخطر .</a:t>
            </a:r>
          </a:p>
          <a:p>
            <a:pPr algn="r" rtl="1"/>
            <a:r>
              <a:rPr lang="ar-SY" dirty="0" smtClean="0"/>
              <a:t>تنفيذ الإجراءات للاستجابة لوقوع الحدث الخطر .</a:t>
            </a:r>
          </a:p>
          <a:p>
            <a:pPr algn="r" rtl="1"/>
            <a:r>
              <a:rPr lang="ar-SY" dirty="0" smtClean="0"/>
              <a:t>تنفيذ الإجراءات اللازمة لتخفيف أو تقليل حدوث المخاطر .</a:t>
            </a:r>
          </a:p>
          <a:p>
            <a:pPr algn="r" rtl="1"/>
            <a:r>
              <a:rPr lang="ar-SY" dirty="0" smtClean="0"/>
              <a:t>تنفيذ الإجراءات لتعزيز الفرص .</a:t>
            </a:r>
          </a:p>
          <a:p>
            <a:pPr algn="r" rtl="1"/>
            <a:r>
              <a:rPr lang="ar-SY" dirty="0" smtClean="0"/>
              <a:t>تنفيذ الاستجابات البديلة أو الإستجابات للطوارئ ، عندما لا تعمل خطط الاستجابة التي اعتمدناها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48</a:t>
            </a:fld>
            <a:endParaRPr lang="en-US"/>
          </a:p>
        </p:txBody>
      </p:sp>
    </p:spTree>
    <p:extLst>
      <p:ext uri="{BB962C8B-B14F-4D97-AF65-F5344CB8AC3E}">
        <p14:creationId xmlns:p14="http://schemas.microsoft.com/office/powerpoint/2010/main" val="230377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r>
              <a:rPr lang="ar-SY" b="1" dirty="0" smtClean="0"/>
              <a:t>التجنب -  </a:t>
            </a:r>
            <a:r>
              <a:rPr lang="en-US" b="1" dirty="0" smtClean="0"/>
              <a:t>Avoid:  </a:t>
            </a:r>
            <a:r>
              <a:rPr lang="ar-SY" b="1" dirty="0" smtClean="0"/>
              <a:t> : </a:t>
            </a:r>
            <a:r>
              <a:rPr lang="ar-SY" dirty="0" smtClean="0"/>
              <a:t>القضاء على التهديد المحتمل . على سبيل المثال ، إذا كنت تتعامل مع بائع وهناك تهديد من إضراب كبير محتمل . فستكون استراتيجية التجنب الخاصة بك هي لتبديل البائع إلى منظومة أخرى لا تنتمي إبى أي من النقابات على الإطلاق .</a:t>
            </a:r>
          </a:p>
          <a:p>
            <a:pPr algn="r" rtl="1"/>
            <a:r>
              <a:rPr lang="ar-SY" b="1" dirty="0" smtClean="0"/>
              <a:t>النقل ( البيع ) – </a:t>
            </a:r>
            <a:r>
              <a:rPr lang="en-US" b="1" dirty="0" smtClean="0"/>
              <a:t>Transfer : </a:t>
            </a:r>
            <a:r>
              <a:rPr lang="ar-SY" b="1" dirty="0" smtClean="0"/>
              <a:t> : </a:t>
            </a:r>
            <a:r>
              <a:rPr lang="ar-SY" dirty="0" smtClean="0"/>
              <a:t>تنطوي هذه الاستراتيجية على تحويل بعض أو كل من الأثر السلبي للتهديد ، جنباً إلى جنب مع ملكية الإستجابة على ذلك ، إلى طرف ثالث . ومن الأمثلة على ذلك شراء التأمين - </a:t>
            </a:r>
            <a:r>
              <a:rPr lang="en-US" dirty="0" smtClean="0"/>
              <a:t>insurance  ، </a:t>
            </a:r>
            <a:r>
              <a:rPr lang="ar-SY" dirty="0" smtClean="0"/>
              <a:t>سندات الأداء - </a:t>
            </a:r>
            <a:r>
              <a:rPr lang="en-US" dirty="0" smtClean="0"/>
              <a:t>performance bonds  ، </a:t>
            </a:r>
            <a:r>
              <a:rPr lang="ar-SY" dirty="0" smtClean="0"/>
              <a:t>الكفالات - </a:t>
            </a:r>
            <a:r>
              <a:rPr lang="en-US" dirty="0" smtClean="0"/>
              <a:t>warranties ، </a:t>
            </a:r>
            <a:r>
              <a:rPr lang="ar-SY" dirty="0" smtClean="0"/>
              <a:t>أو غيرها من أشكال الضمان – </a:t>
            </a:r>
            <a:r>
              <a:rPr lang="en-US" dirty="0" smtClean="0"/>
              <a:t>guarantee .</a:t>
            </a:r>
          </a:p>
          <a:p>
            <a:pPr algn="r" rtl="1"/>
            <a:endParaRPr lang="en-US" dirty="0"/>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Y" sz="2800" smtClean="0"/>
              <a:t>أمثلة عن استراتيجيات الإستجابة للمخاطر - المخاطر السلبية - التهديدات</a:t>
            </a:r>
            <a:br>
              <a:rPr lang="ar-SY" sz="2800" smtClean="0"/>
            </a:br>
            <a:r>
              <a:rPr lang="en-US" sz="2800" smtClean="0"/>
              <a:t>Examples of Risk Strategies – Negative Risks </a:t>
            </a:r>
            <a:endParaRPr lang="en-US" sz="2800" dirty="0"/>
          </a:p>
        </p:txBody>
      </p:sp>
      <p:sp>
        <p:nvSpPr>
          <p:cNvPr id="2" name="Slide Number Placeholder 1"/>
          <p:cNvSpPr>
            <a:spLocks noGrp="1"/>
          </p:cNvSpPr>
          <p:nvPr>
            <p:ph type="sldNum" sz="quarter" idx="12"/>
          </p:nvPr>
        </p:nvSpPr>
        <p:spPr/>
        <p:txBody>
          <a:bodyPr/>
          <a:lstStyle/>
          <a:p>
            <a:fld id="{5F9C30FA-506B-4469-9B50-526BD940CB9B}" type="slidenum">
              <a:rPr lang="en-US" smtClean="0"/>
              <a:t>49</a:t>
            </a:fld>
            <a:endParaRPr lang="en-US"/>
          </a:p>
        </p:txBody>
      </p:sp>
    </p:spTree>
    <p:extLst>
      <p:ext uri="{BB962C8B-B14F-4D97-AF65-F5344CB8AC3E}">
        <p14:creationId xmlns:p14="http://schemas.microsoft.com/office/powerpoint/2010/main" val="23037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مخاطر المشروع </a:t>
            </a:r>
            <a:r>
              <a:rPr lang="en-US" dirty="0" smtClean="0"/>
              <a:t/>
            </a:r>
            <a:br>
              <a:rPr lang="en-US" dirty="0" smtClean="0"/>
            </a:br>
            <a:r>
              <a:rPr lang="ar-SY" dirty="0" smtClean="0"/>
              <a:t> </a:t>
            </a:r>
            <a:r>
              <a:rPr lang="en-US" dirty="0" smtClean="0"/>
              <a:t>Project Risk Management </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84245"/>
            <a:ext cx="8229600" cy="4157872"/>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5</a:t>
            </a:fld>
            <a:endParaRPr lang="en-US"/>
          </a:p>
        </p:txBody>
      </p:sp>
    </p:spTree>
    <p:extLst>
      <p:ext uri="{BB962C8B-B14F-4D97-AF65-F5344CB8AC3E}">
        <p14:creationId xmlns:p14="http://schemas.microsoft.com/office/powerpoint/2010/main" val="230377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أمثلة عن استراتيجيات الإستجابة للمخاطر - المخاطر السلبية - التهديدات</a:t>
            </a:r>
            <a:br>
              <a:rPr lang="ar-SY" sz="2800" dirty="0" smtClean="0"/>
            </a:br>
            <a:r>
              <a:rPr lang="en-US" sz="2800" dirty="0" smtClean="0"/>
              <a:t>Examples of Risk Strategies – Negative Risks </a:t>
            </a:r>
            <a:endParaRPr lang="en-US" sz="2800" dirty="0"/>
          </a:p>
        </p:txBody>
      </p:sp>
      <p:sp>
        <p:nvSpPr>
          <p:cNvPr id="3" name="Content Placeholder 2"/>
          <p:cNvSpPr>
            <a:spLocks noGrp="1"/>
          </p:cNvSpPr>
          <p:nvPr>
            <p:ph idx="1"/>
          </p:nvPr>
        </p:nvSpPr>
        <p:spPr/>
        <p:txBody>
          <a:bodyPr>
            <a:normAutofit fontScale="77500" lnSpcReduction="20000"/>
          </a:bodyPr>
          <a:lstStyle/>
          <a:p>
            <a:pPr algn="r" rtl="1"/>
            <a:r>
              <a:rPr lang="ar-SY" b="1" dirty="0" smtClean="0"/>
              <a:t>التلطيف ( التخفيف ) – </a:t>
            </a:r>
            <a:r>
              <a:rPr lang="en-US" b="1" dirty="0" smtClean="0"/>
              <a:t>Mitigate  : </a:t>
            </a:r>
            <a:r>
              <a:rPr lang="ar-SY" b="1" dirty="0" smtClean="0"/>
              <a:t> : </a:t>
            </a:r>
            <a:r>
              <a:rPr lang="ar-SY" dirty="0" smtClean="0"/>
              <a:t>تنطوي هذه الاستراتيجية على انخفاض احتمال أو أثر المخاطر . التسامح في خطأ التصميم - </a:t>
            </a:r>
            <a:r>
              <a:rPr lang="en-US" dirty="0" smtClean="0"/>
              <a:t>tolerance Designing fault </a:t>
            </a:r>
            <a:r>
              <a:rPr lang="ar-SY" dirty="0" smtClean="0"/>
              <a:t>في نظام ما هي استراتيجية للتخفيف من حدة المخاطر . بدلاً عن تحمل التكلفة الكاملة لتطوير منتج جديد ذو مخاطر عالية ، يمكنك أن تجد ثلاثة أو أربعة من الشركاء الذين يمكن أن تشارك معهم في نفقات تطوير النظام . في حالة الفشل ، قد ينخفض التعرض لخسارة بما يتراوح بين ( 75-80٪ ) . </a:t>
            </a:r>
          </a:p>
          <a:p>
            <a:pPr algn="r" rtl="1"/>
            <a:r>
              <a:rPr lang="ar-SY" b="1" dirty="0" smtClean="0"/>
              <a:t>القبول - </a:t>
            </a:r>
            <a:r>
              <a:rPr lang="en-US" b="1" dirty="0" smtClean="0"/>
              <a:t>Accept : </a:t>
            </a:r>
            <a:r>
              <a:rPr lang="ar-SY" b="1" dirty="0" smtClean="0"/>
              <a:t> : </a:t>
            </a:r>
            <a:r>
              <a:rPr lang="ar-SY" dirty="0" smtClean="0"/>
              <a:t>قبول يعني أنه لا يمكن القضاء ، أو نقل ، أو تخفيف الهديد، كما أنه لا توجد استراتيجية استجابة مناسبة أخرى . يمكن أن يكون القبول للمخاطر إيجابياً أو سلبياً :</a:t>
            </a:r>
          </a:p>
          <a:p>
            <a:pPr lvl="1" algn="r" rtl="1"/>
            <a:r>
              <a:rPr lang="ar-SY" b="1" dirty="0" smtClean="0"/>
              <a:t>القبول السلبي - </a:t>
            </a:r>
            <a:r>
              <a:rPr lang="en-US" b="1" dirty="0" smtClean="0"/>
              <a:t>Passive acceptance : </a:t>
            </a:r>
            <a:r>
              <a:rPr lang="ar-SY" b="1" dirty="0" smtClean="0"/>
              <a:t> : </a:t>
            </a:r>
            <a:r>
              <a:rPr lang="ar-SY" dirty="0" smtClean="0"/>
              <a:t>يعني أنك لن تتخذ أي إجراء للتعامل مع المخاطر في حال حدوثها .</a:t>
            </a:r>
          </a:p>
          <a:p>
            <a:pPr lvl="1" algn="r" rtl="1"/>
            <a:r>
              <a:rPr lang="ar-SY" b="1" dirty="0" smtClean="0"/>
              <a:t>القبول الإيجابي -  </a:t>
            </a:r>
            <a:r>
              <a:rPr lang="en-US" b="1" dirty="0" smtClean="0"/>
              <a:t>active acceptance : </a:t>
            </a:r>
            <a:r>
              <a:rPr lang="ar-SY" b="1" dirty="0" smtClean="0"/>
              <a:t> : </a:t>
            </a:r>
            <a:r>
              <a:rPr lang="ar-SY" dirty="0" smtClean="0"/>
              <a:t>يعني عادة أنه لديك جانباً </a:t>
            </a:r>
            <a:r>
              <a:rPr lang="ar-SY" b="1" dirty="0" smtClean="0"/>
              <a:t>احتياطيات للطوارئ -  </a:t>
            </a:r>
            <a:r>
              <a:rPr lang="en-US" b="1" dirty="0" smtClean="0"/>
              <a:t>contingency reserves  </a:t>
            </a:r>
            <a:r>
              <a:rPr lang="ar-SY" b="1" dirty="0" smtClean="0"/>
              <a:t> </a:t>
            </a:r>
            <a:r>
              <a:rPr lang="ar-SY" dirty="0" smtClean="0"/>
              <a:t>للتعامل مع أي مخاطر محتملة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50</a:t>
            </a:fld>
            <a:endParaRPr lang="en-US"/>
          </a:p>
        </p:txBody>
      </p:sp>
    </p:spTree>
    <p:extLst>
      <p:ext uri="{BB962C8B-B14F-4D97-AF65-F5344CB8AC3E}">
        <p14:creationId xmlns:p14="http://schemas.microsoft.com/office/powerpoint/2010/main" val="230377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200" dirty="0" smtClean="0"/>
              <a:t>أمثلة استراتيجيات المخاطر - المخاطر الإيجابية ( الفرص ) </a:t>
            </a:r>
            <a:r>
              <a:rPr lang="en-US" sz="3200" dirty="0" smtClean="0"/>
              <a:t>Examples of Risk Strategies – Positive Risks </a:t>
            </a:r>
            <a:endParaRPr lang="en-US" sz="3200"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r" rtl="1"/>
            <a:r>
              <a:rPr lang="ar-SY" b="1" dirty="0" smtClean="0"/>
              <a:t>الاستغلال  - </a:t>
            </a:r>
            <a:r>
              <a:rPr lang="en-US" b="1" dirty="0" smtClean="0"/>
              <a:t>Exploitation : </a:t>
            </a:r>
            <a:r>
              <a:rPr lang="ar-SY" b="1" dirty="0" smtClean="0"/>
              <a:t> : </a:t>
            </a:r>
            <a:r>
              <a:rPr lang="ar-SY" dirty="0" smtClean="0"/>
              <a:t>تستخدم هذه الإستراتيجية عندما تريد المنظومة ضمان تحقق الفرصة . توفير الأموال باستخدام المعدات أو المرافق القائمة هي استراتيجية  الاستغلال .</a:t>
            </a:r>
          </a:p>
          <a:p>
            <a:pPr algn="r" rtl="1"/>
            <a:r>
              <a:rPr lang="ar-SY" b="1" dirty="0" smtClean="0"/>
              <a:t>المشاركة -  </a:t>
            </a:r>
            <a:r>
              <a:rPr lang="en-US" b="1" dirty="0" smtClean="0"/>
              <a:t>Share  : </a:t>
            </a:r>
            <a:r>
              <a:rPr lang="ar-SY" b="1" dirty="0" smtClean="0"/>
              <a:t> : </a:t>
            </a:r>
            <a:r>
              <a:rPr lang="ar-SY" dirty="0" smtClean="0"/>
              <a:t>يحدث عندما ينقل منظمة ملكية الفرصة ، في جزء أو كل تماماً إلى طرف ثالث لضمان حدوث هذه الفرصة . إشراك مقاول من الباطن مع مجموعات من المهارات المتخصصة غير المتوفرة في المؤسسة الخاصة بك يمكن أن تساعدك على التقاط الفرصة التي قد تكون بعيد المنال خلاف ذلك .</a:t>
            </a:r>
          </a:p>
          <a:p>
            <a:pPr algn="r" rtl="1"/>
            <a:r>
              <a:rPr lang="ar-SY" b="1" dirty="0" smtClean="0"/>
              <a:t>التعزيز –  </a:t>
            </a:r>
            <a:r>
              <a:rPr lang="en-US" b="1" dirty="0" smtClean="0"/>
              <a:t>Enhance : </a:t>
            </a:r>
            <a:r>
              <a:rPr lang="ar-SY" b="1" dirty="0" smtClean="0"/>
              <a:t> : </a:t>
            </a:r>
            <a:r>
              <a:rPr lang="ar-SY" dirty="0" smtClean="0"/>
              <a:t>تستخدم لزيادة تأثير أو احتمال الفرصة . إنهاء مشروع في وقت مبكر عن طريق استخدام موارد من ذوي الخبرة العالية ، أو استخدام تقنيات محددة لضغط الجدول الزمني ، يشكل تعزيزاً للفرصة.</a:t>
            </a:r>
          </a:p>
          <a:p>
            <a:pPr algn="r" rtl="1"/>
            <a:r>
              <a:rPr lang="ar-SY" b="1" dirty="0" smtClean="0"/>
              <a:t>القبول - </a:t>
            </a:r>
            <a:r>
              <a:rPr lang="en-US" b="1" dirty="0" smtClean="0"/>
              <a:t>Accept : </a:t>
            </a:r>
            <a:r>
              <a:rPr lang="ar-SY" b="1" dirty="0" smtClean="0"/>
              <a:t> : </a:t>
            </a:r>
            <a:r>
              <a:rPr lang="ar-SY" dirty="0" smtClean="0"/>
              <a:t>على استعداد للاستفادة من الفرصة دون ملاحقتها بنشاط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51</a:t>
            </a:fld>
            <a:endParaRPr lang="en-US"/>
          </a:p>
        </p:txBody>
      </p:sp>
    </p:spTree>
    <p:extLst>
      <p:ext uri="{BB962C8B-B14F-4D97-AF65-F5344CB8AC3E}">
        <p14:creationId xmlns:p14="http://schemas.microsoft.com/office/powerpoint/2010/main" val="230377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خطط الطوارئ </a:t>
            </a:r>
            <a:br>
              <a:rPr lang="ar-SY" dirty="0" smtClean="0"/>
            </a:br>
            <a:r>
              <a:rPr lang="en-US" dirty="0" smtClean="0"/>
              <a:t>Contingency Plans</a:t>
            </a:r>
            <a:endParaRPr lang="en-US" dirty="0"/>
          </a:p>
        </p:txBody>
      </p:sp>
      <p:sp>
        <p:nvSpPr>
          <p:cNvPr id="3" name="Content Placeholder 2"/>
          <p:cNvSpPr>
            <a:spLocks noGrp="1"/>
          </p:cNvSpPr>
          <p:nvPr>
            <p:ph idx="1"/>
          </p:nvPr>
        </p:nvSpPr>
        <p:spPr/>
        <p:txBody>
          <a:bodyPr>
            <a:normAutofit/>
          </a:bodyPr>
          <a:lstStyle/>
          <a:p>
            <a:pPr algn="r" rtl="1"/>
            <a:r>
              <a:rPr lang="ar-SY" dirty="0" smtClean="0"/>
              <a:t>توضع خطط الطوارئ للتعامل مع مخاطر محددة . يتم وضع خطط الطوارئ عموماً عندما كنت قد وافقت على المخاطر والآن قد وضعت الخطة '</a:t>
            </a:r>
            <a:r>
              <a:rPr lang="en-US" dirty="0" smtClean="0"/>
              <a:t>A'  </a:t>
            </a:r>
            <a:r>
              <a:rPr lang="ar-SY" dirty="0" smtClean="0"/>
              <a:t>كإستجابة للطوارئ - </a:t>
            </a:r>
            <a:r>
              <a:rPr lang="en-US" dirty="0" smtClean="0"/>
              <a:t>contingent response . </a:t>
            </a:r>
            <a:r>
              <a:rPr lang="ar-SY" dirty="0" smtClean="0"/>
              <a:t>تنفذ هذه الخطط فقط في ظل ظروف محددة سلفاً ، وعندما يكون هناك تحذير كافية لتنفيذ الخطة .</a:t>
            </a:r>
          </a:p>
          <a:p>
            <a:pPr marL="0" indent="0" algn="r" rtl="1">
              <a:buNone/>
            </a:pPr>
            <a:r>
              <a:rPr lang="ar-SY" dirty="0" smtClean="0"/>
              <a:t>وتنفذ الخطط البديلة - </a:t>
            </a:r>
            <a:r>
              <a:rPr lang="en-US" dirty="0" smtClean="0"/>
              <a:t>Fallback plans (</a:t>
            </a:r>
            <a:r>
              <a:rPr lang="ar-SY" dirty="0" smtClean="0"/>
              <a:t>الخطة '</a:t>
            </a:r>
            <a:r>
              <a:rPr lang="en-US" dirty="0" smtClean="0"/>
              <a:t>B') </a:t>
            </a:r>
            <a:r>
              <a:rPr lang="ar-SY" dirty="0" smtClean="0"/>
              <a:t>عندما تكون الاستجابة الطارئة ليست فعالة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52</a:t>
            </a:fld>
            <a:endParaRPr lang="en-US"/>
          </a:p>
        </p:txBody>
      </p:sp>
    </p:spTree>
    <p:extLst>
      <p:ext uri="{BB962C8B-B14F-4D97-AF65-F5344CB8AC3E}">
        <p14:creationId xmlns:p14="http://schemas.microsoft.com/office/powerpoint/2010/main" val="230377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المخاطر المتبقية والثانوية </a:t>
            </a:r>
            <a:br>
              <a:rPr lang="ar-SY" dirty="0" smtClean="0"/>
            </a:br>
            <a:r>
              <a:rPr lang="ar-SY" dirty="0" smtClean="0"/>
              <a:t> </a:t>
            </a:r>
            <a:r>
              <a:rPr lang="en-US" dirty="0" smtClean="0"/>
              <a:t>Residual and Secondary Risks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dirty="0" smtClean="0"/>
              <a:t>يتم تحديد المخاطر المتبقية وهي التي تبقى بعد أن يتم تنفيذ استراتيجية الاستجابة للمخاطر . ومن ممكن أن يتم تحديد المخاطر المتبقية في عملية التخطيط للمخاطر ، وفي هذه الحالة فإنها تخضع لتخطيط الاحتياطي والخطط البديلة .</a:t>
            </a:r>
          </a:p>
          <a:p>
            <a:pPr algn="r" rtl="1"/>
            <a:r>
              <a:rPr lang="ar-SY" dirty="0" smtClean="0"/>
              <a:t>على سبيل المثال ، إذا كنت تعرف أن بعض الموظفين الرئيسيين في المشروع قد يتركوا العمل قبل إنتهاء المشروع , فاستراتيجية الاستجابة للمخاطر تشمل التدريب المطلوب للموارد الأخرى الأقل مستوى . هناك مخاطر متبقية محتملة حتى مع التدريب المتبادل ، قد لا يكون أداء الموارد في المستوى الأدنى على المستوى المتوقع . في هذه الحال ، يمكن أن تكون قد حددت خطة بديلة - </a:t>
            </a:r>
            <a:r>
              <a:rPr lang="en-US" dirty="0" smtClean="0"/>
              <a:t>plan fallback </a:t>
            </a:r>
            <a:r>
              <a:rPr lang="ar-SY" dirty="0" smtClean="0"/>
              <a:t>أو معالجة المخاطر المتبقية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53</a:t>
            </a:fld>
            <a:endParaRPr lang="en-US"/>
          </a:p>
        </p:txBody>
      </p:sp>
    </p:spTree>
    <p:extLst>
      <p:ext uri="{BB962C8B-B14F-4D97-AF65-F5344CB8AC3E}">
        <p14:creationId xmlns:p14="http://schemas.microsoft.com/office/powerpoint/2010/main" val="230377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المخاطر المتبقية والثانوية </a:t>
            </a:r>
            <a:br>
              <a:rPr lang="ar-SY" dirty="0" smtClean="0"/>
            </a:br>
            <a:r>
              <a:rPr lang="ar-SY" dirty="0" smtClean="0"/>
              <a:t> </a:t>
            </a:r>
            <a:r>
              <a:rPr lang="en-US" dirty="0" smtClean="0"/>
              <a:t>Residual and Secondary Risks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dirty="0" smtClean="0"/>
              <a:t>المخاطر الثانوية - </a:t>
            </a:r>
            <a:r>
              <a:rPr lang="en-US" dirty="0" smtClean="0"/>
              <a:t>secondary risk </a:t>
            </a:r>
            <a:r>
              <a:rPr lang="ar-SY" dirty="0" smtClean="0"/>
              <a:t>هي أحداث خطرة تتمثل في أنها قد تنتج عن تنفيذ استراتيجية الاستجابة للمخاطر . يمكن أن تكون المخاطر الثانوية قد تم تحديدها في عملية التخطيط ، أو أنها قد تحدث نتيجة لاكتشافها .</a:t>
            </a:r>
          </a:p>
          <a:p>
            <a:pPr algn="r" rtl="1"/>
            <a:r>
              <a:rPr lang="ar-SY" dirty="0" smtClean="0"/>
              <a:t>على سبيل المثال ، يمكنك تنفيذ استراتيجية لتجنب المخاطر من خلال استبدال أحد البائعين غير الموثوق به ببائع آخر على درجة عالية من الاعتمادية في المشروع . ومع ذلك ، فمن غير معروف بالنسبة لك في ذلك الوقت ، إن كان يمكن الاعتماد على ذلك البائع في مفاوضات الشراء من قبل شركة أكبر . المخاطر الثانوية مع ذلك البائع يمكن أن تشمل عناصر مثل التغيرات غير المتوقعة في الأسعار ، والتغييرات في توافر الموارد ، أو التغيير الكامل لنموذج الأعمال التجارية .</a:t>
            </a:r>
            <a:endParaRPr lang="ar-SY" dirty="0"/>
          </a:p>
        </p:txBody>
      </p:sp>
      <p:sp>
        <p:nvSpPr>
          <p:cNvPr id="4" name="Slide Number Placeholder 3"/>
          <p:cNvSpPr>
            <a:spLocks noGrp="1"/>
          </p:cNvSpPr>
          <p:nvPr>
            <p:ph type="sldNum" sz="quarter" idx="12"/>
          </p:nvPr>
        </p:nvSpPr>
        <p:spPr/>
        <p:txBody>
          <a:bodyPr/>
          <a:lstStyle/>
          <a:p>
            <a:fld id="{5F9C30FA-506B-4469-9B50-526BD940CB9B}" type="slidenum">
              <a:rPr lang="en-US" smtClean="0"/>
              <a:t>54</a:t>
            </a:fld>
            <a:endParaRPr lang="en-US"/>
          </a:p>
        </p:txBody>
      </p:sp>
    </p:spTree>
    <p:extLst>
      <p:ext uri="{BB962C8B-B14F-4D97-AF65-F5344CB8AC3E}">
        <p14:creationId xmlns:p14="http://schemas.microsoft.com/office/powerpoint/2010/main" val="23037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إحتياطيات الطوارئ واحتياطي الإدارة </a:t>
            </a:r>
            <a:br>
              <a:rPr lang="ar-SY" sz="3600" dirty="0" smtClean="0"/>
            </a:br>
            <a:r>
              <a:rPr lang="en-US" sz="3600" dirty="0" smtClean="0"/>
              <a:t>Contingency and Management Reserve</a:t>
            </a:r>
            <a:endParaRPr lang="en-US" sz="3600"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lgn="r" rtl="1">
              <a:buNone/>
            </a:pPr>
            <a:r>
              <a:rPr lang="ar-SY" sz="2400" b="1" dirty="0" smtClean="0"/>
              <a:t>يعالج احتياطي الطوارئ المخاطر من النوع " المخاطر المعروفة - </a:t>
            </a:r>
            <a:r>
              <a:rPr lang="en-US" sz="2400" b="1" dirty="0" smtClean="0"/>
              <a:t>known unknowns " :</a:t>
            </a:r>
            <a:r>
              <a:rPr lang="ar-SY" sz="2400" b="1" dirty="0" smtClean="0"/>
              <a:t> </a:t>
            </a:r>
            <a:endParaRPr lang="en-US" sz="2400" b="1" dirty="0" smtClean="0"/>
          </a:p>
          <a:p>
            <a:pPr algn="r" rtl="1"/>
            <a:r>
              <a:rPr lang="ar-SY" sz="2400" dirty="0" smtClean="0"/>
              <a:t>المخاطر التي تم قياسها كمياً .</a:t>
            </a:r>
          </a:p>
          <a:p>
            <a:pPr algn="r" rtl="1"/>
            <a:r>
              <a:rPr lang="ar-SY" sz="2400" dirty="0" smtClean="0"/>
              <a:t>فئة المخاطر التي تم تحديدها .</a:t>
            </a:r>
          </a:p>
          <a:p>
            <a:pPr marL="0" indent="0" algn="r" rtl="1">
              <a:buNone/>
            </a:pPr>
            <a:r>
              <a:rPr lang="ar-SY" sz="2400" b="1" dirty="0" smtClean="0"/>
              <a:t>ويعالج احتياطي الإدارة المخاطر من النوع " المخاطر غير المعروفة - </a:t>
            </a:r>
            <a:r>
              <a:rPr lang="en-US" sz="2400" b="1" dirty="0" smtClean="0"/>
              <a:t>unknown unknowns " :</a:t>
            </a:r>
          </a:p>
          <a:p>
            <a:pPr algn="r" rtl="1"/>
            <a:r>
              <a:rPr lang="ar-SY" sz="2400" dirty="0" smtClean="0"/>
              <a:t>تقييم أوجه عدم التيقن ( الشكوك ) في المشروع ككل أو المجاهيل في المشروع .</a:t>
            </a:r>
          </a:p>
          <a:p>
            <a:pPr algn="r" rtl="1"/>
            <a:r>
              <a:rPr lang="ar-SY" sz="2400" dirty="0" smtClean="0"/>
              <a:t>يوصف عادة وقوع أحداث المخاطر بأنه " اكتشاف - </a:t>
            </a:r>
            <a:r>
              <a:rPr lang="en-US" sz="2400" dirty="0" smtClean="0"/>
              <a:t>discovery " .</a:t>
            </a:r>
          </a:p>
          <a:p>
            <a:pPr marL="0" indent="0" algn="r" rtl="1">
              <a:buNone/>
            </a:pPr>
            <a:r>
              <a:rPr lang="ar-SY" sz="2400" dirty="0" smtClean="0"/>
              <a:t>احتياطيات الطوارئ ، ويعرف أيضاً بالمال المخصص - </a:t>
            </a:r>
            <a:r>
              <a:rPr lang="en-US" sz="2400" dirty="0" smtClean="0"/>
              <a:t>money allocated  </a:t>
            </a:r>
            <a:r>
              <a:rPr lang="ar-SY" sz="2400" dirty="0" smtClean="0"/>
              <a:t>للمخاطر المعروفة ، وهي جزء من الخط الأساس لتكلفة المشروع .</a:t>
            </a:r>
          </a:p>
          <a:p>
            <a:pPr marL="0" indent="0" algn="r" rtl="1">
              <a:buNone/>
            </a:pPr>
            <a:r>
              <a:rPr lang="ar-SY" sz="2400" dirty="0" smtClean="0"/>
              <a:t>احتياطيات للطوارئ بالإضافة إلى احتياطياتالإدارة  (الأموال المخصصة للمخاطر غير المعروفة ) هي جزء من ميزانية المشروع .</a:t>
            </a:r>
          </a:p>
          <a:p>
            <a:pPr algn="r" rtl="1"/>
            <a:endParaRPr lang="en-US" sz="2400" dirty="0"/>
          </a:p>
        </p:txBody>
      </p:sp>
      <p:sp>
        <p:nvSpPr>
          <p:cNvPr id="4" name="Slide Number Placeholder 3"/>
          <p:cNvSpPr>
            <a:spLocks noGrp="1"/>
          </p:cNvSpPr>
          <p:nvPr>
            <p:ph type="sldNum" sz="quarter" idx="12"/>
          </p:nvPr>
        </p:nvSpPr>
        <p:spPr/>
        <p:txBody>
          <a:bodyPr/>
          <a:lstStyle/>
          <a:p>
            <a:fld id="{5F9C30FA-506B-4469-9B50-526BD940CB9B}" type="slidenum">
              <a:rPr lang="en-US" smtClean="0"/>
              <a:t>55</a:t>
            </a:fld>
            <a:endParaRPr lang="en-US"/>
          </a:p>
        </p:txBody>
      </p:sp>
    </p:spTree>
    <p:extLst>
      <p:ext uri="{BB962C8B-B14F-4D97-AF65-F5344CB8AC3E}">
        <p14:creationId xmlns:p14="http://schemas.microsoft.com/office/powerpoint/2010/main" val="230377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تحديثات سجل المخاطر </a:t>
            </a:r>
            <a:br>
              <a:rPr lang="ar-SY" dirty="0" smtClean="0"/>
            </a:br>
            <a:r>
              <a:rPr lang="en-US" dirty="0" smtClean="0"/>
              <a:t>Risk Register Updates </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ar-SY" dirty="0" smtClean="0"/>
              <a:t>اكتمال سجل المخاطر في هذه المرحلة ويمكن أن تشمل :</a:t>
            </a:r>
          </a:p>
          <a:p>
            <a:pPr marL="0" indent="0" algn="r" rtl="1">
              <a:buNone/>
            </a:pPr>
            <a:endParaRPr lang="ar-SY" dirty="0" smtClean="0"/>
          </a:p>
          <a:p>
            <a:pPr algn="r" rtl="1"/>
            <a:r>
              <a:rPr lang="ar-SY" dirty="0" smtClean="0"/>
              <a:t>المخاطر والأوصاف التي تم تحديدها .</a:t>
            </a:r>
          </a:p>
          <a:p>
            <a:pPr algn="r" rtl="1"/>
            <a:r>
              <a:rPr lang="ar-SY" dirty="0" smtClean="0"/>
              <a:t>المشغلات  ( الإرهاصات ) .</a:t>
            </a:r>
          </a:p>
          <a:p>
            <a:pPr algn="r" rtl="1"/>
            <a:r>
              <a:rPr lang="ar-SY" dirty="0" smtClean="0"/>
              <a:t>استراتيجية للاستجابة .</a:t>
            </a:r>
          </a:p>
          <a:p>
            <a:pPr algn="r" rtl="1"/>
            <a:r>
              <a:rPr lang="ar-SY" dirty="0" smtClean="0"/>
              <a:t>الإجراءات المحددة التي اتخذت في حال حدوث خطر .</a:t>
            </a:r>
          </a:p>
          <a:p>
            <a:pPr algn="r" rtl="1"/>
            <a:r>
              <a:rPr lang="ar-SY" dirty="0" smtClean="0"/>
              <a:t>الطرف المسؤول أو المالك .</a:t>
            </a:r>
          </a:p>
          <a:p>
            <a:pPr algn="r" rtl="1"/>
            <a:r>
              <a:rPr lang="ar-SY" dirty="0" smtClean="0"/>
              <a:t>نتائج من عملية تحليل المخاطر النوعية والكمية .</a:t>
            </a:r>
          </a:p>
          <a:p>
            <a:pPr algn="r" rtl="1"/>
            <a:r>
              <a:rPr lang="ar-SY" dirty="0" smtClean="0"/>
              <a:t>ردود الابتدائية والثانوية لكل المخاطر .</a:t>
            </a:r>
          </a:p>
          <a:p>
            <a:pPr algn="r" rtl="1"/>
            <a:r>
              <a:rPr lang="ar-SY" dirty="0" smtClean="0"/>
              <a:t>المخاطر المتبقية التي من المتوقع أن تظل .</a:t>
            </a:r>
          </a:p>
          <a:p>
            <a:pPr algn="r" rtl="1"/>
            <a:r>
              <a:rPr lang="ar-SY" dirty="0" smtClean="0"/>
              <a:t>ميزانية المخاطر .</a:t>
            </a:r>
          </a:p>
          <a:p>
            <a:pPr algn="r" rtl="1"/>
            <a:r>
              <a:rPr lang="ar-SY" dirty="0" smtClean="0"/>
              <a:t>للطوارئ وخطط البديلة .</a:t>
            </a:r>
          </a:p>
          <a:p>
            <a:pPr algn="r" rtl="1"/>
            <a:r>
              <a:rPr lang="ar-SY" dirty="0" smtClean="0"/>
              <a:t>احتياطيات الطوارئ للوقت والتكلفة .</a:t>
            </a:r>
          </a:p>
        </p:txBody>
      </p:sp>
      <p:sp>
        <p:nvSpPr>
          <p:cNvPr id="4" name="Slide Number Placeholder 3"/>
          <p:cNvSpPr>
            <a:spLocks noGrp="1"/>
          </p:cNvSpPr>
          <p:nvPr>
            <p:ph type="sldNum" sz="quarter" idx="12"/>
          </p:nvPr>
        </p:nvSpPr>
        <p:spPr/>
        <p:txBody>
          <a:bodyPr/>
          <a:lstStyle/>
          <a:p>
            <a:fld id="{5F9C30FA-506B-4469-9B50-526BD940CB9B}" type="slidenum">
              <a:rPr lang="en-US" smtClean="0"/>
              <a:t>56</a:t>
            </a:fld>
            <a:endParaRPr lang="en-US"/>
          </a:p>
        </p:txBody>
      </p:sp>
    </p:spTree>
    <p:extLst>
      <p:ext uri="{BB962C8B-B14F-4D97-AF65-F5344CB8AC3E}">
        <p14:creationId xmlns:p14="http://schemas.microsoft.com/office/powerpoint/2010/main" val="230377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تحديثات سجل المخاطر </a:t>
            </a:r>
            <a:br>
              <a:rPr lang="ar-SY" dirty="0" smtClean="0"/>
            </a:br>
            <a:r>
              <a:rPr lang="en-US" dirty="0" smtClean="0"/>
              <a:t>Risk Register Updates </a:t>
            </a:r>
            <a:endParaRPr lang="en-US" dirty="0"/>
          </a:p>
        </p:txBody>
      </p:sp>
      <p:sp>
        <p:nvSpPr>
          <p:cNvPr id="3" name="Content Placeholder 2"/>
          <p:cNvSpPr>
            <a:spLocks noGrp="1"/>
          </p:cNvSpPr>
          <p:nvPr>
            <p:ph idx="1"/>
          </p:nvPr>
        </p:nvSpPr>
        <p:spPr/>
        <p:txBody>
          <a:bodyPr/>
          <a:lstStyle/>
          <a:p>
            <a:pPr algn="r" rtl="1"/>
            <a:r>
              <a:rPr lang="ar-SY" dirty="0" smtClean="0"/>
              <a:t>تم تصميم سجل المخاطر المراد كتابتها إلى مستوى من التفصيل الذي يتوافق مع ترتيب الأولويات من المخاطر والاستجابة المرتبطة به. في كثير من الأحيان ، في المستوى السفلي، يتم وضع المخاطر ذات الأولوية المنخفضة على "قائمة مراقبة" للمراجعة الدورية والرصد. القائمة أعلاه هو قائمة جزئية من العناصر التي يمكن أن أن تدرج في سجل المخاطر .</a:t>
            </a:r>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57</a:t>
            </a:fld>
            <a:endParaRPr lang="en-US"/>
          </a:p>
        </p:txBody>
      </p:sp>
    </p:spTree>
    <p:extLst>
      <p:ext uri="{BB962C8B-B14F-4D97-AF65-F5344CB8AC3E}">
        <p14:creationId xmlns:p14="http://schemas.microsoft.com/office/powerpoint/2010/main" val="230377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تحديثات سجل المخاطر </a:t>
            </a:r>
            <a:br>
              <a:rPr lang="ar-SY" dirty="0" smtClean="0"/>
            </a:br>
            <a:r>
              <a:rPr lang="en-US" dirty="0" smtClean="0"/>
              <a:t>Risk Register Updates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1282487"/>
              </p:ext>
            </p:extLst>
          </p:nvPr>
        </p:nvGraphicFramePr>
        <p:xfrm>
          <a:off x="381000" y="1904999"/>
          <a:ext cx="8382000" cy="4464654"/>
        </p:xfrm>
        <a:graphic>
          <a:graphicData uri="http://schemas.openxmlformats.org/drawingml/2006/table">
            <a:tbl>
              <a:tblPr rtl="1" firstRow="1" firstCol="1" bandRow="1">
                <a:tableStyleId>{5C22544A-7EE6-4342-B048-85BDC9FD1C3A}</a:tableStyleId>
              </a:tblPr>
              <a:tblGrid>
                <a:gridCol w="4191000"/>
                <a:gridCol w="4191000"/>
              </a:tblGrid>
              <a:tr h="619370">
                <a:tc gridSpan="2">
                  <a:txBody>
                    <a:bodyPr/>
                    <a:lstStyle/>
                    <a:p>
                      <a:pPr marL="0" marR="0" algn="ctr" rtl="1">
                        <a:lnSpc>
                          <a:spcPct val="107000"/>
                        </a:lnSpc>
                        <a:spcBef>
                          <a:spcPts val="0"/>
                        </a:spcBef>
                        <a:spcAft>
                          <a:spcPts val="0"/>
                        </a:spcAft>
                      </a:pPr>
                      <a:r>
                        <a:rPr lang="en-US" sz="2400" kern="100">
                          <a:effectLst/>
                        </a:rPr>
                        <a:t>تحديثات سجل المخاطر (المخرجات)</a:t>
                      </a:r>
                      <a:endParaRPr lang="en-US" sz="1800" kern="100">
                        <a:effectLst/>
                        <a:latin typeface="Calibri"/>
                        <a:ea typeface="Calibri"/>
                        <a:cs typeface="Tahoma"/>
                      </a:endParaRPr>
                    </a:p>
                  </a:txBody>
                  <a:tcPr marL="68580" marR="68580" marT="0" marB="0"/>
                </a:tc>
                <a:tc hMerge="1">
                  <a:txBody>
                    <a:bodyPr/>
                    <a:lstStyle/>
                    <a:p>
                      <a:endParaRPr lang="en-US"/>
                    </a:p>
                  </a:txBody>
                  <a:tcPr/>
                </a:tc>
              </a:tr>
              <a:tr h="531020">
                <a:tc>
                  <a:txBody>
                    <a:bodyPr/>
                    <a:lstStyle/>
                    <a:p>
                      <a:pPr marL="0" marR="0" algn="ctr" rtl="1">
                        <a:lnSpc>
                          <a:spcPct val="107000"/>
                        </a:lnSpc>
                        <a:spcBef>
                          <a:spcPts val="0"/>
                        </a:spcBef>
                        <a:spcAft>
                          <a:spcPts val="0"/>
                        </a:spcAft>
                      </a:pPr>
                      <a:r>
                        <a:rPr lang="en-US" sz="2000" kern="100">
                          <a:effectLst/>
                        </a:rPr>
                        <a:t>التحليل النوعي للمخاطر</a:t>
                      </a:r>
                      <a:endParaRPr lang="en-US" sz="1800" kern="100">
                        <a:effectLst/>
                        <a:latin typeface="Calibri"/>
                        <a:ea typeface="Calibri"/>
                        <a:cs typeface="Tahoma"/>
                      </a:endParaRPr>
                    </a:p>
                  </a:txBody>
                  <a:tcPr marL="68580" marR="68580" marT="0" marB="0"/>
                </a:tc>
                <a:tc>
                  <a:txBody>
                    <a:bodyPr/>
                    <a:lstStyle/>
                    <a:p>
                      <a:pPr marL="0" marR="0" algn="ctr" rtl="1">
                        <a:lnSpc>
                          <a:spcPct val="107000"/>
                        </a:lnSpc>
                        <a:spcBef>
                          <a:spcPts val="0"/>
                        </a:spcBef>
                        <a:spcAft>
                          <a:spcPts val="0"/>
                        </a:spcAft>
                      </a:pPr>
                      <a:r>
                        <a:rPr lang="en-US" sz="2000" kern="100">
                          <a:effectLst/>
                        </a:rPr>
                        <a:t>التحليل الكمي للمخاطر</a:t>
                      </a:r>
                      <a:endParaRPr lang="en-US" sz="1800" kern="100">
                        <a:effectLst/>
                        <a:latin typeface="Calibri"/>
                        <a:ea typeface="Calibri"/>
                        <a:cs typeface="Tahoma"/>
                      </a:endParaRPr>
                    </a:p>
                  </a:txBody>
                  <a:tcPr marL="68580" marR="68580" marT="0" marB="0"/>
                </a:tc>
              </a:tr>
              <a:tr h="531020">
                <a:tc>
                  <a:txBody>
                    <a:bodyPr/>
                    <a:lstStyle/>
                    <a:p>
                      <a:pPr marL="0" marR="0" algn="r" rtl="1">
                        <a:lnSpc>
                          <a:spcPct val="107000"/>
                        </a:lnSpc>
                        <a:spcBef>
                          <a:spcPts val="0"/>
                        </a:spcBef>
                        <a:spcAft>
                          <a:spcPts val="0"/>
                        </a:spcAft>
                      </a:pPr>
                      <a:r>
                        <a:rPr lang="en-US" sz="2000" kern="100">
                          <a:effectLst/>
                        </a:rPr>
                        <a:t>ترتيب المخاطر .</a:t>
                      </a:r>
                      <a:endParaRPr lang="en-US" sz="1800" kern="100">
                        <a:effectLst/>
                        <a:latin typeface="Calibri"/>
                        <a:ea typeface="Calibri"/>
                        <a:cs typeface="Tahoma"/>
                      </a:endParaRPr>
                    </a:p>
                  </a:txBody>
                  <a:tcPr marL="68580" marR="68580" marT="0" marB="0"/>
                </a:tc>
                <a:tc>
                  <a:txBody>
                    <a:bodyPr/>
                    <a:lstStyle/>
                    <a:p>
                      <a:pPr marL="0" marR="0" algn="r" rtl="1">
                        <a:lnSpc>
                          <a:spcPct val="107000"/>
                        </a:lnSpc>
                        <a:spcBef>
                          <a:spcPts val="0"/>
                        </a:spcBef>
                        <a:spcAft>
                          <a:spcPts val="0"/>
                        </a:spcAft>
                      </a:pPr>
                      <a:r>
                        <a:rPr lang="en-US" sz="2000" kern="100">
                          <a:effectLst/>
                        </a:rPr>
                        <a:t>التحليل الإحتمالي للمشروع .</a:t>
                      </a:r>
                      <a:endParaRPr lang="en-US" sz="1800" kern="100">
                        <a:effectLst/>
                        <a:latin typeface="Calibri"/>
                        <a:ea typeface="Calibri"/>
                        <a:cs typeface="Tahoma"/>
                      </a:endParaRPr>
                    </a:p>
                  </a:txBody>
                  <a:tcPr marL="68580" marR="68580" marT="0" marB="0"/>
                </a:tc>
              </a:tr>
              <a:tr h="531020">
                <a:tc>
                  <a:txBody>
                    <a:bodyPr/>
                    <a:lstStyle/>
                    <a:p>
                      <a:pPr marL="0" marR="0" algn="r" rtl="1">
                        <a:lnSpc>
                          <a:spcPct val="107000"/>
                        </a:lnSpc>
                        <a:spcBef>
                          <a:spcPts val="0"/>
                        </a:spcBef>
                        <a:spcAft>
                          <a:spcPts val="0"/>
                        </a:spcAft>
                      </a:pPr>
                      <a:r>
                        <a:rPr lang="en-US" sz="2000" kern="100">
                          <a:effectLst/>
                        </a:rPr>
                        <a:t>تجميع المخاطر بحسب فئاتها .</a:t>
                      </a:r>
                      <a:endParaRPr lang="en-US" sz="1800" kern="100">
                        <a:effectLst/>
                        <a:latin typeface="Calibri"/>
                        <a:ea typeface="Calibri"/>
                        <a:cs typeface="Tahoma"/>
                      </a:endParaRPr>
                    </a:p>
                  </a:txBody>
                  <a:tcPr marL="68580" marR="68580" marT="0" marB="0"/>
                </a:tc>
                <a:tc>
                  <a:txBody>
                    <a:bodyPr/>
                    <a:lstStyle/>
                    <a:p>
                      <a:pPr marL="0" marR="0" algn="r" rtl="1">
                        <a:lnSpc>
                          <a:spcPct val="107000"/>
                        </a:lnSpc>
                        <a:spcBef>
                          <a:spcPts val="0"/>
                        </a:spcBef>
                        <a:spcAft>
                          <a:spcPts val="0"/>
                        </a:spcAft>
                      </a:pPr>
                      <a:r>
                        <a:rPr lang="en-US" sz="2000" kern="100">
                          <a:effectLst/>
                        </a:rPr>
                        <a:t>إحتمال التوصل إلى أهداف التكلفة / الزمن .</a:t>
                      </a:r>
                      <a:endParaRPr lang="en-US" sz="1800" kern="100">
                        <a:effectLst/>
                        <a:latin typeface="Calibri"/>
                        <a:ea typeface="Calibri"/>
                        <a:cs typeface="Tahoma"/>
                      </a:endParaRPr>
                    </a:p>
                  </a:txBody>
                  <a:tcPr marL="68580" marR="68580" marT="0" marB="0"/>
                </a:tc>
              </a:tr>
              <a:tr h="531020">
                <a:tc>
                  <a:txBody>
                    <a:bodyPr/>
                    <a:lstStyle/>
                    <a:p>
                      <a:pPr marL="0" marR="0" algn="r" rtl="1">
                        <a:lnSpc>
                          <a:spcPct val="107000"/>
                        </a:lnSpc>
                        <a:spcBef>
                          <a:spcPts val="0"/>
                        </a:spcBef>
                        <a:spcAft>
                          <a:spcPts val="0"/>
                        </a:spcAft>
                      </a:pPr>
                      <a:r>
                        <a:rPr lang="en-US" sz="2000" kern="100">
                          <a:effectLst/>
                        </a:rPr>
                        <a:t>المخاطر إلى تحتاج إلى إنتباه خاص .</a:t>
                      </a:r>
                      <a:endParaRPr lang="en-US" sz="1800" kern="100">
                        <a:effectLst/>
                        <a:latin typeface="Calibri"/>
                        <a:ea typeface="Calibri"/>
                        <a:cs typeface="Tahoma"/>
                      </a:endParaRPr>
                    </a:p>
                  </a:txBody>
                  <a:tcPr marL="68580" marR="68580" marT="0" marB="0"/>
                </a:tc>
                <a:tc>
                  <a:txBody>
                    <a:bodyPr/>
                    <a:lstStyle/>
                    <a:p>
                      <a:pPr marL="0" marR="0" algn="r" rtl="1">
                        <a:lnSpc>
                          <a:spcPct val="107000"/>
                        </a:lnSpc>
                        <a:spcBef>
                          <a:spcPts val="0"/>
                        </a:spcBef>
                        <a:spcAft>
                          <a:spcPts val="0"/>
                        </a:spcAft>
                      </a:pPr>
                      <a:r>
                        <a:rPr lang="en-US" sz="2000" kern="100">
                          <a:effectLst/>
                        </a:rPr>
                        <a:t>لائحة الأولويات للمخاطر المحددة .</a:t>
                      </a:r>
                      <a:endParaRPr lang="en-US" sz="1800" kern="100">
                        <a:effectLst/>
                        <a:latin typeface="Calibri"/>
                        <a:ea typeface="Calibri"/>
                        <a:cs typeface="Tahoma"/>
                      </a:endParaRPr>
                    </a:p>
                  </a:txBody>
                  <a:tcPr marL="68580" marR="68580" marT="0" marB="0"/>
                </a:tc>
              </a:tr>
              <a:tr h="531020">
                <a:tc>
                  <a:txBody>
                    <a:bodyPr/>
                    <a:lstStyle/>
                    <a:p>
                      <a:pPr marL="0" marR="0" algn="r" rtl="1">
                        <a:lnSpc>
                          <a:spcPct val="107000"/>
                        </a:lnSpc>
                        <a:spcBef>
                          <a:spcPts val="0"/>
                        </a:spcBef>
                        <a:spcAft>
                          <a:spcPts val="0"/>
                        </a:spcAft>
                      </a:pPr>
                      <a:r>
                        <a:rPr lang="en-US" sz="2000" kern="100">
                          <a:effectLst/>
                        </a:rPr>
                        <a:t>المخاطر التي تحتاج إلى إستجابة في المدى القصير .</a:t>
                      </a:r>
                      <a:endParaRPr lang="en-US" sz="1800" kern="100">
                        <a:effectLst/>
                        <a:latin typeface="Calibri"/>
                        <a:ea typeface="Calibri"/>
                        <a:cs typeface="Tahoma"/>
                      </a:endParaRPr>
                    </a:p>
                  </a:txBody>
                  <a:tcPr marL="68580" marR="68580" marT="0" marB="0"/>
                </a:tc>
                <a:tc>
                  <a:txBody>
                    <a:bodyPr/>
                    <a:lstStyle/>
                    <a:p>
                      <a:pPr marL="0" marR="0" algn="r" rtl="1">
                        <a:lnSpc>
                          <a:spcPct val="107000"/>
                        </a:lnSpc>
                        <a:spcBef>
                          <a:spcPts val="0"/>
                        </a:spcBef>
                        <a:spcAft>
                          <a:spcPts val="0"/>
                        </a:spcAft>
                      </a:pPr>
                      <a:r>
                        <a:rPr lang="en-US" sz="2000" kern="100">
                          <a:effectLst/>
                        </a:rPr>
                        <a:t>الإتجاهات في نتائج التحليل الكمي للمخاطر .</a:t>
                      </a:r>
                      <a:endParaRPr lang="en-US" sz="1800" kern="100">
                        <a:effectLst/>
                        <a:latin typeface="Calibri"/>
                        <a:ea typeface="Calibri"/>
                        <a:cs typeface="Tahoma"/>
                      </a:endParaRPr>
                    </a:p>
                  </a:txBody>
                  <a:tcPr marL="68580" marR="68580" marT="0" marB="0"/>
                </a:tc>
              </a:tr>
              <a:tr h="534466">
                <a:tc>
                  <a:txBody>
                    <a:bodyPr/>
                    <a:lstStyle/>
                    <a:p>
                      <a:pPr marL="0" marR="0" algn="r" rtl="1">
                        <a:lnSpc>
                          <a:spcPct val="107000"/>
                        </a:lnSpc>
                        <a:spcBef>
                          <a:spcPts val="0"/>
                        </a:spcBef>
                        <a:spcAft>
                          <a:spcPts val="0"/>
                        </a:spcAft>
                      </a:pPr>
                      <a:r>
                        <a:rPr lang="en-US" sz="2000" kern="100">
                          <a:effectLst/>
                        </a:rPr>
                        <a:t>قوائم المراقبة للمخاطر ذات الأولوية المنخفضة .</a:t>
                      </a:r>
                      <a:endParaRPr lang="en-US" sz="1800" kern="100">
                        <a:effectLst/>
                        <a:latin typeface="Calibri"/>
                        <a:ea typeface="Calibri"/>
                        <a:cs typeface="Tahoma"/>
                      </a:endParaRPr>
                    </a:p>
                  </a:txBody>
                  <a:tcPr marL="68580" marR="68580" marT="0" marB="0"/>
                </a:tc>
                <a:tc>
                  <a:txBody>
                    <a:bodyPr/>
                    <a:lstStyle/>
                    <a:p>
                      <a:pPr marL="0" marR="0" algn="r" rtl="1">
                        <a:lnSpc>
                          <a:spcPct val="107000"/>
                        </a:lnSpc>
                        <a:spcBef>
                          <a:spcPts val="0"/>
                        </a:spcBef>
                        <a:spcAft>
                          <a:spcPts val="0"/>
                        </a:spcAft>
                      </a:pPr>
                      <a:r>
                        <a:rPr lang="en-US" sz="2000" kern="100">
                          <a:effectLst/>
                        </a:rPr>
                        <a:t> </a:t>
                      </a:r>
                      <a:endParaRPr lang="en-US" sz="1800" kern="100">
                        <a:effectLst/>
                        <a:latin typeface="Calibri"/>
                        <a:ea typeface="Calibri"/>
                        <a:cs typeface="Tahoma"/>
                      </a:endParaRPr>
                    </a:p>
                  </a:txBody>
                  <a:tcPr marL="68580" marR="68580" marT="0" marB="0"/>
                </a:tc>
              </a:tr>
              <a:tr h="534466">
                <a:tc>
                  <a:txBody>
                    <a:bodyPr/>
                    <a:lstStyle/>
                    <a:p>
                      <a:pPr marL="0" marR="0" algn="r" rtl="1">
                        <a:lnSpc>
                          <a:spcPct val="107000"/>
                        </a:lnSpc>
                        <a:spcBef>
                          <a:spcPts val="0"/>
                        </a:spcBef>
                        <a:spcAft>
                          <a:spcPts val="0"/>
                        </a:spcAft>
                      </a:pPr>
                      <a:r>
                        <a:rPr lang="en-US" sz="2000" kern="100">
                          <a:effectLst/>
                        </a:rPr>
                        <a:t>الإتجاهات في نتائج التحليل النوعي للمخاطر .</a:t>
                      </a:r>
                      <a:endParaRPr lang="en-US" sz="1800" kern="100">
                        <a:effectLst/>
                        <a:latin typeface="Calibri"/>
                        <a:ea typeface="Calibri"/>
                        <a:cs typeface="Tahoma"/>
                      </a:endParaRPr>
                    </a:p>
                  </a:txBody>
                  <a:tcPr marL="68580" marR="68580" marT="0" marB="0"/>
                </a:tc>
                <a:tc>
                  <a:txBody>
                    <a:bodyPr/>
                    <a:lstStyle/>
                    <a:p>
                      <a:pPr marL="0" marR="0" algn="r" rtl="1">
                        <a:lnSpc>
                          <a:spcPct val="107000"/>
                        </a:lnSpc>
                        <a:spcBef>
                          <a:spcPts val="0"/>
                        </a:spcBef>
                        <a:spcAft>
                          <a:spcPts val="0"/>
                        </a:spcAft>
                      </a:pPr>
                      <a:r>
                        <a:rPr lang="en-US" sz="2000" kern="100" dirty="0">
                          <a:effectLst/>
                        </a:rPr>
                        <a:t> </a:t>
                      </a:r>
                      <a:endParaRPr lang="en-US" sz="1800" kern="100" dirty="0">
                        <a:effectLst/>
                        <a:latin typeface="Calibri"/>
                        <a:ea typeface="Calibri"/>
                        <a:cs typeface="Tahoma"/>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5F9C30FA-506B-4469-9B50-526BD940CB9B}" type="slidenum">
              <a:rPr lang="en-US" smtClean="0"/>
              <a:t>58</a:t>
            </a:fld>
            <a:endParaRPr lang="en-US"/>
          </a:p>
        </p:txBody>
      </p:sp>
    </p:spTree>
    <p:extLst>
      <p:ext uri="{BB962C8B-B14F-4D97-AF65-F5344CB8AC3E}">
        <p14:creationId xmlns:p14="http://schemas.microsoft.com/office/powerpoint/2010/main" val="230377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ضبط المخاطر </a:t>
            </a:r>
            <a:br>
              <a:rPr lang="ar-SY" dirty="0" smtClean="0"/>
            </a:br>
            <a:r>
              <a:rPr lang="en-US" dirty="0" smtClean="0"/>
              <a:t>Control Risks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85571"/>
            <a:ext cx="8229600" cy="4155220"/>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59</a:t>
            </a:fld>
            <a:endParaRPr lang="en-US"/>
          </a:p>
        </p:txBody>
      </p:sp>
    </p:spTree>
    <p:extLst>
      <p:ext uri="{BB962C8B-B14F-4D97-AF65-F5344CB8AC3E}">
        <p14:creationId xmlns:p14="http://schemas.microsoft.com/office/powerpoint/2010/main" val="23037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مخاطر المشروع </a:t>
            </a:r>
            <a:r>
              <a:rPr lang="en-US" dirty="0" smtClean="0"/>
              <a:t/>
            </a:r>
            <a:br>
              <a:rPr lang="en-US" dirty="0" smtClean="0"/>
            </a:br>
            <a:r>
              <a:rPr lang="ar-SY" dirty="0" smtClean="0"/>
              <a:t> </a:t>
            </a:r>
            <a:r>
              <a:rPr lang="en-US" dirty="0" smtClean="0"/>
              <a:t>Project Risk Management </a:t>
            </a:r>
            <a:endParaRPr lang="en-US" dirty="0"/>
          </a:p>
        </p:txBody>
      </p:sp>
      <p:sp>
        <p:nvSpPr>
          <p:cNvPr id="3" name="Content Placeholder 2"/>
          <p:cNvSpPr>
            <a:spLocks noGrp="1"/>
          </p:cNvSpPr>
          <p:nvPr>
            <p:ph idx="1"/>
          </p:nvPr>
        </p:nvSpPr>
        <p:spPr/>
        <p:txBody>
          <a:bodyPr/>
          <a:lstStyle/>
          <a:p>
            <a:pPr algn="r" rtl="1"/>
            <a:r>
              <a:rPr lang="ar-SY" dirty="0" smtClean="0"/>
              <a:t>يتمثل أحد الأهداف الرئيسية لأداء إدارة مخاطر المشروع بزيادة احتمال نجاح المشروع عن طريق التقليل أو القضاء على الأحداث الخطرة السلبية وزيادة احتمال حدوث الأحداث الخطرة الإيجابية .</a:t>
            </a:r>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6</a:t>
            </a:fld>
            <a:endParaRPr lang="en-US"/>
          </a:p>
        </p:txBody>
      </p:sp>
    </p:spTree>
    <p:extLst>
      <p:ext uri="{BB962C8B-B14F-4D97-AF65-F5344CB8AC3E}">
        <p14:creationId xmlns:p14="http://schemas.microsoft.com/office/powerpoint/2010/main" val="230377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ضبط المخاطر </a:t>
            </a:r>
            <a:br>
              <a:rPr lang="ar-SY" dirty="0" smtClean="0"/>
            </a:br>
            <a:r>
              <a:rPr lang="en-US" dirty="0" smtClean="0"/>
              <a:t>Control Risks </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pPr algn="r" rtl="1"/>
            <a:r>
              <a:rPr lang="ar-SY" sz="2400" dirty="0" smtClean="0"/>
              <a:t>كما هو الحال في مراقبة أنشطة رصد وغيرها، فمن المفترض أن يكون تنفيذ كل ما يلزم من عناصر لتحديد وقياس مخاطر المشاريع، ولها إنشاء الاستراتيجيات اللازمة للرد على خطر على المشروع. للامتحان، يفترض أن المشروع لديه ملف انخفاض خطر نتيجة الخاص أنشطة التخطيط وإدارة المشاريع والمخاطر.</a:t>
            </a:r>
          </a:p>
          <a:p>
            <a:pPr algn="r" rtl="1"/>
            <a:r>
              <a:rPr lang="ar-SY" sz="2400" dirty="0" smtClean="0"/>
              <a:t>جزء من عملية رصد ومراقبة المخاطر هو إعادة تقييم لأداء المخاطر للمشروع على أساس منتظم :</a:t>
            </a:r>
          </a:p>
          <a:p>
            <a:pPr algn="r" rtl="1"/>
            <a:r>
              <a:rPr lang="ar-SY" sz="2400" dirty="0" smtClean="0"/>
              <a:t>أنت وتستخدم التباين وتحليل الاتجاهات لمعرفة ما اذا غيرت عناصر المخاطر وإذا الافتراضات لا تزال صالحة .</a:t>
            </a:r>
          </a:p>
          <a:p>
            <a:pPr algn="r" rtl="1"/>
            <a:r>
              <a:rPr lang="ar-SY" sz="2400" dirty="0" smtClean="0"/>
              <a:t>هل إجراءات المخاطر المتبعة أنها تحتاج إلى تحديث؟ .</a:t>
            </a:r>
          </a:p>
          <a:p>
            <a:pPr algn="r" rtl="1"/>
            <a:r>
              <a:rPr lang="ar-SY" sz="2400" dirty="0" smtClean="0"/>
              <a:t>لديهم مستوى أقل، والمخاطر ذات الأولوية المنخفضة تصبح المخاطر أولوية عالية؟</a:t>
            </a:r>
          </a:p>
          <a:p>
            <a:pPr algn="r" rtl="1"/>
            <a:r>
              <a:rPr lang="ar-SY" sz="2400" dirty="0" smtClean="0"/>
              <a:t>هل تم تناول بعض المخاطر، وتعتبر مغلقة على سجل المخاطر؟</a:t>
            </a:r>
          </a:p>
          <a:p>
            <a:pPr algn="r" rtl="1"/>
            <a:r>
              <a:rPr lang="ar-SY" sz="2400" dirty="0" smtClean="0"/>
              <a:t>هل هناك حاجة الى تعديلها احتياطيات الطوارئ أو الإدارة؟</a:t>
            </a:r>
          </a:p>
          <a:p>
            <a:pPr algn="r" rtl="1"/>
            <a:endParaRPr lang="en-US" sz="2400" dirty="0"/>
          </a:p>
        </p:txBody>
      </p:sp>
      <p:sp>
        <p:nvSpPr>
          <p:cNvPr id="4" name="Slide Number Placeholder 3"/>
          <p:cNvSpPr>
            <a:spLocks noGrp="1"/>
          </p:cNvSpPr>
          <p:nvPr>
            <p:ph type="sldNum" sz="quarter" idx="12"/>
          </p:nvPr>
        </p:nvSpPr>
        <p:spPr/>
        <p:txBody>
          <a:bodyPr/>
          <a:lstStyle/>
          <a:p>
            <a:fld id="{5F9C30FA-506B-4469-9B50-526BD940CB9B}" type="slidenum">
              <a:rPr lang="en-US" smtClean="0"/>
              <a:t>60</a:t>
            </a:fld>
            <a:endParaRPr lang="en-US"/>
          </a:p>
        </p:txBody>
      </p:sp>
    </p:spTree>
    <p:extLst>
      <p:ext uri="{BB962C8B-B14F-4D97-AF65-F5344CB8AC3E}">
        <p14:creationId xmlns:p14="http://schemas.microsoft.com/office/powerpoint/2010/main" val="230377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مراجعات وتفتيش المخاطر </a:t>
            </a:r>
            <a:br>
              <a:rPr lang="ar-SY" dirty="0" smtClean="0"/>
            </a:br>
            <a:r>
              <a:rPr lang="en-US" dirty="0" smtClean="0"/>
              <a:t>Risk Audits and Reviews </a:t>
            </a:r>
            <a:endParaRPr lang="en-US" dirty="0"/>
          </a:p>
        </p:txBody>
      </p:sp>
      <p:sp>
        <p:nvSpPr>
          <p:cNvPr id="3" name="Content Placeholder 2"/>
          <p:cNvSpPr>
            <a:spLocks noGrp="1"/>
          </p:cNvSpPr>
          <p:nvPr>
            <p:ph idx="1"/>
          </p:nvPr>
        </p:nvSpPr>
        <p:spPr/>
        <p:txBody>
          <a:bodyPr/>
          <a:lstStyle/>
          <a:p>
            <a:pPr algn="r" rtl="1"/>
            <a:r>
              <a:rPr lang="ar-SY" dirty="0" smtClean="0"/>
              <a:t>في معظم المنظمات الكبيرة ، هناك أفراد متخصصون في تدقيق المخاطر وإجراء مراجعات على المخاطر . عليك أن تتعلم جيداً قدر ما تستطيع من هؤلاء الأفراد حول مخاطر المشروع . سوف يساعدك ذلك التعلم على القيام بعمل أفضل عند تحديد المخاطر والتخطيط لمواجهتها ، مراجعة المخاطر عادة ما تكون مراجعة المخاطر مجدولة زمنياً بشكل مسبق في جميع مراحل المشروع وبشكل دوري . وهي تجرى عادة من قبل أناس من خارج منظومتك المباشرة . لماذا تعتقد أن ذلك هو؟</a:t>
            </a:r>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61</a:t>
            </a:fld>
            <a:endParaRPr lang="en-US"/>
          </a:p>
        </p:txBody>
      </p:sp>
    </p:spTree>
    <p:extLst>
      <p:ext uri="{BB962C8B-B14F-4D97-AF65-F5344CB8AC3E}">
        <p14:creationId xmlns:p14="http://schemas.microsoft.com/office/powerpoint/2010/main" val="230377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مراجعات وتفتيش المخاطر </a:t>
            </a:r>
            <a:br>
              <a:rPr lang="ar-SY" dirty="0" smtClean="0"/>
            </a:br>
            <a:r>
              <a:rPr lang="en-US" dirty="0" smtClean="0"/>
              <a:t>Risk Audits and Reviews </a:t>
            </a:r>
            <a:endParaRPr lang="en-US" dirty="0"/>
          </a:p>
        </p:txBody>
      </p:sp>
      <p:sp>
        <p:nvSpPr>
          <p:cNvPr id="3" name="Content Placeholder 2"/>
          <p:cNvSpPr>
            <a:spLocks noGrp="1"/>
          </p:cNvSpPr>
          <p:nvPr>
            <p:ph idx="1"/>
          </p:nvPr>
        </p:nvSpPr>
        <p:spPr/>
        <p:txBody>
          <a:bodyPr/>
          <a:lstStyle/>
          <a:p>
            <a:pPr marL="0" indent="0" algn="r" rtl="1">
              <a:buNone/>
            </a:pPr>
            <a:r>
              <a:rPr lang="ar-SY" dirty="0" smtClean="0"/>
              <a:t>هناك عدة أسباب تكمن وراء عدم كون مراجعوا ( مدققوا ) المخاطر ليسوا جزءاً من فريق المشروع :</a:t>
            </a:r>
          </a:p>
          <a:p>
            <a:pPr algn="r" rtl="1"/>
            <a:r>
              <a:rPr lang="ar-SY" dirty="0" smtClean="0"/>
              <a:t>لتوفير مراجعة موضوعية للمخاطر .</a:t>
            </a:r>
          </a:p>
          <a:p>
            <a:pPr algn="r" rtl="1"/>
            <a:r>
              <a:rPr lang="ar-SY" dirty="0" smtClean="0"/>
              <a:t>لتوفير زوج جديد  من العيون لمراجعة عناصر المخاطر من منظور مختلف .</a:t>
            </a:r>
          </a:p>
          <a:p>
            <a:pPr algn="r" rtl="1"/>
            <a:r>
              <a:rPr lang="ar-SY" dirty="0" smtClean="0"/>
              <a:t>يمكن أن يساعد في تحديد المخاطر التي لم تؤخذ بالإعتبار من قبل فريق المشروع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62</a:t>
            </a:fld>
            <a:endParaRPr lang="en-US"/>
          </a:p>
        </p:txBody>
      </p:sp>
    </p:spTree>
    <p:extLst>
      <p:ext uri="{BB962C8B-B14F-4D97-AF65-F5344CB8AC3E}">
        <p14:creationId xmlns:p14="http://schemas.microsoft.com/office/powerpoint/2010/main" val="230377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مراجعات وتفتيش المخاطر </a:t>
            </a:r>
            <a:br>
              <a:rPr lang="ar-SY" dirty="0" smtClean="0"/>
            </a:br>
            <a:r>
              <a:rPr lang="en-US" dirty="0" smtClean="0"/>
              <a:t>Risk Audits and Reviews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05000"/>
            <a:ext cx="7543800" cy="4343400"/>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63</a:t>
            </a:fld>
            <a:endParaRPr lang="en-US"/>
          </a:p>
        </p:txBody>
      </p:sp>
    </p:spTree>
    <p:extLst>
      <p:ext uri="{BB962C8B-B14F-4D97-AF65-F5344CB8AC3E}">
        <p14:creationId xmlns:p14="http://schemas.microsoft.com/office/powerpoint/2010/main" val="230377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إضافية للمخاطر </a:t>
            </a:r>
            <a:br>
              <a:rPr lang="ar-SY" dirty="0" smtClean="0"/>
            </a:br>
            <a:r>
              <a:rPr lang="en-US" dirty="0" smtClean="0"/>
              <a:t>Additional Risk Tools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dirty="0" smtClean="0"/>
              <a:t>التباين وتحليل الاتجاهات  - </a:t>
            </a:r>
            <a:r>
              <a:rPr lang="en-US" dirty="0" smtClean="0"/>
              <a:t>Variance and Trend : </a:t>
            </a:r>
            <a:r>
              <a:rPr lang="ar-SY" dirty="0" smtClean="0"/>
              <a:t>يقارن التحليل النتائج المخطط لها مع النتائج الفعلية . أدوات الفروقات مثل تحليل القيمة المكتسبة يمكن استخدامها لرصد الأداء العام للمشروع . ونتيجة لذلك ، من الممكن توقعات الانحرافات في إنجاز المشروع من حيث أهداف التكلفة الجدول الزمني .</a:t>
            </a:r>
          </a:p>
          <a:p>
            <a:pPr algn="r" rtl="1"/>
            <a:r>
              <a:rPr lang="ar-SY" dirty="0" smtClean="0"/>
              <a:t>قياس الأداء الفني - </a:t>
            </a:r>
            <a:r>
              <a:rPr lang="en-US" dirty="0" smtClean="0"/>
              <a:t>Technical Performance Measurement : </a:t>
            </a:r>
            <a:r>
              <a:rPr lang="ar-SY" dirty="0" smtClean="0"/>
              <a:t>يقارن الإنجازات التقنية أثناء تنفيذ المشروع مع الجدول الزمني وخطة  إدارة الجدول الزمني وخطة المشروع مع الإنجاز الفني . يتم أخذ القياسات القابلة للقياس الكمي ومقارنتها مع النتائج الفعلية .</a:t>
            </a:r>
          </a:p>
          <a:p>
            <a:pPr algn="r" rtl="1"/>
            <a:r>
              <a:rPr lang="ar-SY" dirty="0" smtClean="0"/>
              <a:t>تحليل الاحتياطي - </a:t>
            </a:r>
            <a:r>
              <a:rPr lang="en-US" dirty="0" smtClean="0"/>
              <a:t>Reserve Analysis : </a:t>
            </a:r>
            <a:r>
              <a:rPr lang="ar-SY" dirty="0" smtClean="0"/>
              <a:t>يقارن كمية احتياطيات الطوارئ المتبقية مع مقدار ما تبقى من المخاطر في أي وقت في المشروع .</a:t>
            </a:r>
          </a:p>
        </p:txBody>
      </p:sp>
      <p:sp>
        <p:nvSpPr>
          <p:cNvPr id="4" name="Slide Number Placeholder 3"/>
          <p:cNvSpPr>
            <a:spLocks noGrp="1"/>
          </p:cNvSpPr>
          <p:nvPr>
            <p:ph type="sldNum" sz="quarter" idx="12"/>
          </p:nvPr>
        </p:nvSpPr>
        <p:spPr/>
        <p:txBody>
          <a:bodyPr/>
          <a:lstStyle/>
          <a:p>
            <a:fld id="{5F9C30FA-506B-4469-9B50-526BD940CB9B}" type="slidenum">
              <a:rPr lang="en-US" smtClean="0"/>
              <a:t>64</a:t>
            </a:fld>
            <a:endParaRPr lang="en-US"/>
          </a:p>
        </p:txBody>
      </p:sp>
    </p:spTree>
    <p:extLst>
      <p:ext uri="{BB962C8B-B14F-4D97-AF65-F5344CB8AC3E}">
        <p14:creationId xmlns:p14="http://schemas.microsoft.com/office/powerpoint/2010/main" val="2953265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الحلول </a:t>
            </a:r>
            <a:br>
              <a:rPr lang="ar-SY" dirty="0" smtClean="0"/>
            </a:br>
            <a:r>
              <a:rPr lang="en-US" dirty="0" smtClean="0"/>
              <a:t>Workarounds </a:t>
            </a:r>
            <a:endParaRPr lang="en-US" dirty="0"/>
          </a:p>
        </p:txBody>
      </p:sp>
      <p:sp>
        <p:nvSpPr>
          <p:cNvPr id="3" name="Content Placeholder 2"/>
          <p:cNvSpPr>
            <a:spLocks noGrp="1"/>
          </p:cNvSpPr>
          <p:nvPr>
            <p:ph idx="1"/>
          </p:nvPr>
        </p:nvSpPr>
        <p:spPr/>
        <p:txBody>
          <a:bodyPr/>
          <a:lstStyle/>
          <a:p>
            <a:pPr algn="r" rtl="1"/>
            <a:r>
              <a:rPr lang="ar-SY" dirty="0" smtClean="0"/>
              <a:t>تعمل الحلول – </a:t>
            </a:r>
            <a:r>
              <a:rPr lang="en-US" dirty="0" smtClean="0"/>
              <a:t>Workarounds </a:t>
            </a:r>
            <a:r>
              <a:rPr lang="ar-SY" dirty="0" smtClean="0"/>
              <a:t>عادة عند عدم وجود أي خطة للطوارئ ، ويتم تنفيذها عموماً على الطاير        لمعالجة بعض الأحداث غير المخطط لها . نتيجة لتنفيذ الحلول - </a:t>
            </a:r>
            <a:r>
              <a:rPr lang="en-US" dirty="0" smtClean="0"/>
              <a:t>Workarounds </a:t>
            </a:r>
            <a:r>
              <a:rPr lang="ar-SY" dirty="0" smtClean="0"/>
              <a:t>يمكن تحديد وجود مخاطر غير مكتشفة يمكن معالجتها عن طريق خطط الطوارئ والخطط البديلة – </a:t>
            </a:r>
            <a:r>
              <a:rPr lang="en-US" dirty="0" smtClean="0"/>
              <a:t>fallback .</a:t>
            </a:r>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65</a:t>
            </a:fld>
            <a:endParaRPr lang="en-US"/>
          </a:p>
        </p:txBody>
      </p:sp>
    </p:spTree>
    <p:extLst>
      <p:ext uri="{BB962C8B-B14F-4D97-AF65-F5344CB8AC3E}">
        <p14:creationId xmlns:p14="http://schemas.microsoft.com/office/powerpoint/2010/main" val="1498324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ملخص </a:t>
            </a:r>
            <a:br>
              <a:rPr lang="ar-SY" dirty="0" smtClean="0"/>
            </a:br>
            <a:r>
              <a:rPr lang="en-US" dirty="0" smtClean="0"/>
              <a:t>In Summary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dirty="0" smtClean="0"/>
              <a:t>ناقش هذا القسم إدارة المخاطر ، بما في ذلك :</a:t>
            </a:r>
          </a:p>
          <a:p>
            <a:pPr algn="r" rtl="1"/>
            <a:r>
              <a:rPr lang="ar-SY" dirty="0" smtClean="0"/>
              <a:t>الاستفادة من استخدام هيكل تجزئة المخاطر .</a:t>
            </a:r>
          </a:p>
          <a:p>
            <a:pPr algn="r" rtl="1"/>
            <a:r>
              <a:rPr lang="ar-SY" dirty="0" smtClean="0"/>
              <a:t>تقنيات جمع المعلومات : العصف الذهني ، وتقنية دلفي ، وإجراء المقابلات ، تحديد السبب الجذري ، وتحليل </a:t>
            </a:r>
            <a:r>
              <a:rPr lang="en-US" dirty="0" smtClean="0"/>
              <a:t>SWOT .</a:t>
            </a:r>
          </a:p>
          <a:p>
            <a:pPr algn="r" rtl="1"/>
            <a:r>
              <a:rPr lang="ar-SY" dirty="0" smtClean="0"/>
              <a:t>أهمية ومكونات سجل المخاطر .</a:t>
            </a:r>
          </a:p>
          <a:p>
            <a:pPr algn="r" rtl="1"/>
            <a:r>
              <a:rPr lang="ar-SY" dirty="0" smtClean="0"/>
              <a:t>استخدام شجرة القرار ومحاكاة مونتي كارلو وتقييم الأثر الكمي لكل بند من المخاطر .</a:t>
            </a:r>
          </a:p>
          <a:p>
            <a:pPr algn="r" rtl="1"/>
            <a:r>
              <a:rPr lang="ar-SY" dirty="0" smtClean="0"/>
              <a:t>اتخاذ قرار بشأن أفضل استراتيجية الاستجابة للمخاطر : التجنب ، والنقل ، والتخفيف ، الاستغلال ، والمشاركة ، والتعزيز ، أو قبول الأحداث الخطرة .</a:t>
            </a:r>
          </a:p>
          <a:p>
            <a:pPr algn="r" rtl="1"/>
            <a:r>
              <a:rPr lang="ar-SY" dirty="0" smtClean="0"/>
              <a:t>الغرض من عمليات تدقيق الاستجابة للمخاطر .</a:t>
            </a:r>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66</a:t>
            </a:fld>
            <a:endParaRPr lang="en-US"/>
          </a:p>
        </p:txBody>
      </p:sp>
    </p:spTree>
    <p:extLst>
      <p:ext uri="{BB962C8B-B14F-4D97-AF65-F5344CB8AC3E}">
        <p14:creationId xmlns:p14="http://schemas.microsoft.com/office/powerpoint/2010/main" val="1165534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Risk Event</a:t>
            </a:r>
            <a:br>
              <a:rPr lang="en-US" dirty="0" smtClean="0"/>
            </a:br>
            <a:r>
              <a:rPr lang="ar-SA" dirty="0" smtClean="0"/>
              <a:t>الحدث الخطر</a:t>
            </a:r>
            <a:endParaRPr lang="ar-SA" dirty="0"/>
          </a:p>
        </p:txBody>
      </p:sp>
      <p:sp>
        <p:nvSpPr>
          <p:cNvPr id="3" name="عنصر نائب للمحتوى 2"/>
          <p:cNvSpPr>
            <a:spLocks noGrp="1"/>
          </p:cNvSpPr>
          <p:nvPr>
            <p:ph sz="half" idx="1"/>
          </p:nvPr>
        </p:nvSpPr>
        <p:spPr>
          <a:xfrm>
            <a:off x="457200" y="1600200"/>
            <a:ext cx="4038600" cy="4800600"/>
          </a:xfrm>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A discrete possible future occurrence that may affect the project for better or worst.</a:t>
            </a:r>
          </a:p>
          <a:p>
            <a:pPr eaLnBrk="1" fontAlgn="auto" hangingPunct="1">
              <a:spcAft>
                <a:spcPts val="0"/>
              </a:spcAft>
              <a:buFont typeface="Arial" pitchFamily="34" charset="0"/>
              <a:buChar char="•"/>
              <a:defRPr/>
            </a:pPr>
            <a:r>
              <a:rPr lang="en-US" b="1" dirty="0" smtClean="0"/>
              <a:t>Can have :</a:t>
            </a:r>
          </a:p>
          <a:p>
            <a:pPr lvl="1" eaLnBrk="1" fontAlgn="auto" hangingPunct="1">
              <a:spcAft>
                <a:spcPts val="0"/>
              </a:spcAft>
              <a:buFont typeface="Arial" pitchFamily="34" charset="0"/>
              <a:buChar char="–"/>
              <a:defRPr/>
            </a:pPr>
            <a:r>
              <a:rPr lang="en-US" dirty="0" smtClean="0">
                <a:solidFill>
                  <a:srgbClr val="C00000"/>
                </a:solidFill>
              </a:rPr>
              <a:t>Positive outcome (Opportunities).</a:t>
            </a:r>
          </a:p>
          <a:p>
            <a:pPr lvl="1" eaLnBrk="1" fontAlgn="auto" hangingPunct="1">
              <a:spcAft>
                <a:spcPts val="0"/>
              </a:spcAft>
              <a:buFont typeface="Arial" pitchFamily="34" charset="0"/>
              <a:buChar char="–"/>
              <a:defRPr/>
            </a:pPr>
            <a:r>
              <a:rPr lang="en-US" dirty="0" smtClean="0">
                <a:solidFill>
                  <a:srgbClr val="C00000"/>
                </a:solidFill>
              </a:rPr>
              <a:t>Negative outcome ( Risks).</a:t>
            </a:r>
          </a:p>
          <a:p>
            <a:pPr eaLnBrk="1" fontAlgn="auto" hangingPunct="1">
              <a:spcAft>
                <a:spcPts val="0"/>
              </a:spcAft>
              <a:buFont typeface="Arial" pitchFamily="34" charset="0"/>
              <a:buChar char="•"/>
              <a:defRPr/>
            </a:pPr>
            <a:r>
              <a:rPr lang="en-US" b="1" dirty="0" smtClean="0"/>
              <a:t>Can be evaluated by combining its probability of occurrence with the value of risk event.</a:t>
            </a:r>
            <a:endParaRPr lang="ar-SA" b="1" dirty="0"/>
          </a:p>
        </p:txBody>
      </p:sp>
      <p:sp>
        <p:nvSpPr>
          <p:cNvPr id="5" name="Content Placeholder 4"/>
          <p:cNvSpPr>
            <a:spLocks noGrp="1"/>
          </p:cNvSpPr>
          <p:nvPr>
            <p:ph sz="half" idx="2"/>
          </p:nvPr>
        </p:nvSpPr>
        <p:spPr>
          <a:xfrm>
            <a:off x="4648200" y="1600200"/>
            <a:ext cx="4038600" cy="4800600"/>
          </a:xfrm>
        </p:spPr>
        <p:txBody>
          <a:bodyPr rtlCol="0">
            <a:normAutofit fontScale="92500" lnSpcReduction="20000"/>
          </a:bodyPr>
          <a:lstStyle/>
          <a:p>
            <a:pPr eaLnBrk="1" fontAlgn="auto" hangingPunct="1">
              <a:spcAft>
                <a:spcPts val="0"/>
              </a:spcAft>
              <a:buFont typeface="Arial" pitchFamily="34" charset="0"/>
              <a:buChar char="•"/>
              <a:defRPr/>
            </a:pPr>
            <a:r>
              <a:rPr lang="ar-SA" sz="3200" dirty="0" smtClean="0"/>
              <a:t>امكانية متميزة لحدوث حدث ما في المستقبل ذلك الحدث من الممكن أن يؤثر في المشروع بصورة جيدة أو سيئة .</a:t>
            </a:r>
          </a:p>
          <a:p>
            <a:pPr eaLnBrk="1" fontAlgn="auto" hangingPunct="1">
              <a:spcAft>
                <a:spcPts val="0"/>
              </a:spcAft>
              <a:buFont typeface="Arial" pitchFamily="34" charset="0"/>
              <a:buChar char="•"/>
              <a:defRPr/>
            </a:pPr>
            <a:r>
              <a:rPr lang="ar-SA" sz="3200" dirty="0" smtClean="0"/>
              <a:t>يمكن أن يكون له :</a:t>
            </a:r>
          </a:p>
          <a:p>
            <a:pPr lvl="1" eaLnBrk="1" fontAlgn="auto" hangingPunct="1">
              <a:spcAft>
                <a:spcPts val="0"/>
              </a:spcAft>
              <a:buFont typeface="Arial" pitchFamily="34" charset="0"/>
              <a:buChar char="–"/>
              <a:defRPr/>
            </a:pPr>
            <a:r>
              <a:rPr lang="ar-SA" sz="2800" dirty="0" smtClean="0">
                <a:solidFill>
                  <a:srgbClr val="C00000"/>
                </a:solidFill>
              </a:rPr>
              <a:t>نتائج ايجابية (فرصة) .</a:t>
            </a:r>
          </a:p>
          <a:p>
            <a:pPr lvl="1" eaLnBrk="1" fontAlgn="auto" hangingPunct="1">
              <a:spcAft>
                <a:spcPts val="0"/>
              </a:spcAft>
              <a:buFont typeface="Arial" pitchFamily="34" charset="0"/>
              <a:buChar char="–"/>
              <a:defRPr/>
            </a:pPr>
            <a:r>
              <a:rPr lang="ar-SA" sz="2800" dirty="0" smtClean="0">
                <a:solidFill>
                  <a:srgbClr val="C00000"/>
                </a:solidFill>
              </a:rPr>
              <a:t>نتائج سلبية (مخاطرة) .</a:t>
            </a:r>
          </a:p>
          <a:p>
            <a:pPr eaLnBrk="1" fontAlgn="auto" hangingPunct="1">
              <a:spcAft>
                <a:spcPts val="0"/>
              </a:spcAft>
              <a:buFont typeface="Arial" pitchFamily="34" charset="0"/>
              <a:buChar char="•"/>
              <a:defRPr/>
            </a:pPr>
            <a:r>
              <a:rPr lang="ar-SA" sz="3200" dirty="0" smtClean="0"/>
              <a:t>يمكن أن يقيم بجمع احتمال حدوثه مع قيمة الحدث الخطر</a:t>
            </a:r>
            <a:r>
              <a:rPr lang="en-US" sz="3200" dirty="0" smtClean="0"/>
              <a:t>. </a:t>
            </a:r>
            <a:endParaRPr lang="ar-SA" sz="3200" dirty="0"/>
          </a:p>
        </p:txBody>
      </p:sp>
      <p:sp>
        <p:nvSpPr>
          <p:cNvPr id="4" name="عنصر نائب لرقم الشريحة 3"/>
          <p:cNvSpPr>
            <a:spLocks noGrp="1"/>
          </p:cNvSpPr>
          <p:nvPr>
            <p:ph type="sldNum" sz="quarter" idx="12"/>
          </p:nvPr>
        </p:nvSpPr>
        <p:spPr/>
        <p:txBody>
          <a:bodyPr/>
          <a:lstStyle/>
          <a:p>
            <a:pPr>
              <a:defRPr/>
            </a:pPr>
            <a:fld id="{1B06A1CB-6CAF-402A-861F-21A7F73DC5D9}" type="slidenum">
              <a:rPr lang="en-US"/>
              <a:pPr>
                <a:defRPr/>
              </a:pPr>
              <a:t>67</a:t>
            </a:fld>
            <a:endParaRPr lang="en-US" dirty="0"/>
          </a:p>
        </p:txBody>
      </p:sp>
    </p:spTree>
    <p:extLst>
      <p:ext uri="{BB962C8B-B14F-4D97-AF65-F5344CB8AC3E}">
        <p14:creationId xmlns:p14="http://schemas.microsoft.com/office/powerpoint/2010/main" val="18885073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Why Do We Have Risks In Projects</a:t>
            </a:r>
            <a:br>
              <a:rPr lang="en-US" dirty="0" smtClean="0"/>
            </a:br>
            <a:r>
              <a:rPr lang="ar-SA" dirty="0" smtClean="0"/>
              <a:t>لماذا لدينا مخاطر في المشروع</a:t>
            </a:r>
            <a:endParaRPr lang="ar-SA" dirty="0"/>
          </a:p>
        </p:txBody>
      </p:sp>
      <p:sp>
        <p:nvSpPr>
          <p:cNvPr id="3075" name="عنصر نائب للمحتوى 2"/>
          <p:cNvSpPr>
            <a:spLocks noGrp="1"/>
          </p:cNvSpPr>
          <p:nvPr>
            <p:ph sz="half" idx="1"/>
          </p:nvPr>
        </p:nvSpPr>
        <p:spPr/>
        <p:txBody>
          <a:bodyPr/>
          <a:lstStyle/>
          <a:p>
            <a:pPr eaLnBrk="1" hangingPunct="1">
              <a:buFont typeface="Arial" charset="0"/>
              <a:buNone/>
            </a:pPr>
            <a:r>
              <a:rPr lang="en-US" b="1" smtClean="0"/>
              <a:t>Every projects has risks.</a:t>
            </a:r>
          </a:p>
          <a:p>
            <a:pPr eaLnBrk="1" hangingPunct="1"/>
            <a:r>
              <a:rPr lang="en-US" b="1" smtClean="0"/>
              <a:t>Changing business environment.</a:t>
            </a:r>
          </a:p>
          <a:p>
            <a:pPr eaLnBrk="1" hangingPunct="1"/>
            <a:r>
              <a:rPr lang="en-US" b="1" smtClean="0"/>
              <a:t>Risky opportunities.</a:t>
            </a:r>
          </a:p>
          <a:p>
            <a:pPr eaLnBrk="1" hangingPunct="1"/>
            <a:r>
              <a:rPr lang="en-US" b="1" smtClean="0"/>
              <a:t>Risky decisions.</a:t>
            </a:r>
          </a:p>
          <a:p>
            <a:pPr eaLnBrk="1" hangingPunct="1"/>
            <a:r>
              <a:rPr lang="en-US" b="1" smtClean="0"/>
              <a:t>Past experience may not repeat.</a:t>
            </a:r>
          </a:p>
          <a:p>
            <a:pPr eaLnBrk="1" hangingPunct="1">
              <a:buFont typeface="Arial" charset="0"/>
              <a:buNone/>
            </a:pPr>
            <a:endParaRPr lang="ar-SA" b="1" smtClean="0"/>
          </a:p>
        </p:txBody>
      </p:sp>
      <p:sp>
        <p:nvSpPr>
          <p:cNvPr id="3076" name="Content Placeholder 5"/>
          <p:cNvSpPr>
            <a:spLocks noGrp="1"/>
          </p:cNvSpPr>
          <p:nvPr>
            <p:ph sz="half" idx="2"/>
          </p:nvPr>
        </p:nvSpPr>
        <p:spPr/>
        <p:txBody>
          <a:bodyPr/>
          <a:lstStyle/>
          <a:p>
            <a:pPr eaLnBrk="1" hangingPunct="1">
              <a:buFont typeface="Arial" charset="0"/>
              <a:buNone/>
            </a:pPr>
            <a:r>
              <a:rPr lang="ar-SA" sz="3200" smtClean="0"/>
              <a:t>كل مشروع فيه مخاطر .</a:t>
            </a:r>
          </a:p>
          <a:p>
            <a:pPr eaLnBrk="1" hangingPunct="1"/>
            <a:r>
              <a:rPr lang="ar-SA" sz="3200" smtClean="0"/>
              <a:t>تغيير بيئة العمل التجاري .</a:t>
            </a:r>
          </a:p>
          <a:p>
            <a:pPr eaLnBrk="1" hangingPunct="1"/>
            <a:r>
              <a:rPr lang="ar-SA" sz="3200" smtClean="0"/>
              <a:t>الفرص الخطرة .</a:t>
            </a:r>
          </a:p>
          <a:p>
            <a:pPr eaLnBrk="1" hangingPunct="1"/>
            <a:r>
              <a:rPr lang="ar-SA" sz="3200" smtClean="0"/>
              <a:t>القرارات الخطرة .</a:t>
            </a:r>
          </a:p>
          <a:p>
            <a:pPr eaLnBrk="1" hangingPunct="1"/>
            <a:r>
              <a:rPr lang="ar-SA" sz="3200" smtClean="0"/>
              <a:t>ربما لا تتكرر الخبرات السابقة.</a:t>
            </a:r>
          </a:p>
        </p:txBody>
      </p:sp>
      <p:sp>
        <p:nvSpPr>
          <p:cNvPr id="5" name="عنصر نائب لرقم الشريحة 4"/>
          <p:cNvSpPr>
            <a:spLocks noGrp="1"/>
          </p:cNvSpPr>
          <p:nvPr>
            <p:ph type="sldNum" sz="quarter" idx="12"/>
          </p:nvPr>
        </p:nvSpPr>
        <p:spPr/>
        <p:txBody>
          <a:bodyPr/>
          <a:lstStyle/>
          <a:p>
            <a:pPr>
              <a:defRPr/>
            </a:pPr>
            <a:fld id="{617B859D-A6C5-4B9D-9298-41DEA89738A3}" type="slidenum">
              <a:rPr lang="en-US"/>
              <a:pPr>
                <a:defRPr/>
              </a:pPr>
              <a:t>68</a:t>
            </a:fld>
            <a:endParaRPr lang="en-US" dirty="0"/>
          </a:p>
        </p:txBody>
      </p:sp>
      <p:sp>
        <p:nvSpPr>
          <p:cNvPr id="4" name="مربع نص 3"/>
          <p:cNvSpPr txBox="1"/>
          <p:nvPr/>
        </p:nvSpPr>
        <p:spPr>
          <a:xfrm>
            <a:off x="533400" y="5384800"/>
            <a:ext cx="4038600" cy="101600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fontAlgn="auto">
              <a:spcBef>
                <a:spcPts val="0"/>
              </a:spcBef>
              <a:spcAft>
                <a:spcPts val="0"/>
              </a:spcAft>
              <a:defRPr/>
            </a:pPr>
            <a:r>
              <a:rPr lang="en-US" sz="2000" b="1" dirty="0">
                <a:effectLst>
                  <a:outerShdw blurRad="38100" dist="38100" dir="2700000" algn="tl">
                    <a:srgbClr val="000000">
                      <a:alpha val="43137"/>
                    </a:srgbClr>
                  </a:outerShdw>
                </a:effectLst>
              </a:rPr>
              <a:t>Projects Are :</a:t>
            </a:r>
          </a:p>
          <a:p>
            <a:pPr marL="1257300" lvl="2" indent="-342900" fontAlgn="auto">
              <a:spcBef>
                <a:spcPts val="0"/>
              </a:spcBef>
              <a:spcAft>
                <a:spcPts val="0"/>
              </a:spcAft>
              <a:buFont typeface="+mj-lt"/>
              <a:buAutoNum type="arabicPeriod"/>
              <a:defRPr/>
            </a:pPr>
            <a:r>
              <a:rPr lang="en-US" sz="2000" b="1" dirty="0">
                <a:effectLst>
                  <a:outerShdw blurRad="38100" dist="38100" dir="2700000" algn="tl">
                    <a:srgbClr val="000000">
                      <a:alpha val="43137"/>
                    </a:srgbClr>
                  </a:outerShdw>
                </a:effectLst>
              </a:rPr>
              <a:t>Temporary</a:t>
            </a:r>
          </a:p>
          <a:p>
            <a:pPr marL="1257300" lvl="2" indent="-342900" fontAlgn="auto">
              <a:spcBef>
                <a:spcPts val="0"/>
              </a:spcBef>
              <a:spcAft>
                <a:spcPts val="0"/>
              </a:spcAft>
              <a:buFont typeface="+mj-lt"/>
              <a:buAutoNum type="arabicPeriod"/>
              <a:defRPr/>
            </a:pPr>
            <a:r>
              <a:rPr lang="en-US" sz="2000" b="1" dirty="0">
                <a:effectLst>
                  <a:outerShdw blurRad="38100" dist="38100" dir="2700000" algn="tl">
                    <a:srgbClr val="000000">
                      <a:alpha val="43137"/>
                    </a:srgbClr>
                  </a:outerShdw>
                </a:effectLst>
              </a:rPr>
              <a:t>Unique</a:t>
            </a:r>
            <a:endParaRPr lang="ar-SA" sz="2000" b="1" dirty="0">
              <a:effectLst>
                <a:outerShdw blurRad="38100" dist="38100" dir="2700000" algn="tl">
                  <a:srgbClr val="000000">
                    <a:alpha val="43137"/>
                  </a:srgbClr>
                </a:outerShdw>
              </a:effectLst>
            </a:endParaRPr>
          </a:p>
        </p:txBody>
      </p:sp>
      <p:sp>
        <p:nvSpPr>
          <p:cNvPr id="7" name="مربع نص 3"/>
          <p:cNvSpPr txBox="1"/>
          <p:nvPr/>
        </p:nvSpPr>
        <p:spPr>
          <a:xfrm>
            <a:off x="4648200" y="5384800"/>
            <a:ext cx="4038600" cy="101600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r" rtl="1" fontAlgn="auto">
              <a:spcBef>
                <a:spcPts val="0"/>
              </a:spcBef>
              <a:spcAft>
                <a:spcPts val="0"/>
              </a:spcAft>
              <a:defRPr/>
            </a:pPr>
            <a:r>
              <a:rPr lang="ar-SA" sz="2000" b="1" dirty="0">
                <a:effectLst>
                  <a:outerShdw blurRad="38100" dist="38100" dir="2700000" algn="tl">
                    <a:srgbClr val="000000">
                      <a:alpha val="43137"/>
                    </a:srgbClr>
                  </a:outerShdw>
                </a:effectLst>
              </a:rPr>
              <a:t>المشاريع هي :</a:t>
            </a:r>
            <a:endParaRPr lang="en-US" sz="2000" b="1" dirty="0">
              <a:effectLst>
                <a:outerShdw blurRad="38100" dist="38100" dir="2700000" algn="tl">
                  <a:srgbClr val="000000">
                    <a:alpha val="43137"/>
                  </a:srgbClr>
                </a:outerShdw>
              </a:effectLst>
            </a:endParaRPr>
          </a:p>
          <a:p>
            <a:pPr marL="1257300" lvl="2" indent="-342900" algn="r" rtl="1" fontAlgn="auto">
              <a:spcBef>
                <a:spcPts val="0"/>
              </a:spcBef>
              <a:spcAft>
                <a:spcPts val="0"/>
              </a:spcAft>
              <a:buFont typeface="+mj-lt"/>
              <a:buAutoNum type="arabicPeriod"/>
              <a:defRPr/>
            </a:pPr>
            <a:r>
              <a:rPr lang="ar-SA" sz="2000" b="1" dirty="0">
                <a:effectLst>
                  <a:outerShdw blurRad="38100" dist="38100" dir="2700000" algn="tl">
                    <a:srgbClr val="000000">
                      <a:alpha val="43137"/>
                    </a:srgbClr>
                  </a:outerShdw>
                </a:effectLst>
              </a:rPr>
              <a:t>مؤقتة .</a:t>
            </a:r>
            <a:endParaRPr lang="en-US" sz="2000" b="1" dirty="0">
              <a:effectLst>
                <a:outerShdw blurRad="38100" dist="38100" dir="2700000" algn="tl">
                  <a:srgbClr val="000000">
                    <a:alpha val="43137"/>
                  </a:srgbClr>
                </a:outerShdw>
              </a:effectLst>
            </a:endParaRPr>
          </a:p>
          <a:p>
            <a:pPr marL="1257300" lvl="2" indent="-342900" algn="r" rtl="1" fontAlgn="auto">
              <a:spcBef>
                <a:spcPts val="0"/>
              </a:spcBef>
              <a:spcAft>
                <a:spcPts val="0"/>
              </a:spcAft>
              <a:buFont typeface="+mj-lt"/>
              <a:buAutoNum type="arabicPeriod"/>
              <a:defRPr/>
            </a:pPr>
            <a:r>
              <a:rPr lang="ar-SA" sz="2000" b="1" dirty="0">
                <a:effectLst>
                  <a:outerShdw blurRad="38100" dist="38100" dir="2700000" algn="tl">
                    <a:srgbClr val="000000">
                      <a:alpha val="43137"/>
                    </a:srgbClr>
                  </a:outerShdw>
                </a:effectLst>
              </a:rPr>
              <a:t>فريدة .</a:t>
            </a:r>
          </a:p>
        </p:txBody>
      </p:sp>
    </p:spTree>
    <p:extLst>
      <p:ext uri="{BB962C8B-B14F-4D97-AF65-F5344CB8AC3E}">
        <p14:creationId xmlns:p14="http://schemas.microsoft.com/office/powerpoint/2010/main" val="985025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Benefits of Risk Management</a:t>
            </a:r>
            <a:br>
              <a:rPr lang="en-US" dirty="0" smtClean="0"/>
            </a:br>
            <a:r>
              <a:rPr lang="ar-SA" dirty="0" smtClean="0"/>
              <a:t>فوائد ادارة المخاطر</a:t>
            </a:r>
            <a:endParaRPr lang="ar-SA" dirty="0"/>
          </a:p>
        </p:txBody>
      </p:sp>
      <p:sp>
        <p:nvSpPr>
          <p:cNvPr id="3" name="عنصر نائب للمحتوى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Prevent surprises and problems.</a:t>
            </a:r>
          </a:p>
          <a:p>
            <a:pPr eaLnBrk="1" fontAlgn="auto" hangingPunct="1">
              <a:spcAft>
                <a:spcPts val="0"/>
              </a:spcAft>
              <a:buFont typeface="Arial" pitchFamily="34" charset="0"/>
              <a:buChar char="•"/>
              <a:defRPr/>
            </a:pPr>
            <a:r>
              <a:rPr lang="en-US" b="1" dirty="0" smtClean="0"/>
              <a:t>Prevent management by crises.</a:t>
            </a:r>
          </a:p>
          <a:p>
            <a:pPr eaLnBrk="1" fontAlgn="auto" hangingPunct="1">
              <a:spcAft>
                <a:spcPts val="0"/>
              </a:spcAft>
              <a:buFont typeface="Arial" pitchFamily="34" charset="0"/>
              <a:buChar char="•"/>
              <a:defRPr/>
            </a:pPr>
            <a:r>
              <a:rPr lang="en-US" b="1" dirty="0" smtClean="0"/>
              <a:t>Increase probabilities of project success.</a:t>
            </a:r>
          </a:p>
          <a:p>
            <a:pPr eaLnBrk="1" fontAlgn="auto" hangingPunct="1">
              <a:spcAft>
                <a:spcPts val="0"/>
              </a:spcAft>
              <a:buFont typeface="Arial" pitchFamily="34" charset="0"/>
              <a:buChar char="•"/>
              <a:defRPr/>
            </a:pPr>
            <a:r>
              <a:rPr lang="en-US" b="1" dirty="0" smtClean="0"/>
              <a:t>Increase profitability.</a:t>
            </a:r>
          </a:p>
          <a:p>
            <a:pPr eaLnBrk="1" fontAlgn="auto" hangingPunct="1">
              <a:spcAft>
                <a:spcPts val="0"/>
              </a:spcAft>
              <a:buFont typeface="Arial" pitchFamily="34" charset="0"/>
              <a:buChar char="•"/>
              <a:defRPr/>
            </a:pPr>
            <a:r>
              <a:rPr lang="en-US" b="1" dirty="0" smtClean="0"/>
              <a:t>Decrease overall project variances.</a:t>
            </a:r>
          </a:p>
          <a:p>
            <a:pPr eaLnBrk="1" fontAlgn="auto" hangingPunct="1">
              <a:spcAft>
                <a:spcPts val="0"/>
              </a:spcAft>
              <a:buFont typeface="Arial" pitchFamily="34" charset="0"/>
              <a:buChar char="•"/>
              <a:defRPr/>
            </a:pPr>
            <a:r>
              <a:rPr lang="en-US" b="1" dirty="0" smtClean="0"/>
              <a:t>Gain competitive advantages.</a:t>
            </a:r>
            <a:endParaRPr lang="ar-SA" b="1" dirty="0"/>
          </a:p>
        </p:txBody>
      </p:sp>
      <p:sp>
        <p:nvSpPr>
          <p:cNvPr id="4100" name="Content Placeholder 4"/>
          <p:cNvSpPr>
            <a:spLocks noGrp="1"/>
          </p:cNvSpPr>
          <p:nvPr>
            <p:ph sz="half" idx="2"/>
          </p:nvPr>
        </p:nvSpPr>
        <p:spPr/>
        <p:txBody>
          <a:bodyPr/>
          <a:lstStyle/>
          <a:p>
            <a:pPr eaLnBrk="1" hangingPunct="1"/>
            <a:r>
              <a:rPr lang="ar-SA" sz="3000" smtClean="0"/>
              <a:t>تمنع المفاجآت والمشاكل </a:t>
            </a:r>
            <a:r>
              <a:rPr lang="ar-SY" sz="3000" smtClean="0"/>
              <a:t>.</a:t>
            </a:r>
            <a:endParaRPr lang="ar-SA" sz="3000" smtClean="0"/>
          </a:p>
          <a:p>
            <a:pPr eaLnBrk="1" hangingPunct="1"/>
            <a:r>
              <a:rPr lang="ar-SA" sz="3000" smtClean="0"/>
              <a:t>تمنع ادارة ال</a:t>
            </a:r>
            <a:r>
              <a:rPr lang="ar-SY" sz="3000" smtClean="0"/>
              <a:t>أ</a:t>
            </a:r>
            <a:r>
              <a:rPr lang="ar-SA" sz="3000" smtClean="0"/>
              <a:t>زمات .</a:t>
            </a:r>
          </a:p>
          <a:p>
            <a:pPr eaLnBrk="1" hangingPunct="1"/>
            <a:r>
              <a:rPr lang="ar-SA" sz="3000" smtClean="0"/>
              <a:t>تزيد احتمالات نجاح المشروع.</a:t>
            </a:r>
          </a:p>
          <a:p>
            <a:pPr eaLnBrk="1" hangingPunct="1"/>
            <a:r>
              <a:rPr lang="ar-SA" sz="3000" smtClean="0"/>
              <a:t>تزيد الربحية .</a:t>
            </a:r>
          </a:p>
          <a:p>
            <a:pPr eaLnBrk="1" hangingPunct="1"/>
            <a:r>
              <a:rPr lang="ar-SA" sz="3000" smtClean="0"/>
              <a:t>تنقص الاختلافات (التباينات) الكلية للمشروع .</a:t>
            </a:r>
          </a:p>
          <a:p>
            <a:pPr eaLnBrk="1" hangingPunct="1"/>
            <a:r>
              <a:rPr lang="ar-SA" sz="3000" smtClean="0"/>
              <a:t>تمنح ميزات تنافسية .</a:t>
            </a:r>
          </a:p>
        </p:txBody>
      </p:sp>
      <p:sp>
        <p:nvSpPr>
          <p:cNvPr id="4" name="عنصر نائب لرقم الشريحة 3"/>
          <p:cNvSpPr>
            <a:spLocks noGrp="1"/>
          </p:cNvSpPr>
          <p:nvPr>
            <p:ph type="sldNum" sz="quarter" idx="12"/>
          </p:nvPr>
        </p:nvSpPr>
        <p:spPr/>
        <p:txBody>
          <a:bodyPr/>
          <a:lstStyle/>
          <a:p>
            <a:pPr>
              <a:defRPr/>
            </a:pPr>
            <a:fld id="{B3356F2B-7358-4D69-A24E-6AE37EB66C9D}" type="slidenum">
              <a:rPr lang="en-US"/>
              <a:pPr>
                <a:defRPr/>
              </a:pPr>
              <a:t>69</a:t>
            </a:fld>
            <a:endParaRPr lang="en-US" dirty="0"/>
          </a:p>
        </p:txBody>
      </p:sp>
    </p:spTree>
    <p:extLst>
      <p:ext uri="{BB962C8B-B14F-4D97-AF65-F5344CB8AC3E}">
        <p14:creationId xmlns:p14="http://schemas.microsoft.com/office/powerpoint/2010/main" val="271742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مخاطر المشروع </a:t>
            </a:r>
            <a:r>
              <a:rPr lang="en-US" dirty="0" smtClean="0"/>
              <a:t/>
            </a:r>
            <a:br>
              <a:rPr lang="en-US" dirty="0" smtClean="0"/>
            </a:br>
            <a:r>
              <a:rPr lang="ar-SY" dirty="0" smtClean="0"/>
              <a:t> </a:t>
            </a:r>
            <a:r>
              <a:rPr lang="en-US" dirty="0" smtClean="0"/>
              <a:t>Project Risk Management </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algn="r" rtl="1"/>
            <a:r>
              <a:rPr lang="ar-SY" sz="2400" dirty="0" smtClean="0"/>
              <a:t>تشمل إدارة المخاطر وعمليات إدارة المخاطر : التخطيط ، وتحديد المخاطر ، أداء التحليل النوعي والكمي للمخاطر ، والتخطيط للاستجابات للمخاطر ، وأخيراً رصد ومراقبة المخاطر في المشروع .</a:t>
            </a:r>
          </a:p>
          <a:p>
            <a:pPr algn="r" rtl="1"/>
            <a:r>
              <a:rPr lang="ar-SY" sz="2400" dirty="0" smtClean="0"/>
              <a:t>تحدث المخاطر دائماً في المستقبل .</a:t>
            </a:r>
          </a:p>
          <a:p>
            <a:pPr algn="r" rtl="1"/>
            <a:r>
              <a:rPr lang="ar-SY" sz="2400" dirty="0" smtClean="0"/>
              <a:t>تنطوي المخاطر على عدم اليقين - الشك </a:t>
            </a:r>
            <a:r>
              <a:rPr lang="en-US" sz="2400" dirty="0" smtClean="0"/>
              <a:t>uncertainty ) –  </a:t>
            </a:r>
            <a:r>
              <a:rPr lang="ar-SY" sz="2400" dirty="0" smtClean="0"/>
              <a:t> ) لأنها قد تحدث أو قد لا تحدث .</a:t>
            </a:r>
          </a:p>
          <a:p>
            <a:pPr algn="r" rtl="1"/>
            <a:r>
              <a:rPr lang="ar-SY" sz="2400" dirty="0" smtClean="0"/>
              <a:t>يتم تقييم المواقف بالنسبة للمخاطر الخاصة بالمنظومة على أساس ثلاثة عناصر عامة هي :</a:t>
            </a:r>
          </a:p>
          <a:p>
            <a:pPr lvl="1" algn="r" rtl="1"/>
            <a:r>
              <a:rPr lang="ar-SY" sz="2000" dirty="0" smtClean="0"/>
              <a:t>الرغبة في المخاطرة ( حب المخاطرة ) - </a:t>
            </a:r>
            <a:r>
              <a:rPr lang="en-US" sz="2000" dirty="0" smtClean="0"/>
              <a:t>Risk appetite : </a:t>
            </a:r>
            <a:r>
              <a:rPr lang="ar-SY" sz="2000" dirty="0" smtClean="0"/>
              <a:t>ما هي درجة عدم اليقين المستثناة  في المنظومة على أساس المكافأة المتوقعة ؟</a:t>
            </a:r>
          </a:p>
          <a:p>
            <a:pPr lvl="1" algn="r" rtl="1"/>
            <a:r>
              <a:rPr lang="ar-SY" sz="2000" dirty="0" smtClean="0"/>
              <a:t>التسامح مع المخاطر ( السماحية ) - </a:t>
            </a:r>
            <a:r>
              <a:rPr lang="en-US" sz="2000" dirty="0" smtClean="0"/>
              <a:t>Tolerance for risk : </a:t>
            </a:r>
            <a:r>
              <a:rPr lang="ar-SY" sz="2000" dirty="0" smtClean="0"/>
              <a:t> هل أننا متسامحون - </a:t>
            </a:r>
            <a:r>
              <a:rPr lang="en-US" sz="2000" dirty="0" smtClean="0"/>
              <a:t>tolerant ( </a:t>
            </a:r>
            <a:r>
              <a:rPr lang="ar-SY" sz="2000" dirty="0" smtClean="0"/>
              <a:t>قادرين على تحمل الحدث الخطر ) أو أننا كارهون – </a:t>
            </a:r>
            <a:r>
              <a:rPr lang="en-US" sz="2000" dirty="0" smtClean="0"/>
              <a:t>averse </a:t>
            </a:r>
            <a:r>
              <a:rPr lang="ar-SY" sz="2000" dirty="0" smtClean="0"/>
              <a:t>للمخاطر ؟</a:t>
            </a:r>
          </a:p>
          <a:p>
            <a:pPr lvl="1" algn="r" rtl="1"/>
            <a:r>
              <a:rPr lang="ar-SY" sz="2000" dirty="0" smtClean="0"/>
              <a:t>عتبة المخاطر - </a:t>
            </a:r>
            <a:r>
              <a:rPr lang="en-US" sz="2000" dirty="0" smtClean="0"/>
              <a:t>Risk threshold : </a:t>
            </a:r>
            <a:r>
              <a:rPr lang="ar-SY" sz="2000" dirty="0" smtClean="0"/>
              <a:t>عند أي مستوى بالنسبة للمنظومة نرفض تحمل المخاطر؟</a:t>
            </a:r>
          </a:p>
          <a:p>
            <a:pPr algn="r" rtl="1"/>
            <a:r>
              <a:rPr lang="ar-SY" sz="2400" dirty="0" smtClean="0"/>
              <a:t>سوف تكون هناك مخاطر معروفة ومخاطر غير معروفة .</a:t>
            </a:r>
            <a:endParaRPr lang="en-US" sz="2400" dirty="0" smtClean="0"/>
          </a:p>
          <a:p>
            <a:pPr algn="r" rtl="1"/>
            <a:r>
              <a:rPr lang="ar-SY" sz="2400" dirty="0" smtClean="0"/>
              <a:t>يمكن للمخاطر أن تكون سلبية أو إيجابية ويتم تحديدها على أنها تهديدات - </a:t>
            </a:r>
            <a:r>
              <a:rPr lang="en-US" sz="2400" dirty="0" smtClean="0"/>
              <a:t>threats </a:t>
            </a:r>
            <a:r>
              <a:rPr lang="ar-SY" sz="2400" dirty="0" smtClean="0"/>
              <a:t>أو فرص – </a:t>
            </a:r>
            <a:r>
              <a:rPr lang="en-US" sz="2400" dirty="0" smtClean="0"/>
              <a:t>opportunities .</a:t>
            </a:r>
          </a:p>
          <a:p>
            <a:pPr algn="r" rtl="1"/>
            <a:r>
              <a:rPr lang="ar-SY" sz="2400" dirty="0" smtClean="0"/>
              <a:t>تؤخذ المخاطر في الإعتبار من لحظة تصور المشروع .</a:t>
            </a:r>
          </a:p>
          <a:p>
            <a:pPr algn="r" rtl="1"/>
            <a:endParaRPr lang="ar-SY" sz="2400" dirty="0" smtClean="0"/>
          </a:p>
          <a:p>
            <a:pPr algn="r" rtl="1"/>
            <a:endParaRPr lang="en-US" sz="2400" dirty="0"/>
          </a:p>
        </p:txBody>
      </p:sp>
      <p:sp>
        <p:nvSpPr>
          <p:cNvPr id="4" name="Slide Number Placeholder 3"/>
          <p:cNvSpPr>
            <a:spLocks noGrp="1"/>
          </p:cNvSpPr>
          <p:nvPr>
            <p:ph type="sldNum" sz="quarter" idx="12"/>
          </p:nvPr>
        </p:nvSpPr>
        <p:spPr/>
        <p:txBody>
          <a:bodyPr/>
          <a:lstStyle/>
          <a:p>
            <a:fld id="{5F9C30FA-506B-4469-9B50-526BD940CB9B}" type="slidenum">
              <a:rPr lang="en-US" smtClean="0"/>
              <a:t>7</a:t>
            </a:fld>
            <a:endParaRPr lang="en-US"/>
          </a:p>
        </p:txBody>
      </p:sp>
    </p:spTree>
    <p:extLst>
      <p:ext uri="{BB962C8B-B14F-4D97-AF65-F5344CB8AC3E}">
        <p14:creationId xmlns:p14="http://schemas.microsoft.com/office/powerpoint/2010/main" val="230377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Uncertainty</a:t>
            </a:r>
            <a:r>
              <a:rPr lang="ar-SY" dirty="0" smtClean="0"/>
              <a:t/>
            </a:r>
            <a:br>
              <a:rPr lang="ar-SY" dirty="0" smtClean="0"/>
            </a:br>
            <a:r>
              <a:rPr lang="ar-SY" dirty="0" smtClean="0"/>
              <a:t>عدم التيقن </a:t>
            </a:r>
            <a:r>
              <a:rPr lang="en-US" dirty="0" smtClean="0"/>
              <a:t> </a:t>
            </a:r>
            <a:endParaRPr lang="en-US" dirty="0"/>
          </a:p>
        </p:txBody>
      </p:sp>
      <p:sp>
        <p:nvSpPr>
          <p:cNvPr id="3" name="Content Placeholder 2"/>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rgbClr val="C00000"/>
                </a:solidFill>
              </a:rPr>
              <a:t>Certainty</a:t>
            </a:r>
            <a:r>
              <a:rPr lang="en-US" dirty="0" smtClean="0"/>
              <a:t>: </a:t>
            </a:r>
          </a:p>
          <a:p>
            <a:pPr lvl="1" eaLnBrk="1" fontAlgn="auto" hangingPunct="1">
              <a:spcAft>
                <a:spcPts val="0"/>
              </a:spcAft>
              <a:buFont typeface="Arial" pitchFamily="34" charset="0"/>
              <a:buChar char="–"/>
              <a:defRPr/>
            </a:pPr>
            <a:r>
              <a:rPr lang="en-US" dirty="0" smtClean="0"/>
              <a:t>when one can specify exactly what will happen during the period of time covered by the decision. This situation is not happen very often in project management .</a:t>
            </a:r>
          </a:p>
          <a:p>
            <a:pPr eaLnBrk="1" fontAlgn="auto" hangingPunct="1">
              <a:spcAft>
                <a:spcPts val="0"/>
              </a:spcAft>
              <a:buFont typeface="Arial" pitchFamily="34" charset="0"/>
              <a:buChar char="•"/>
              <a:defRPr/>
            </a:pPr>
            <a:r>
              <a:rPr lang="en-US" b="1" dirty="0" smtClean="0">
                <a:solidFill>
                  <a:srgbClr val="C00000"/>
                </a:solidFill>
              </a:rPr>
              <a:t>Risk: </a:t>
            </a:r>
          </a:p>
          <a:p>
            <a:pPr lvl="1" eaLnBrk="1" fontAlgn="auto" hangingPunct="1">
              <a:spcAft>
                <a:spcPts val="0"/>
              </a:spcAft>
              <a:buFont typeface="Arial" pitchFamily="34" charset="0"/>
              <a:buChar char="–"/>
              <a:defRPr/>
            </a:pPr>
            <a:r>
              <a:rPr lang="en-US" dirty="0" smtClean="0"/>
              <a:t>Risk has a place in  a calculus of probabilities and lend itself to quantitative expressions.</a:t>
            </a:r>
          </a:p>
          <a:p>
            <a:pPr eaLnBrk="1" fontAlgn="auto" hangingPunct="1">
              <a:spcAft>
                <a:spcPts val="0"/>
              </a:spcAft>
              <a:buFont typeface="Arial" pitchFamily="34" charset="0"/>
              <a:buChar char="•"/>
              <a:defRPr/>
            </a:pPr>
            <a:r>
              <a:rPr lang="en-US" b="1" dirty="0" smtClean="0">
                <a:solidFill>
                  <a:srgbClr val="C00000"/>
                </a:solidFill>
              </a:rPr>
              <a:t>Uncertainty: </a:t>
            </a:r>
          </a:p>
          <a:p>
            <a:pPr lvl="1" eaLnBrk="1" fontAlgn="auto" hangingPunct="1">
              <a:spcAft>
                <a:spcPts val="0"/>
              </a:spcAft>
              <a:buFont typeface="Arial" pitchFamily="34" charset="0"/>
              <a:buChar char="–"/>
              <a:defRPr/>
            </a:pPr>
            <a:r>
              <a:rPr lang="en-US" dirty="0" smtClean="0"/>
              <a:t>A situation in which there are no historic data or previous history relating the situation being considered by decision -maker.</a:t>
            </a:r>
          </a:p>
        </p:txBody>
      </p:sp>
      <p:sp>
        <p:nvSpPr>
          <p:cNvPr id="4" name="Content Placeholder 3"/>
          <p:cNvSpPr>
            <a:spLocks noGrp="1"/>
          </p:cNvSpPr>
          <p:nvPr>
            <p:ph sz="half" idx="2"/>
          </p:nvPr>
        </p:nvSpPr>
        <p:spPr/>
        <p:txBody>
          <a:bodyPr rtlCol="0">
            <a:normAutofit fontScale="77500" lnSpcReduction="20000"/>
          </a:bodyPr>
          <a:lstStyle/>
          <a:p>
            <a:pPr eaLnBrk="1" fontAlgn="auto" hangingPunct="1">
              <a:spcAft>
                <a:spcPts val="0"/>
              </a:spcAft>
              <a:buFont typeface="Arial" pitchFamily="34" charset="0"/>
              <a:buChar char="•"/>
              <a:defRPr/>
            </a:pPr>
            <a:r>
              <a:rPr lang="ar-SY" b="1" dirty="0" smtClean="0">
                <a:solidFill>
                  <a:srgbClr val="C00000"/>
                </a:solidFill>
              </a:rPr>
              <a:t>التيقن : </a:t>
            </a:r>
          </a:p>
          <a:p>
            <a:pPr lvl="1" eaLnBrk="1" fontAlgn="auto" hangingPunct="1">
              <a:spcAft>
                <a:spcPts val="0"/>
              </a:spcAft>
              <a:buFont typeface="Arial" pitchFamily="34" charset="0"/>
              <a:buChar char="–"/>
              <a:defRPr/>
            </a:pPr>
            <a:r>
              <a:rPr lang="ar-SY" dirty="0" smtClean="0"/>
              <a:t>عندما يستطيع شخص ما ان يحدد تماما ماسيحدث خلال فترة زمنية مغطاة بالقرار . هذه الحالة لاتحدث دائما في ادارة المشاريع  ( نادرة الحدوث في الحياة العملية ) . </a:t>
            </a:r>
            <a:endParaRPr lang="en-US" dirty="0" smtClean="0"/>
          </a:p>
          <a:p>
            <a:pPr eaLnBrk="1" fontAlgn="auto" hangingPunct="1">
              <a:spcAft>
                <a:spcPts val="0"/>
              </a:spcAft>
              <a:buFont typeface="Arial" pitchFamily="34" charset="0"/>
              <a:buChar char="•"/>
              <a:defRPr/>
            </a:pPr>
            <a:r>
              <a:rPr lang="ar-SY" b="1" dirty="0" smtClean="0">
                <a:solidFill>
                  <a:srgbClr val="C00000"/>
                </a:solidFill>
              </a:rPr>
              <a:t>الخطر ( الحدث الخطر ) : هو حدث حدد احتمال حدوثه والآثار التي قد تترتب على حدوثه و</a:t>
            </a:r>
            <a:r>
              <a:rPr lang="ar-SA" b="1" dirty="0" smtClean="0">
                <a:solidFill>
                  <a:srgbClr val="C00000"/>
                </a:solidFill>
              </a:rPr>
              <a:t>يمكن أن يكون له :</a:t>
            </a:r>
          </a:p>
          <a:p>
            <a:pPr lvl="1" eaLnBrk="1" fontAlgn="auto" hangingPunct="1">
              <a:spcAft>
                <a:spcPts val="0"/>
              </a:spcAft>
              <a:buFont typeface="Arial" pitchFamily="34" charset="0"/>
              <a:buChar char="–"/>
              <a:defRPr/>
            </a:pPr>
            <a:r>
              <a:rPr lang="ar-SA" dirty="0" smtClean="0"/>
              <a:t>نتائج ايجابية (فرصة) .</a:t>
            </a:r>
          </a:p>
          <a:p>
            <a:pPr lvl="1" eaLnBrk="1" fontAlgn="auto" hangingPunct="1">
              <a:spcAft>
                <a:spcPts val="0"/>
              </a:spcAft>
              <a:buFont typeface="Arial" pitchFamily="34" charset="0"/>
              <a:buChar char="–"/>
              <a:defRPr/>
            </a:pPr>
            <a:r>
              <a:rPr lang="ar-SA" dirty="0" smtClean="0"/>
              <a:t>نتائج سلبية (مخاطرة) .</a:t>
            </a:r>
          </a:p>
          <a:p>
            <a:pPr eaLnBrk="1" fontAlgn="auto" hangingPunct="1">
              <a:spcAft>
                <a:spcPts val="0"/>
              </a:spcAft>
              <a:buFont typeface="Arial" pitchFamily="34" charset="0"/>
              <a:buChar char="•"/>
              <a:defRPr/>
            </a:pPr>
            <a:r>
              <a:rPr lang="ar-SY" b="1" dirty="0" smtClean="0">
                <a:solidFill>
                  <a:srgbClr val="C00000"/>
                </a:solidFill>
              </a:rPr>
              <a:t>عدم التيقن :</a:t>
            </a:r>
          </a:p>
          <a:p>
            <a:pPr lvl="1" eaLnBrk="1" fontAlgn="auto" hangingPunct="1">
              <a:spcAft>
                <a:spcPts val="0"/>
              </a:spcAft>
              <a:buFont typeface="Arial" pitchFamily="34" charset="0"/>
              <a:buChar char="–"/>
              <a:defRPr/>
            </a:pPr>
            <a:r>
              <a:rPr lang="ar-SY" dirty="0" smtClean="0"/>
              <a:t>هو حالة لا يتوفر فيها معلومات تاريخية أو سجل تاريخي أو تاريخ سابق يتعلق بالوضع الذي اعتبره متخذ القرار ( لم يحدد احتمال حدوثه أو آثاره مسبقا )  . </a:t>
            </a:r>
            <a:endParaRPr lang="en-US" dirty="0"/>
          </a:p>
        </p:txBody>
      </p:sp>
      <p:sp>
        <p:nvSpPr>
          <p:cNvPr id="5" name="Slide Number Placeholder 4"/>
          <p:cNvSpPr>
            <a:spLocks noGrp="1"/>
          </p:cNvSpPr>
          <p:nvPr>
            <p:ph type="sldNum" sz="quarter" idx="12"/>
          </p:nvPr>
        </p:nvSpPr>
        <p:spPr/>
        <p:txBody>
          <a:bodyPr/>
          <a:lstStyle/>
          <a:p>
            <a:pPr>
              <a:defRPr/>
            </a:pPr>
            <a:fld id="{605D65CC-9C2D-416D-8E2F-529DFB3132B7}" type="slidenum">
              <a:rPr lang="en-US"/>
              <a:pPr>
                <a:defRPr/>
              </a:pPr>
              <a:t>70</a:t>
            </a:fld>
            <a:endParaRPr lang="en-US" dirty="0"/>
          </a:p>
        </p:txBody>
      </p:sp>
    </p:spTree>
    <p:extLst>
      <p:ext uri="{BB962C8B-B14F-4D97-AF65-F5344CB8AC3E}">
        <p14:creationId xmlns:p14="http://schemas.microsoft.com/office/powerpoint/2010/main" val="17332149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Risk Tolerances and Thresholds</a:t>
            </a:r>
            <a:r>
              <a:rPr lang="ar-SY" dirty="0" smtClean="0"/>
              <a:t/>
            </a:r>
            <a:br>
              <a:rPr lang="ar-SY" dirty="0" smtClean="0"/>
            </a:br>
            <a:r>
              <a:rPr lang="ar-SY" dirty="0" smtClean="0"/>
              <a:t>السماحيات والعتبات </a:t>
            </a:r>
            <a:endParaRPr lang="en-US" dirty="0"/>
          </a:p>
        </p:txBody>
      </p:sp>
      <p:sp>
        <p:nvSpPr>
          <p:cNvPr id="3" name="Content Placeholder 2"/>
          <p:cNvSpPr>
            <a:spLocks noGrp="1"/>
          </p:cNvSpPr>
          <p:nvPr>
            <p:ph sz="half" idx="1"/>
          </p:nvPr>
        </p:nvSpPr>
        <p:spPr>
          <a:xfrm>
            <a:off x="457200" y="1600200"/>
            <a:ext cx="4038600" cy="4572000"/>
          </a:xfrm>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rgbClr val="C00000"/>
                </a:solidFill>
              </a:rPr>
              <a:t>Tolerance </a:t>
            </a:r>
            <a:r>
              <a:rPr lang="ar-SY" b="1" dirty="0" smtClean="0">
                <a:solidFill>
                  <a:srgbClr val="C00000"/>
                </a:solidFill>
              </a:rPr>
              <a:t>:</a:t>
            </a:r>
          </a:p>
          <a:p>
            <a:pPr lvl="1" eaLnBrk="1" fontAlgn="auto" hangingPunct="1">
              <a:spcAft>
                <a:spcPts val="0"/>
              </a:spcAft>
              <a:buFont typeface="Arial" pitchFamily="34" charset="0"/>
              <a:buChar char="–"/>
              <a:defRPr/>
            </a:pPr>
            <a:r>
              <a:rPr lang="en-US" dirty="0" smtClean="0"/>
              <a:t>Are the areas of risk that are acceptable or unacceptable . It can include any project constraints ( scope, cost, time , quality …..) as well as intangibles that may affect the customers .</a:t>
            </a:r>
          </a:p>
          <a:p>
            <a:pPr lvl="1" eaLnBrk="1" fontAlgn="auto" hangingPunct="1">
              <a:spcAft>
                <a:spcPts val="0"/>
              </a:spcAft>
              <a:buFont typeface="Arial" pitchFamily="34" charset="0"/>
              <a:buChar char="–"/>
              <a:defRPr/>
            </a:pPr>
            <a:r>
              <a:rPr lang="en-US" dirty="0" smtClean="0"/>
              <a:t>Example : If this risk will affect our image will not be acceptable .</a:t>
            </a:r>
          </a:p>
          <a:p>
            <a:pPr eaLnBrk="1" fontAlgn="auto" hangingPunct="1">
              <a:spcAft>
                <a:spcPts val="0"/>
              </a:spcAft>
              <a:buFont typeface="Arial" pitchFamily="34" charset="0"/>
              <a:buChar char="•"/>
              <a:defRPr/>
            </a:pPr>
            <a:r>
              <a:rPr lang="en-US" b="1" dirty="0" smtClean="0">
                <a:solidFill>
                  <a:srgbClr val="C00000"/>
                </a:solidFill>
              </a:rPr>
              <a:t>Thresholds :</a:t>
            </a:r>
            <a:endParaRPr lang="ar-SY" b="1" dirty="0" smtClean="0">
              <a:solidFill>
                <a:srgbClr val="C00000"/>
              </a:solidFill>
            </a:endParaRPr>
          </a:p>
          <a:p>
            <a:pPr lvl="1" eaLnBrk="1" fontAlgn="auto" hangingPunct="1">
              <a:spcAft>
                <a:spcPts val="0"/>
              </a:spcAft>
              <a:buFont typeface="Arial" pitchFamily="34" charset="0"/>
              <a:buChar char="–"/>
              <a:defRPr/>
            </a:pPr>
            <a:r>
              <a:rPr lang="en-US" dirty="0" smtClean="0"/>
              <a:t>Is the point at which a risk become unacceptable .</a:t>
            </a:r>
          </a:p>
          <a:p>
            <a:pPr lvl="1" eaLnBrk="1" fontAlgn="auto" hangingPunct="1">
              <a:spcAft>
                <a:spcPts val="0"/>
              </a:spcAft>
              <a:buFont typeface="Arial" pitchFamily="34" charset="0"/>
              <a:buChar char="–"/>
              <a:defRPr/>
            </a:pPr>
            <a:r>
              <a:rPr lang="en-US" dirty="0" smtClean="0"/>
              <a:t>Example : If there is a delay for 3 weeks or less , then go on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Content Placeholder 3"/>
          <p:cNvSpPr>
            <a:spLocks noGrp="1"/>
          </p:cNvSpPr>
          <p:nvPr>
            <p:ph sz="half" idx="2"/>
          </p:nvPr>
        </p:nvSpPr>
        <p:spPr/>
        <p:txBody>
          <a:bodyPr rtlCol="0">
            <a:normAutofit fontScale="85000" lnSpcReduction="10000"/>
          </a:bodyPr>
          <a:lstStyle/>
          <a:p>
            <a:pPr eaLnBrk="1" fontAlgn="auto" hangingPunct="1">
              <a:spcAft>
                <a:spcPts val="0"/>
              </a:spcAft>
              <a:buFont typeface="Arial" pitchFamily="34" charset="0"/>
              <a:buChar char="•"/>
              <a:defRPr/>
            </a:pPr>
            <a:r>
              <a:rPr lang="ar-SY" b="1" dirty="0" smtClean="0">
                <a:solidFill>
                  <a:srgbClr val="C00000"/>
                </a:solidFill>
              </a:rPr>
              <a:t>السماحيات ( التسامح ) :</a:t>
            </a:r>
          </a:p>
          <a:p>
            <a:pPr lvl="1" eaLnBrk="1" fontAlgn="auto" hangingPunct="1">
              <a:spcAft>
                <a:spcPts val="0"/>
              </a:spcAft>
              <a:buFont typeface="Arial" pitchFamily="34" charset="0"/>
              <a:buChar char="–"/>
              <a:defRPr/>
            </a:pPr>
            <a:r>
              <a:rPr lang="ar-SY" dirty="0" smtClean="0"/>
              <a:t>هي المجالات المقبولة أو غير المقبولة من المخاطر . وقد تتضمن أي من محددات المشروع ( النطاق, التكلفة, الزمن, الجودة .....الخ. ) وكذلك النواتج غير الملموسة والتي من الممكن أن تؤثر على العميل .</a:t>
            </a:r>
          </a:p>
          <a:p>
            <a:pPr lvl="1" eaLnBrk="1" fontAlgn="auto" hangingPunct="1">
              <a:spcAft>
                <a:spcPts val="0"/>
              </a:spcAft>
              <a:buFont typeface="Arial" pitchFamily="34" charset="0"/>
              <a:buChar char="–"/>
              <a:defRPr/>
            </a:pPr>
            <a:r>
              <a:rPr lang="ar-SY" dirty="0" smtClean="0"/>
              <a:t>مثال : اذا كانت هذه المخاطرة ستؤثر على صورتنا فانها لن تكون مقبولة .</a:t>
            </a:r>
          </a:p>
          <a:p>
            <a:pPr eaLnBrk="1" fontAlgn="auto" hangingPunct="1">
              <a:spcAft>
                <a:spcPts val="0"/>
              </a:spcAft>
              <a:buFont typeface="Arial" pitchFamily="34" charset="0"/>
              <a:buChar char="•"/>
              <a:defRPr/>
            </a:pPr>
            <a:r>
              <a:rPr lang="ar-SY" b="1" dirty="0" smtClean="0">
                <a:solidFill>
                  <a:srgbClr val="C00000"/>
                </a:solidFill>
              </a:rPr>
              <a:t>العتبات : </a:t>
            </a:r>
          </a:p>
          <a:p>
            <a:pPr lvl="1" eaLnBrk="1" fontAlgn="auto" hangingPunct="1">
              <a:spcAft>
                <a:spcPts val="0"/>
              </a:spcAft>
              <a:buFont typeface="Arial" pitchFamily="34" charset="0"/>
              <a:buChar char="–"/>
              <a:defRPr/>
            </a:pPr>
            <a:r>
              <a:rPr lang="ar-SY" dirty="0" smtClean="0"/>
              <a:t>هي النقطة التي عندها تصبح المخاطرة مقبولة .</a:t>
            </a:r>
          </a:p>
          <a:p>
            <a:pPr lvl="1" eaLnBrk="1" fontAlgn="auto" hangingPunct="1">
              <a:spcAft>
                <a:spcPts val="0"/>
              </a:spcAft>
              <a:buFont typeface="Arial" pitchFamily="34" charset="0"/>
              <a:buChar char="–"/>
              <a:defRPr/>
            </a:pPr>
            <a:r>
              <a:rPr lang="ar-SY" dirty="0" smtClean="0"/>
              <a:t>مثال : اذا كان هناك تأخير لمدة ثلاثة اسابيع , يمكنكم المضي .</a:t>
            </a:r>
            <a:endParaRPr lang="en-US" dirty="0"/>
          </a:p>
        </p:txBody>
      </p:sp>
      <p:sp>
        <p:nvSpPr>
          <p:cNvPr id="5" name="Slide Number Placeholder 4"/>
          <p:cNvSpPr>
            <a:spLocks noGrp="1"/>
          </p:cNvSpPr>
          <p:nvPr>
            <p:ph type="sldNum" sz="quarter" idx="12"/>
          </p:nvPr>
        </p:nvSpPr>
        <p:spPr/>
        <p:txBody>
          <a:bodyPr/>
          <a:lstStyle/>
          <a:p>
            <a:pPr>
              <a:defRPr/>
            </a:pPr>
            <a:fld id="{B19ACA15-10C3-4EA3-A61D-255C12106142}" type="slidenum">
              <a:rPr lang="en-US"/>
              <a:pPr>
                <a:defRPr/>
              </a:pPr>
              <a:t>71</a:t>
            </a:fld>
            <a:endParaRPr lang="en-US" dirty="0"/>
          </a:p>
        </p:txBody>
      </p:sp>
    </p:spTree>
    <p:extLst>
      <p:ext uri="{BB962C8B-B14F-4D97-AF65-F5344CB8AC3E}">
        <p14:creationId xmlns:p14="http://schemas.microsoft.com/office/powerpoint/2010/main" val="1097212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Risk Categories</a:t>
            </a:r>
            <a:r>
              <a:rPr lang="ar-SY" dirty="0" smtClean="0"/>
              <a:t/>
            </a:r>
            <a:br>
              <a:rPr lang="ar-SY" dirty="0" smtClean="0"/>
            </a:br>
            <a:r>
              <a:rPr lang="ar-SY" dirty="0" smtClean="0"/>
              <a:t>أصناف ( فئات ) المخاطر</a:t>
            </a:r>
            <a:r>
              <a:rPr lang="en-US" dirty="0" smtClean="0"/>
              <a:t> </a:t>
            </a:r>
            <a:endParaRPr lang="en-US" dirty="0"/>
          </a:p>
        </p:txBody>
      </p:sp>
      <p:sp>
        <p:nvSpPr>
          <p:cNvPr id="3" name="Content Placeholder 2"/>
          <p:cNvSpPr>
            <a:spLocks noGrp="1"/>
          </p:cNvSpPr>
          <p:nvPr>
            <p:ph sz="half" idx="1"/>
          </p:nvPr>
        </p:nvSpPr>
        <p:spPr>
          <a:xfrm>
            <a:off x="457200" y="1600200"/>
            <a:ext cx="4038600" cy="4876800"/>
          </a:xfrm>
        </p:spPr>
        <p:txBody>
          <a:bodyPr rtlCol="0">
            <a:normAutofit fontScale="92500" lnSpcReduction="10000"/>
          </a:bodyPr>
          <a:lstStyle/>
          <a:p>
            <a:pPr eaLnBrk="1" fontAlgn="auto" hangingPunct="1">
              <a:spcAft>
                <a:spcPts val="0"/>
              </a:spcAft>
              <a:buFont typeface="Arial" pitchFamily="34" charset="0"/>
              <a:buChar char="•"/>
              <a:defRPr/>
            </a:pPr>
            <a:r>
              <a:rPr lang="en-US" b="1" dirty="0" smtClean="0">
                <a:solidFill>
                  <a:srgbClr val="C00000"/>
                </a:solidFill>
              </a:rPr>
              <a:t>By source of risks :</a:t>
            </a:r>
          </a:p>
          <a:p>
            <a:pPr lvl="1" eaLnBrk="1" fontAlgn="auto" hangingPunct="1">
              <a:spcAft>
                <a:spcPts val="0"/>
              </a:spcAft>
              <a:buFont typeface="Arial" pitchFamily="34" charset="0"/>
              <a:buChar char="–"/>
              <a:defRPr/>
            </a:pPr>
            <a:r>
              <a:rPr lang="en-US" b="1" dirty="0" smtClean="0">
                <a:solidFill>
                  <a:srgbClr val="C00000"/>
                </a:solidFill>
              </a:rPr>
              <a:t>External : </a:t>
            </a:r>
            <a:r>
              <a:rPr lang="en-US" dirty="0" smtClean="0"/>
              <a:t>regulatory, environmental, government, market shifts</a:t>
            </a:r>
            <a:r>
              <a:rPr lang="ar-SY" dirty="0" smtClean="0"/>
              <a:t>. </a:t>
            </a:r>
            <a:endParaRPr lang="en-US" dirty="0" smtClean="0"/>
          </a:p>
          <a:p>
            <a:pPr lvl="1" eaLnBrk="1" fontAlgn="auto" hangingPunct="1">
              <a:spcAft>
                <a:spcPts val="0"/>
              </a:spcAft>
              <a:buFont typeface="Arial" pitchFamily="34" charset="0"/>
              <a:buChar char="–"/>
              <a:defRPr/>
            </a:pPr>
            <a:r>
              <a:rPr lang="en-US" b="1" dirty="0" smtClean="0">
                <a:solidFill>
                  <a:srgbClr val="C00000"/>
                </a:solidFill>
              </a:rPr>
              <a:t>Internal : </a:t>
            </a:r>
            <a:r>
              <a:rPr lang="en-US" dirty="0" smtClean="0"/>
              <a:t>time, cost, scope changes, inexperience, poor planning,  people, staffing, materials, equipments Etc….. </a:t>
            </a:r>
          </a:p>
          <a:p>
            <a:pPr lvl="1" eaLnBrk="1" fontAlgn="auto" hangingPunct="1">
              <a:spcAft>
                <a:spcPts val="0"/>
              </a:spcAft>
              <a:buFont typeface="Arial" pitchFamily="34" charset="0"/>
              <a:buChar char="–"/>
              <a:defRPr/>
            </a:pPr>
            <a:r>
              <a:rPr lang="en-US" b="1" dirty="0" smtClean="0">
                <a:solidFill>
                  <a:srgbClr val="C00000"/>
                </a:solidFill>
              </a:rPr>
              <a:t>Technical : </a:t>
            </a:r>
            <a:r>
              <a:rPr lang="en-US" dirty="0" smtClean="0"/>
              <a:t>changes in technology .</a:t>
            </a:r>
          </a:p>
          <a:p>
            <a:pPr lvl="1" eaLnBrk="1" fontAlgn="auto" hangingPunct="1">
              <a:spcAft>
                <a:spcPts val="0"/>
              </a:spcAft>
              <a:buFont typeface="Arial" pitchFamily="34" charset="0"/>
              <a:buChar char="–"/>
              <a:defRPr/>
            </a:pPr>
            <a:r>
              <a:rPr lang="en-US" b="1" dirty="0" smtClean="0">
                <a:solidFill>
                  <a:srgbClr val="C00000"/>
                </a:solidFill>
              </a:rPr>
              <a:t>Unforeseeable : </a:t>
            </a:r>
            <a:r>
              <a:rPr lang="en-US" dirty="0" smtClean="0"/>
              <a:t>10% of risks are from total risks .</a:t>
            </a:r>
          </a:p>
        </p:txBody>
      </p:sp>
      <p:sp>
        <p:nvSpPr>
          <p:cNvPr id="4" name="Content Placeholder 3"/>
          <p:cNvSpPr>
            <a:spLocks noGrp="1"/>
          </p:cNvSpPr>
          <p:nvPr>
            <p:ph sz="half" idx="2"/>
          </p:nvPr>
        </p:nvSpPr>
        <p:spPr>
          <a:xfrm>
            <a:off x="4648200" y="1600200"/>
            <a:ext cx="4038600" cy="4876800"/>
          </a:xfrm>
        </p:spPr>
        <p:txBody>
          <a:bodyPr rtlCol="0">
            <a:normAutofit fontScale="92500" lnSpcReduction="10000"/>
          </a:bodyPr>
          <a:lstStyle/>
          <a:p>
            <a:pPr eaLnBrk="1" fontAlgn="auto" hangingPunct="1">
              <a:spcAft>
                <a:spcPts val="0"/>
              </a:spcAft>
              <a:buFont typeface="Arial" pitchFamily="34" charset="0"/>
              <a:buChar char="•"/>
              <a:defRPr/>
            </a:pPr>
            <a:r>
              <a:rPr lang="ar-SY" sz="3200" b="1" dirty="0" smtClean="0">
                <a:solidFill>
                  <a:srgbClr val="C00000"/>
                </a:solidFill>
              </a:rPr>
              <a:t>مخاطر بحسب مصدرها :</a:t>
            </a:r>
          </a:p>
          <a:p>
            <a:pPr lvl="1" eaLnBrk="1" fontAlgn="auto" hangingPunct="1">
              <a:spcAft>
                <a:spcPts val="0"/>
              </a:spcAft>
              <a:buFont typeface="Arial" pitchFamily="34" charset="0"/>
              <a:buChar char="–"/>
              <a:defRPr/>
            </a:pPr>
            <a:r>
              <a:rPr lang="ar-SY" sz="2800" b="1" dirty="0" smtClean="0">
                <a:solidFill>
                  <a:srgbClr val="C00000"/>
                </a:solidFill>
              </a:rPr>
              <a:t>خارجية : </a:t>
            </a:r>
            <a:r>
              <a:rPr lang="ar-SY" sz="2800" dirty="0" smtClean="0"/>
              <a:t>الأنظمة, البيئة, الحكومة, تبدل السوق .</a:t>
            </a:r>
          </a:p>
          <a:p>
            <a:pPr lvl="1" eaLnBrk="1" fontAlgn="auto" hangingPunct="1">
              <a:spcAft>
                <a:spcPts val="0"/>
              </a:spcAft>
              <a:buFont typeface="Arial" pitchFamily="34" charset="0"/>
              <a:buChar char="–"/>
              <a:defRPr/>
            </a:pPr>
            <a:r>
              <a:rPr lang="ar-SY" sz="2800" b="1" dirty="0" smtClean="0">
                <a:solidFill>
                  <a:srgbClr val="C00000"/>
                </a:solidFill>
              </a:rPr>
              <a:t>داخلية :</a:t>
            </a:r>
            <a:r>
              <a:rPr lang="ar-SY" sz="2800" b="1" dirty="0">
                <a:solidFill>
                  <a:srgbClr val="C00000"/>
                </a:solidFill>
              </a:rPr>
              <a:t> </a:t>
            </a:r>
            <a:r>
              <a:rPr lang="ar-SY" sz="2800" dirty="0" smtClean="0"/>
              <a:t>الزمن, التكلفة, النطاق, التعديلات ( التغييرات ) عدم الخبرة, التخطيط الضعيف, التقديرات, التوظيف, المواد, المعدات ...الخ .</a:t>
            </a:r>
          </a:p>
          <a:p>
            <a:pPr lvl="1" eaLnBrk="1" fontAlgn="auto" hangingPunct="1">
              <a:spcAft>
                <a:spcPts val="0"/>
              </a:spcAft>
              <a:buFont typeface="Arial" pitchFamily="34" charset="0"/>
              <a:buChar char="–"/>
              <a:defRPr/>
            </a:pPr>
            <a:r>
              <a:rPr lang="ar-SY" sz="2800" b="1" dirty="0" smtClean="0">
                <a:solidFill>
                  <a:srgbClr val="C00000"/>
                </a:solidFill>
              </a:rPr>
              <a:t>تقنية : </a:t>
            </a:r>
            <a:r>
              <a:rPr lang="ar-SY" sz="2800" dirty="0" smtClean="0"/>
              <a:t>تغير التكنولوجيا .</a:t>
            </a:r>
          </a:p>
          <a:p>
            <a:pPr lvl="1" eaLnBrk="1" fontAlgn="auto" hangingPunct="1">
              <a:spcAft>
                <a:spcPts val="0"/>
              </a:spcAft>
              <a:buFont typeface="Arial" pitchFamily="34" charset="0"/>
              <a:buChar char="–"/>
              <a:defRPr/>
            </a:pPr>
            <a:r>
              <a:rPr lang="ar-SY" sz="2800" b="1" dirty="0" smtClean="0">
                <a:solidFill>
                  <a:srgbClr val="C00000"/>
                </a:solidFill>
              </a:rPr>
              <a:t>غير متوقعة : </a:t>
            </a:r>
            <a:r>
              <a:rPr lang="ar-SY" sz="2800" dirty="0" smtClean="0"/>
              <a:t>وتشكل حوالي 10% من اجمالي المخاطر .</a:t>
            </a:r>
          </a:p>
        </p:txBody>
      </p:sp>
      <p:sp>
        <p:nvSpPr>
          <p:cNvPr id="5" name="Slide Number Placeholder 4"/>
          <p:cNvSpPr>
            <a:spLocks noGrp="1"/>
          </p:cNvSpPr>
          <p:nvPr>
            <p:ph type="sldNum" sz="quarter" idx="12"/>
          </p:nvPr>
        </p:nvSpPr>
        <p:spPr/>
        <p:txBody>
          <a:bodyPr/>
          <a:lstStyle/>
          <a:p>
            <a:pPr>
              <a:defRPr/>
            </a:pPr>
            <a:fld id="{278D83BF-327E-46B2-9E96-B34E67AFF03F}" type="slidenum">
              <a:rPr lang="en-US"/>
              <a:pPr>
                <a:defRPr/>
              </a:pPr>
              <a:t>72</a:t>
            </a:fld>
            <a:endParaRPr lang="en-US" dirty="0"/>
          </a:p>
        </p:txBody>
      </p:sp>
    </p:spTree>
    <p:extLst>
      <p:ext uri="{BB962C8B-B14F-4D97-AF65-F5344CB8AC3E}">
        <p14:creationId xmlns:p14="http://schemas.microsoft.com/office/powerpoint/2010/main" val="3516058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Risk Categories</a:t>
            </a:r>
            <a:r>
              <a:rPr lang="ar-SY" dirty="0" smtClean="0"/>
              <a:t/>
            </a:r>
            <a:br>
              <a:rPr lang="ar-SY" dirty="0" smtClean="0"/>
            </a:br>
            <a:r>
              <a:rPr lang="ar-SY" dirty="0" smtClean="0"/>
              <a:t>أصناف ( فئات ) المخاطر</a:t>
            </a:r>
            <a:r>
              <a:rPr lang="en-US" dirty="0" smtClean="0"/>
              <a:t> </a:t>
            </a:r>
            <a:endParaRPr lang="en-US" dirty="0"/>
          </a:p>
        </p:txBody>
      </p:sp>
      <p:sp>
        <p:nvSpPr>
          <p:cNvPr id="3" name="Content Placeholder 2"/>
          <p:cNvSpPr>
            <a:spLocks noGrp="1"/>
          </p:cNvSpPr>
          <p:nvPr>
            <p:ph sz="half" idx="1"/>
          </p:nvPr>
        </p:nvSpPr>
        <p:spPr/>
        <p:txBody>
          <a:bodyPr rtlCol="0">
            <a:normAutofit fontScale="92500"/>
          </a:bodyPr>
          <a:lstStyle/>
          <a:p>
            <a:pPr eaLnBrk="1" fontAlgn="auto" hangingPunct="1">
              <a:spcAft>
                <a:spcPts val="0"/>
              </a:spcAft>
              <a:buFont typeface="Arial" pitchFamily="34" charset="0"/>
              <a:buChar char="•"/>
              <a:defRPr/>
            </a:pPr>
            <a:r>
              <a:rPr lang="en-US" b="1" dirty="0" smtClean="0">
                <a:solidFill>
                  <a:srgbClr val="C00000"/>
                </a:solidFill>
              </a:rPr>
              <a:t>Caused or generated by  risks :</a:t>
            </a:r>
          </a:p>
          <a:p>
            <a:pPr lvl="1" eaLnBrk="1" fontAlgn="auto" hangingPunct="1">
              <a:spcAft>
                <a:spcPts val="0"/>
              </a:spcAft>
              <a:buFont typeface="Arial" pitchFamily="34" charset="0"/>
              <a:buChar char="–"/>
              <a:defRPr/>
            </a:pPr>
            <a:r>
              <a:rPr lang="en-US" dirty="0" smtClean="0"/>
              <a:t>The customer .</a:t>
            </a:r>
          </a:p>
          <a:p>
            <a:pPr lvl="1" eaLnBrk="1" fontAlgn="auto" hangingPunct="1">
              <a:spcAft>
                <a:spcPts val="0"/>
              </a:spcAft>
              <a:buFont typeface="Arial" pitchFamily="34" charset="0"/>
              <a:buChar char="–"/>
              <a:defRPr/>
            </a:pPr>
            <a:r>
              <a:rPr lang="en-US" dirty="0" smtClean="0"/>
              <a:t>Lack of project management efforts .</a:t>
            </a:r>
          </a:p>
          <a:p>
            <a:pPr lvl="1" eaLnBrk="1" fontAlgn="auto" hangingPunct="1">
              <a:spcAft>
                <a:spcPts val="0"/>
              </a:spcAft>
              <a:buFont typeface="Arial" pitchFamily="34" charset="0"/>
              <a:buChar char="–"/>
              <a:defRPr/>
            </a:pPr>
            <a:r>
              <a:rPr lang="en-US" dirty="0" smtClean="0"/>
              <a:t>Lack of knowledge of project management  .</a:t>
            </a:r>
          </a:p>
          <a:p>
            <a:pPr lvl="1" eaLnBrk="1" fontAlgn="auto" hangingPunct="1">
              <a:spcAft>
                <a:spcPts val="0"/>
              </a:spcAft>
              <a:buFont typeface="Arial" pitchFamily="34" charset="0"/>
              <a:buChar char="–"/>
              <a:defRPr/>
            </a:pPr>
            <a:r>
              <a:rPr lang="en-US" dirty="0" smtClean="0"/>
              <a:t>The customer’s customer .</a:t>
            </a:r>
          </a:p>
          <a:p>
            <a:pPr lvl="1" eaLnBrk="1" fontAlgn="auto" hangingPunct="1">
              <a:spcAft>
                <a:spcPts val="0"/>
              </a:spcAft>
              <a:buFont typeface="Arial" pitchFamily="34" charset="0"/>
              <a:buChar char="–"/>
              <a:defRPr/>
            </a:pPr>
            <a:r>
              <a:rPr lang="en-US" dirty="0" smtClean="0"/>
              <a:t>Suppliers .</a:t>
            </a:r>
          </a:p>
          <a:p>
            <a:pPr lvl="1" eaLnBrk="1" fontAlgn="auto" hangingPunct="1">
              <a:spcAft>
                <a:spcPts val="0"/>
              </a:spcAft>
              <a:buFont typeface="Arial" pitchFamily="34" charset="0"/>
              <a:buChar char="–"/>
              <a:defRPr/>
            </a:pPr>
            <a:r>
              <a:rPr lang="en-US" dirty="0" smtClean="0"/>
              <a:t>Resistance to changes .</a:t>
            </a:r>
          </a:p>
          <a:p>
            <a:pPr lvl="1" eaLnBrk="1" fontAlgn="auto" hangingPunct="1">
              <a:spcAft>
                <a:spcPts val="0"/>
              </a:spcAft>
              <a:buFont typeface="Arial" pitchFamily="34" charset="0"/>
              <a:buChar char="–"/>
              <a:defRPr/>
            </a:pPr>
            <a:r>
              <a:rPr lang="en-US" dirty="0" smtClean="0"/>
              <a:t>Cultural differences .</a:t>
            </a:r>
            <a:endParaRPr lang="en-US" dirty="0"/>
          </a:p>
        </p:txBody>
      </p:sp>
      <p:sp>
        <p:nvSpPr>
          <p:cNvPr id="8196" name="Content Placeholder 3"/>
          <p:cNvSpPr>
            <a:spLocks noGrp="1"/>
          </p:cNvSpPr>
          <p:nvPr>
            <p:ph sz="half" idx="2"/>
          </p:nvPr>
        </p:nvSpPr>
        <p:spPr/>
        <p:txBody>
          <a:bodyPr/>
          <a:lstStyle/>
          <a:p>
            <a:pPr eaLnBrk="1" hangingPunct="1"/>
            <a:r>
              <a:rPr lang="ar-SY" b="1" smtClean="0">
                <a:solidFill>
                  <a:srgbClr val="C00000"/>
                </a:solidFill>
              </a:rPr>
              <a:t>بحسب مسبباتها أو مولداتها :</a:t>
            </a:r>
          </a:p>
          <a:p>
            <a:pPr lvl="1" eaLnBrk="1" hangingPunct="1"/>
            <a:r>
              <a:rPr lang="ar-SY" smtClean="0"/>
              <a:t>العميل .</a:t>
            </a:r>
          </a:p>
          <a:p>
            <a:pPr lvl="1" eaLnBrk="1" hangingPunct="1"/>
            <a:r>
              <a:rPr lang="ar-SY" smtClean="0"/>
              <a:t>الافتقار الى جهود ادارة المشاريع .</a:t>
            </a:r>
          </a:p>
          <a:p>
            <a:pPr lvl="1" eaLnBrk="1" hangingPunct="1"/>
            <a:r>
              <a:rPr lang="ar-SY" smtClean="0"/>
              <a:t>الافتقار الى المعرفة في ادارة المشاريع .</a:t>
            </a:r>
          </a:p>
          <a:p>
            <a:pPr lvl="1" eaLnBrk="1" hangingPunct="1"/>
            <a:r>
              <a:rPr lang="ar-SY" smtClean="0"/>
              <a:t>عملاء العميل .</a:t>
            </a:r>
          </a:p>
          <a:p>
            <a:pPr lvl="1" eaLnBrk="1" hangingPunct="1"/>
            <a:r>
              <a:rPr lang="ar-SY" smtClean="0"/>
              <a:t>الموردين .</a:t>
            </a:r>
          </a:p>
          <a:p>
            <a:pPr lvl="1" eaLnBrk="1" hangingPunct="1"/>
            <a:r>
              <a:rPr lang="ar-SY" smtClean="0"/>
              <a:t>مقاوموا التغيير .</a:t>
            </a:r>
          </a:p>
          <a:p>
            <a:pPr lvl="1" eaLnBrk="1" hangingPunct="1"/>
            <a:r>
              <a:rPr lang="ar-SY" smtClean="0"/>
              <a:t>الاختلاف الثقافية .</a:t>
            </a:r>
            <a:endParaRPr lang="en-US" smtClean="0"/>
          </a:p>
        </p:txBody>
      </p:sp>
      <p:sp>
        <p:nvSpPr>
          <p:cNvPr id="5" name="Slide Number Placeholder 4"/>
          <p:cNvSpPr>
            <a:spLocks noGrp="1"/>
          </p:cNvSpPr>
          <p:nvPr>
            <p:ph type="sldNum" sz="quarter" idx="12"/>
          </p:nvPr>
        </p:nvSpPr>
        <p:spPr/>
        <p:txBody>
          <a:bodyPr/>
          <a:lstStyle/>
          <a:p>
            <a:pPr>
              <a:defRPr/>
            </a:pPr>
            <a:fld id="{9A488760-A49A-4442-B2F5-765384F0BD0E}" type="slidenum">
              <a:rPr lang="en-US"/>
              <a:pPr>
                <a:defRPr/>
              </a:pPr>
              <a:t>73</a:t>
            </a:fld>
            <a:endParaRPr lang="en-US" dirty="0"/>
          </a:p>
        </p:txBody>
      </p:sp>
    </p:spTree>
    <p:extLst>
      <p:ext uri="{BB962C8B-B14F-4D97-AF65-F5344CB8AC3E}">
        <p14:creationId xmlns:p14="http://schemas.microsoft.com/office/powerpoint/2010/main" val="2947722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Risk Categories</a:t>
            </a:r>
            <a:r>
              <a:rPr lang="ar-SY" dirty="0" smtClean="0"/>
              <a:t/>
            </a:r>
            <a:br>
              <a:rPr lang="ar-SY" dirty="0" smtClean="0"/>
            </a:br>
            <a:r>
              <a:rPr lang="ar-SY" dirty="0" smtClean="0"/>
              <a:t>أصناف ( فئات ) المخاطر</a:t>
            </a:r>
            <a:r>
              <a:rPr lang="en-US" dirty="0" smtClean="0"/>
              <a:t> </a:t>
            </a:r>
            <a:endParaRPr lang="en-US" dirty="0"/>
          </a:p>
        </p:txBody>
      </p:sp>
      <p:sp>
        <p:nvSpPr>
          <p:cNvPr id="3" name="Content Placeholder 2"/>
          <p:cNvSpPr>
            <a:spLocks noGrp="1"/>
          </p:cNvSpPr>
          <p:nvPr>
            <p:ph sz="half" idx="1"/>
          </p:nvPr>
        </p:nvSpPr>
        <p:spPr>
          <a:xfrm>
            <a:off x="457200" y="1600200"/>
            <a:ext cx="4038600" cy="4800600"/>
          </a:xfrm>
        </p:spPr>
        <p:txBody>
          <a:bodyPr rtlCol="0">
            <a:normAutofit fontScale="85000" lnSpcReduction="20000"/>
          </a:bodyPr>
          <a:lstStyle/>
          <a:p>
            <a:pPr lvl="1" eaLnBrk="1" fontAlgn="auto" hangingPunct="1">
              <a:spcAft>
                <a:spcPts val="0"/>
              </a:spcAft>
              <a:buFont typeface="Arial" pitchFamily="34" charset="0"/>
              <a:buChar char="–"/>
              <a:defRPr/>
            </a:pPr>
            <a:r>
              <a:rPr lang="en-US" b="1" dirty="0" smtClean="0">
                <a:solidFill>
                  <a:srgbClr val="C00000"/>
                </a:solidFill>
              </a:rPr>
              <a:t>Scope :</a:t>
            </a:r>
          </a:p>
          <a:p>
            <a:pPr lvl="2" eaLnBrk="1" fontAlgn="auto" hangingPunct="1">
              <a:spcAft>
                <a:spcPts val="0"/>
              </a:spcAft>
              <a:buFont typeface="Arial" pitchFamily="34" charset="0"/>
              <a:buChar char="•"/>
              <a:defRPr/>
            </a:pPr>
            <a:r>
              <a:rPr lang="en-US" dirty="0" smtClean="0"/>
              <a:t>We may not have prepare a good statement of work for building the ramp . That will delay us more four days and cost more $12,000 .</a:t>
            </a:r>
          </a:p>
          <a:p>
            <a:pPr lvl="1" eaLnBrk="1" fontAlgn="auto" hangingPunct="1">
              <a:spcAft>
                <a:spcPts val="0"/>
              </a:spcAft>
              <a:buFont typeface="Arial" pitchFamily="34" charset="0"/>
              <a:buChar char="–"/>
              <a:defRPr/>
            </a:pPr>
            <a:r>
              <a:rPr lang="en-US" b="1" dirty="0" smtClean="0">
                <a:solidFill>
                  <a:srgbClr val="C00000"/>
                </a:solidFill>
              </a:rPr>
              <a:t>Resources :</a:t>
            </a:r>
          </a:p>
          <a:p>
            <a:pPr lvl="2" eaLnBrk="1" fontAlgn="auto" hangingPunct="1">
              <a:spcAft>
                <a:spcPts val="0"/>
              </a:spcAft>
              <a:buFont typeface="Arial" pitchFamily="34" charset="0"/>
              <a:buChar char="•"/>
              <a:defRPr/>
            </a:pPr>
            <a:r>
              <a:rPr lang="en-US" dirty="0" smtClean="0"/>
              <a:t>The experienced engineer will not arrive until next week , this can add 300 working hours to the schedule .</a:t>
            </a:r>
          </a:p>
          <a:p>
            <a:pPr lvl="1" eaLnBrk="1" fontAlgn="auto" hangingPunct="1">
              <a:spcAft>
                <a:spcPts val="0"/>
              </a:spcAft>
              <a:buFont typeface="Arial" pitchFamily="34" charset="0"/>
              <a:buChar char="–"/>
              <a:defRPr/>
            </a:pPr>
            <a:r>
              <a:rPr lang="en-US" b="1" dirty="0" smtClean="0">
                <a:solidFill>
                  <a:srgbClr val="C00000"/>
                </a:solidFill>
              </a:rPr>
              <a:t>Customer satisfaction ( Stakeholder satisfaction ) :</a:t>
            </a:r>
          </a:p>
          <a:p>
            <a:pPr lvl="2" eaLnBrk="1" fontAlgn="auto" hangingPunct="1">
              <a:spcAft>
                <a:spcPts val="0"/>
              </a:spcAft>
              <a:buFont typeface="Arial" pitchFamily="34" charset="0"/>
              <a:buChar char="•"/>
              <a:defRPr/>
            </a:pPr>
            <a:r>
              <a:rPr lang="en-US" dirty="0" smtClean="0"/>
              <a:t>If our customer was not satisfied for the results of submitted work . It may increase our budget about 25% because of retaining back the handed over  goods .</a:t>
            </a:r>
            <a:endParaRPr lang="en-US" dirty="0"/>
          </a:p>
        </p:txBody>
      </p:sp>
      <p:sp>
        <p:nvSpPr>
          <p:cNvPr id="4" name="Content Placeholder 3"/>
          <p:cNvSpPr>
            <a:spLocks noGrp="1"/>
          </p:cNvSpPr>
          <p:nvPr>
            <p:ph sz="half" idx="2"/>
          </p:nvPr>
        </p:nvSpPr>
        <p:spPr>
          <a:xfrm>
            <a:off x="4648200" y="1600200"/>
            <a:ext cx="4038600" cy="4876800"/>
          </a:xfrm>
        </p:spPr>
        <p:txBody>
          <a:bodyPr rtlCol="0">
            <a:normAutofit fontScale="85000" lnSpcReduction="10000"/>
          </a:bodyPr>
          <a:lstStyle/>
          <a:p>
            <a:pPr eaLnBrk="1" fontAlgn="auto" hangingPunct="1">
              <a:spcAft>
                <a:spcPts val="0"/>
              </a:spcAft>
              <a:buFont typeface="Arial" pitchFamily="34" charset="0"/>
              <a:buChar char="•"/>
              <a:defRPr/>
            </a:pPr>
            <a:r>
              <a:rPr lang="ar-SY" b="1" dirty="0" smtClean="0">
                <a:solidFill>
                  <a:srgbClr val="C00000"/>
                </a:solidFill>
              </a:rPr>
              <a:t>النطاق :</a:t>
            </a:r>
          </a:p>
          <a:p>
            <a:pPr lvl="1" eaLnBrk="1" fontAlgn="auto" hangingPunct="1">
              <a:spcAft>
                <a:spcPts val="0"/>
              </a:spcAft>
              <a:buFont typeface="Arial" pitchFamily="34" charset="0"/>
              <a:buChar char="–"/>
              <a:defRPr/>
            </a:pPr>
            <a:r>
              <a:rPr lang="ar-SY" dirty="0" smtClean="0"/>
              <a:t>ربما لم نجهز بيان نطاق العمل بصورة جيدة لبناء المنحدر . سوف يكلف ذلك تأخيرا لمدة أربع أيام وتكلفة اضافية مقدارها 12,000 $ .</a:t>
            </a:r>
          </a:p>
          <a:p>
            <a:pPr eaLnBrk="1" fontAlgn="auto" hangingPunct="1">
              <a:spcAft>
                <a:spcPts val="0"/>
              </a:spcAft>
              <a:buFont typeface="Arial" pitchFamily="34" charset="0"/>
              <a:buChar char="•"/>
              <a:defRPr/>
            </a:pPr>
            <a:r>
              <a:rPr lang="ar-SY" b="1" dirty="0" smtClean="0">
                <a:solidFill>
                  <a:srgbClr val="C00000"/>
                </a:solidFill>
              </a:rPr>
              <a:t>الموارد :</a:t>
            </a:r>
          </a:p>
          <a:p>
            <a:pPr lvl="1" eaLnBrk="1" fontAlgn="auto" hangingPunct="1">
              <a:spcAft>
                <a:spcPts val="0"/>
              </a:spcAft>
              <a:buFont typeface="Arial" pitchFamily="34" charset="0"/>
              <a:buChar char="–"/>
              <a:defRPr/>
            </a:pPr>
            <a:r>
              <a:rPr lang="ar-SY" dirty="0" smtClean="0"/>
              <a:t>سوف لن يصل المهندس الخبير الا في الاسبوع القادم , ان ذلك سوف يضيف 300 ساعة عمل الى جدولنا الزمني .</a:t>
            </a:r>
          </a:p>
          <a:p>
            <a:pPr eaLnBrk="1" fontAlgn="auto" hangingPunct="1">
              <a:spcAft>
                <a:spcPts val="0"/>
              </a:spcAft>
              <a:buFont typeface="Arial" pitchFamily="34" charset="0"/>
              <a:buChar char="•"/>
              <a:defRPr/>
            </a:pPr>
            <a:r>
              <a:rPr lang="ar-SY" b="1" dirty="0" smtClean="0">
                <a:solidFill>
                  <a:srgbClr val="C00000"/>
                </a:solidFill>
              </a:rPr>
              <a:t>ارضاء العميل ( ارضاء أصحاب المصلحة ) :</a:t>
            </a:r>
          </a:p>
          <a:p>
            <a:pPr lvl="1" eaLnBrk="1" fontAlgn="auto" hangingPunct="1">
              <a:spcAft>
                <a:spcPts val="0"/>
              </a:spcAft>
              <a:buFont typeface="Arial" pitchFamily="34" charset="0"/>
              <a:buChar char="–"/>
              <a:defRPr/>
            </a:pPr>
            <a:r>
              <a:rPr lang="ar-SY" dirty="0" smtClean="0"/>
              <a:t>اذا لم يكن عميلنا راضيا عن نتيجة العمل الذي سلمناه اياه . فان ذلك سوف يزيد ميزانيتنا حوالي 25% بسبب اعادة البضاعة التي سلمت له .</a:t>
            </a:r>
            <a:endParaRPr lang="en-US" dirty="0"/>
          </a:p>
        </p:txBody>
      </p:sp>
      <p:sp>
        <p:nvSpPr>
          <p:cNvPr id="5" name="Slide Number Placeholder 4"/>
          <p:cNvSpPr>
            <a:spLocks noGrp="1"/>
          </p:cNvSpPr>
          <p:nvPr>
            <p:ph type="sldNum" sz="quarter" idx="12"/>
          </p:nvPr>
        </p:nvSpPr>
        <p:spPr/>
        <p:txBody>
          <a:bodyPr/>
          <a:lstStyle/>
          <a:p>
            <a:pPr>
              <a:defRPr/>
            </a:pPr>
            <a:fld id="{B02239A6-DE1B-4C6F-B0D8-AE391ECCD2E1}" type="slidenum">
              <a:rPr lang="en-US"/>
              <a:pPr>
                <a:defRPr/>
              </a:pPr>
              <a:t>74</a:t>
            </a:fld>
            <a:endParaRPr lang="en-US" dirty="0"/>
          </a:p>
        </p:txBody>
      </p:sp>
    </p:spTree>
    <p:extLst>
      <p:ext uri="{BB962C8B-B14F-4D97-AF65-F5344CB8AC3E}">
        <p14:creationId xmlns:p14="http://schemas.microsoft.com/office/powerpoint/2010/main" val="3278397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p:txBody>
          <a:bodyPr/>
          <a:lstStyle/>
          <a:p>
            <a:pPr eaLnBrk="1" hangingPunct="1"/>
            <a:r>
              <a:rPr lang="en-US" sz="2800" smtClean="0"/>
              <a:t>Examples of Risks -  Project Management Perspective</a:t>
            </a:r>
            <a:br>
              <a:rPr lang="en-US" sz="2800" smtClean="0"/>
            </a:br>
            <a:r>
              <a:rPr lang="ar-SA" sz="2800" smtClean="0"/>
              <a:t>أمثلة عن مخاطر المشروع – من وجهة نظر ادارة المشاريع</a:t>
            </a:r>
          </a:p>
        </p:txBody>
      </p:sp>
      <p:sp>
        <p:nvSpPr>
          <p:cNvPr id="10243" name="عنصر نائب للمحتوى 2"/>
          <p:cNvSpPr>
            <a:spLocks noGrp="1"/>
          </p:cNvSpPr>
          <p:nvPr>
            <p:ph sz="half" idx="1"/>
          </p:nvPr>
        </p:nvSpPr>
        <p:spPr>
          <a:xfrm>
            <a:off x="457200" y="1600200"/>
            <a:ext cx="4038600" cy="4876800"/>
          </a:xfrm>
        </p:spPr>
        <p:txBody>
          <a:bodyPr/>
          <a:lstStyle/>
          <a:p>
            <a:pPr eaLnBrk="1" hangingPunct="1"/>
            <a:r>
              <a:rPr lang="en-US" b="1" smtClean="0">
                <a:solidFill>
                  <a:srgbClr val="C00000"/>
                </a:solidFill>
              </a:rPr>
              <a:t>Scope Risks:</a:t>
            </a:r>
          </a:p>
          <a:p>
            <a:pPr lvl="1" eaLnBrk="1" hangingPunct="1"/>
            <a:r>
              <a:rPr lang="en-US" smtClean="0"/>
              <a:t>Risks associated with changes of scope, or the subsequent need for “Fixes” to achieve the required technical deliverables.</a:t>
            </a:r>
          </a:p>
          <a:p>
            <a:pPr eaLnBrk="1" hangingPunct="1"/>
            <a:r>
              <a:rPr lang="en-US" b="1" smtClean="0">
                <a:solidFill>
                  <a:srgbClr val="C00000"/>
                </a:solidFill>
              </a:rPr>
              <a:t>Quality risks:</a:t>
            </a:r>
          </a:p>
          <a:p>
            <a:pPr lvl="1" eaLnBrk="1" hangingPunct="1"/>
            <a:r>
              <a:rPr lang="en-US" smtClean="0"/>
              <a:t>Failure to complete tasks to the required level of technical or quality performance.</a:t>
            </a:r>
            <a:endParaRPr lang="ar-SA" smtClean="0"/>
          </a:p>
        </p:txBody>
      </p:sp>
      <p:sp>
        <p:nvSpPr>
          <p:cNvPr id="5" name="Content Placeholder 4"/>
          <p:cNvSpPr>
            <a:spLocks noGrp="1"/>
          </p:cNvSpPr>
          <p:nvPr>
            <p:ph sz="half" idx="2"/>
          </p:nvPr>
        </p:nvSpPr>
        <p:spPr>
          <a:xfrm>
            <a:off x="4648200" y="1600200"/>
            <a:ext cx="4038600" cy="4953000"/>
          </a:xfrm>
        </p:spPr>
        <p:txBody>
          <a:bodyPr rtlCol="0">
            <a:normAutofit fontScale="92500" lnSpcReduction="10000"/>
          </a:bodyPr>
          <a:lstStyle/>
          <a:p>
            <a:pPr eaLnBrk="1" fontAlgn="auto" hangingPunct="1">
              <a:spcAft>
                <a:spcPts val="0"/>
              </a:spcAft>
              <a:buFont typeface="Arial" pitchFamily="34" charset="0"/>
              <a:buChar char="•"/>
              <a:defRPr/>
            </a:pPr>
            <a:r>
              <a:rPr lang="ar-SA" sz="3600" b="1" dirty="0" smtClean="0">
                <a:solidFill>
                  <a:srgbClr val="C00000"/>
                </a:solidFill>
              </a:rPr>
              <a:t>مخاطر النطاق :</a:t>
            </a:r>
          </a:p>
          <a:p>
            <a:pPr lvl="1" eaLnBrk="1" fontAlgn="auto" hangingPunct="1">
              <a:spcAft>
                <a:spcPts val="0"/>
              </a:spcAft>
              <a:buFont typeface="Arial" pitchFamily="34" charset="0"/>
              <a:buChar char="–"/>
              <a:defRPr/>
            </a:pPr>
            <a:r>
              <a:rPr lang="ar-SA" sz="3200" dirty="0" smtClean="0"/>
              <a:t>المخاطر المترافقة مع تغيير النطاق, أو الاحتياج التالي للاصلاحات لبلوغ المستلمات الفنية المطلوبة .</a:t>
            </a:r>
          </a:p>
          <a:p>
            <a:pPr eaLnBrk="1" fontAlgn="auto" hangingPunct="1">
              <a:spcAft>
                <a:spcPts val="0"/>
              </a:spcAft>
              <a:buFont typeface="Arial" pitchFamily="34" charset="0"/>
              <a:buChar char="•"/>
              <a:defRPr/>
            </a:pPr>
            <a:r>
              <a:rPr lang="ar-SA" sz="3600" b="1" dirty="0" smtClean="0">
                <a:solidFill>
                  <a:srgbClr val="C00000"/>
                </a:solidFill>
              </a:rPr>
              <a:t>مخاطر الجودة :</a:t>
            </a:r>
          </a:p>
          <a:p>
            <a:pPr lvl="1" eaLnBrk="1" fontAlgn="auto" hangingPunct="1">
              <a:spcAft>
                <a:spcPts val="0"/>
              </a:spcAft>
              <a:buFont typeface="Arial" pitchFamily="34" charset="0"/>
              <a:buChar char="–"/>
              <a:defRPr/>
            </a:pPr>
            <a:r>
              <a:rPr lang="ar-SA" sz="3200" dirty="0" smtClean="0"/>
              <a:t>الفشل في اتمام مهمة الى المستوى المطلوب للأداء الفني أو المتعلق بالجودة .</a:t>
            </a:r>
            <a:endParaRPr lang="ar-SA" sz="3200" dirty="0"/>
          </a:p>
        </p:txBody>
      </p:sp>
      <p:sp>
        <p:nvSpPr>
          <p:cNvPr id="4" name="عنصر نائب لرقم الشريحة 3"/>
          <p:cNvSpPr>
            <a:spLocks noGrp="1"/>
          </p:cNvSpPr>
          <p:nvPr>
            <p:ph type="sldNum" sz="quarter" idx="12"/>
          </p:nvPr>
        </p:nvSpPr>
        <p:spPr/>
        <p:txBody>
          <a:bodyPr/>
          <a:lstStyle/>
          <a:p>
            <a:pPr>
              <a:defRPr/>
            </a:pPr>
            <a:fld id="{02ADE985-3204-4750-917A-17204408988F}" type="slidenum">
              <a:rPr lang="en-US"/>
              <a:pPr>
                <a:defRPr/>
              </a:pPr>
              <a:t>75</a:t>
            </a:fld>
            <a:endParaRPr lang="en-US" dirty="0"/>
          </a:p>
        </p:txBody>
      </p:sp>
    </p:spTree>
    <p:extLst>
      <p:ext uri="{BB962C8B-B14F-4D97-AF65-F5344CB8AC3E}">
        <p14:creationId xmlns:p14="http://schemas.microsoft.com/office/powerpoint/2010/main" val="22511690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Types of Risks – Another Way</a:t>
            </a:r>
            <a:br>
              <a:rPr lang="en-US" dirty="0" smtClean="0"/>
            </a:br>
            <a:r>
              <a:rPr lang="ar-SA" dirty="0" smtClean="0"/>
              <a:t>انواع المخاطر – طريقة أخرى </a:t>
            </a:r>
            <a:endParaRPr lang="ar-SA" dirty="0"/>
          </a:p>
        </p:txBody>
      </p:sp>
      <p:sp>
        <p:nvSpPr>
          <p:cNvPr id="3" name="عنصر نائب للمحتوى 2"/>
          <p:cNvSpPr>
            <a:spLocks noGrp="1"/>
          </p:cNvSpPr>
          <p:nvPr>
            <p:ph sz="half" idx="1"/>
          </p:nvPr>
        </p:nvSpPr>
        <p:spPr>
          <a:xfrm>
            <a:off x="457200" y="1600200"/>
            <a:ext cx="4038600" cy="4953000"/>
          </a:xfrm>
        </p:spPr>
        <p:txBody>
          <a:bodyPr rtlCol="0">
            <a:normAutofit fontScale="70000" lnSpcReduction="20000"/>
          </a:bodyPr>
          <a:lstStyle/>
          <a:p>
            <a:pPr eaLnBrk="1" fontAlgn="auto" hangingPunct="1">
              <a:spcAft>
                <a:spcPts val="0"/>
              </a:spcAft>
              <a:buFont typeface="Arial" pitchFamily="34" charset="0"/>
              <a:buChar char="•"/>
              <a:defRPr/>
            </a:pPr>
            <a:r>
              <a:rPr lang="en-US" b="1" dirty="0" smtClean="0">
                <a:solidFill>
                  <a:srgbClr val="C00000"/>
                </a:solidFill>
              </a:rPr>
              <a:t>Knowns (Known Risks):</a:t>
            </a:r>
          </a:p>
          <a:p>
            <a:pPr lvl="1" eaLnBrk="1" fontAlgn="auto" hangingPunct="1">
              <a:spcAft>
                <a:spcPts val="0"/>
              </a:spcAft>
              <a:buFont typeface="Arial" pitchFamily="34" charset="0"/>
              <a:buChar char="–"/>
              <a:defRPr/>
            </a:pPr>
            <a:r>
              <a:rPr lang="en-US" dirty="0" smtClean="0"/>
              <a:t>Items or situations containing no uncertainty.</a:t>
            </a:r>
          </a:p>
          <a:p>
            <a:pPr lvl="1" eaLnBrk="1" fontAlgn="auto" hangingPunct="1">
              <a:spcAft>
                <a:spcPts val="0"/>
              </a:spcAft>
              <a:buFont typeface="Arial" pitchFamily="34" charset="0"/>
              <a:buChar char="–"/>
              <a:defRPr/>
            </a:pPr>
            <a:r>
              <a:rPr lang="en-US" dirty="0" smtClean="0"/>
              <a:t>Risks that where identified.</a:t>
            </a:r>
          </a:p>
          <a:p>
            <a:pPr lvl="1" eaLnBrk="1" fontAlgn="auto" hangingPunct="1">
              <a:spcAft>
                <a:spcPts val="0"/>
              </a:spcAft>
              <a:buFont typeface="Arial" pitchFamily="34" charset="0"/>
              <a:buChar char="–"/>
              <a:defRPr/>
            </a:pPr>
            <a:r>
              <a:rPr lang="en-US" dirty="0" smtClean="0"/>
              <a:t>Example : Death – It will happen &amp; there is no uncertainty about it. </a:t>
            </a:r>
          </a:p>
          <a:p>
            <a:pPr eaLnBrk="1" fontAlgn="auto" hangingPunct="1">
              <a:spcAft>
                <a:spcPts val="0"/>
              </a:spcAft>
              <a:buFont typeface="Arial" pitchFamily="34" charset="0"/>
              <a:buChar char="•"/>
              <a:defRPr/>
            </a:pPr>
            <a:r>
              <a:rPr lang="en-US" b="1" dirty="0" smtClean="0">
                <a:solidFill>
                  <a:srgbClr val="C00000"/>
                </a:solidFill>
              </a:rPr>
              <a:t>Known Unknowns:</a:t>
            </a:r>
          </a:p>
          <a:p>
            <a:pPr lvl="1" eaLnBrk="1" fontAlgn="auto" hangingPunct="1">
              <a:spcAft>
                <a:spcPts val="0"/>
              </a:spcAft>
              <a:buFont typeface="Arial" pitchFamily="34" charset="0"/>
              <a:buChar char="–"/>
              <a:defRPr/>
            </a:pPr>
            <a:r>
              <a:rPr lang="en-US" dirty="0" smtClean="0"/>
              <a:t>Exist but how do they affect us?</a:t>
            </a:r>
          </a:p>
          <a:p>
            <a:pPr lvl="1" eaLnBrk="1" fontAlgn="auto" hangingPunct="1">
              <a:spcAft>
                <a:spcPts val="0"/>
              </a:spcAft>
              <a:buFont typeface="Arial" pitchFamily="34" charset="0"/>
              <a:buChar char="–"/>
              <a:defRPr/>
            </a:pPr>
            <a:r>
              <a:rPr lang="en-US" dirty="0" smtClean="0"/>
              <a:t>Example : Electricity Bill – we know we will get one next month, but we don’t know how much it will be. </a:t>
            </a:r>
          </a:p>
          <a:p>
            <a:pPr eaLnBrk="1" fontAlgn="auto" hangingPunct="1">
              <a:spcAft>
                <a:spcPts val="0"/>
              </a:spcAft>
              <a:buFont typeface="Arial" pitchFamily="34" charset="0"/>
              <a:buChar char="•"/>
              <a:defRPr/>
            </a:pPr>
            <a:r>
              <a:rPr lang="en-US" b="1" dirty="0" smtClean="0">
                <a:solidFill>
                  <a:srgbClr val="C00000"/>
                </a:solidFill>
              </a:rPr>
              <a:t>Unknown Unknowns (Unknown Risks):</a:t>
            </a:r>
          </a:p>
          <a:p>
            <a:pPr lvl="1" eaLnBrk="1" fontAlgn="auto" hangingPunct="1">
              <a:spcAft>
                <a:spcPts val="0"/>
              </a:spcAft>
              <a:buFont typeface="Arial" pitchFamily="34" charset="0"/>
              <a:buChar char="–"/>
              <a:defRPr/>
            </a:pPr>
            <a:r>
              <a:rPr lang="en-US" dirty="0" smtClean="0"/>
              <a:t>Neither know about them nor know about effects.</a:t>
            </a:r>
          </a:p>
          <a:p>
            <a:pPr lvl="1" eaLnBrk="1" fontAlgn="auto" hangingPunct="1">
              <a:spcAft>
                <a:spcPts val="0"/>
              </a:spcAft>
              <a:buFont typeface="Arial" pitchFamily="34" charset="0"/>
              <a:buChar char="–"/>
              <a:defRPr/>
            </a:pPr>
            <a:r>
              <a:rPr lang="en-US" dirty="0" smtClean="0"/>
              <a:t>Risks that where not identified.</a:t>
            </a:r>
          </a:p>
          <a:p>
            <a:pPr lvl="1" eaLnBrk="1" fontAlgn="auto" hangingPunct="1">
              <a:spcAft>
                <a:spcPts val="0"/>
              </a:spcAft>
              <a:buFont typeface="Arial" pitchFamily="34" charset="0"/>
              <a:buChar char="–"/>
              <a:defRPr/>
            </a:pPr>
            <a:r>
              <a:rPr lang="en-US" dirty="0" smtClean="0"/>
              <a:t>Example : before the first case of AIDS existed, it was Unknown Unknown.</a:t>
            </a:r>
            <a:endParaRPr lang="ar-SA" dirty="0"/>
          </a:p>
        </p:txBody>
      </p:sp>
      <p:sp>
        <p:nvSpPr>
          <p:cNvPr id="11268" name="Content Placeholder 4"/>
          <p:cNvSpPr>
            <a:spLocks noGrp="1"/>
          </p:cNvSpPr>
          <p:nvPr>
            <p:ph sz="half" idx="2"/>
          </p:nvPr>
        </p:nvSpPr>
        <p:spPr>
          <a:xfrm>
            <a:off x="4648200" y="1600200"/>
            <a:ext cx="4038600" cy="4953000"/>
          </a:xfrm>
        </p:spPr>
        <p:txBody>
          <a:bodyPr>
            <a:noAutofit/>
          </a:bodyPr>
          <a:lstStyle/>
          <a:p>
            <a:pPr eaLnBrk="1" hangingPunct="1"/>
            <a:r>
              <a:rPr lang="ar-SY" sz="1600" b="1" dirty="0" smtClean="0">
                <a:solidFill>
                  <a:srgbClr val="C00000"/>
                </a:solidFill>
              </a:rPr>
              <a:t>المعلوم ( المخاطر المعلومة ) :</a:t>
            </a:r>
          </a:p>
          <a:p>
            <a:pPr lvl="1" eaLnBrk="1" hangingPunct="1"/>
            <a:r>
              <a:rPr lang="ar-SY" sz="1600" dirty="0" smtClean="0"/>
              <a:t>البنود أو الأوضاع التي لا تتضمن عدم تيقن .</a:t>
            </a:r>
          </a:p>
          <a:p>
            <a:pPr lvl="1" eaLnBrk="1" hangingPunct="1"/>
            <a:r>
              <a:rPr lang="ar-SY" sz="1600" dirty="0" smtClean="0"/>
              <a:t>المخاطر التي تم تحديدها .</a:t>
            </a:r>
          </a:p>
          <a:p>
            <a:pPr lvl="1" eaLnBrk="1" hangingPunct="1"/>
            <a:r>
              <a:rPr lang="ar-SY" sz="1600" dirty="0" smtClean="0"/>
              <a:t>مثال : الموت – سوف يحدث بدون شك ولا يوجد عدم تيقن من حدوثه .</a:t>
            </a:r>
          </a:p>
          <a:p>
            <a:pPr eaLnBrk="1" hangingPunct="1"/>
            <a:r>
              <a:rPr lang="ar-SY" sz="1600" b="1" dirty="0" smtClean="0">
                <a:solidFill>
                  <a:srgbClr val="C00000"/>
                </a:solidFill>
              </a:rPr>
              <a:t>المعلوم غير المعلوم :</a:t>
            </a:r>
          </a:p>
          <a:p>
            <a:pPr lvl="1" eaLnBrk="1" hangingPunct="1"/>
            <a:r>
              <a:rPr lang="ar-SY" sz="1600" dirty="0" smtClean="0"/>
              <a:t>هي موجودة ولكننا لا ندري كيف سيؤثر علينا ؟</a:t>
            </a:r>
          </a:p>
          <a:p>
            <a:pPr lvl="1" eaLnBrk="1" hangingPunct="1"/>
            <a:r>
              <a:rPr lang="ar-SY" sz="1600" dirty="0" smtClean="0"/>
              <a:t>مثال : فاتورة الكهرباء – نعلم أننا سوف نحصل على واحدة ولكن لا ندري كم ستكون  قيمتها .</a:t>
            </a:r>
          </a:p>
          <a:p>
            <a:pPr eaLnBrk="1" hangingPunct="1"/>
            <a:r>
              <a:rPr lang="ar-SY" sz="1600" b="1" dirty="0" smtClean="0">
                <a:solidFill>
                  <a:srgbClr val="C00000"/>
                </a:solidFill>
              </a:rPr>
              <a:t>غير المعلوم غير المعلوم (المخاطر غير المعلومة) :</a:t>
            </a:r>
          </a:p>
          <a:p>
            <a:pPr lvl="1" eaLnBrk="1" hangingPunct="1"/>
            <a:r>
              <a:rPr lang="ar-SY" sz="1600" dirty="0" smtClean="0"/>
              <a:t>لا ندري عنها شيء ولا ندري ماهي آثارها علينا .</a:t>
            </a:r>
          </a:p>
          <a:p>
            <a:pPr lvl="1" eaLnBrk="1" hangingPunct="1"/>
            <a:r>
              <a:rPr lang="ar-SY" sz="1600" dirty="0" smtClean="0"/>
              <a:t>المخاطر التي لم تحدد بعد .</a:t>
            </a:r>
          </a:p>
          <a:p>
            <a:pPr lvl="1" eaLnBrk="1" hangingPunct="1"/>
            <a:r>
              <a:rPr lang="ar-SY" sz="1600" dirty="0" smtClean="0"/>
              <a:t>مثال : قبل الحالة الأولى لاكتشاف مرض نقص المناعة (الايدز) لم يكن أحدا يعلم به . وعليه فهو غير المعلوم غير المعلوم .</a:t>
            </a:r>
            <a:endParaRPr lang="ar-SA" sz="1600" dirty="0" smtClean="0"/>
          </a:p>
        </p:txBody>
      </p:sp>
      <p:sp>
        <p:nvSpPr>
          <p:cNvPr id="4" name="عنصر نائب لرقم الشريحة 3"/>
          <p:cNvSpPr>
            <a:spLocks noGrp="1"/>
          </p:cNvSpPr>
          <p:nvPr>
            <p:ph type="sldNum" sz="quarter" idx="12"/>
          </p:nvPr>
        </p:nvSpPr>
        <p:spPr/>
        <p:txBody>
          <a:bodyPr/>
          <a:lstStyle/>
          <a:p>
            <a:pPr>
              <a:defRPr/>
            </a:pPr>
            <a:fld id="{BEA73305-03BC-46A6-A979-5891351D7612}" type="slidenum">
              <a:rPr lang="en-US"/>
              <a:pPr>
                <a:defRPr/>
              </a:pPr>
              <a:t>76</a:t>
            </a:fld>
            <a:endParaRPr lang="en-US" dirty="0"/>
          </a:p>
        </p:txBody>
      </p:sp>
    </p:spTree>
    <p:extLst>
      <p:ext uri="{BB962C8B-B14F-4D97-AF65-F5344CB8AC3E}">
        <p14:creationId xmlns:p14="http://schemas.microsoft.com/office/powerpoint/2010/main" val="8718997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normAutofit fontScale="90000"/>
          </a:bodyPr>
          <a:lstStyle/>
          <a:p>
            <a:pPr eaLnBrk="1" hangingPunct="1"/>
            <a:r>
              <a:rPr lang="en-US" sz="3600" smtClean="0"/>
              <a:t>Risk Categories - Risk Identification </a:t>
            </a:r>
            <a:br>
              <a:rPr lang="en-US" sz="3600" smtClean="0"/>
            </a:br>
            <a:r>
              <a:rPr lang="ar-SA" sz="3600" smtClean="0"/>
              <a:t>أنواع المخاطر – تحديد المخاطر</a:t>
            </a:r>
          </a:p>
        </p:txBody>
      </p:sp>
      <p:sp>
        <p:nvSpPr>
          <p:cNvPr id="3" name="عنصر نائب للمحتوى 2"/>
          <p:cNvSpPr>
            <a:spLocks noGrp="1"/>
          </p:cNvSpPr>
          <p:nvPr>
            <p:ph sz="half" idx="1"/>
          </p:nvPr>
        </p:nvSpPr>
        <p:spPr>
          <a:xfrm>
            <a:off x="457200" y="1600200"/>
            <a:ext cx="4038600" cy="4876800"/>
          </a:xfrm>
        </p:spPr>
        <p:txBody>
          <a:bodyPr rtlCol="0">
            <a:normAutofit lnSpcReduction="10000"/>
          </a:bodyPr>
          <a:lstStyle/>
          <a:p>
            <a:pPr eaLnBrk="1" fontAlgn="auto" hangingPunct="1">
              <a:spcAft>
                <a:spcPts val="0"/>
              </a:spcAft>
              <a:buFont typeface="Arial" pitchFamily="34" charset="0"/>
              <a:buChar char="•"/>
              <a:defRPr/>
            </a:pPr>
            <a:r>
              <a:rPr lang="en-US" sz="1600" b="1" dirty="0" smtClean="0">
                <a:solidFill>
                  <a:srgbClr val="C00000"/>
                </a:solidFill>
              </a:rPr>
              <a:t>Technical quality, or performance risks:</a:t>
            </a:r>
          </a:p>
          <a:p>
            <a:pPr lvl="1" eaLnBrk="1" fontAlgn="auto" hangingPunct="1">
              <a:spcAft>
                <a:spcPts val="0"/>
              </a:spcAft>
              <a:buFont typeface="Arial" pitchFamily="34" charset="0"/>
              <a:buChar char="–"/>
              <a:defRPr/>
            </a:pPr>
            <a:r>
              <a:rPr lang="en-US" sz="1400" dirty="0" smtClean="0"/>
              <a:t>Examples : Reliance on unproven or complex technology, unrealistic performance goals, changes to the technology used or industry standards during the project.</a:t>
            </a:r>
          </a:p>
          <a:p>
            <a:pPr eaLnBrk="1" fontAlgn="auto" hangingPunct="1">
              <a:spcAft>
                <a:spcPts val="0"/>
              </a:spcAft>
              <a:buFont typeface="Arial" pitchFamily="34" charset="0"/>
              <a:buChar char="•"/>
              <a:defRPr/>
            </a:pPr>
            <a:r>
              <a:rPr lang="en-US" sz="1800" b="1" dirty="0" smtClean="0">
                <a:solidFill>
                  <a:srgbClr val="C00000"/>
                </a:solidFill>
              </a:rPr>
              <a:t>Project management Risks:</a:t>
            </a:r>
          </a:p>
          <a:p>
            <a:pPr lvl="1" eaLnBrk="1" fontAlgn="auto" hangingPunct="1">
              <a:spcAft>
                <a:spcPts val="0"/>
              </a:spcAft>
              <a:buFont typeface="Arial" pitchFamily="34" charset="0"/>
              <a:buChar char="–"/>
              <a:defRPr/>
            </a:pPr>
            <a:r>
              <a:rPr lang="en-US" sz="1400" dirty="0" smtClean="0"/>
              <a:t>Examples : Poor allocation of time and resources, inadequate quality of the project plan, Poor use of project management disciplines. </a:t>
            </a:r>
          </a:p>
          <a:p>
            <a:pPr eaLnBrk="1" fontAlgn="auto" hangingPunct="1">
              <a:spcAft>
                <a:spcPts val="0"/>
              </a:spcAft>
              <a:buFont typeface="Arial" pitchFamily="34" charset="0"/>
              <a:buChar char="•"/>
              <a:defRPr/>
            </a:pPr>
            <a:r>
              <a:rPr lang="en-US" sz="1800" b="1" dirty="0" smtClean="0">
                <a:solidFill>
                  <a:srgbClr val="C00000"/>
                </a:solidFill>
              </a:rPr>
              <a:t>Organizational Risks:</a:t>
            </a:r>
          </a:p>
          <a:p>
            <a:pPr lvl="1" eaLnBrk="1" fontAlgn="auto" hangingPunct="1">
              <a:spcAft>
                <a:spcPts val="0"/>
              </a:spcAft>
              <a:buFont typeface="Arial" pitchFamily="34" charset="0"/>
              <a:buChar char="–"/>
              <a:defRPr/>
            </a:pPr>
            <a:r>
              <a:rPr lang="en-US" sz="1400" dirty="0" smtClean="0"/>
              <a:t>Examples : Cost, time &amp; scope objectives that are internally inconsistent, lack of prioritization of projects, inadequacy or interruption of funding, resources conflicts with other projects. </a:t>
            </a:r>
          </a:p>
          <a:p>
            <a:pPr eaLnBrk="1" fontAlgn="auto" hangingPunct="1">
              <a:spcAft>
                <a:spcPts val="0"/>
              </a:spcAft>
              <a:buFont typeface="Arial" pitchFamily="34" charset="0"/>
              <a:buChar char="•"/>
              <a:defRPr/>
            </a:pPr>
            <a:r>
              <a:rPr lang="en-US" sz="1800" b="1" dirty="0" smtClean="0">
                <a:solidFill>
                  <a:srgbClr val="C00000"/>
                </a:solidFill>
              </a:rPr>
              <a:t>External Risks: </a:t>
            </a:r>
          </a:p>
          <a:p>
            <a:pPr lvl="1" eaLnBrk="1" fontAlgn="auto" hangingPunct="1">
              <a:spcAft>
                <a:spcPts val="0"/>
              </a:spcAft>
              <a:buFont typeface="Arial" pitchFamily="34" charset="0"/>
              <a:buChar char="–"/>
              <a:defRPr/>
            </a:pPr>
            <a:r>
              <a:rPr lang="en-US" sz="1400" dirty="0" smtClean="0"/>
              <a:t>Examples : Shifting legal or regulatory environment, labor issues, changing owner priorities, country risk, weather, ……. </a:t>
            </a:r>
            <a:endParaRPr lang="ar-SA" sz="1400" dirty="0"/>
          </a:p>
        </p:txBody>
      </p:sp>
      <p:sp>
        <p:nvSpPr>
          <p:cNvPr id="5" name="Content Placeholder 4"/>
          <p:cNvSpPr>
            <a:spLocks noGrp="1"/>
          </p:cNvSpPr>
          <p:nvPr>
            <p:ph sz="half" idx="2"/>
          </p:nvPr>
        </p:nvSpPr>
        <p:spPr>
          <a:xfrm>
            <a:off x="4648200" y="1600200"/>
            <a:ext cx="4038600" cy="4876800"/>
          </a:xfrm>
        </p:spPr>
        <p:txBody>
          <a:bodyPr rtlCol="0">
            <a:normAutofit fontScale="70000" lnSpcReduction="20000"/>
          </a:bodyPr>
          <a:lstStyle/>
          <a:p>
            <a:pPr eaLnBrk="1" fontAlgn="auto" hangingPunct="1">
              <a:spcAft>
                <a:spcPts val="0"/>
              </a:spcAft>
              <a:buFont typeface="Arial" pitchFamily="34" charset="0"/>
              <a:buChar char="•"/>
              <a:defRPr/>
            </a:pPr>
            <a:r>
              <a:rPr lang="ar-SA" b="1" dirty="0" smtClean="0">
                <a:solidFill>
                  <a:srgbClr val="C00000"/>
                </a:solidFill>
              </a:rPr>
              <a:t>المخاطر التقنية, أو مخاطر الأداء والجودة :</a:t>
            </a:r>
          </a:p>
          <a:p>
            <a:pPr lvl="1" eaLnBrk="1" fontAlgn="auto" hangingPunct="1">
              <a:spcAft>
                <a:spcPts val="0"/>
              </a:spcAft>
              <a:buFont typeface="Arial" pitchFamily="34" charset="0"/>
              <a:buChar char="–"/>
              <a:defRPr/>
            </a:pPr>
            <a:r>
              <a:rPr lang="ar-SA" dirty="0" smtClean="0"/>
              <a:t>أمثلة : الاعتماد على تكنولوجيا غير مثبتة أو معقدة, أهداف غير واقعية للأداء, تغيرات في التقنيات المستخدمة أو مواصفات ومعايير الصناعة أثناء سير المشروع .</a:t>
            </a:r>
          </a:p>
          <a:p>
            <a:pPr eaLnBrk="1" fontAlgn="auto" hangingPunct="1">
              <a:spcAft>
                <a:spcPts val="0"/>
              </a:spcAft>
              <a:buFont typeface="Arial" pitchFamily="34" charset="0"/>
              <a:buChar char="•"/>
              <a:defRPr/>
            </a:pPr>
            <a:r>
              <a:rPr lang="ar-SA" b="1" dirty="0" smtClean="0">
                <a:solidFill>
                  <a:srgbClr val="C00000"/>
                </a:solidFill>
              </a:rPr>
              <a:t>مخاطر ادارة المشروع :</a:t>
            </a:r>
          </a:p>
          <a:p>
            <a:pPr lvl="1" eaLnBrk="1" fontAlgn="auto" hangingPunct="1">
              <a:spcAft>
                <a:spcPts val="0"/>
              </a:spcAft>
              <a:buFont typeface="Arial" pitchFamily="34" charset="0"/>
              <a:buChar char="–"/>
              <a:defRPr/>
            </a:pPr>
            <a:r>
              <a:rPr lang="ar-SA" dirty="0" smtClean="0"/>
              <a:t>أمثلة : التوزيع غير الصحيح للوقت والموارد, اعتماد جودة غير مناسبة في خطة ادارة المشروع, الاستخدام الضعيف لأدبيات ادارة المشاريع . </a:t>
            </a:r>
          </a:p>
          <a:p>
            <a:pPr eaLnBrk="1" fontAlgn="auto" hangingPunct="1">
              <a:spcAft>
                <a:spcPts val="0"/>
              </a:spcAft>
              <a:buFont typeface="Arial" pitchFamily="34" charset="0"/>
              <a:buChar char="•"/>
              <a:defRPr/>
            </a:pPr>
            <a:r>
              <a:rPr lang="ar-SA" b="1" dirty="0" smtClean="0">
                <a:solidFill>
                  <a:srgbClr val="C00000"/>
                </a:solidFill>
              </a:rPr>
              <a:t>المخاطر التنظيمية :</a:t>
            </a:r>
          </a:p>
          <a:p>
            <a:pPr lvl="1" eaLnBrk="1" fontAlgn="auto" hangingPunct="1">
              <a:spcAft>
                <a:spcPts val="0"/>
              </a:spcAft>
              <a:buFont typeface="Arial" pitchFamily="34" charset="0"/>
              <a:buChar char="–"/>
              <a:defRPr/>
            </a:pPr>
            <a:r>
              <a:rPr lang="ar-SA" dirty="0" smtClean="0"/>
              <a:t>أمثلة : اعتماد تكاليف ,زمن,أهداف النطاق متضاربة, الافتقار لتحديد اولويات المشروع , تمويل غير مناسب أو متعرض للتبديل , تعارض الموارد مع مشاريع أخرى .</a:t>
            </a:r>
          </a:p>
          <a:p>
            <a:pPr eaLnBrk="1" fontAlgn="auto" hangingPunct="1">
              <a:spcAft>
                <a:spcPts val="0"/>
              </a:spcAft>
              <a:buFont typeface="Arial" pitchFamily="34" charset="0"/>
              <a:buChar char="•"/>
              <a:defRPr/>
            </a:pPr>
            <a:r>
              <a:rPr lang="ar-SA" b="1" dirty="0" smtClean="0">
                <a:solidFill>
                  <a:srgbClr val="C00000"/>
                </a:solidFill>
              </a:rPr>
              <a:t>المخاطر الخارجية :</a:t>
            </a:r>
          </a:p>
          <a:p>
            <a:pPr lvl="1" eaLnBrk="1" fontAlgn="auto" hangingPunct="1">
              <a:spcAft>
                <a:spcPts val="0"/>
              </a:spcAft>
              <a:buFont typeface="Arial" pitchFamily="34" charset="0"/>
              <a:buChar char="–"/>
              <a:defRPr/>
            </a:pPr>
            <a:r>
              <a:rPr lang="ar-SA" dirty="0" smtClean="0"/>
              <a:t>أمثلة : تبدل في نواظم أو قوانين البيئة, مشاكل العمالة, تغير أولويات المالكين, المخاطر القطرية (المتعلقة بالبلاد), الطقس, .......الخ.</a:t>
            </a:r>
            <a:endParaRPr lang="ar-SA" dirty="0"/>
          </a:p>
        </p:txBody>
      </p:sp>
      <p:sp>
        <p:nvSpPr>
          <p:cNvPr id="4" name="عنصر نائب لرقم الشريحة 3"/>
          <p:cNvSpPr>
            <a:spLocks noGrp="1"/>
          </p:cNvSpPr>
          <p:nvPr>
            <p:ph type="sldNum" sz="quarter" idx="12"/>
          </p:nvPr>
        </p:nvSpPr>
        <p:spPr/>
        <p:txBody>
          <a:bodyPr/>
          <a:lstStyle/>
          <a:p>
            <a:pPr>
              <a:defRPr/>
            </a:pPr>
            <a:fld id="{98D9D1C4-02C5-4119-8190-F9E91A2EAB0E}" type="slidenum">
              <a:rPr lang="en-US"/>
              <a:pPr>
                <a:defRPr/>
              </a:pPr>
              <a:t>77</a:t>
            </a:fld>
            <a:endParaRPr lang="en-US" dirty="0"/>
          </a:p>
        </p:txBody>
      </p:sp>
    </p:spTree>
    <p:extLst>
      <p:ext uri="{BB962C8B-B14F-4D97-AF65-F5344CB8AC3E}">
        <p14:creationId xmlns:p14="http://schemas.microsoft.com/office/powerpoint/2010/main" val="1555328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lstStyle/>
          <a:p>
            <a:pPr eaLnBrk="1" hangingPunct="1"/>
            <a:r>
              <a:rPr lang="en-US" sz="2400" smtClean="0"/>
              <a:t>Types of risks – Corporate Business management Perspective</a:t>
            </a:r>
            <a:br>
              <a:rPr lang="en-US" sz="2400" smtClean="0"/>
            </a:br>
            <a:r>
              <a:rPr lang="ar-SA" sz="2400" smtClean="0"/>
              <a:t>أنواع المخاطر – وجهة نظر ادارة الأعمال للشركة</a:t>
            </a:r>
          </a:p>
        </p:txBody>
      </p:sp>
      <p:sp>
        <p:nvSpPr>
          <p:cNvPr id="3" name="عنصر نائب للمحتوى 2"/>
          <p:cNvSpPr>
            <a:spLocks noGrp="1"/>
          </p:cNvSpPr>
          <p:nvPr>
            <p:ph sz="half" idx="1"/>
          </p:nvPr>
        </p:nvSpPr>
        <p:spPr/>
        <p:txBody>
          <a:bodyPr rtlCol="0">
            <a:normAutofit fontScale="85000" lnSpcReduction="10000"/>
          </a:bodyPr>
          <a:lstStyle/>
          <a:p>
            <a:pPr eaLnBrk="1" fontAlgn="auto" hangingPunct="1">
              <a:spcAft>
                <a:spcPts val="0"/>
              </a:spcAft>
              <a:buFont typeface="Arial" pitchFamily="34" charset="0"/>
              <a:buChar char="•"/>
              <a:defRPr/>
            </a:pPr>
            <a:r>
              <a:rPr lang="en-US" b="1" dirty="0" smtClean="0">
                <a:solidFill>
                  <a:srgbClr val="C00000"/>
                </a:solidFill>
              </a:rPr>
              <a:t>Business Risks:</a:t>
            </a:r>
          </a:p>
          <a:p>
            <a:pPr lvl="1" eaLnBrk="1" fontAlgn="auto" hangingPunct="1">
              <a:spcAft>
                <a:spcPts val="0"/>
              </a:spcAft>
              <a:buFont typeface="Arial" pitchFamily="34" charset="0"/>
              <a:buChar char="–"/>
              <a:defRPr/>
            </a:pPr>
            <a:r>
              <a:rPr lang="en-US" dirty="0" smtClean="0"/>
              <a:t>Normal risk of doing business.</a:t>
            </a:r>
          </a:p>
          <a:p>
            <a:pPr lvl="1" eaLnBrk="1" fontAlgn="auto" hangingPunct="1">
              <a:spcAft>
                <a:spcPts val="0"/>
              </a:spcAft>
              <a:buFont typeface="Arial" pitchFamily="34" charset="0"/>
              <a:buChar char="–"/>
              <a:defRPr/>
            </a:pPr>
            <a:r>
              <a:rPr lang="en-US" dirty="0" smtClean="0"/>
              <a:t>Includes the inherent of both profit or loss association with the business.</a:t>
            </a:r>
          </a:p>
          <a:p>
            <a:pPr lvl="1" eaLnBrk="1" fontAlgn="auto" hangingPunct="1">
              <a:spcAft>
                <a:spcPts val="0"/>
              </a:spcAft>
              <a:buFont typeface="Arial" pitchFamily="34" charset="0"/>
              <a:buChar char="–"/>
              <a:defRPr/>
            </a:pPr>
            <a:r>
              <a:rPr lang="en-US" dirty="0" smtClean="0"/>
              <a:t>Organizations employ professionals to increase the chances of profits &amp; reduce the chance of loss.</a:t>
            </a:r>
          </a:p>
          <a:p>
            <a:pPr lvl="1" eaLnBrk="1" fontAlgn="auto" hangingPunct="1">
              <a:spcAft>
                <a:spcPts val="0"/>
              </a:spcAft>
              <a:buFont typeface="Arial" pitchFamily="34" charset="0"/>
              <a:buChar char="–"/>
              <a:defRPr/>
            </a:pPr>
            <a:r>
              <a:rPr lang="en-US" dirty="0" smtClean="0"/>
              <a:t>Objective : maximize profit.</a:t>
            </a:r>
          </a:p>
          <a:p>
            <a:pPr eaLnBrk="1" fontAlgn="auto" hangingPunct="1">
              <a:spcAft>
                <a:spcPts val="0"/>
              </a:spcAft>
              <a:buFont typeface="Arial" pitchFamily="34" charset="0"/>
              <a:buChar char="•"/>
              <a:defRPr/>
            </a:pPr>
            <a:r>
              <a:rPr lang="en-US" b="1" dirty="0" smtClean="0">
                <a:solidFill>
                  <a:srgbClr val="C00000"/>
                </a:solidFill>
              </a:rPr>
              <a:t>Pure ( Insurable ) Risks:</a:t>
            </a:r>
          </a:p>
          <a:p>
            <a:pPr lvl="1" eaLnBrk="1" fontAlgn="auto" hangingPunct="1">
              <a:spcAft>
                <a:spcPts val="0"/>
              </a:spcAft>
              <a:buFont typeface="Arial" pitchFamily="34" charset="0"/>
              <a:buChar char="–"/>
              <a:defRPr/>
            </a:pPr>
            <a:r>
              <a:rPr lang="en-US" dirty="0" smtClean="0"/>
              <a:t>Risks that presents opportunities for loss only.</a:t>
            </a:r>
          </a:p>
          <a:p>
            <a:pPr lvl="1" eaLnBrk="1" fontAlgn="auto" hangingPunct="1">
              <a:spcAft>
                <a:spcPts val="0"/>
              </a:spcAft>
              <a:buFont typeface="Arial" pitchFamily="34" charset="0"/>
              <a:buChar char="–"/>
              <a:defRPr/>
            </a:pPr>
            <a:r>
              <a:rPr lang="en-US" dirty="0" smtClean="0"/>
              <a:t>Objective : Minimize of loss.</a:t>
            </a:r>
          </a:p>
        </p:txBody>
      </p:sp>
      <p:sp>
        <p:nvSpPr>
          <p:cNvPr id="5" name="Content Placeholder 4"/>
          <p:cNvSpPr>
            <a:spLocks noGrp="1"/>
          </p:cNvSpPr>
          <p:nvPr>
            <p:ph sz="half" idx="2"/>
          </p:nvPr>
        </p:nvSpPr>
        <p:spPr>
          <a:xfrm>
            <a:off x="4648200" y="1600200"/>
            <a:ext cx="4038600" cy="4876800"/>
          </a:xfrm>
        </p:spPr>
        <p:txBody>
          <a:bodyPr rtlCol="0">
            <a:normAutofit fontScale="92500" lnSpcReduction="20000"/>
          </a:bodyPr>
          <a:lstStyle/>
          <a:p>
            <a:pPr eaLnBrk="1" fontAlgn="auto" hangingPunct="1">
              <a:spcAft>
                <a:spcPts val="0"/>
              </a:spcAft>
              <a:buFont typeface="Arial" pitchFamily="34" charset="0"/>
              <a:buChar char="•"/>
              <a:defRPr/>
            </a:pPr>
            <a:r>
              <a:rPr lang="ar-SA" b="1" dirty="0" smtClean="0">
                <a:solidFill>
                  <a:srgbClr val="C00000"/>
                </a:solidFill>
              </a:rPr>
              <a:t>مخاطر العمل التجاري :</a:t>
            </a:r>
          </a:p>
          <a:p>
            <a:pPr lvl="1" eaLnBrk="1" fontAlgn="auto" hangingPunct="1">
              <a:spcAft>
                <a:spcPts val="0"/>
              </a:spcAft>
              <a:buFont typeface="Arial" pitchFamily="34" charset="0"/>
              <a:buChar char="–"/>
              <a:defRPr/>
            </a:pPr>
            <a:r>
              <a:rPr lang="ar-SA" dirty="0" smtClean="0"/>
              <a:t>المخاطر الاعتيادية للمارسة العمل التجاري .</a:t>
            </a:r>
          </a:p>
          <a:p>
            <a:pPr lvl="1" eaLnBrk="1" fontAlgn="auto" hangingPunct="1">
              <a:spcAft>
                <a:spcPts val="0"/>
              </a:spcAft>
              <a:buFont typeface="Arial" pitchFamily="34" charset="0"/>
              <a:buChar char="–"/>
              <a:defRPr/>
            </a:pPr>
            <a:r>
              <a:rPr lang="ar-SA" dirty="0" smtClean="0"/>
              <a:t>تتضمن تلازم الربح والخسارة مع الأعمال التجارية .</a:t>
            </a:r>
          </a:p>
          <a:p>
            <a:pPr lvl="1" eaLnBrk="1" fontAlgn="auto" hangingPunct="1">
              <a:spcAft>
                <a:spcPts val="0"/>
              </a:spcAft>
              <a:buFont typeface="Arial" pitchFamily="34" charset="0"/>
              <a:buChar char="–"/>
              <a:defRPr/>
            </a:pPr>
            <a:r>
              <a:rPr lang="ar-SA" dirty="0" smtClean="0"/>
              <a:t>توظف المنظومات المتخصصين المهرة لزيادة فرص الربح وتقليل فرص الخسارة .</a:t>
            </a:r>
          </a:p>
          <a:p>
            <a:pPr lvl="1" eaLnBrk="1" fontAlgn="auto" hangingPunct="1">
              <a:spcAft>
                <a:spcPts val="0"/>
              </a:spcAft>
              <a:buFont typeface="Arial" pitchFamily="34" charset="0"/>
              <a:buChar char="–"/>
              <a:defRPr/>
            </a:pPr>
            <a:r>
              <a:rPr lang="ar-SA" dirty="0" smtClean="0"/>
              <a:t>الهدف : زيادة الربح .</a:t>
            </a:r>
          </a:p>
          <a:p>
            <a:pPr eaLnBrk="1" fontAlgn="auto" hangingPunct="1">
              <a:spcAft>
                <a:spcPts val="0"/>
              </a:spcAft>
              <a:buFont typeface="Arial" pitchFamily="34" charset="0"/>
              <a:buChar char="•"/>
              <a:defRPr/>
            </a:pPr>
            <a:r>
              <a:rPr lang="ar-SA" b="1" dirty="0" smtClean="0">
                <a:solidFill>
                  <a:srgbClr val="C00000"/>
                </a:solidFill>
              </a:rPr>
              <a:t>المخاطر المجردة (القابلة للتأمين) :</a:t>
            </a:r>
          </a:p>
          <a:p>
            <a:pPr lvl="1" eaLnBrk="1" fontAlgn="auto" hangingPunct="1">
              <a:spcAft>
                <a:spcPts val="0"/>
              </a:spcAft>
              <a:buFont typeface="Arial" pitchFamily="34" charset="0"/>
              <a:buChar char="–"/>
              <a:defRPr/>
            </a:pPr>
            <a:r>
              <a:rPr lang="ar-SA" dirty="0" smtClean="0"/>
              <a:t>المخاطر التي تظهر فرصا للخسارة فقط .</a:t>
            </a:r>
          </a:p>
          <a:p>
            <a:pPr lvl="1" eaLnBrk="1" fontAlgn="auto" hangingPunct="1">
              <a:spcAft>
                <a:spcPts val="0"/>
              </a:spcAft>
              <a:buFont typeface="Arial" pitchFamily="34" charset="0"/>
              <a:buChar char="–"/>
              <a:defRPr/>
            </a:pPr>
            <a:r>
              <a:rPr lang="ar-SA" dirty="0" smtClean="0"/>
              <a:t>الهدف : تقليل الخسارة .</a:t>
            </a:r>
            <a:endParaRPr lang="ar-SA" dirty="0"/>
          </a:p>
        </p:txBody>
      </p:sp>
      <p:sp>
        <p:nvSpPr>
          <p:cNvPr id="4" name="عنصر نائب لرقم الشريحة 3"/>
          <p:cNvSpPr>
            <a:spLocks noGrp="1"/>
          </p:cNvSpPr>
          <p:nvPr>
            <p:ph type="sldNum" sz="quarter" idx="12"/>
          </p:nvPr>
        </p:nvSpPr>
        <p:spPr/>
        <p:txBody>
          <a:bodyPr/>
          <a:lstStyle/>
          <a:p>
            <a:pPr>
              <a:defRPr/>
            </a:pPr>
            <a:fld id="{5989288B-5A13-42E7-84FB-7DA0BAB50839}" type="slidenum">
              <a:rPr lang="en-US"/>
              <a:pPr>
                <a:defRPr/>
              </a:pPr>
              <a:t>78</a:t>
            </a:fld>
            <a:endParaRPr lang="en-US" dirty="0"/>
          </a:p>
        </p:txBody>
      </p:sp>
    </p:spTree>
    <p:extLst>
      <p:ext uri="{BB962C8B-B14F-4D97-AF65-F5344CB8AC3E}">
        <p14:creationId xmlns:p14="http://schemas.microsoft.com/office/powerpoint/2010/main" val="872159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Insurable Risks – Pure Risks</a:t>
            </a:r>
            <a:br>
              <a:rPr lang="en-US" dirty="0" smtClean="0"/>
            </a:br>
            <a:r>
              <a:rPr lang="ar-SA" dirty="0" smtClean="0"/>
              <a:t>المخاطر القابلة للتأمين – المخاطر المجردة</a:t>
            </a:r>
            <a:endParaRPr lang="ar-SA" dirty="0"/>
          </a:p>
        </p:txBody>
      </p:sp>
      <p:sp>
        <p:nvSpPr>
          <p:cNvPr id="14339" name="عنصر نائب للمحتوى 2"/>
          <p:cNvSpPr>
            <a:spLocks noGrp="1"/>
          </p:cNvSpPr>
          <p:nvPr>
            <p:ph sz="half" idx="1"/>
          </p:nvPr>
        </p:nvSpPr>
        <p:spPr>
          <a:xfrm>
            <a:off x="457200" y="1600200"/>
            <a:ext cx="4038600" cy="4876800"/>
          </a:xfrm>
        </p:spPr>
        <p:txBody>
          <a:bodyPr/>
          <a:lstStyle/>
          <a:p>
            <a:pPr eaLnBrk="1" hangingPunct="1"/>
            <a:r>
              <a:rPr lang="en-US" sz="1400" b="1" smtClean="0">
                <a:solidFill>
                  <a:srgbClr val="C00000"/>
                </a:solidFill>
              </a:rPr>
              <a:t>Direct Property Risks (Insurance against Assets):</a:t>
            </a:r>
          </a:p>
          <a:p>
            <a:pPr lvl="1" eaLnBrk="1" hangingPunct="1"/>
            <a:r>
              <a:rPr lang="en-US" sz="1200" smtClean="0"/>
              <a:t>(Auto collision, fire, theft, flood, wind storm,...Etc.).</a:t>
            </a:r>
          </a:p>
          <a:p>
            <a:pPr eaLnBrk="1" hangingPunct="1"/>
            <a:r>
              <a:rPr lang="en-US" sz="1600" b="1" smtClean="0">
                <a:solidFill>
                  <a:srgbClr val="C00000"/>
                </a:solidFill>
              </a:rPr>
              <a:t>indirect Property Risks (Consequential) Risk (Insurance against Impact on 3ed. Parties):</a:t>
            </a:r>
          </a:p>
          <a:p>
            <a:pPr lvl="1" eaLnBrk="1" hangingPunct="1"/>
            <a:r>
              <a:rPr lang="en-US" sz="1200" smtClean="0"/>
              <a:t>Extra expenses associated with renting alternative temporary accommodation or equipment following its damage or destruction.</a:t>
            </a:r>
          </a:p>
          <a:p>
            <a:pPr lvl="1" eaLnBrk="1" hangingPunct="1"/>
            <a:r>
              <a:rPr lang="en-US" sz="1200" smtClean="0"/>
              <a:t>Loss due to business interruption due to unavailability of equipment replacement.  </a:t>
            </a:r>
          </a:p>
          <a:p>
            <a:pPr eaLnBrk="1" hangingPunct="1"/>
            <a:r>
              <a:rPr lang="en-US" sz="1600" b="1" smtClean="0">
                <a:solidFill>
                  <a:srgbClr val="C00000"/>
                </a:solidFill>
              </a:rPr>
              <a:t>Legal Liability (Insurance against a Person Filing a Lawsuit ….Professional Protection):</a:t>
            </a:r>
          </a:p>
          <a:p>
            <a:pPr lvl="1" eaLnBrk="1" hangingPunct="1"/>
            <a:r>
              <a:rPr lang="en-US" sz="1200" smtClean="0"/>
              <a:t>Design errors, project performance failure, personal injury or property damage against the contractors.</a:t>
            </a:r>
          </a:p>
          <a:p>
            <a:pPr eaLnBrk="1" hangingPunct="1"/>
            <a:r>
              <a:rPr lang="en-US" sz="1600" b="1" smtClean="0">
                <a:solidFill>
                  <a:srgbClr val="C00000"/>
                </a:solidFill>
              </a:rPr>
              <a:t>Personal (Staff Protection):  </a:t>
            </a:r>
          </a:p>
          <a:p>
            <a:pPr lvl="1" eaLnBrk="1" hangingPunct="1"/>
            <a:r>
              <a:rPr lang="en-US" sz="1200" smtClean="0"/>
              <a:t>Staff bodily injury.</a:t>
            </a:r>
            <a:endParaRPr lang="ar-SA" sz="1200" smtClean="0"/>
          </a:p>
        </p:txBody>
      </p:sp>
      <p:sp>
        <p:nvSpPr>
          <p:cNvPr id="5" name="Content Placeholder 4"/>
          <p:cNvSpPr>
            <a:spLocks noGrp="1"/>
          </p:cNvSpPr>
          <p:nvPr>
            <p:ph sz="half" idx="2"/>
          </p:nvPr>
        </p:nvSpPr>
        <p:spPr>
          <a:xfrm>
            <a:off x="4648200" y="1600200"/>
            <a:ext cx="4038600" cy="4953000"/>
          </a:xfrm>
        </p:spPr>
        <p:txBody>
          <a:bodyPr rtlCol="0">
            <a:normAutofit fontScale="62500" lnSpcReduction="20000"/>
          </a:bodyPr>
          <a:lstStyle/>
          <a:p>
            <a:pPr eaLnBrk="1" fontAlgn="auto" hangingPunct="1">
              <a:spcAft>
                <a:spcPts val="0"/>
              </a:spcAft>
              <a:buFont typeface="Arial" pitchFamily="34" charset="0"/>
              <a:buChar char="•"/>
              <a:defRPr/>
            </a:pPr>
            <a:r>
              <a:rPr lang="ar-SA" b="1" dirty="0" smtClean="0">
                <a:solidFill>
                  <a:srgbClr val="C00000"/>
                </a:solidFill>
              </a:rPr>
              <a:t>المخاطر المباشرة على الملكية (التأمين على الأصول) :</a:t>
            </a:r>
          </a:p>
          <a:p>
            <a:pPr lvl="1" eaLnBrk="1" fontAlgn="auto" hangingPunct="1">
              <a:spcAft>
                <a:spcPts val="0"/>
              </a:spcAft>
              <a:buFont typeface="Arial" pitchFamily="34" charset="0"/>
              <a:buChar char="–"/>
              <a:defRPr/>
            </a:pPr>
            <a:r>
              <a:rPr lang="ar-SA" dirty="0" smtClean="0"/>
              <a:t>(اصطدام المعدات (الآليات) , الحريق , السرقة , الفيضانات , العواصف ...الخ) .</a:t>
            </a:r>
          </a:p>
          <a:p>
            <a:pPr eaLnBrk="1" fontAlgn="auto" hangingPunct="1">
              <a:spcAft>
                <a:spcPts val="0"/>
              </a:spcAft>
              <a:buFont typeface="Arial" pitchFamily="34" charset="0"/>
              <a:buChar char="•"/>
              <a:defRPr/>
            </a:pPr>
            <a:r>
              <a:rPr lang="ar-SA" b="1" dirty="0" smtClean="0">
                <a:solidFill>
                  <a:srgbClr val="C00000"/>
                </a:solidFill>
              </a:rPr>
              <a:t>المخاطر غير المباشرة على الملكية (المترتبة على) – ( التأمين على العواقب – الآثار – على الطرف الثالث :</a:t>
            </a:r>
          </a:p>
          <a:p>
            <a:pPr lvl="1" eaLnBrk="1" fontAlgn="auto" hangingPunct="1">
              <a:spcAft>
                <a:spcPts val="0"/>
              </a:spcAft>
              <a:buFont typeface="Arial" pitchFamily="34" charset="0"/>
              <a:buChar char="–"/>
              <a:defRPr/>
            </a:pPr>
            <a:r>
              <a:rPr lang="ar-SA" dirty="0" smtClean="0"/>
              <a:t>الدفعات الاضافية المترافقة مع استئجار أماكن اقامة (مساكن) أو معدات بصورة مؤقتة والناتجة عن أضرار أو تلف يقع عليها .</a:t>
            </a:r>
          </a:p>
          <a:p>
            <a:pPr lvl="1" eaLnBrk="1" fontAlgn="auto" hangingPunct="1">
              <a:spcAft>
                <a:spcPts val="0"/>
              </a:spcAft>
              <a:buFont typeface="Arial" pitchFamily="34" charset="0"/>
              <a:buChar char="–"/>
              <a:defRPr/>
            </a:pPr>
            <a:r>
              <a:rPr lang="ar-SA" dirty="0" smtClean="0"/>
              <a:t>الخسائر بسبب تعطل أو تباطؤ العمل بسبب عدم وجود معدة بديلة .</a:t>
            </a:r>
          </a:p>
          <a:p>
            <a:pPr eaLnBrk="1" fontAlgn="auto" hangingPunct="1">
              <a:spcAft>
                <a:spcPts val="0"/>
              </a:spcAft>
              <a:buFont typeface="Arial" pitchFamily="34" charset="0"/>
              <a:buChar char="•"/>
              <a:defRPr/>
            </a:pPr>
            <a:r>
              <a:rPr lang="ar-SA" b="1" dirty="0" smtClean="0">
                <a:solidFill>
                  <a:srgbClr val="C00000"/>
                </a:solidFill>
              </a:rPr>
              <a:t>المسؤوليات القانونية (التأمين ضد قضية محكمة ..... الحماية المهنية ) :</a:t>
            </a:r>
          </a:p>
          <a:p>
            <a:pPr lvl="1" eaLnBrk="1" fontAlgn="auto" hangingPunct="1">
              <a:spcAft>
                <a:spcPts val="0"/>
              </a:spcAft>
              <a:buFont typeface="Arial" pitchFamily="34" charset="0"/>
              <a:buChar char="–"/>
              <a:defRPr/>
            </a:pPr>
            <a:r>
              <a:rPr lang="ar-SA" dirty="0" smtClean="0"/>
              <a:t>أخطاء التصميم , فشل أداء المشروع , اصابات الأشخاص الجسدية و الأضرار الواقعة على الملكية وهي ضد (مقابل) المتعهدين والمقاولين .</a:t>
            </a:r>
          </a:p>
          <a:p>
            <a:pPr eaLnBrk="1" fontAlgn="auto" hangingPunct="1">
              <a:spcAft>
                <a:spcPts val="0"/>
              </a:spcAft>
              <a:buFont typeface="Arial" pitchFamily="34" charset="0"/>
              <a:buChar char="•"/>
              <a:defRPr/>
            </a:pPr>
            <a:r>
              <a:rPr lang="ar-SA" b="1" dirty="0" smtClean="0">
                <a:solidFill>
                  <a:srgbClr val="C00000"/>
                </a:solidFill>
              </a:rPr>
              <a:t>الشخصية ( حماية الموظفين) : </a:t>
            </a:r>
          </a:p>
          <a:p>
            <a:pPr lvl="1" eaLnBrk="1" fontAlgn="auto" hangingPunct="1">
              <a:spcAft>
                <a:spcPts val="0"/>
              </a:spcAft>
              <a:buFont typeface="Arial" pitchFamily="34" charset="0"/>
              <a:buChar char="–"/>
              <a:defRPr/>
            </a:pPr>
            <a:r>
              <a:rPr lang="ar-SA" dirty="0" smtClean="0"/>
              <a:t>الأضرار الجسدية على الموظفين .</a:t>
            </a:r>
            <a:endParaRPr lang="ar-SA" dirty="0"/>
          </a:p>
        </p:txBody>
      </p:sp>
      <p:sp>
        <p:nvSpPr>
          <p:cNvPr id="4" name="عنصر نائب لرقم الشريحة 3"/>
          <p:cNvSpPr>
            <a:spLocks noGrp="1"/>
          </p:cNvSpPr>
          <p:nvPr>
            <p:ph type="sldNum" sz="quarter" idx="12"/>
          </p:nvPr>
        </p:nvSpPr>
        <p:spPr/>
        <p:txBody>
          <a:bodyPr/>
          <a:lstStyle/>
          <a:p>
            <a:pPr>
              <a:defRPr/>
            </a:pPr>
            <a:fld id="{2D3EE1E2-D6C0-4BE2-824D-CED53B893DDA}" type="slidenum">
              <a:rPr lang="en-US"/>
              <a:pPr>
                <a:defRPr/>
              </a:pPr>
              <a:t>79</a:t>
            </a:fld>
            <a:endParaRPr lang="en-US" dirty="0"/>
          </a:p>
        </p:txBody>
      </p:sp>
    </p:spTree>
    <p:extLst>
      <p:ext uri="{BB962C8B-B14F-4D97-AF65-F5344CB8AC3E}">
        <p14:creationId xmlns:p14="http://schemas.microsoft.com/office/powerpoint/2010/main" val="321202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التخطيط لإدارة المخاطر </a:t>
            </a:r>
            <a:r>
              <a:rPr lang="en-US" dirty="0" smtClean="0"/>
              <a:t/>
            </a:r>
            <a:br>
              <a:rPr lang="en-US" dirty="0" smtClean="0"/>
            </a:br>
            <a:r>
              <a:rPr lang="en-US" dirty="0" smtClean="0"/>
              <a:t>Plan Risk Management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76302"/>
            <a:ext cx="8229600" cy="3373758"/>
          </a:xfrm>
          <a:prstGeom prst="rect">
            <a:avLst/>
          </a:prstGeom>
          <a:noFill/>
        </p:spPr>
      </p:pic>
      <p:sp>
        <p:nvSpPr>
          <p:cNvPr id="3" name="Slide Number Placeholder 2"/>
          <p:cNvSpPr>
            <a:spLocks noGrp="1"/>
          </p:cNvSpPr>
          <p:nvPr>
            <p:ph type="sldNum" sz="quarter" idx="12"/>
          </p:nvPr>
        </p:nvSpPr>
        <p:spPr/>
        <p:txBody>
          <a:bodyPr/>
          <a:lstStyle/>
          <a:p>
            <a:fld id="{5F9C30FA-506B-4469-9B50-526BD940CB9B}" type="slidenum">
              <a:rPr lang="en-US" smtClean="0"/>
              <a:t>8</a:t>
            </a:fld>
            <a:endParaRPr lang="en-US"/>
          </a:p>
        </p:txBody>
      </p:sp>
    </p:spTree>
    <p:extLst>
      <p:ext uri="{BB962C8B-B14F-4D97-AF65-F5344CB8AC3E}">
        <p14:creationId xmlns:p14="http://schemas.microsoft.com/office/powerpoint/2010/main" val="230377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1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Assumptions </a:t>
            </a:r>
            <a:r>
              <a:rPr lang="en-US" dirty="0"/>
              <a:t>analysis </a:t>
            </a:r>
            <a:r>
              <a:rPr lang="ar-SY" dirty="0" smtClean="0"/>
              <a:t/>
            </a:r>
            <a:br>
              <a:rPr lang="ar-SY" dirty="0" smtClean="0"/>
            </a:br>
            <a:r>
              <a:rPr lang="ar-SY" dirty="0" smtClean="0"/>
              <a:t> تحليل الافتراضات </a:t>
            </a:r>
            <a:endParaRPr lang="en-US" dirty="0"/>
          </a:p>
        </p:txBody>
      </p:sp>
      <p:sp>
        <p:nvSpPr>
          <p:cNvPr id="2226179" name="Rectangle 3"/>
          <p:cNvSpPr>
            <a:spLocks noGrp="1" noChangeArrowheads="1"/>
          </p:cNvSpPr>
          <p:nvPr>
            <p:ph sz="half"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a:t>Every project is conceived and developed based on a set of hypotheses, scenarios, or assumptions. </a:t>
            </a:r>
          </a:p>
          <a:p>
            <a:pPr eaLnBrk="1" fontAlgn="auto" hangingPunct="1">
              <a:spcAft>
                <a:spcPts val="0"/>
              </a:spcAft>
              <a:buFont typeface="Arial" pitchFamily="34" charset="0"/>
              <a:buChar char="•"/>
              <a:defRPr/>
            </a:pPr>
            <a:r>
              <a:rPr lang="en-US" dirty="0"/>
              <a:t>Assumptions analysis is a tool that explores the validity of assumptions as they apply to the project. </a:t>
            </a:r>
          </a:p>
          <a:p>
            <a:pPr eaLnBrk="1" fontAlgn="auto" hangingPunct="1">
              <a:spcAft>
                <a:spcPts val="0"/>
              </a:spcAft>
              <a:buFont typeface="Arial" pitchFamily="34" charset="0"/>
              <a:buChar char="•"/>
              <a:defRPr/>
            </a:pPr>
            <a:r>
              <a:rPr lang="en-US" dirty="0"/>
              <a:t>It identifies risks to the project from inaccuracy, inconsistency, or incompleteness of assumptions</a:t>
            </a:r>
          </a:p>
        </p:txBody>
      </p:sp>
      <p:sp>
        <p:nvSpPr>
          <p:cNvPr id="5" name="Content Placeholder 4"/>
          <p:cNvSpPr>
            <a:spLocks noGrp="1"/>
          </p:cNvSpPr>
          <p:nvPr>
            <p:ph sz="half" idx="2"/>
          </p:nvPr>
        </p:nvSpPr>
        <p:spPr>
          <a:xfrm>
            <a:off x="4648200" y="1600200"/>
            <a:ext cx="4038600" cy="4953000"/>
          </a:xfrm>
        </p:spPr>
        <p:txBody>
          <a:bodyPr rtlCol="0">
            <a:normAutofit fontScale="92500" lnSpcReduction="10000"/>
          </a:bodyPr>
          <a:lstStyle/>
          <a:p>
            <a:pPr eaLnBrk="1" fontAlgn="auto" hangingPunct="1">
              <a:spcAft>
                <a:spcPts val="0"/>
              </a:spcAft>
              <a:buFont typeface="Arial" pitchFamily="34" charset="0"/>
              <a:buChar char="•"/>
              <a:defRPr/>
            </a:pPr>
            <a:r>
              <a:rPr lang="ar-SY" dirty="0" smtClean="0"/>
              <a:t>يتم توليد وتطوير كل مشروع و كل خطر تم التعرف عليه في المشروع اعتمادًا على مجموعة من الفروض والسيناريوهات والافتراضات. </a:t>
            </a:r>
          </a:p>
          <a:p>
            <a:pPr eaLnBrk="1" fontAlgn="auto" hangingPunct="1">
              <a:spcAft>
                <a:spcPts val="0"/>
              </a:spcAft>
              <a:buFont typeface="Arial" pitchFamily="34" charset="0"/>
              <a:buChar char="•"/>
              <a:defRPr/>
            </a:pPr>
            <a:r>
              <a:rPr lang="ar-SY" dirty="0" smtClean="0"/>
              <a:t>يعمل تحليل الافتراضات على استعراض صلاحية الافتراضات حسب انطباقها على المشروع. </a:t>
            </a:r>
          </a:p>
          <a:p>
            <a:pPr eaLnBrk="1" fontAlgn="auto" hangingPunct="1">
              <a:spcAft>
                <a:spcPts val="0"/>
              </a:spcAft>
              <a:buFont typeface="Arial" pitchFamily="34" charset="0"/>
              <a:buChar char="•"/>
              <a:defRPr/>
            </a:pPr>
            <a:r>
              <a:rPr lang="ar-SY" dirty="0" smtClean="0"/>
              <a:t>يقوم بتحديد المخاطر المحدقة بالمشروع من حالات عدم دقة أو عدم استقرار أو تضارب أو نقص الافتراضات.</a:t>
            </a:r>
            <a:endParaRPr lang="en-US" dirty="0"/>
          </a:p>
        </p:txBody>
      </p:sp>
      <p:sp>
        <p:nvSpPr>
          <p:cNvPr id="4" name="Slide Number Placeholder 3"/>
          <p:cNvSpPr>
            <a:spLocks noGrp="1"/>
          </p:cNvSpPr>
          <p:nvPr>
            <p:ph type="sldNum" sz="quarter" idx="12"/>
          </p:nvPr>
        </p:nvSpPr>
        <p:spPr/>
        <p:txBody>
          <a:bodyPr/>
          <a:lstStyle/>
          <a:p>
            <a:pPr>
              <a:defRPr/>
            </a:pPr>
            <a:fld id="{186F701C-C70B-4279-9FFA-992556B03B5F}" type="slidenum">
              <a:rPr lang="en-US"/>
              <a:pPr>
                <a:defRPr/>
              </a:pPr>
              <a:t>80</a:t>
            </a:fld>
            <a:endParaRPr lang="en-US"/>
          </a:p>
        </p:txBody>
      </p:sp>
    </p:spTree>
    <p:extLst>
      <p:ext uri="{BB962C8B-B14F-4D97-AF65-F5344CB8AC3E}">
        <p14:creationId xmlns:p14="http://schemas.microsoft.com/office/powerpoint/2010/main" val="4602187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a:xfrm>
            <a:off x="457200" y="6356350"/>
            <a:ext cx="2133600" cy="365125"/>
          </a:xfrm>
        </p:spPr>
        <p:txBody>
          <a:bodyPr/>
          <a:lstStyle/>
          <a:p>
            <a:pPr algn="l">
              <a:defRPr/>
            </a:pPr>
            <a:fld id="{F92BFD7D-68C0-4CB7-BD38-CCA7ED95546F}" type="slidenum">
              <a:rPr lang="en-US"/>
              <a:pPr algn="l">
                <a:defRPr/>
              </a:pPr>
              <a:t>81</a:t>
            </a:fld>
            <a:endParaRPr lang="en-US"/>
          </a:p>
        </p:txBody>
      </p:sp>
      <p:sp>
        <p:nvSpPr>
          <p:cNvPr id="22558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Prioritized Risks</a:t>
            </a:r>
            <a:r>
              <a:rPr lang="ar-SY" dirty="0" smtClean="0"/>
              <a:t/>
            </a:r>
            <a:br>
              <a:rPr lang="ar-SY" dirty="0" smtClean="0"/>
            </a:br>
            <a:r>
              <a:rPr lang="ar-SY" dirty="0" smtClean="0"/>
              <a:t>المخاطر مرتبة الدرجة </a:t>
            </a:r>
            <a:endParaRPr lang="en-US" dirty="0"/>
          </a:p>
        </p:txBody>
      </p:sp>
      <p:sp>
        <p:nvSpPr>
          <p:cNvPr id="17412" name="Rectangle 3"/>
          <p:cNvSpPr>
            <a:spLocks noChangeArrowheads="1"/>
          </p:cNvSpPr>
          <p:nvPr/>
        </p:nvSpPr>
        <p:spPr bwMode="auto">
          <a:xfrm>
            <a:off x="7975600" y="1633538"/>
            <a:ext cx="903288" cy="4519612"/>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17413" name="Rectangle 4"/>
          <p:cNvSpPr>
            <a:spLocks noChangeArrowheads="1"/>
          </p:cNvSpPr>
          <p:nvPr/>
        </p:nvSpPr>
        <p:spPr bwMode="auto">
          <a:xfrm>
            <a:off x="319088" y="1633538"/>
            <a:ext cx="487362" cy="4519612"/>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17414" name="Rectangle 5"/>
          <p:cNvSpPr>
            <a:spLocks noChangeArrowheads="1"/>
          </p:cNvSpPr>
          <p:nvPr/>
        </p:nvSpPr>
        <p:spPr bwMode="auto">
          <a:xfrm>
            <a:off x="773113" y="1633538"/>
            <a:ext cx="5475287" cy="4519612"/>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17415" name="Rectangle 6"/>
          <p:cNvSpPr>
            <a:spLocks noChangeArrowheads="1"/>
          </p:cNvSpPr>
          <p:nvPr/>
        </p:nvSpPr>
        <p:spPr bwMode="auto">
          <a:xfrm>
            <a:off x="7078663" y="1633538"/>
            <a:ext cx="903287" cy="4519612"/>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17416" name="Rectangle 7"/>
          <p:cNvSpPr>
            <a:spLocks noChangeArrowheads="1"/>
          </p:cNvSpPr>
          <p:nvPr/>
        </p:nvSpPr>
        <p:spPr bwMode="auto">
          <a:xfrm>
            <a:off x="4498975" y="4105275"/>
            <a:ext cx="1889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endParaRPr lang="en-US">
              <a:latin typeface="Calibri" pitchFamily="34" charset="0"/>
            </a:endParaRPr>
          </a:p>
        </p:txBody>
      </p:sp>
      <p:sp>
        <p:nvSpPr>
          <p:cNvPr id="17417" name="Rectangle 8"/>
          <p:cNvSpPr>
            <a:spLocks noChangeArrowheads="1"/>
          </p:cNvSpPr>
          <p:nvPr/>
        </p:nvSpPr>
        <p:spPr bwMode="auto">
          <a:xfrm>
            <a:off x="6196013" y="1633538"/>
            <a:ext cx="903287" cy="4519612"/>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17418" name="Rectangle 9"/>
          <p:cNvSpPr>
            <a:spLocks noChangeArrowheads="1"/>
          </p:cNvSpPr>
          <p:nvPr/>
        </p:nvSpPr>
        <p:spPr bwMode="auto">
          <a:xfrm>
            <a:off x="354013" y="1722438"/>
            <a:ext cx="330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en-US" sz="2100">
                <a:solidFill>
                  <a:srgbClr val="0000FF"/>
                </a:solidFill>
                <a:latin typeface="Calibri" pitchFamily="34" charset="0"/>
              </a:rPr>
              <a:t>*</a:t>
            </a:r>
          </a:p>
        </p:txBody>
      </p:sp>
      <p:sp>
        <p:nvSpPr>
          <p:cNvPr id="17419" name="Rectangle 10"/>
          <p:cNvSpPr>
            <a:spLocks noChangeArrowheads="1"/>
          </p:cNvSpPr>
          <p:nvPr/>
        </p:nvSpPr>
        <p:spPr bwMode="auto">
          <a:xfrm>
            <a:off x="2514600" y="1712913"/>
            <a:ext cx="202406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3200" b="1" i="1">
                <a:solidFill>
                  <a:srgbClr val="0000FF"/>
                </a:solidFill>
                <a:latin typeface="Calibri" pitchFamily="34" charset="0"/>
              </a:rPr>
              <a:t>الحدث الخطر </a:t>
            </a:r>
            <a:endParaRPr lang="en-US" sz="3200" b="1" i="1">
              <a:solidFill>
                <a:srgbClr val="0000FF"/>
              </a:solidFill>
              <a:latin typeface="Calibri" pitchFamily="34" charset="0"/>
            </a:endParaRPr>
          </a:p>
        </p:txBody>
      </p:sp>
      <p:sp>
        <p:nvSpPr>
          <p:cNvPr id="17420" name="Rectangle 11"/>
          <p:cNvSpPr>
            <a:spLocks noChangeArrowheads="1"/>
          </p:cNvSpPr>
          <p:nvPr/>
        </p:nvSpPr>
        <p:spPr bwMode="auto">
          <a:xfrm>
            <a:off x="6172200" y="1825625"/>
            <a:ext cx="8953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2100" b="1" i="1">
                <a:solidFill>
                  <a:srgbClr val="0000FF"/>
                </a:solidFill>
                <a:latin typeface="Calibri" pitchFamily="34" charset="0"/>
              </a:rPr>
              <a:t>الاحتمال</a:t>
            </a:r>
            <a:endParaRPr lang="en-US" sz="2100" b="1" i="1">
              <a:solidFill>
                <a:srgbClr val="0000FF"/>
              </a:solidFill>
              <a:latin typeface="Calibri" pitchFamily="34" charset="0"/>
            </a:endParaRPr>
          </a:p>
        </p:txBody>
      </p:sp>
      <p:sp>
        <p:nvSpPr>
          <p:cNvPr id="17421" name="Rectangle 12"/>
          <p:cNvSpPr>
            <a:spLocks noChangeArrowheads="1"/>
          </p:cNvSpPr>
          <p:nvPr/>
        </p:nvSpPr>
        <p:spPr bwMode="auto">
          <a:xfrm>
            <a:off x="7162800" y="1789113"/>
            <a:ext cx="5746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2100" b="1" i="1">
                <a:solidFill>
                  <a:srgbClr val="0000FF"/>
                </a:solidFill>
                <a:latin typeface="Calibri" pitchFamily="34" charset="0"/>
              </a:rPr>
              <a:t>الأثر</a:t>
            </a:r>
            <a:endParaRPr lang="en-US" sz="2100" b="1" i="1">
              <a:solidFill>
                <a:srgbClr val="0000FF"/>
              </a:solidFill>
              <a:latin typeface="Calibri" pitchFamily="34" charset="0"/>
            </a:endParaRPr>
          </a:p>
        </p:txBody>
      </p:sp>
      <p:sp>
        <p:nvSpPr>
          <p:cNvPr id="17422" name="Line 13"/>
          <p:cNvSpPr>
            <a:spLocks noChangeShapeType="1"/>
          </p:cNvSpPr>
          <p:nvPr/>
        </p:nvSpPr>
        <p:spPr bwMode="auto">
          <a:xfrm flipV="1">
            <a:off x="260350" y="2425700"/>
            <a:ext cx="8580438"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3" name="Rectangle 14"/>
          <p:cNvSpPr>
            <a:spLocks noChangeArrowheads="1"/>
          </p:cNvSpPr>
          <p:nvPr/>
        </p:nvSpPr>
        <p:spPr bwMode="auto">
          <a:xfrm>
            <a:off x="8048625" y="1647825"/>
            <a:ext cx="7143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2100" b="1" i="1">
                <a:solidFill>
                  <a:srgbClr val="0000FF"/>
                </a:solidFill>
                <a:latin typeface="Calibri" pitchFamily="34" charset="0"/>
              </a:rPr>
              <a:t>كامل </a:t>
            </a:r>
          </a:p>
          <a:p>
            <a:pPr algn="ctr" defTabSz="957263" rtl="1" eaLnBrk="0" hangingPunct="0"/>
            <a:r>
              <a:rPr lang="ar-SY" sz="2100" b="1" i="1">
                <a:solidFill>
                  <a:srgbClr val="0000FF"/>
                </a:solidFill>
                <a:latin typeface="Calibri" pitchFamily="34" charset="0"/>
              </a:rPr>
              <a:t>الخطر</a:t>
            </a:r>
            <a:endParaRPr lang="en-US" sz="2100" b="1" i="1">
              <a:solidFill>
                <a:srgbClr val="0000FF"/>
              </a:solidFill>
              <a:latin typeface="Calibri" pitchFamily="34" charset="0"/>
            </a:endParaRPr>
          </a:p>
        </p:txBody>
      </p:sp>
      <p:sp>
        <p:nvSpPr>
          <p:cNvPr id="17424" name="Rectangle 15"/>
          <p:cNvSpPr>
            <a:spLocks noChangeArrowheads="1"/>
          </p:cNvSpPr>
          <p:nvPr/>
        </p:nvSpPr>
        <p:spPr bwMode="auto">
          <a:xfrm>
            <a:off x="762000" y="2439988"/>
            <a:ext cx="543401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43" tIns="48222" rIns="96443" bIns="48222">
            <a:spAutoFit/>
          </a:bodyPr>
          <a:lstStyle/>
          <a:p>
            <a:pPr algn="r" defTabSz="957263" rtl="1" eaLnBrk="0" hangingPunct="0"/>
            <a:r>
              <a:rPr lang="ar-SY" sz="2100">
                <a:solidFill>
                  <a:srgbClr val="0000FF"/>
                </a:solidFill>
                <a:latin typeface="Calibri" pitchFamily="34" charset="0"/>
              </a:rPr>
              <a:t>الفهم السيئ لمتطلبات العميل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عدم وجود الأجهزة قبل وصول الطرف الثالث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عدم توفر بعض الموارد خلال شهر رمضان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لم يتم اصدار البرمجيات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تغير الادارة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تغير المتطلبات .</a:t>
            </a:r>
            <a:endParaRPr lang="en-US" sz="2100">
              <a:solidFill>
                <a:srgbClr val="0000FF"/>
              </a:solidFill>
              <a:latin typeface="Calibri" pitchFamily="34" charset="0"/>
            </a:endParaRPr>
          </a:p>
        </p:txBody>
      </p:sp>
      <p:sp>
        <p:nvSpPr>
          <p:cNvPr id="17425" name="Rectangle 16"/>
          <p:cNvSpPr>
            <a:spLocks noChangeArrowheads="1"/>
          </p:cNvSpPr>
          <p:nvPr/>
        </p:nvSpPr>
        <p:spPr bwMode="auto">
          <a:xfrm>
            <a:off x="387350" y="2425700"/>
            <a:ext cx="33178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en-US" sz="2100">
                <a:solidFill>
                  <a:srgbClr val="0000FF"/>
                </a:solidFill>
                <a:latin typeface="Calibri" pitchFamily="34" charset="0"/>
              </a:rPr>
              <a:t>1</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2</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3</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4</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5</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6</a:t>
            </a:r>
          </a:p>
          <a:p>
            <a:pPr algn="ctr" defTabSz="957263" rtl="1" eaLnBrk="0" hangingPunct="0"/>
            <a:endParaRPr lang="en-US" sz="2100">
              <a:solidFill>
                <a:srgbClr val="0000FF"/>
              </a:solidFill>
              <a:latin typeface="Calibri" pitchFamily="34" charset="0"/>
            </a:endParaRPr>
          </a:p>
        </p:txBody>
      </p:sp>
      <p:sp>
        <p:nvSpPr>
          <p:cNvPr id="17426" name="Rectangle 17"/>
          <p:cNvSpPr>
            <a:spLocks noChangeArrowheads="1"/>
          </p:cNvSpPr>
          <p:nvPr/>
        </p:nvSpPr>
        <p:spPr bwMode="auto">
          <a:xfrm>
            <a:off x="6172200" y="2474913"/>
            <a:ext cx="9144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43" tIns="48222" rIns="96443" bIns="48222">
            <a:spAutoFit/>
          </a:bodyPr>
          <a:lstStyle/>
          <a:p>
            <a:pPr algn="ctr" defTabSz="957263" rtl="1" eaLnBrk="0" hangingPunct="0"/>
            <a:r>
              <a:rPr lang="ar-SY" sz="2100">
                <a:solidFill>
                  <a:srgbClr val="0000FF"/>
                </a:solidFill>
                <a:latin typeface="Calibri" pitchFamily="34" charset="0"/>
              </a:rPr>
              <a:t>منخفض</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متوسط</a:t>
            </a:r>
          </a:p>
          <a:p>
            <a:pPr algn="ctr" defTabSz="957263" rtl="1" eaLnBrk="0" hangingPunct="0"/>
            <a:endParaRPr lang="ar-SY"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متوسط</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عالي</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متوسط</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منخفض</a:t>
            </a:r>
            <a:endParaRPr lang="en-US" sz="2100">
              <a:solidFill>
                <a:srgbClr val="0000FF"/>
              </a:solidFill>
              <a:latin typeface="Calibri" pitchFamily="34" charset="0"/>
            </a:endParaRPr>
          </a:p>
        </p:txBody>
      </p:sp>
      <p:sp>
        <p:nvSpPr>
          <p:cNvPr id="17427" name="Rectangle 18"/>
          <p:cNvSpPr>
            <a:spLocks noChangeArrowheads="1"/>
          </p:cNvSpPr>
          <p:nvPr/>
        </p:nvSpPr>
        <p:spPr bwMode="auto">
          <a:xfrm>
            <a:off x="7086600" y="2474913"/>
            <a:ext cx="9144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43" tIns="48222" rIns="96443" bIns="48222">
            <a:spAutoFit/>
          </a:bodyPr>
          <a:lstStyle/>
          <a:p>
            <a:pPr algn="ctr" defTabSz="957263" rtl="1" eaLnBrk="0" hangingPunct="0"/>
            <a:r>
              <a:rPr lang="ar-SY" sz="2100">
                <a:solidFill>
                  <a:srgbClr val="0000FF"/>
                </a:solidFill>
                <a:latin typeface="Calibri" pitchFamily="34" charset="0"/>
              </a:rPr>
              <a:t>عالي </a:t>
            </a:r>
          </a:p>
          <a:p>
            <a:pPr algn="ctr" defTabSz="957263" rtl="1" eaLnBrk="0" hangingPunct="0"/>
            <a:endParaRPr lang="ar-SY"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منخفض</a:t>
            </a:r>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متوسط</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متوسط</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عالي</a:t>
            </a:r>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عالي</a:t>
            </a:r>
            <a:endParaRPr lang="en-US" sz="2100">
              <a:solidFill>
                <a:srgbClr val="0000FF"/>
              </a:solidFill>
              <a:latin typeface="Calibri" pitchFamily="34" charset="0"/>
            </a:endParaRPr>
          </a:p>
        </p:txBody>
      </p:sp>
      <p:sp>
        <p:nvSpPr>
          <p:cNvPr id="17428" name="Rectangle 19"/>
          <p:cNvSpPr>
            <a:spLocks noChangeArrowheads="1"/>
          </p:cNvSpPr>
          <p:nvPr/>
        </p:nvSpPr>
        <p:spPr bwMode="auto">
          <a:xfrm>
            <a:off x="8001000" y="2474913"/>
            <a:ext cx="87471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2100">
                <a:solidFill>
                  <a:srgbClr val="0000FF"/>
                </a:solidFill>
                <a:latin typeface="Calibri" pitchFamily="34" charset="0"/>
              </a:rPr>
              <a:t>عالي</a:t>
            </a:r>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منخفض</a:t>
            </a:r>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متوسط</a:t>
            </a:r>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عالي</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عالي</a:t>
            </a:r>
          </a:p>
          <a:p>
            <a:pPr algn="ctr" defTabSz="957263" rtl="1" eaLnBrk="0" hangingPunct="0"/>
            <a:endParaRPr lang="en-US" sz="2100">
              <a:solidFill>
                <a:srgbClr val="0000FF"/>
              </a:solidFill>
              <a:latin typeface="Calibri" pitchFamily="34" charset="0"/>
            </a:endParaRPr>
          </a:p>
          <a:p>
            <a:pPr algn="ctr" defTabSz="957263" rtl="1" eaLnBrk="0" hangingPunct="0"/>
            <a:r>
              <a:rPr lang="ar-SY" sz="2100">
                <a:solidFill>
                  <a:srgbClr val="0000FF"/>
                </a:solidFill>
                <a:latin typeface="Calibri" pitchFamily="34" charset="0"/>
              </a:rPr>
              <a:t>عالي</a:t>
            </a:r>
            <a:endParaRPr lang="en-US" sz="2100">
              <a:solidFill>
                <a:srgbClr val="0000FF"/>
              </a:solidFill>
              <a:latin typeface="Calibri" pitchFamily="34" charset="0"/>
            </a:endParaRPr>
          </a:p>
        </p:txBody>
      </p:sp>
    </p:spTree>
    <p:extLst>
      <p:ext uri="{BB962C8B-B14F-4D97-AF65-F5344CB8AC3E}">
        <p14:creationId xmlns:p14="http://schemas.microsoft.com/office/powerpoint/2010/main" val="27300191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Probability Analysis – Some basics</a:t>
            </a:r>
            <a:br>
              <a:rPr lang="en-US" dirty="0" smtClean="0"/>
            </a:br>
            <a:r>
              <a:rPr lang="ar-SA" dirty="0" smtClean="0"/>
              <a:t>الاحتمالات – بعض الأساسيات</a:t>
            </a:r>
            <a:endParaRPr lang="ar-SA" dirty="0"/>
          </a:p>
        </p:txBody>
      </p:sp>
      <p:sp>
        <p:nvSpPr>
          <p:cNvPr id="3" name="عنصر نائب للمحتوى 2"/>
          <p:cNvSpPr>
            <a:spLocks noGrp="1"/>
          </p:cNvSpPr>
          <p:nvPr>
            <p:ph sz="half" idx="1"/>
          </p:nvPr>
        </p:nvSpPr>
        <p:spPr/>
        <p:txBody>
          <a:bodyPr rtlCol="0">
            <a:normAutofit fontScale="92500" lnSpcReduction="20000"/>
          </a:bodyPr>
          <a:lstStyle/>
          <a:p>
            <a:pPr eaLnBrk="1" fontAlgn="auto" hangingPunct="1">
              <a:spcAft>
                <a:spcPts val="0"/>
              </a:spcAft>
              <a:buFont typeface="Arial" pitchFamily="34" charset="0"/>
              <a:buChar char="•"/>
              <a:defRPr/>
            </a:pPr>
            <a:r>
              <a:rPr lang="en-US" b="1" dirty="0" smtClean="0">
                <a:solidFill>
                  <a:srgbClr val="C00000"/>
                </a:solidFill>
              </a:rPr>
              <a:t>Mean :</a:t>
            </a:r>
          </a:p>
          <a:p>
            <a:pPr lvl="1" eaLnBrk="1" fontAlgn="auto" hangingPunct="1">
              <a:spcAft>
                <a:spcPts val="0"/>
              </a:spcAft>
              <a:buFont typeface="Arial" pitchFamily="34" charset="0"/>
              <a:buChar char="–"/>
              <a:defRPr/>
            </a:pPr>
            <a:r>
              <a:rPr lang="en-US" dirty="0" smtClean="0"/>
              <a:t>Sum of exposures divided by the number of exposures. </a:t>
            </a:r>
          </a:p>
          <a:p>
            <a:pPr eaLnBrk="1" fontAlgn="auto" hangingPunct="1">
              <a:spcAft>
                <a:spcPts val="0"/>
              </a:spcAft>
              <a:buFont typeface="Arial" pitchFamily="34" charset="0"/>
              <a:buChar char="•"/>
              <a:defRPr/>
            </a:pPr>
            <a:r>
              <a:rPr lang="en-US" b="1" dirty="0" smtClean="0">
                <a:solidFill>
                  <a:srgbClr val="C00000"/>
                </a:solidFill>
              </a:rPr>
              <a:t>Median:</a:t>
            </a:r>
          </a:p>
          <a:p>
            <a:pPr lvl="1" eaLnBrk="1" fontAlgn="auto" hangingPunct="1">
              <a:spcAft>
                <a:spcPts val="0"/>
              </a:spcAft>
              <a:buFont typeface="Arial" pitchFamily="34" charset="0"/>
              <a:buChar char="–"/>
              <a:defRPr/>
            </a:pPr>
            <a:r>
              <a:rPr lang="en-US" dirty="0" smtClean="0"/>
              <a:t>The mid – point in a range of exposures. </a:t>
            </a:r>
          </a:p>
          <a:p>
            <a:pPr eaLnBrk="1" fontAlgn="auto" hangingPunct="1">
              <a:spcAft>
                <a:spcPts val="0"/>
              </a:spcAft>
              <a:buFont typeface="Arial" pitchFamily="34" charset="0"/>
              <a:buChar char="•"/>
              <a:defRPr/>
            </a:pPr>
            <a:r>
              <a:rPr lang="en-US" b="1" dirty="0" smtClean="0">
                <a:solidFill>
                  <a:srgbClr val="C00000"/>
                </a:solidFill>
              </a:rPr>
              <a:t>Mode:</a:t>
            </a:r>
          </a:p>
          <a:p>
            <a:pPr lvl="1" eaLnBrk="1" fontAlgn="auto" hangingPunct="1">
              <a:spcAft>
                <a:spcPts val="0"/>
              </a:spcAft>
              <a:buFont typeface="Arial" pitchFamily="34" charset="0"/>
              <a:buChar char="–"/>
              <a:defRPr/>
            </a:pPr>
            <a:r>
              <a:rPr lang="en-US" dirty="0" smtClean="0"/>
              <a:t>The most frequently occurring values.</a:t>
            </a:r>
          </a:p>
          <a:p>
            <a:pPr eaLnBrk="1" fontAlgn="auto" hangingPunct="1">
              <a:spcAft>
                <a:spcPts val="0"/>
              </a:spcAft>
              <a:buFont typeface="Arial" pitchFamily="34" charset="0"/>
              <a:buChar char="•"/>
              <a:defRPr/>
            </a:pPr>
            <a:r>
              <a:rPr lang="en-US" b="1" dirty="0" smtClean="0">
                <a:solidFill>
                  <a:srgbClr val="C00000"/>
                </a:solidFill>
              </a:rPr>
              <a:t>Probability:</a:t>
            </a:r>
          </a:p>
          <a:p>
            <a:pPr lvl="1" eaLnBrk="1" fontAlgn="auto" hangingPunct="1">
              <a:spcAft>
                <a:spcPts val="0"/>
              </a:spcAft>
              <a:buFont typeface="Arial" pitchFamily="34" charset="0"/>
              <a:buChar char="–"/>
              <a:defRPr/>
            </a:pPr>
            <a:r>
              <a:rPr lang="en-US" dirty="0" smtClean="0"/>
              <a:t>Probability of occurrence as estimated.</a:t>
            </a:r>
            <a:endParaRPr lang="ar-SA" dirty="0"/>
          </a:p>
        </p:txBody>
      </p:sp>
      <p:sp>
        <p:nvSpPr>
          <p:cNvPr id="5" name="Content Placeholder 4"/>
          <p:cNvSpPr>
            <a:spLocks noGrp="1"/>
          </p:cNvSpPr>
          <p:nvPr>
            <p:ph sz="half" idx="2"/>
          </p:nvPr>
        </p:nvSpPr>
        <p:spPr/>
        <p:txBody>
          <a:bodyPr rtlCol="0">
            <a:normAutofit lnSpcReduction="10000"/>
          </a:bodyPr>
          <a:lstStyle/>
          <a:p>
            <a:pPr eaLnBrk="1" fontAlgn="auto" hangingPunct="1">
              <a:spcAft>
                <a:spcPts val="0"/>
              </a:spcAft>
              <a:buFont typeface="Arial" pitchFamily="34" charset="0"/>
              <a:buChar char="•"/>
              <a:defRPr/>
            </a:pPr>
            <a:r>
              <a:rPr lang="ar-SY" b="1" dirty="0" smtClean="0">
                <a:solidFill>
                  <a:srgbClr val="C00000"/>
                </a:solidFill>
              </a:rPr>
              <a:t>الوسط الحسابي :</a:t>
            </a:r>
          </a:p>
          <a:p>
            <a:pPr lvl="1" eaLnBrk="1" fontAlgn="auto" hangingPunct="1">
              <a:spcAft>
                <a:spcPts val="0"/>
              </a:spcAft>
              <a:buFont typeface="Arial" pitchFamily="34" charset="0"/>
              <a:buChar char="–"/>
              <a:defRPr/>
            </a:pPr>
            <a:r>
              <a:rPr lang="ar-SY" dirty="0" smtClean="0"/>
              <a:t>مجموع التعرضات مقسوما على عددها .</a:t>
            </a:r>
          </a:p>
          <a:p>
            <a:pPr eaLnBrk="1" fontAlgn="auto" hangingPunct="1">
              <a:spcAft>
                <a:spcPts val="0"/>
              </a:spcAft>
              <a:buFont typeface="Arial" pitchFamily="34" charset="0"/>
              <a:buChar char="•"/>
              <a:defRPr/>
            </a:pPr>
            <a:r>
              <a:rPr lang="ar-SY" b="1" dirty="0" smtClean="0">
                <a:solidFill>
                  <a:srgbClr val="C00000"/>
                </a:solidFill>
              </a:rPr>
              <a:t>الوسيط (الرقم المتوسط) :</a:t>
            </a:r>
          </a:p>
          <a:p>
            <a:pPr lvl="1" eaLnBrk="1" fontAlgn="auto" hangingPunct="1">
              <a:spcAft>
                <a:spcPts val="0"/>
              </a:spcAft>
              <a:buFont typeface="Arial" pitchFamily="34" charset="0"/>
              <a:buChar char="–"/>
              <a:defRPr/>
            </a:pPr>
            <a:r>
              <a:rPr lang="ar-SY" dirty="0" smtClean="0"/>
              <a:t>النقطة المتوسطة في مجال التعرضات .</a:t>
            </a:r>
          </a:p>
          <a:p>
            <a:pPr eaLnBrk="1" fontAlgn="auto" hangingPunct="1">
              <a:spcAft>
                <a:spcPts val="0"/>
              </a:spcAft>
              <a:buFont typeface="Arial" pitchFamily="34" charset="0"/>
              <a:buChar char="•"/>
              <a:defRPr/>
            </a:pPr>
            <a:r>
              <a:rPr lang="ar-SY" b="1" dirty="0" smtClean="0">
                <a:solidFill>
                  <a:srgbClr val="C00000"/>
                </a:solidFill>
              </a:rPr>
              <a:t>المنوال :</a:t>
            </a:r>
          </a:p>
          <a:p>
            <a:pPr lvl="1" eaLnBrk="1" fontAlgn="auto" hangingPunct="1">
              <a:spcAft>
                <a:spcPts val="0"/>
              </a:spcAft>
              <a:buFont typeface="Arial" pitchFamily="34" charset="0"/>
              <a:buChar char="–"/>
              <a:defRPr/>
            </a:pPr>
            <a:r>
              <a:rPr lang="ar-SY" dirty="0" smtClean="0"/>
              <a:t>قيمة الحدث الأكثر تكررا .</a:t>
            </a:r>
          </a:p>
          <a:p>
            <a:pPr eaLnBrk="1" fontAlgn="auto" hangingPunct="1">
              <a:spcAft>
                <a:spcPts val="0"/>
              </a:spcAft>
              <a:buFont typeface="Arial" pitchFamily="34" charset="0"/>
              <a:buChar char="•"/>
              <a:defRPr/>
            </a:pPr>
            <a:r>
              <a:rPr lang="ar-SY" b="1" dirty="0" smtClean="0">
                <a:solidFill>
                  <a:srgbClr val="C00000"/>
                </a:solidFill>
              </a:rPr>
              <a:t>الاحتمال :</a:t>
            </a:r>
          </a:p>
          <a:p>
            <a:pPr lvl="1" eaLnBrk="1" fontAlgn="auto" hangingPunct="1">
              <a:spcAft>
                <a:spcPts val="0"/>
              </a:spcAft>
              <a:buFont typeface="Arial" pitchFamily="34" charset="0"/>
              <a:buChar char="–"/>
              <a:defRPr/>
            </a:pPr>
            <a:r>
              <a:rPr lang="ar-SY" dirty="0" smtClean="0"/>
              <a:t>احتمال وقوع الحدث كما تم تقديره .</a:t>
            </a:r>
            <a:endParaRPr lang="ar-SA" dirty="0"/>
          </a:p>
        </p:txBody>
      </p:sp>
      <p:sp>
        <p:nvSpPr>
          <p:cNvPr id="4" name="عنصر نائب لرقم الشريحة 3"/>
          <p:cNvSpPr>
            <a:spLocks noGrp="1"/>
          </p:cNvSpPr>
          <p:nvPr>
            <p:ph type="sldNum" sz="quarter" idx="12"/>
          </p:nvPr>
        </p:nvSpPr>
        <p:spPr/>
        <p:txBody>
          <a:bodyPr/>
          <a:lstStyle/>
          <a:p>
            <a:pPr>
              <a:defRPr/>
            </a:pPr>
            <a:fld id="{E00D84CD-A650-485F-8FDC-BBA66752EBA3}" type="slidenum">
              <a:rPr lang="en-US"/>
              <a:pPr>
                <a:defRPr/>
              </a:pPr>
              <a:t>82</a:t>
            </a:fld>
            <a:endParaRPr lang="en-US" dirty="0"/>
          </a:p>
        </p:txBody>
      </p:sp>
    </p:spTree>
    <p:extLst>
      <p:ext uri="{BB962C8B-B14F-4D97-AF65-F5344CB8AC3E}">
        <p14:creationId xmlns:p14="http://schemas.microsoft.com/office/powerpoint/2010/main" val="26956461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Probability Analysis – Some basics</a:t>
            </a:r>
            <a:br>
              <a:rPr lang="en-US" dirty="0" smtClean="0"/>
            </a:br>
            <a:r>
              <a:rPr lang="ar-SA" dirty="0" smtClean="0"/>
              <a:t>الاحتمالات – مثال </a:t>
            </a:r>
            <a:endParaRPr lang="ar-SA" dirty="0"/>
          </a:p>
        </p:txBody>
      </p:sp>
      <p:sp>
        <p:nvSpPr>
          <p:cNvPr id="3" name="Content Placeholder 2"/>
          <p:cNvSpPr>
            <a:spLocks noGrp="1"/>
          </p:cNvSpPr>
          <p:nvPr>
            <p:ph sz="half" idx="1"/>
          </p:nvPr>
        </p:nvSpPr>
        <p:spPr>
          <a:xfrm>
            <a:off x="457200" y="1600200"/>
            <a:ext cx="4038600" cy="4800600"/>
          </a:xfrm>
        </p:spPr>
        <p:txBody>
          <a:bodyPr rtlCol="0">
            <a:normAutofit lnSpcReduction="10000"/>
          </a:bodyPr>
          <a:lstStyle/>
          <a:p>
            <a:pPr eaLnBrk="1" fontAlgn="auto" hangingPunct="1">
              <a:spcAft>
                <a:spcPts val="0"/>
              </a:spcAft>
              <a:buFont typeface="Arial" pitchFamily="34" charset="0"/>
              <a:buChar char="•"/>
              <a:defRPr/>
            </a:pPr>
            <a:r>
              <a:rPr lang="en-US" b="1" dirty="0" smtClean="0">
                <a:solidFill>
                  <a:srgbClr val="C00000"/>
                </a:solidFill>
              </a:rPr>
              <a:t>We have the following numbers </a:t>
            </a:r>
          </a:p>
          <a:p>
            <a:pPr eaLnBrk="1" fontAlgn="auto" hangingPunct="1">
              <a:spcAft>
                <a:spcPts val="0"/>
              </a:spcAft>
              <a:buFont typeface="Arial" pitchFamily="34" charset="0"/>
              <a:buNone/>
              <a:defRPr/>
            </a:pPr>
            <a:r>
              <a:rPr lang="en-US" dirty="0" smtClean="0"/>
              <a:t>12,22,26,25,22,17,24,22,26,22,27 .</a:t>
            </a:r>
          </a:p>
          <a:p>
            <a:pPr lvl="1" eaLnBrk="1" fontAlgn="auto" hangingPunct="1">
              <a:spcAft>
                <a:spcPts val="0"/>
              </a:spcAft>
              <a:buFont typeface="Arial" pitchFamily="34" charset="0"/>
              <a:buChar char="–"/>
              <a:defRPr/>
            </a:pPr>
            <a:r>
              <a:rPr lang="en-US" dirty="0" smtClean="0"/>
              <a:t>Sum = 245</a:t>
            </a:r>
          </a:p>
          <a:p>
            <a:pPr lvl="1" eaLnBrk="1" fontAlgn="auto" hangingPunct="1">
              <a:spcAft>
                <a:spcPts val="0"/>
              </a:spcAft>
              <a:buFont typeface="Arial" pitchFamily="34" charset="0"/>
              <a:buChar char="–"/>
              <a:defRPr/>
            </a:pPr>
            <a:r>
              <a:rPr lang="en-US" dirty="0" smtClean="0"/>
              <a:t>Number of reading = 11</a:t>
            </a:r>
          </a:p>
          <a:p>
            <a:pPr lvl="1" eaLnBrk="1" fontAlgn="auto" hangingPunct="1">
              <a:spcAft>
                <a:spcPts val="0"/>
              </a:spcAft>
              <a:buFont typeface="Arial" pitchFamily="34" charset="0"/>
              <a:buChar char="–"/>
              <a:defRPr/>
            </a:pPr>
            <a:r>
              <a:rPr lang="en-US" dirty="0" smtClean="0"/>
              <a:t>Mean = 245L11 = 22.27</a:t>
            </a:r>
          </a:p>
          <a:p>
            <a:pPr lvl="1" eaLnBrk="1" fontAlgn="auto" hangingPunct="1">
              <a:spcAft>
                <a:spcPts val="0"/>
              </a:spcAft>
              <a:buFont typeface="Arial" pitchFamily="34" charset="0"/>
              <a:buChar char="–"/>
              <a:defRPr/>
            </a:pPr>
            <a:r>
              <a:rPr lang="en-US" dirty="0" smtClean="0"/>
              <a:t>Median = 22</a:t>
            </a:r>
          </a:p>
          <a:p>
            <a:pPr lvl="1" eaLnBrk="1" fontAlgn="auto" hangingPunct="1">
              <a:spcAft>
                <a:spcPts val="0"/>
              </a:spcAft>
              <a:buFont typeface="Arial" pitchFamily="34" charset="0"/>
              <a:buChar char="–"/>
              <a:defRPr/>
            </a:pPr>
            <a:r>
              <a:rPr lang="en-US" dirty="0" smtClean="0"/>
              <a:t>Mode    = 22		</a:t>
            </a:r>
          </a:p>
        </p:txBody>
      </p:sp>
      <p:sp>
        <p:nvSpPr>
          <p:cNvPr id="4" name="Content Placeholder 3"/>
          <p:cNvSpPr>
            <a:spLocks noGrp="1"/>
          </p:cNvSpPr>
          <p:nvPr>
            <p:ph sz="half" idx="2"/>
          </p:nvPr>
        </p:nvSpPr>
        <p:spPr/>
        <p:txBody>
          <a:bodyPr rtlCol="0">
            <a:normAutofit lnSpcReduction="10000"/>
          </a:bodyPr>
          <a:lstStyle/>
          <a:p>
            <a:pPr eaLnBrk="1" fontAlgn="auto" hangingPunct="1">
              <a:spcAft>
                <a:spcPts val="0"/>
              </a:spcAft>
              <a:buFont typeface="Arial" pitchFamily="34" charset="0"/>
              <a:buChar char="•"/>
              <a:defRPr/>
            </a:pPr>
            <a:r>
              <a:rPr lang="ar-SA" b="1" dirty="0" smtClean="0">
                <a:solidFill>
                  <a:srgbClr val="C00000"/>
                </a:solidFill>
              </a:rPr>
              <a:t>لدينا الأرقام التالية</a:t>
            </a:r>
          </a:p>
          <a:p>
            <a:pPr lvl="1" eaLnBrk="1" fontAlgn="auto" hangingPunct="1">
              <a:spcAft>
                <a:spcPts val="0"/>
              </a:spcAft>
              <a:buFont typeface="Arial" pitchFamily="34" charset="0"/>
              <a:buChar char="–"/>
              <a:defRPr/>
            </a:pPr>
            <a:r>
              <a:rPr lang="ar-SA" dirty="0" smtClean="0"/>
              <a:t>12, 22 ,26, 25, 22, 17, 24 , 22 , 26 , 22 , 27 .</a:t>
            </a:r>
          </a:p>
          <a:p>
            <a:pPr lvl="1" eaLnBrk="1" fontAlgn="auto" hangingPunct="1">
              <a:spcAft>
                <a:spcPts val="0"/>
              </a:spcAft>
              <a:buFont typeface="Arial" pitchFamily="34" charset="0"/>
              <a:buChar char="–"/>
              <a:defRPr/>
            </a:pPr>
            <a:r>
              <a:rPr lang="ar-SA" dirty="0" smtClean="0"/>
              <a:t>مجموعها	 = 245 </a:t>
            </a:r>
          </a:p>
          <a:p>
            <a:pPr lvl="1" eaLnBrk="1" fontAlgn="auto" hangingPunct="1">
              <a:spcAft>
                <a:spcPts val="0"/>
              </a:spcAft>
              <a:buFont typeface="Arial" pitchFamily="34" charset="0"/>
              <a:buChar char="–"/>
              <a:defRPr/>
            </a:pPr>
            <a:r>
              <a:rPr lang="ar-SA" dirty="0" smtClean="0"/>
              <a:t>عددها	 = 11 </a:t>
            </a:r>
          </a:p>
          <a:p>
            <a:pPr lvl="1" eaLnBrk="1" fontAlgn="auto" hangingPunct="1">
              <a:spcAft>
                <a:spcPts val="0"/>
              </a:spcAft>
              <a:buFont typeface="Arial" pitchFamily="34" charset="0"/>
              <a:buChar char="–"/>
              <a:defRPr/>
            </a:pPr>
            <a:r>
              <a:rPr lang="ar-SA" dirty="0" smtClean="0"/>
              <a:t>المتوسط = 245/11 = 22,27 </a:t>
            </a:r>
          </a:p>
          <a:p>
            <a:pPr lvl="1" eaLnBrk="1" fontAlgn="auto" hangingPunct="1">
              <a:spcAft>
                <a:spcPts val="0"/>
              </a:spcAft>
              <a:buFont typeface="Arial" pitchFamily="34" charset="0"/>
              <a:buChar char="–"/>
              <a:defRPr/>
            </a:pPr>
            <a:r>
              <a:rPr lang="ar-SA" dirty="0" smtClean="0"/>
              <a:t>الوسيط (بعد ترتيبها تصاعديا) هو العدد 22 </a:t>
            </a:r>
          </a:p>
          <a:p>
            <a:pPr lvl="1" eaLnBrk="1" fontAlgn="auto" hangingPunct="1">
              <a:spcAft>
                <a:spcPts val="0"/>
              </a:spcAft>
              <a:buFont typeface="Arial" pitchFamily="34" charset="0"/>
              <a:buChar char="–"/>
              <a:defRPr/>
            </a:pPr>
            <a:r>
              <a:rPr lang="ar-SA" dirty="0" smtClean="0"/>
              <a:t>المنوال هو العدد 22 لأنة الأكثر تكرارا. </a:t>
            </a:r>
            <a:endParaRPr lang="ar-SA" dirty="0"/>
          </a:p>
        </p:txBody>
      </p:sp>
      <p:sp>
        <p:nvSpPr>
          <p:cNvPr id="5" name="Slide Number Placeholder 4"/>
          <p:cNvSpPr>
            <a:spLocks noGrp="1"/>
          </p:cNvSpPr>
          <p:nvPr>
            <p:ph type="sldNum" sz="quarter" idx="12"/>
          </p:nvPr>
        </p:nvSpPr>
        <p:spPr/>
        <p:txBody>
          <a:bodyPr/>
          <a:lstStyle/>
          <a:p>
            <a:pPr>
              <a:defRPr/>
            </a:pPr>
            <a:fld id="{48CE1A96-D601-4B23-9221-2262AE83D98A}" type="slidenum">
              <a:rPr lang="en-US"/>
              <a:pPr>
                <a:defRPr/>
              </a:pPr>
              <a:t>83</a:t>
            </a:fld>
            <a:endParaRPr lang="en-US" dirty="0"/>
          </a:p>
        </p:txBody>
      </p:sp>
    </p:spTree>
    <p:extLst>
      <p:ext uri="{BB962C8B-B14F-4D97-AF65-F5344CB8AC3E}">
        <p14:creationId xmlns:p14="http://schemas.microsoft.com/office/powerpoint/2010/main" val="38849779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Autofit/>
          </a:bodyPr>
          <a:lstStyle/>
          <a:p>
            <a:pPr eaLnBrk="1" fontAlgn="auto" hangingPunct="1">
              <a:spcAft>
                <a:spcPts val="0"/>
              </a:spcAft>
              <a:defRPr/>
            </a:pPr>
            <a:r>
              <a:rPr lang="en-US" dirty="0" smtClean="0"/>
              <a:t>Probability</a:t>
            </a:r>
            <a:br>
              <a:rPr lang="en-US" dirty="0" smtClean="0"/>
            </a:br>
            <a:r>
              <a:rPr lang="ar-SA" b="1" dirty="0" smtClean="0">
                <a:solidFill>
                  <a:prstClr val="black"/>
                </a:solidFill>
                <a:ea typeface="+mn-ea"/>
                <a:cs typeface="Arial"/>
              </a:rPr>
              <a:t> الاحتمال </a:t>
            </a:r>
            <a:endParaRPr lang="ar-SA" dirty="0"/>
          </a:p>
        </p:txBody>
      </p:sp>
      <p:sp>
        <p:nvSpPr>
          <p:cNvPr id="7" name="عنصر نائب لرقم الشريحة 6"/>
          <p:cNvSpPr>
            <a:spLocks noGrp="1"/>
          </p:cNvSpPr>
          <p:nvPr>
            <p:ph type="sldNum" sz="quarter" idx="12"/>
          </p:nvPr>
        </p:nvSpPr>
        <p:spPr/>
        <p:txBody>
          <a:bodyPr/>
          <a:lstStyle/>
          <a:p>
            <a:pPr>
              <a:defRPr/>
            </a:pPr>
            <a:fld id="{EAED32F7-8F2E-477B-B8D2-F9DF73059310}" type="slidenum">
              <a:rPr lang="en-US"/>
              <a:pPr>
                <a:defRPr/>
              </a:pPr>
              <a:t>84</a:t>
            </a:fld>
            <a:endParaRPr lang="en-US" dirty="0"/>
          </a:p>
        </p:txBody>
      </p:sp>
      <p:cxnSp>
        <p:nvCxnSpPr>
          <p:cNvPr id="6" name="رابط مستقيم 5"/>
          <p:cNvCxnSpPr/>
          <p:nvPr/>
        </p:nvCxnSpPr>
        <p:spPr>
          <a:xfrm>
            <a:off x="2590800" y="2971800"/>
            <a:ext cx="5181600" cy="1588"/>
          </a:xfrm>
          <a:prstGeom prst="line">
            <a:avLst/>
          </a:prstGeom>
        </p:spPr>
        <p:style>
          <a:lnRef idx="3">
            <a:schemeClr val="dk1"/>
          </a:lnRef>
          <a:fillRef idx="0">
            <a:schemeClr val="dk1"/>
          </a:fillRef>
          <a:effectRef idx="2">
            <a:schemeClr val="dk1"/>
          </a:effectRef>
          <a:fontRef idx="minor">
            <a:schemeClr val="tx1"/>
          </a:fontRef>
        </p:style>
      </p:cxnSp>
      <p:grpSp>
        <p:nvGrpSpPr>
          <p:cNvPr id="20485" name="Group 10"/>
          <p:cNvGrpSpPr>
            <a:grpSpLocks/>
          </p:cNvGrpSpPr>
          <p:nvPr/>
        </p:nvGrpSpPr>
        <p:grpSpPr bwMode="auto">
          <a:xfrm>
            <a:off x="304800" y="2514600"/>
            <a:ext cx="8610600" cy="954088"/>
            <a:chOff x="304800" y="2514600"/>
            <a:chExt cx="8610600" cy="954107"/>
          </a:xfrm>
        </p:grpSpPr>
        <p:sp>
          <p:nvSpPr>
            <p:cNvPr id="4" name="مربع نص 3"/>
            <p:cNvSpPr txBox="1"/>
            <p:nvPr/>
          </p:nvSpPr>
          <p:spPr>
            <a:xfrm>
              <a:off x="304800" y="2514600"/>
              <a:ext cx="8610600" cy="954107"/>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fontAlgn="auto">
                <a:spcBef>
                  <a:spcPts val="0"/>
                </a:spcBef>
                <a:spcAft>
                  <a:spcPts val="0"/>
                </a:spcAft>
                <a:defRPr/>
              </a:pPr>
              <a:r>
                <a:rPr lang="en-US" sz="2800" b="1" dirty="0"/>
                <a:t>        Frequency of Relevant Events</a:t>
              </a:r>
            </a:p>
            <a:p>
              <a:pPr algn="ctr" fontAlgn="auto">
                <a:spcBef>
                  <a:spcPts val="0"/>
                </a:spcBef>
                <a:spcAft>
                  <a:spcPts val="0"/>
                </a:spcAft>
                <a:defRPr/>
              </a:pPr>
              <a:r>
                <a:rPr lang="en-US" sz="2800" b="1" dirty="0"/>
                <a:t>	  Total Number Of Possible Events</a:t>
              </a:r>
              <a:endParaRPr lang="ar-SA" sz="2800" b="1" dirty="0"/>
            </a:p>
          </p:txBody>
        </p:sp>
        <p:sp>
          <p:nvSpPr>
            <p:cNvPr id="20491" name="مربع نص 11"/>
            <p:cNvSpPr txBox="1">
              <a:spLocks noChangeArrowheads="1"/>
            </p:cNvSpPr>
            <p:nvPr/>
          </p:nvSpPr>
          <p:spPr bwMode="auto">
            <a:xfrm>
              <a:off x="381000" y="266700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000000"/>
                  </a:solidFill>
                  <a:latin typeface="Calibri" pitchFamily="34" charset="0"/>
                </a:rPr>
                <a:t>Probability = </a:t>
              </a:r>
              <a:endParaRPr lang="ar-SA" sz="2800" b="1">
                <a:solidFill>
                  <a:srgbClr val="000000"/>
                </a:solidFill>
                <a:latin typeface="Calibri" pitchFamily="34" charset="0"/>
              </a:endParaRPr>
            </a:p>
          </p:txBody>
        </p:sp>
      </p:grpSp>
      <p:grpSp>
        <p:nvGrpSpPr>
          <p:cNvPr id="20486" name="Group 12"/>
          <p:cNvGrpSpPr>
            <a:grpSpLocks/>
          </p:cNvGrpSpPr>
          <p:nvPr/>
        </p:nvGrpSpPr>
        <p:grpSpPr bwMode="auto">
          <a:xfrm>
            <a:off x="304800" y="3998913"/>
            <a:ext cx="8610600" cy="954087"/>
            <a:chOff x="304800" y="3998893"/>
            <a:chExt cx="8610600" cy="954107"/>
          </a:xfrm>
        </p:grpSpPr>
        <p:sp>
          <p:nvSpPr>
            <p:cNvPr id="8" name="مربع نص 3"/>
            <p:cNvSpPr txBox="1"/>
            <p:nvPr/>
          </p:nvSpPr>
          <p:spPr>
            <a:xfrm>
              <a:off x="304800" y="3998893"/>
              <a:ext cx="8610600" cy="954107"/>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1" fontAlgn="auto">
                <a:spcBef>
                  <a:spcPts val="0"/>
                </a:spcBef>
                <a:spcAft>
                  <a:spcPts val="0"/>
                </a:spcAft>
                <a:defRPr/>
              </a:pPr>
              <a:r>
                <a:rPr lang="ar-SA" sz="2800" b="1" dirty="0"/>
                <a:t>تكرار الأحداث المؤاتية (ذات العلاقة)</a:t>
              </a:r>
              <a:r>
                <a:rPr lang="en-US" sz="2800" b="1" dirty="0"/>
                <a:t>                 </a:t>
              </a:r>
              <a:r>
                <a:rPr lang="ar-SA" sz="2800" b="1" dirty="0"/>
                <a:t>     </a:t>
              </a:r>
              <a:endParaRPr lang="en-US" sz="2800" b="1" dirty="0"/>
            </a:p>
            <a:p>
              <a:pPr algn="ctr" rtl="1" fontAlgn="auto">
                <a:spcBef>
                  <a:spcPts val="0"/>
                </a:spcBef>
                <a:spcAft>
                  <a:spcPts val="0"/>
                </a:spcAft>
                <a:defRPr/>
              </a:pPr>
              <a:r>
                <a:rPr lang="ar-SA" sz="2800" b="1" dirty="0"/>
                <a:t>العدد الكلي للأحداث الممكنة </a:t>
              </a:r>
              <a:r>
                <a:rPr lang="ar-SY" sz="2800" b="1" dirty="0"/>
                <a:t>  </a:t>
              </a:r>
              <a:r>
                <a:rPr lang="en-US" sz="2800" b="1" dirty="0"/>
                <a:t>              </a:t>
              </a:r>
              <a:r>
                <a:rPr lang="ar-SA" sz="2800" b="1" dirty="0"/>
                <a:t> </a:t>
              </a:r>
            </a:p>
          </p:txBody>
        </p:sp>
        <p:sp>
          <p:nvSpPr>
            <p:cNvPr id="20489" name="مربع نص 11"/>
            <p:cNvSpPr txBox="1">
              <a:spLocks noChangeArrowheads="1"/>
            </p:cNvSpPr>
            <p:nvPr/>
          </p:nvSpPr>
          <p:spPr bwMode="auto">
            <a:xfrm>
              <a:off x="457200" y="419100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A" sz="2800" b="1">
                  <a:solidFill>
                    <a:srgbClr val="000000"/>
                  </a:solidFill>
                  <a:latin typeface="Calibri" pitchFamily="34" charset="0"/>
                </a:rPr>
                <a:t> الاحتمال </a:t>
              </a:r>
              <a:r>
                <a:rPr lang="en-US" sz="2800" b="1">
                  <a:solidFill>
                    <a:srgbClr val="000000"/>
                  </a:solidFill>
                  <a:latin typeface="Calibri" pitchFamily="34" charset="0"/>
                </a:rPr>
                <a:t>= </a:t>
              </a:r>
              <a:endParaRPr lang="ar-SA" sz="2800" b="1">
                <a:solidFill>
                  <a:srgbClr val="000000"/>
                </a:solidFill>
                <a:latin typeface="Calibri" pitchFamily="34" charset="0"/>
              </a:endParaRPr>
            </a:p>
          </p:txBody>
        </p:sp>
      </p:grpSp>
      <p:cxnSp>
        <p:nvCxnSpPr>
          <p:cNvPr id="10" name="رابط مستقيم 5"/>
          <p:cNvCxnSpPr/>
          <p:nvPr/>
        </p:nvCxnSpPr>
        <p:spPr>
          <a:xfrm>
            <a:off x="2743200" y="4495800"/>
            <a:ext cx="5181600" cy="158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380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Expected Monetary Value analysis</a:t>
            </a:r>
            <a:r>
              <a:rPr lang="ar-SY" dirty="0" smtClean="0"/>
              <a:t/>
            </a:r>
            <a:br>
              <a:rPr lang="ar-SY" dirty="0" smtClean="0"/>
            </a:br>
            <a:r>
              <a:rPr lang="ar-SY" dirty="0" smtClean="0"/>
              <a:t>تحليل القيمة المالية المتوقعة</a:t>
            </a:r>
            <a:r>
              <a:rPr lang="en-US" dirty="0" smtClean="0"/>
              <a:t> </a:t>
            </a:r>
            <a:endParaRPr lang="en-US" dirty="0"/>
          </a:p>
        </p:txBody>
      </p:sp>
      <p:sp>
        <p:nvSpPr>
          <p:cNvPr id="21507" name="Content Placeholder 2"/>
          <p:cNvSpPr>
            <a:spLocks noGrp="1"/>
          </p:cNvSpPr>
          <p:nvPr>
            <p:ph sz="half" idx="1"/>
          </p:nvPr>
        </p:nvSpPr>
        <p:spPr>
          <a:xfrm>
            <a:off x="457200" y="1600200"/>
            <a:ext cx="2133600" cy="533400"/>
          </a:xfrm>
        </p:spPr>
        <p:txBody>
          <a:bodyPr/>
          <a:lstStyle/>
          <a:p>
            <a:pPr eaLnBrk="1" hangingPunct="1"/>
            <a:r>
              <a:rPr lang="en-US" smtClean="0"/>
              <a:t>Example :</a:t>
            </a:r>
          </a:p>
        </p:txBody>
      </p:sp>
      <p:graphicFrame>
        <p:nvGraphicFramePr>
          <p:cNvPr id="5" name="Content Placeholder 4"/>
          <p:cNvGraphicFramePr>
            <a:graphicFrameLocks noGrp="1"/>
          </p:cNvGraphicFramePr>
          <p:nvPr>
            <p:ph sz="half" idx="2"/>
          </p:nvPr>
        </p:nvGraphicFramePr>
        <p:xfrm>
          <a:off x="457200" y="2667000"/>
          <a:ext cx="4038600" cy="3074988"/>
        </p:xfrm>
        <a:graphic>
          <a:graphicData uri="http://schemas.openxmlformats.org/drawingml/2006/table">
            <a:tbl>
              <a:tblPr firstRow="1" bandRow="1">
                <a:tableStyleId>{5940675A-B579-460E-94D1-54222C63F5DA}</a:tableStyleId>
              </a:tblPr>
              <a:tblGrid>
                <a:gridCol w="1009650"/>
                <a:gridCol w="1009650"/>
                <a:gridCol w="1009650"/>
                <a:gridCol w="1009650"/>
              </a:tblGrid>
              <a:tr h="1188843">
                <a:tc>
                  <a:txBody>
                    <a:bodyPr/>
                    <a:lstStyle/>
                    <a:p>
                      <a:pPr algn="ctr"/>
                      <a:r>
                        <a:rPr lang="en-US" sz="1800" b="1" dirty="0" smtClean="0"/>
                        <a:t>Work package </a:t>
                      </a:r>
                      <a:endParaRPr lang="en-US" sz="1800" b="1" dirty="0"/>
                    </a:p>
                  </a:txBody>
                  <a:tcPr marT="45725" marB="45725" anchor="ctr"/>
                </a:tc>
                <a:tc>
                  <a:txBody>
                    <a:bodyPr/>
                    <a:lstStyle/>
                    <a:p>
                      <a:pPr algn="ctr"/>
                      <a:r>
                        <a:rPr lang="en-US" sz="1800" b="1" dirty="0" smtClean="0"/>
                        <a:t>Probability </a:t>
                      </a:r>
                      <a:endParaRPr lang="en-US" sz="1800" b="1" dirty="0"/>
                    </a:p>
                  </a:txBody>
                  <a:tcPr marT="45725" marB="45725" anchor="ctr"/>
                </a:tc>
                <a:tc>
                  <a:txBody>
                    <a:bodyPr/>
                    <a:lstStyle/>
                    <a:p>
                      <a:pPr algn="ctr"/>
                      <a:r>
                        <a:rPr lang="en-US" sz="1800" b="1" dirty="0" smtClean="0"/>
                        <a:t>impact</a:t>
                      </a:r>
                      <a:endParaRPr lang="en-US" sz="1800" b="1" dirty="0"/>
                    </a:p>
                  </a:txBody>
                  <a:tcPr marT="45725" marB="45725" anchor="ctr"/>
                </a:tc>
                <a:tc>
                  <a:txBody>
                    <a:bodyPr/>
                    <a:lstStyle/>
                    <a:p>
                      <a:pPr algn="ctr"/>
                      <a:r>
                        <a:rPr lang="en-US" sz="1800" b="1" dirty="0" smtClean="0"/>
                        <a:t>Expected monetary value </a:t>
                      </a:r>
                      <a:endParaRPr lang="en-US" sz="1800" b="1" dirty="0"/>
                    </a:p>
                  </a:txBody>
                  <a:tcPr marT="45725" marB="45725" anchor="ctr"/>
                </a:tc>
              </a:tr>
              <a:tr h="628715">
                <a:tc>
                  <a:txBody>
                    <a:bodyPr/>
                    <a:lstStyle/>
                    <a:p>
                      <a:pPr algn="ctr"/>
                      <a:r>
                        <a:rPr lang="en-US" sz="1800" b="1" dirty="0" smtClean="0"/>
                        <a:t>A</a:t>
                      </a:r>
                      <a:endParaRPr lang="en-US" sz="1800" b="1" dirty="0"/>
                    </a:p>
                  </a:txBody>
                  <a:tcPr marT="45725" marB="45725" anchor="ctr"/>
                </a:tc>
                <a:tc>
                  <a:txBody>
                    <a:bodyPr/>
                    <a:lstStyle/>
                    <a:p>
                      <a:pPr algn="ctr"/>
                      <a:r>
                        <a:rPr lang="en-US" sz="1800" b="1" dirty="0" smtClean="0"/>
                        <a:t>8 %</a:t>
                      </a:r>
                      <a:endParaRPr lang="en-US" sz="1800" b="1" dirty="0"/>
                    </a:p>
                  </a:txBody>
                  <a:tcPr marT="45725" marB="45725" anchor="ctr"/>
                </a:tc>
                <a:tc>
                  <a:txBody>
                    <a:bodyPr/>
                    <a:lstStyle/>
                    <a:p>
                      <a:pPr algn="ctr"/>
                      <a:r>
                        <a:rPr lang="en-US" sz="1800" b="1" dirty="0" smtClean="0"/>
                        <a:t>$30,000</a:t>
                      </a:r>
                      <a:endParaRPr lang="en-US" sz="1800" b="1" dirty="0"/>
                    </a:p>
                  </a:txBody>
                  <a:tcPr marT="45725" marB="45725" anchor="ctr"/>
                </a:tc>
                <a:tc>
                  <a:txBody>
                    <a:bodyPr/>
                    <a:lstStyle/>
                    <a:p>
                      <a:pPr algn="ctr"/>
                      <a:r>
                        <a:rPr lang="en-US" sz="1800" b="1" dirty="0" smtClean="0"/>
                        <a:t>$ 2,400</a:t>
                      </a:r>
                      <a:endParaRPr lang="en-US" sz="1800" b="1" dirty="0"/>
                    </a:p>
                  </a:txBody>
                  <a:tcPr marT="45725" marB="45725" anchor="ctr"/>
                </a:tc>
              </a:tr>
              <a:tr h="628715">
                <a:tc>
                  <a:txBody>
                    <a:bodyPr/>
                    <a:lstStyle/>
                    <a:p>
                      <a:pPr algn="ctr"/>
                      <a:r>
                        <a:rPr lang="en-US" sz="1800" b="1" dirty="0" smtClean="0"/>
                        <a:t>B</a:t>
                      </a:r>
                      <a:endParaRPr lang="en-US" sz="1800" b="1" dirty="0"/>
                    </a:p>
                  </a:txBody>
                  <a:tcPr marT="45725" marB="45725" anchor="ctr"/>
                </a:tc>
                <a:tc>
                  <a:txBody>
                    <a:bodyPr/>
                    <a:lstStyle/>
                    <a:p>
                      <a:pPr algn="ctr"/>
                      <a:r>
                        <a:rPr lang="en-US" sz="1800" b="1" dirty="0" smtClean="0"/>
                        <a:t>35 %</a:t>
                      </a:r>
                      <a:endParaRPr lang="en-US" sz="1800" b="1" dirty="0"/>
                    </a:p>
                  </a:txBody>
                  <a:tcPr marT="45725" marB="45725" anchor="ctr"/>
                </a:tc>
                <a:tc>
                  <a:txBody>
                    <a:bodyPr/>
                    <a:lstStyle/>
                    <a:p>
                      <a:pPr algn="ctr"/>
                      <a:r>
                        <a:rPr lang="en-US" sz="1800" b="1" dirty="0" smtClean="0"/>
                        <a:t>$75,000</a:t>
                      </a:r>
                      <a:endParaRPr lang="en-US" sz="1800" b="1" dirty="0"/>
                    </a:p>
                  </a:txBody>
                  <a:tcPr marT="45725" marB="45725" anchor="ctr"/>
                </a:tc>
                <a:tc>
                  <a:txBody>
                    <a:bodyPr/>
                    <a:lstStyle/>
                    <a:p>
                      <a:pPr algn="ctr"/>
                      <a:r>
                        <a:rPr lang="en-US" sz="1800" b="1" dirty="0" smtClean="0"/>
                        <a:t>$ 26,250 </a:t>
                      </a:r>
                      <a:endParaRPr lang="en-US" sz="1800" b="1" dirty="0"/>
                    </a:p>
                  </a:txBody>
                  <a:tcPr marT="45725" marB="45725" anchor="ctr"/>
                </a:tc>
              </a:tr>
              <a:tr h="628715">
                <a:tc>
                  <a:txBody>
                    <a:bodyPr/>
                    <a:lstStyle/>
                    <a:p>
                      <a:pPr algn="ctr"/>
                      <a:r>
                        <a:rPr lang="en-US" sz="1800" b="1" dirty="0" smtClean="0"/>
                        <a:t>C</a:t>
                      </a:r>
                      <a:endParaRPr lang="en-US" sz="1800" b="1" dirty="0"/>
                    </a:p>
                  </a:txBody>
                  <a:tcPr marT="45725" marB="45725" anchor="ctr"/>
                </a:tc>
                <a:tc>
                  <a:txBody>
                    <a:bodyPr/>
                    <a:lstStyle/>
                    <a:p>
                      <a:pPr algn="ctr"/>
                      <a:r>
                        <a:rPr lang="en-US" sz="1800" b="1" dirty="0" smtClean="0"/>
                        <a:t>57 %</a:t>
                      </a:r>
                      <a:endParaRPr lang="en-US" sz="1800" b="1" dirty="0"/>
                    </a:p>
                  </a:txBody>
                  <a:tcPr marT="45725" marB="45725" anchor="ctr"/>
                </a:tc>
                <a:tc>
                  <a:txBody>
                    <a:bodyPr/>
                    <a:lstStyle/>
                    <a:p>
                      <a:pPr algn="ctr"/>
                      <a:r>
                        <a:rPr lang="en-US" sz="1800" b="1" dirty="0" smtClean="0"/>
                        <a:t>$48,000</a:t>
                      </a:r>
                      <a:endParaRPr lang="en-US" sz="1800" b="1" dirty="0"/>
                    </a:p>
                  </a:txBody>
                  <a:tcPr marT="45725" marB="45725" anchor="ctr"/>
                </a:tc>
                <a:tc>
                  <a:txBody>
                    <a:bodyPr/>
                    <a:lstStyle/>
                    <a:p>
                      <a:pPr algn="ctr"/>
                      <a:r>
                        <a:rPr lang="en-US" sz="1800" b="1" dirty="0" smtClean="0"/>
                        <a:t>$ 27,360</a:t>
                      </a:r>
                      <a:endParaRPr lang="en-US" sz="1800" b="1" dirty="0"/>
                    </a:p>
                  </a:txBody>
                  <a:tcPr marT="45725" marB="45725" anchor="ctr"/>
                </a:tc>
              </a:tr>
            </a:tbl>
          </a:graphicData>
        </a:graphic>
      </p:graphicFrame>
      <p:graphicFrame>
        <p:nvGraphicFramePr>
          <p:cNvPr id="6" name="Content Placeholder 4"/>
          <p:cNvGraphicFramePr>
            <a:graphicFrameLocks/>
          </p:cNvGraphicFramePr>
          <p:nvPr/>
        </p:nvGraphicFramePr>
        <p:xfrm>
          <a:off x="4572000" y="2667000"/>
          <a:ext cx="4343400" cy="3124200"/>
        </p:xfrm>
        <a:graphic>
          <a:graphicData uri="http://schemas.openxmlformats.org/drawingml/2006/table">
            <a:tbl>
              <a:tblPr firstRow="1" bandRow="1">
                <a:tableStyleId>{5940675A-B579-460E-94D1-54222C63F5DA}</a:tableStyleId>
              </a:tblPr>
              <a:tblGrid>
                <a:gridCol w="1085850"/>
                <a:gridCol w="1085850"/>
                <a:gridCol w="1085850"/>
                <a:gridCol w="1085850"/>
              </a:tblGrid>
              <a:tr h="1086678">
                <a:tc>
                  <a:txBody>
                    <a:bodyPr/>
                    <a:lstStyle/>
                    <a:p>
                      <a:pPr algn="ctr"/>
                      <a:r>
                        <a:rPr lang="ar-SY" sz="2000" b="1" dirty="0" smtClean="0"/>
                        <a:t>حزمة العمل</a:t>
                      </a:r>
                      <a:r>
                        <a:rPr lang="ar-SY" sz="2000" b="1" baseline="0" dirty="0" smtClean="0"/>
                        <a:t> </a:t>
                      </a:r>
                      <a:endParaRPr lang="en-US" sz="2000" b="1" dirty="0"/>
                    </a:p>
                  </a:txBody>
                  <a:tcPr anchor="ctr"/>
                </a:tc>
                <a:tc>
                  <a:txBody>
                    <a:bodyPr/>
                    <a:lstStyle/>
                    <a:p>
                      <a:pPr algn="ctr"/>
                      <a:r>
                        <a:rPr lang="ar-SY" sz="2000" b="1" dirty="0" smtClean="0"/>
                        <a:t>الاحتمال </a:t>
                      </a:r>
                      <a:endParaRPr lang="en-US" sz="2000" b="1" dirty="0"/>
                    </a:p>
                  </a:txBody>
                  <a:tcPr anchor="ctr"/>
                </a:tc>
                <a:tc>
                  <a:txBody>
                    <a:bodyPr/>
                    <a:lstStyle/>
                    <a:p>
                      <a:pPr algn="ctr"/>
                      <a:r>
                        <a:rPr lang="ar-SY" sz="2000" b="1" dirty="0" smtClean="0"/>
                        <a:t>الأثر </a:t>
                      </a:r>
                      <a:endParaRPr lang="en-US" sz="2000" b="1" dirty="0"/>
                    </a:p>
                  </a:txBody>
                  <a:tcPr anchor="ctr"/>
                </a:tc>
                <a:tc>
                  <a:txBody>
                    <a:bodyPr/>
                    <a:lstStyle/>
                    <a:p>
                      <a:pPr algn="ctr"/>
                      <a:r>
                        <a:rPr lang="ar-SY" sz="2000" b="1" dirty="0" smtClean="0"/>
                        <a:t>القيمة المالية المتوقعة </a:t>
                      </a:r>
                      <a:endParaRPr lang="en-US" sz="2000" b="1" dirty="0"/>
                    </a:p>
                  </a:txBody>
                  <a:tcPr anchor="ctr"/>
                </a:tc>
              </a:tr>
              <a:tr h="679174">
                <a:tc>
                  <a:txBody>
                    <a:bodyPr/>
                    <a:lstStyle/>
                    <a:p>
                      <a:pPr algn="ctr"/>
                      <a:r>
                        <a:rPr lang="en-US" sz="2000" b="1" dirty="0" smtClean="0"/>
                        <a:t>A</a:t>
                      </a:r>
                      <a:endParaRPr lang="en-US" sz="2000" b="1" dirty="0"/>
                    </a:p>
                  </a:txBody>
                  <a:tcPr anchor="ctr"/>
                </a:tc>
                <a:tc>
                  <a:txBody>
                    <a:bodyPr/>
                    <a:lstStyle/>
                    <a:p>
                      <a:pPr algn="ctr"/>
                      <a:r>
                        <a:rPr lang="en-US" sz="2000" b="1" dirty="0" smtClean="0"/>
                        <a:t>8 %</a:t>
                      </a:r>
                      <a:endParaRPr lang="en-US" sz="2000" b="1" dirty="0"/>
                    </a:p>
                  </a:txBody>
                  <a:tcPr anchor="ctr"/>
                </a:tc>
                <a:tc>
                  <a:txBody>
                    <a:bodyPr/>
                    <a:lstStyle/>
                    <a:p>
                      <a:pPr algn="ctr"/>
                      <a:r>
                        <a:rPr lang="en-US" sz="2000" b="1" dirty="0" smtClean="0"/>
                        <a:t>$30,000</a:t>
                      </a:r>
                      <a:endParaRPr lang="en-US" sz="2000" b="1" dirty="0"/>
                    </a:p>
                  </a:txBody>
                  <a:tcPr anchor="ctr"/>
                </a:tc>
                <a:tc>
                  <a:txBody>
                    <a:bodyPr/>
                    <a:lstStyle/>
                    <a:p>
                      <a:pPr algn="ctr"/>
                      <a:r>
                        <a:rPr lang="en-US" sz="2000" b="1" dirty="0" smtClean="0"/>
                        <a:t>$ 2,400</a:t>
                      </a:r>
                      <a:endParaRPr lang="en-US" sz="2000" b="1" dirty="0"/>
                    </a:p>
                  </a:txBody>
                  <a:tcPr anchor="ctr"/>
                </a:tc>
              </a:tr>
              <a:tr h="679174">
                <a:tc>
                  <a:txBody>
                    <a:bodyPr/>
                    <a:lstStyle/>
                    <a:p>
                      <a:pPr algn="ctr"/>
                      <a:r>
                        <a:rPr lang="en-US" sz="2000" b="1" dirty="0" smtClean="0"/>
                        <a:t>B</a:t>
                      </a:r>
                      <a:endParaRPr lang="en-US" sz="2000" b="1" dirty="0"/>
                    </a:p>
                  </a:txBody>
                  <a:tcPr anchor="ctr"/>
                </a:tc>
                <a:tc>
                  <a:txBody>
                    <a:bodyPr/>
                    <a:lstStyle/>
                    <a:p>
                      <a:pPr algn="ctr"/>
                      <a:r>
                        <a:rPr lang="en-US" sz="2000" b="1" dirty="0" smtClean="0"/>
                        <a:t>35 %</a:t>
                      </a:r>
                      <a:endParaRPr lang="en-US" sz="2000" b="1" dirty="0"/>
                    </a:p>
                  </a:txBody>
                  <a:tcPr anchor="ctr"/>
                </a:tc>
                <a:tc>
                  <a:txBody>
                    <a:bodyPr/>
                    <a:lstStyle/>
                    <a:p>
                      <a:pPr algn="ctr"/>
                      <a:r>
                        <a:rPr lang="en-US" sz="2000" b="1" dirty="0" smtClean="0"/>
                        <a:t>$75,000</a:t>
                      </a:r>
                      <a:endParaRPr lang="en-US" sz="2000" b="1" dirty="0"/>
                    </a:p>
                  </a:txBody>
                  <a:tcPr anchor="ctr"/>
                </a:tc>
                <a:tc>
                  <a:txBody>
                    <a:bodyPr/>
                    <a:lstStyle/>
                    <a:p>
                      <a:pPr algn="ctr"/>
                      <a:r>
                        <a:rPr lang="en-US" sz="2000" b="1" dirty="0" smtClean="0"/>
                        <a:t>$ 26,250 </a:t>
                      </a:r>
                      <a:endParaRPr lang="en-US" sz="2000" b="1" dirty="0"/>
                    </a:p>
                  </a:txBody>
                  <a:tcPr anchor="ctr"/>
                </a:tc>
              </a:tr>
              <a:tr h="679174">
                <a:tc>
                  <a:txBody>
                    <a:bodyPr/>
                    <a:lstStyle/>
                    <a:p>
                      <a:pPr algn="ctr"/>
                      <a:r>
                        <a:rPr lang="en-US" sz="2000" b="1" dirty="0" smtClean="0"/>
                        <a:t>C</a:t>
                      </a:r>
                      <a:endParaRPr lang="en-US" sz="2000" b="1" dirty="0"/>
                    </a:p>
                  </a:txBody>
                  <a:tcPr anchor="ctr"/>
                </a:tc>
                <a:tc>
                  <a:txBody>
                    <a:bodyPr/>
                    <a:lstStyle/>
                    <a:p>
                      <a:pPr algn="ctr"/>
                      <a:r>
                        <a:rPr lang="en-US" sz="2000" b="1" dirty="0" smtClean="0"/>
                        <a:t>57 %</a:t>
                      </a:r>
                      <a:endParaRPr lang="en-US" sz="2000" b="1" dirty="0"/>
                    </a:p>
                  </a:txBody>
                  <a:tcPr anchor="ctr"/>
                </a:tc>
                <a:tc>
                  <a:txBody>
                    <a:bodyPr/>
                    <a:lstStyle/>
                    <a:p>
                      <a:pPr algn="ctr"/>
                      <a:r>
                        <a:rPr lang="en-US" sz="2000" b="1" dirty="0" smtClean="0"/>
                        <a:t>$48,000</a:t>
                      </a:r>
                      <a:endParaRPr lang="en-US" sz="2000" b="1" dirty="0"/>
                    </a:p>
                  </a:txBody>
                  <a:tcPr anchor="ctr"/>
                </a:tc>
                <a:tc>
                  <a:txBody>
                    <a:bodyPr/>
                    <a:lstStyle/>
                    <a:p>
                      <a:pPr algn="ctr"/>
                      <a:r>
                        <a:rPr lang="en-US" sz="2000" b="1" dirty="0" smtClean="0"/>
                        <a:t>$ 27,360</a:t>
                      </a:r>
                      <a:endParaRPr lang="en-US" sz="2000" b="1" dirty="0"/>
                    </a:p>
                  </a:txBody>
                  <a:tcPr anchor="ctr"/>
                </a:tc>
              </a:tr>
            </a:tbl>
          </a:graphicData>
        </a:graphic>
      </p:graphicFrame>
      <p:sp>
        <p:nvSpPr>
          <p:cNvPr id="21562" name="Content Placeholder 2"/>
          <p:cNvSpPr txBox="1">
            <a:spLocks/>
          </p:cNvSpPr>
          <p:nvPr/>
        </p:nvSpPr>
        <p:spPr bwMode="auto">
          <a:xfrm>
            <a:off x="6400800" y="16002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ct val="20000"/>
              </a:spcBef>
              <a:buFont typeface="Arial" charset="0"/>
              <a:buChar char="•"/>
            </a:pPr>
            <a:r>
              <a:rPr lang="ar-SY" sz="2800">
                <a:latin typeface="Calibri" pitchFamily="34" charset="0"/>
              </a:rPr>
              <a:t>مثال </a:t>
            </a:r>
            <a:r>
              <a:rPr lang="en-US" sz="2800">
                <a:latin typeface="Calibri" pitchFamily="34" charset="0"/>
              </a:rPr>
              <a:t>:</a:t>
            </a:r>
          </a:p>
        </p:txBody>
      </p:sp>
      <p:sp>
        <p:nvSpPr>
          <p:cNvPr id="8" name="Slide Number Placeholder 7"/>
          <p:cNvSpPr>
            <a:spLocks noGrp="1"/>
          </p:cNvSpPr>
          <p:nvPr>
            <p:ph type="sldNum" sz="quarter" idx="12"/>
          </p:nvPr>
        </p:nvSpPr>
        <p:spPr/>
        <p:txBody>
          <a:bodyPr/>
          <a:lstStyle/>
          <a:p>
            <a:pPr>
              <a:defRPr/>
            </a:pPr>
            <a:fld id="{448340E5-92E1-4998-9307-133C64137759}" type="slidenum">
              <a:rPr lang="en-US"/>
              <a:pPr>
                <a:defRPr/>
              </a:pPr>
              <a:t>85</a:t>
            </a:fld>
            <a:endParaRPr lang="en-US" dirty="0"/>
          </a:p>
        </p:txBody>
      </p:sp>
    </p:spTree>
    <p:extLst>
      <p:ext uri="{BB962C8B-B14F-4D97-AF65-F5344CB8AC3E}">
        <p14:creationId xmlns:p14="http://schemas.microsoft.com/office/powerpoint/2010/main" val="6038923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sz="2400" dirty="0" smtClean="0">
                <a:solidFill>
                  <a:prstClr val="black"/>
                </a:solidFill>
              </a:rPr>
              <a:t>Quantitative Risk Analysis Modeling Techniques -  Tools &amp; Techniques of Quantitative Risk Analysis</a:t>
            </a:r>
            <a:br>
              <a:rPr lang="en-US" sz="2400" dirty="0" smtClean="0">
                <a:solidFill>
                  <a:prstClr val="black"/>
                </a:solidFill>
              </a:rPr>
            </a:br>
            <a:r>
              <a:rPr lang="ar-SA" sz="2400" dirty="0" smtClean="0">
                <a:solidFill>
                  <a:prstClr val="black"/>
                </a:solidFill>
              </a:rPr>
              <a:t> </a:t>
            </a:r>
            <a:r>
              <a:rPr lang="ar-SY" sz="2400" dirty="0" smtClean="0">
                <a:solidFill>
                  <a:prstClr val="black"/>
                </a:solidFill>
              </a:rPr>
              <a:t>نمذجة التحليل النوعي للمخاطر </a:t>
            </a:r>
            <a:r>
              <a:rPr lang="ar-SA" sz="2400" dirty="0" smtClean="0">
                <a:solidFill>
                  <a:prstClr val="black"/>
                </a:solidFill>
              </a:rPr>
              <a:t>–  أدوات وتقنيات التحليل النوعي للمخاطر</a:t>
            </a:r>
            <a:r>
              <a:rPr lang="en-US" sz="2400" dirty="0" smtClean="0">
                <a:solidFill>
                  <a:prstClr val="black"/>
                </a:solidFill>
              </a:rPr>
              <a:t> </a:t>
            </a:r>
            <a:endParaRPr lang="ar-SA" dirty="0"/>
          </a:p>
        </p:txBody>
      </p:sp>
      <p:sp>
        <p:nvSpPr>
          <p:cNvPr id="3" name="عنصر نائب للمحتوى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sz="3600" b="1" dirty="0" smtClean="0"/>
              <a:t>Decision Tree Analysis:</a:t>
            </a:r>
          </a:p>
          <a:p>
            <a:pPr lvl="1" eaLnBrk="1" fontAlgn="auto" hangingPunct="1">
              <a:spcAft>
                <a:spcPts val="0"/>
              </a:spcAft>
              <a:buFont typeface="Arial" pitchFamily="34" charset="0"/>
              <a:buChar char="–"/>
              <a:defRPr/>
            </a:pPr>
            <a:r>
              <a:rPr lang="en-US" sz="3200" dirty="0" smtClean="0"/>
              <a:t>Is a diagram that describes a decision under consideration and the implications of choosing one or another of available alternatives.</a:t>
            </a:r>
            <a:endParaRPr lang="ar-SA" sz="3200" dirty="0"/>
          </a:p>
        </p:txBody>
      </p:sp>
      <p:sp>
        <p:nvSpPr>
          <p:cNvPr id="22532" name="Content Placeholder 4"/>
          <p:cNvSpPr>
            <a:spLocks noGrp="1"/>
          </p:cNvSpPr>
          <p:nvPr>
            <p:ph sz="half" idx="2"/>
          </p:nvPr>
        </p:nvSpPr>
        <p:spPr>
          <a:xfrm>
            <a:off x="4648200" y="1600200"/>
            <a:ext cx="4038600" cy="4724400"/>
          </a:xfrm>
        </p:spPr>
        <p:txBody>
          <a:bodyPr/>
          <a:lstStyle/>
          <a:p>
            <a:pPr eaLnBrk="1" hangingPunct="1"/>
            <a:r>
              <a:rPr lang="ar-SA" sz="4400" smtClean="0"/>
              <a:t>تحليل شجرة القرار</a:t>
            </a:r>
            <a:r>
              <a:rPr lang="ar-SY" sz="4400" smtClean="0"/>
              <a:t>:</a:t>
            </a:r>
            <a:endParaRPr lang="ar-SA" sz="4400" smtClean="0"/>
          </a:p>
          <a:p>
            <a:pPr lvl="1" eaLnBrk="1" hangingPunct="1"/>
            <a:r>
              <a:rPr lang="ar-SA" sz="4000" smtClean="0"/>
              <a:t>هو مخطط يصف القرار المتخذ تحت االاعتبارات المتضمنة في انتقاء أحد البدائل المتوفرة أو غيره .</a:t>
            </a:r>
          </a:p>
        </p:txBody>
      </p:sp>
      <p:sp>
        <p:nvSpPr>
          <p:cNvPr id="4" name="عنصر نائب لرقم الشريحة 3"/>
          <p:cNvSpPr>
            <a:spLocks noGrp="1"/>
          </p:cNvSpPr>
          <p:nvPr>
            <p:ph type="sldNum" sz="quarter" idx="12"/>
          </p:nvPr>
        </p:nvSpPr>
        <p:spPr/>
        <p:txBody>
          <a:bodyPr/>
          <a:lstStyle/>
          <a:p>
            <a:pPr>
              <a:defRPr/>
            </a:pPr>
            <a:fld id="{BD65B717-AF41-4319-A0B3-AF07848942BD}" type="slidenum">
              <a:rPr lang="en-US"/>
              <a:pPr>
                <a:defRPr/>
              </a:pPr>
              <a:t>86</a:t>
            </a:fld>
            <a:endParaRPr lang="en-US" dirty="0"/>
          </a:p>
        </p:txBody>
      </p:sp>
    </p:spTree>
    <p:extLst>
      <p:ext uri="{BB962C8B-B14F-4D97-AF65-F5344CB8AC3E}">
        <p14:creationId xmlns:p14="http://schemas.microsoft.com/office/powerpoint/2010/main" val="41590428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12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Decision Tree </a:t>
            </a:r>
            <a:r>
              <a:rPr lang="en-US" dirty="0" smtClean="0"/>
              <a:t>Analysis</a:t>
            </a:r>
            <a:r>
              <a:rPr lang="ar-SY" dirty="0" smtClean="0"/>
              <a:t/>
            </a:r>
            <a:br>
              <a:rPr lang="ar-SY" dirty="0" smtClean="0"/>
            </a:br>
            <a:r>
              <a:rPr lang="ar-SY" dirty="0" smtClean="0"/>
              <a:t>تحليل شجرة القرار </a:t>
            </a:r>
            <a:endParaRPr lang="en-US" dirty="0"/>
          </a:p>
        </p:txBody>
      </p:sp>
      <p:sp>
        <p:nvSpPr>
          <p:cNvPr id="23555" name="Rectangle 3"/>
          <p:cNvSpPr>
            <a:spLocks noGrp="1" noChangeArrowheads="1"/>
          </p:cNvSpPr>
          <p:nvPr>
            <p:ph sz="half" idx="1"/>
          </p:nvPr>
        </p:nvSpPr>
        <p:spPr/>
        <p:txBody>
          <a:bodyPr>
            <a:normAutofit fontScale="92500" lnSpcReduction="20000"/>
          </a:bodyPr>
          <a:lstStyle/>
          <a:p>
            <a:pPr eaLnBrk="1" hangingPunct="1">
              <a:lnSpc>
                <a:spcPct val="80000"/>
              </a:lnSpc>
            </a:pPr>
            <a:r>
              <a:rPr lang="en-US" sz="2000" smtClean="0">
                <a:latin typeface="Arial" charset="0"/>
                <a:cs typeface="Arial" charset="0"/>
              </a:rPr>
              <a:t>Decision tree analysis is usually structured using a decision tree diagram that describes a situation under consideration, and the implications of each of the available choices and possible scenarios. </a:t>
            </a:r>
          </a:p>
          <a:p>
            <a:pPr eaLnBrk="1" hangingPunct="1">
              <a:lnSpc>
                <a:spcPct val="80000"/>
              </a:lnSpc>
            </a:pPr>
            <a:r>
              <a:rPr lang="en-US" sz="2000" smtClean="0">
                <a:latin typeface="Arial" charset="0"/>
                <a:cs typeface="Arial" charset="0"/>
              </a:rPr>
              <a:t>It incorporates the cost of each available choice, the probabilities of each possible scenario, and the rewards of each alternative logical path. </a:t>
            </a:r>
          </a:p>
          <a:p>
            <a:pPr eaLnBrk="1" hangingPunct="1">
              <a:lnSpc>
                <a:spcPct val="80000"/>
              </a:lnSpc>
            </a:pPr>
            <a:r>
              <a:rPr lang="en-US" sz="2000" smtClean="0">
                <a:latin typeface="Arial" charset="0"/>
                <a:cs typeface="Arial" charset="0"/>
              </a:rPr>
              <a:t>Solving the decision tree provides the EMV for each alternative, when all the rewards and subsequent decisions are quantified. </a:t>
            </a:r>
          </a:p>
          <a:p>
            <a:pPr eaLnBrk="1" hangingPunct="1">
              <a:lnSpc>
                <a:spcPct val="80000"/>
              </a:lnSpc>
            </a:pPr>
            <a:endParaRPr lang="en-US" sz="2000" smtClean="0">
              <a:latin typeface="Arial" charset="0"/>
              <a:cs typeface="Arial" charset="0"/>
            </a:endParaRPr>
          </a:p>
        </p:txBody>
      </p:sp>
      <p:sp>
        <p:nvSpPr>
          <p:cNvPr id="5" name="Content Placeholder 4"/>
          <p:cNvSpPr>
            <a:spLocks noGrp="1"/>
          </p:cNvSpPr>
          <p:nvPr>
            <p:ph sz="half" idx="2"/>
          </p:nvPr>
        </p:nvSpPr>
        <p:spPr/>
        <p:txBody>
          <a:bodyPr rtlCol="0">
            <a:normAutofit fontScale="92500" lnSpcReduction="20000"/>
          </a:bodyPr>
          <a:lstStyle/>
          <a:p>
            <a:pPr eaLnBrk="1" fontAlgn="auto" hangingPunct="1">
              <a:spcAft>
                <a:spcPts val="0"/>
              </a:spcAft>
              <a:buFont typeface="Arial" pitchFamily="34" charset="0"/>
              <a:buChar char="•"/>
              <a:defRPr/>
            </a:pPr>
            <a:r>
              <a:rPr lang="ar-SY" dirty="0" smtClean="0"/>
              <a:t>تحليل شجرة القرار بنيت لتستخدم مخطط شجرة القرار والذي يصف وضعا خاضعا للاعتبار ( الدراسة ) , ومقدار المعنى المتضمن في كل سيناريو يمكن اختياره .</a:t>
            </a:r>
          </a:p>
          <a:p>
            <a:pPr eaLnBrk="1" fontAlgn="auto" hangingPunct="1">
              <a:spcAft>
                <a:spcPts val="0"/>
              </a:spcAft>
              <a:buFont typeface="Arial" pitchFamily="34" charset="0"/>
              <a:buChar char="•"/>
              <a:defRPr/>
            </a:pPr>
            <a:r>
              <a:rPr lang="ar-SY" dirty="0" smtClean="0"/>
              <a:t>توحد ( تضم ) تكلفة كل اختيار ممكن , مع احتماية كل سيناريو ممكن ومقدار العائد من كل بديل منطقي .</a:t>
            </a:r>
          </a:p>
          <a:p>
            <a:pPr eaLnBrk="1" fontAlgn="auto" hangingPunct="1">
              <a:spcAft>
                <a:spcPts val="0"/>
              </a:spcAft>
              <a:buFont typeface="Arial" pitchFamily="34" charset="0"/>
              <a:buChar char="•"/>
              <a:defRPr/>
            </a:pPr>
            <a:r>
              <a:rPr lang="ar-SY" dirty="0" smtClean="0"/>
              <a:t>ان حل شجرة القرار يوفر معرفة للقيمة المالية المتوقعة لكل بديل , عندما يتم حساب قيم جميع العوائد لكل القرارات . </a:t>
            </a:r>
            <a:endParaRPr lang="en-US" dirty="0"/>
          </a:p>
        </p:txBody>
      </p:sp>
      <p:sp>
        <p:nvSpPr>
          <p:cNvPr id="4" name="Slide Number Placeholder 3"/>
          <p:cNvSpPr>
            <a:spLocks noGrp="1"/>
          </p:cNvSpPr>
          <p:nvPr>
            <p:ph type="sldNum" sz="quarter" idx="12"/>
          </p:nvPr>
        </p:nvSpPr>
        <p:spPr/>
        <p:txBody>
          <a:bodyPr/>
          <a:lstStyle/>
          <a:p>
            <a:pPr>
              <a:defRPr/>
            </a:pPr>
            <a:fld id="{4200DFB7-B35D-49D9-8FEA-7F52AF298BAD}" type="slidenum">
              <a:rPr lang="en-US"/>
              <a:pPr>
                <a:defRPr/>
              </a:pPr>
              <a:t>87</a:t>
            </a:fld>
            <a:endParaRPr lang="en-US"/>
          </a:p>
        </p:txBody>
      </p:sp>
    </p:spTree>
    <p:extLst>
      <p:ext uri="{BB962C8B-B14F-4D97-AF65-F5344CB8AC3E}">
        <p14:creationId xmlns:p14="http://schemas.microsoft.com/office/powerpoint/2010/main" val="42782951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Decision Tree Analysis</a:t>
            </a:r>
            <a:r>
              <a:rPr lang="ar-SY" dirty="0" smtClean="0"/>
              <a:t/>
            </a:r>
            <a:br>
              <a:rPr lang="ar-SY" dirty="0" smtClean="0"/>
            </a:br>
            <a:r>
              <a:rPr lang="ar-SA" dirty="0" smtClean="0"/>
              <a:t> تحليل شجرة القرار </a:t>
            </a:r>
            <a:endParaRPr lang="en-US" dirty="0"/>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Takes into account future events in trying to make a decision today .</a:t>
            </a:r>
          </a:p>
          <a:p>
            <a:pPr eaLnBrk="1" fontAlgn="auto" hangingPunct="1">
              <a:spcAft>
                <a:spcPts val="0"/>
              </a:spcAft>
              <a:buFont typeface="Arial" pitchFamily="34" charset="0"/>
              <a:buChar char="•"/>
              <a:defRPr/>
            </a:pPr>
            <a:r>
              <a:rPr lang="en-US" dirty="0" smtClean="0"/>
              <a:t>It calculates the expected monetary value ( P X I ) in more complex situations than the expected monetary value  example previously presented .</a:t>
            </a:r>
          </a:p>
        </p:txBody>
      </p:sp>
      <p:sp>
        <p:nvSpPr>
          <p:cNvPr id="24580" name="Content Placeholder 3"/>
          <p:cNvSpPr>
            <a:spLocks noGrp="1"/>
          </p:cNvSpPr>
          <p:nvPr>
            <p:ph sz="half" idx="2"/>
          </p:nvPr>
        </p:nvSpPr>
        <p:spPr>
          <a:xfrm>
            <a:off x="4572000" y="1447800"/>
            <a:ext cx="4038600" cy="4953000"/>
          </a:xfrm>
        </p:spPr>
        <p:txBody>
          <a:bodyPr/>
          <a:lstStyle/>
          <a:p>
            <a:pPr eaLnBrk="1" hangingPunct="1"/>
            <a:r>
              <a:rPr lang="ar-SY" sz="3600" smtClean="0"/>
              <a:t>يأخذ بالحسبان الأحداث المستقبلية في محاولة اعطاء قرار اليوم .</a:t>
            </a:r>
          </a:p>
          <a:p>
            <a:pPr eaLnBrk="1" hangingPunct="1"/>
            <a:r>
              <a:rPr lang="ar-SY" sz="3600" smtClean="0"/>
              <a:t>يحسب القيمة المالية المتوقعة ( الاحتمال </a:t>
            </a:r>
            <a:r>
              <a:rPr lang="en-US" sz="3600" smtClean="0"/>
              <a:t>X</a:t>
            </a:r>
            <a:r>
              <a:rPr lang="ar-SY" sz="3600" smtClean="0"/>
              <a:t> الأثر ) في مواقف معقدة أكثر من الأمثلة التي مرت في القيمة المالية المتوقعة .</a:t>
            </a:r>
          </a:p>
        </p:txBody>
      </p:sp>
      <p:sp>
        <p:nvSpPr>
          <p:cNvPr id="5" name="Slide Number Placeholder 4"/>
          <p:cNvSpPr>
            <a:spLocks noGrp="1"/>
          </p:cNvSpPr>
          <p:nvPr>
            <p:ph type="sldNum" sz="quarter" idx="12"/>
          </p:nvPr>
        </p:nvSpPr>
        <p:spPr/>
        <p:txBody>
          <a:bodyPr/>
          <a:lstStyle/>
          <a:p>
            <a:pPr>
              <a:defRPr/>
            </a:pPr>
            <a:fld id="{81F1EC24-EE5D-43F2-8744-462BAB808A1B}" type="slidenum">
              <a:rPr lang="en-US"/>
              <a:pPr>
                <a:defRPr/>
              </a:pPr>
              <a:t>88</a:t>
            </a:fld>
            <a:endParaRPr lang="en-US" dirty="0"/>
          </a:p>
        </p:txBody>
      </p:sp>
    </p:spTree>
    <p:extLst>
      <p:ext uri="{BB962C8B-B14F-4D97-AF65-F5344CB8AC3E}">
        <p14:creationId xmlns:p14="http://schemas.microsoft.com/office/powerpoint/2010/main" val="37580274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p:txBody>
          <a:bodyPr/>
          <a:lstStyle/>
          <a:p>
            <a:pPr eaLnBrk="1" hangingPunct="1"/>
            <a:r>
              <a:rPr lang="en-US" sz="2400" smtClean="0">
                <a:solidFill>
                  <a:srgbClr val="000000"/>
                </a:solidFill>
              </a:rPr>
              <a:t>Quantitative Risk Analysis Modeling Techniques -  Tools &amp; Techniques of Quantitative Risk Analysis</a:t>
            </a:r>
            <a:br>
              <a:rPr lang="en-US" sz="2400" smtClean="0">
                <a:solidFill>
                  <a:srgbClr val="000000"/>
                </a:solidFill>
              </a:rPr>
            </a:br>
            <a:r>
              <a:rPr lang="ar-SA" sz="2400" smtClean="0">
                <a:solidFill>
                  <a:srgbClr val="000000"/>
                </a:solidFill>
              </a:rPr>
              <a:t> </a:t>
            </a:r>
            <a:r>
              <a:rPr lang="ar-SY" sz="2400" smtClean="0">
                <a:solidFill>
                  <a:srgbClr val="000000"/>
                </a:solidFill>
              </a:rPr>
              <a:t>نمذجة </a:t>
            </a:r>
            <a:r>
              <a:rPr lang="ar-SA" sz="2400" smtClean="0"/>
              <a:t>التحليل </a:t>
            </a:r>
            <a:r>
              <a:rPr lang="ar-SY" sz="2400" smtClean="0"/>
              <a:t>الكمي </a:t>
            </a:r>
            <a:r>
              <a:rPr lang="ar-SA" sz="2400" smtClean="0"/>
              <a:t>للمخاطر</a:t>
            </a:r>
            <a:r>
              <a:rPr lang="ar-SY" sz="2400" smtClean="0"/>
              <a:t> </a:t>
            </a:r>
            <a:r>
              <a:rPr lang="ar-SA" sz="2400" smtClean="0">
                <a:solidFill>
                  <a:srgbClr val="000000"/>
                </a:solidFill>
              </a:rPr>
              <a:t>–  أدوات وتقنيات التحليل النوعي للمخاطر</a:t>
            </a:r>
            <a:r>
              <a:rPr lang="en-US" sz="2400" smtClean="0">
                <a:solidFill>
                  <a:srgbClr val="000000"/>
                </a:solidFill>
              </a:rPr>
              <a:t> </a:t>
            </a:r>
            <a:endParaRPr lang="ar-SA" sz="2400" smtClean="0"/>
          </a:p>
        </p:txBody>
      </p:sp>
      <p:sp>
        <p:nvSpPr>
          <p:cNvPr id="3" name="عنصر نائب للمحتوى 2"/>
          <p:cNvSpPr>
            <a:spLocks noGrp="1"/>
          </p:cNvSpPr>
          <p:nvPr>
            <p:ph idx="1"/>
          </p:nvPr>
        </p:nvSpPr>
        <p:spPr>
          <a:xfrm>
            <a:off x="457200" y="1600200"/>
            <a:ext cx="4267200" cy="914400"/>
          </a:xfrm>
        </p:spPr>
        <p:txBody>
          <a:bodyPr rtlCol="0">
            <a:normAutofit fontScale="70000" lnSpcReduction="20000"/>
          </a:bodyPr>
          <a:lstStyle/>
          <a:p>
            <a:pPr eaLnBrk="1" fontAlgn="auto" hangingPunct="1">
              <a:spcAft>
                <a:spcPts val="0"/>
              </a:spcAft>
              <a:buFont typeface="Arial" pitchFamily="34" charset="0"/>
              <a:buNone/>
              <a:defRPr/>
            </a:pPr>
            <a:r>
              <a:rPr lang="en-US" b="1" i="1" dirty="0" smtClean="0"/>
              <a:t>	Decision Tree : select the path with maximum Expected monetary value (EMV):</a:t>
            </a:r>
          </a:p>
          <a:p>
            <a:pPr eaLnBrk="1" fontAlgn="auto" hangingPunct="1">
              <a:spcAft>
                <a:spcPts val="0"/>
              </a:spcAft>
              <a:buFont typeface="Arial" pitchFamily="34" charset="0"/>
              <a:buNone/>
              <a:defRPr/>
            </a:pPr>
            <a:endParaRPr lang="ar-SA" dirty="0"/>
          </a:p>
        </p:txBody>
      </p:sp>
      <p:sp>
        <p:nvSpPr>
          <p:cNvPr id="37" name="عنصر نائب لرقم الشريحة 36"/>
          <p:cNvSpPr>
            <a:spLocks noGrp="1"/>
          </p:cNvSpPr>
          <p:nvPr>
            <p:ph type="sldNum" sz="quarter" idx="12"/>
          </p:nvPr>
        </p:nvSpPr>
        <p:spPr/>
        <p:txBody>
          <a:bodyPr/>
          <a:lstStyle/>
          <a:p>
            <a:pPr>
              <a:defRPr/>
            </a:pPr>
            <a:fld id="{B130E9B4-AB08-449B-83CE-FCED732B93CF}" type="slidenum">
              <a:rPr lang="en-US"/>
              <a:pPr>
                <a:defRPr/>
              </a:pPr>
              <a:t>89</a:t>
            </a:fld>
            <a:endParaRPr lang="en-US" dirty="0"/>
          </a:p>
        </p:txBody>
      </p:sp>
      <p:sp>
        <p:nvSpPr>
          <p:cNvPr id="4" name="مستطيل 3"/>
          <p:cNvSpPr/>
          <p:nvPr/>
        </p:nvSpPr>
        <p:spPr>
          <a:xfrm>
            <a:off x="990600" y="4114800"/>
            <a:ext cx="533400" cy="457200"/>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a:p>
        </p:txBody>
      </p:sp>
      <p:cxnSp>
        <p:nvCxnSpPr>
          <p:cNvPr id="6" name="رابط مستقيم 5"/>
          <p:cNvCxnSpPr/>
          <p:nvPr/>
        </p:nvCxnSpPr>
        <p:spPr>
          <a:xfrm flipV="1">
            <a:off x="1524000" y="3657600"/>
            <a:ext cx="121920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رابط مستقيم 7"/>
          <p:cNvCxnSpPr/>
          <p:nvPr/>
        </p:nvCxnSpPr>
        <p:spPr>
          <a:xfrm>
            <a:off x="1524000" y="4343400"/>
            <a:ext cx="1219200" cy="533400"/>
          </a:xfrm>
          <a:prstGeom prst="line">
            <a:avLst/>
          </a:prstGeom>
        </p:spPr>
        <p:style>
          <a:lnRef idx="2">
            <a:schemeClr val="accent1"/>
          </a:lnRef>
          <a:fillRef idx="0">
            <a:schemeClr val="accent1"/>
          </a:fillRef>
          <a:effectRef idx="1">
            <a:schemeClr val="accent1"/>
          </a:effectRef>
          <a:fontRef idx="minor">
            <a:schemeClr val="tx1"/>
          </a:fontRef>
        </p:style>
      </p:cxnSp>
      <p:sp>
        <p:nvSpPr>
          <p:cNvPr id="9" name="شكل بيضاوي 8"/>
          <p:cNvSpPr/>
          <p:nvPr/>
        </p:nvSpPr>
        <p:spPr>
          <a:xfrm>
            <a:off x="2743200" y="3505200"/>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2743200" y="4724400"/>
            <a:ext cx="304800" cy="3048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ar-SA"/>
          </a:p>
        </p:txBody>
      </p:sp>
      <p:cxnSp>
        <p:nvCxnSpPr>
          <p:cNvPr id="11" name="رابط مستقيم 10"/>
          <p:cNvCxnSpPr/>
          <p:nvPr/>
        </p:nvCxnSpPr>
        <p:spPr>
          <a:xfrm flipV="1">
            <a:off x="2971800" y="3276600"/>
            <a:ext cx="1600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a:off x="2971800" y="3657600"/>
            <a:ext cx="1600200" cy="381000"/>
          </a:xfrm>
          <a:prstGeom prst="line">
            <a:avLst/>
          </a:prstGeom>
        </p:spPr>
        <p:style>
          <a:lnRef idx="2">
            <a:schemeClr val="accent1"/>
          </a:lnRef>
          <a:fillRef idx="0">
            <a:schemeClr val="accent1"/>
          </a:fillRef>
          <a:effectRef idx="1">
            <a:schemeClr val="accent1"/>
          </a:effectRef>
          <a:fontRef idx="minor">
            <a:schemeClr val="tx1"/>
          </a:fontRef>
        </p:style>
      </p:cxnSp>
      <p:sp>
        <p:nvSpPr>
          <p:cNvPr id="25618" name="مربع نص 16"/>
          <p:cNvSpPr txBox="1">
            <a:spLocks noChangeArrowheads="1"/>
          </p:cNvSpPr>
          <p:nvPr/>
        </p:nvSpPr>
        <p:spPr bwMode="auto">
          <a:xfrm>
            <a:off x="685800" y="35814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a:latin typeface="Calibri" pitchFamily="34" charset="0"/>
              </a:rPr>
              <a:t>Decision Point</a:t>
            </a:r>
          </a:p>
          <a:p>
            <a:pPr algn="ctr" eaLnBrk="1" hangingPunct="1"/>
            <a:r>
              <a:rPr lang="ar-SA" sz="1200" b="1">
                <a:latin typeface="Calibri" pitchFamily="34" charset="0"/>
              </a:rPr>
              <a:t>نقطة قرار</a:t>
            </a:r>
          </a:p>
        </p:txBody>
      </p:sp>
      <p:sp>
        <p:nvSpPr>
          <p:cNvPr id="25619" name="مربع نص 17"/>
          <p:cNvSpPr txBox="1">
            <a:spLocks noChangeArrowheads="1"/>
          </p:cNvSpPr>
          <p:nvPr/>
        </p:nvSpPr>
        <p:spPr bwMode="auto">
          <a:xfrm>
            <a:off x="1981200" y="29718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a:latin typeface="Calibri" pitchFamily="34" charset="0"/>
              </a:rPr>
              <a:t>Chance Event</a:t>
            </a:r>
          </a:p>
          <a:p>
            <a:pPr algn="ctr" eaLnBrk="1" hangingPunct="1"/>
            <a:r>
              <a:rPr lang="ar-SY" sz="1200" b="1">
                <a:latin typeface="Calibri" pitchFamily="34" charset="0"/>
              </a:rPr>
              <a:t>حدث الاحتمال</a:t>
            </a:r>
            <a:endParaRPr lang="ar-SA" sz="1200" b="1">
              <a:latin typeface="Calibri" pitchFamily="34" charset="0"/>
            </a:endParaRPr>
          </a:p>
        </p:txBody>
      </p:sp>
      <p:cxnSp>
        <p:nvCxnSpPr>
          <p:cNvPr id="21" name="رابط مستقيم 20"/>
          <p:cNvCxnSpPr/>
          <p:nvPr/>
        </p:nvCxnSpPr>
        <p:spPr>
          <a:xfrm flipV="1">
            <a:off x="3048000" y="4495800"/>
            <a:ext cx="1600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رابط مستقيم 21"/>
          <p:cNvCxnSpPr/>
          <p:nvPr/>
        </p:nvCxnSpPr>
        <p:spPr>
          <a:xfrm>
            <a:off x="3048000" y="4876800"/>
            <a:ext cx="1600200" cy="381000"/>
          </a:xfrm>
          <a:prstGeom prst="line">
            <a:avLst/>
          </a:prstGeom>
        </p:spPr>
        <p:style>
          <a:lnRef idx="2">
            <a:schemeClr val="accent1"/>
          </a:lnRef>
          <a:fillRef idx="0">
            <a:schemeClr val="accent1"/>
          </a:fillRef>
          <a:effectRef idx="1">
            <a:schemeClr val="accent1"/>
          </a:effectRef>
          <a:fontRef idx="minor">
            <a:schemeClr val="tx1"/>
          </a:fontRef>
        </p:style>
      </p:cxnSp>
      <p:sp>
        <p:nvSpPr>
          <p:cNvPr id="25622" name="مربع نص 22"/>
          <p:cNvSpPr txBox="1">
            <a:spLocks noChangeArrowheads="1"/>
          </p:cNvSpPr>
          <p:nvPr/>
        </p:nvSpPr>
        <p:spPr bwMode="auto">
          <a:xfrm rot="-876627">
            <a:off x="3025775" y="3201988"/>
            <a:ext cx="1717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a:latin typeface="Calibri" pitchFamily="34" charset="0"/>
              </a:rPr>
              <a:t>Success 0.70</a:t>
            </a:r>
          </a:p>
          <a:p>
            <a:pPr algn="ctr" eaLnBrk="1" hangingPunct="1"/>
            <a:r>
              <a:rPr lang="ar-SA" sz="1200" b="1">
                <a:latin typeface="Calibri" pitchFamily="34" charset="0"/>
              </a:rPr>
              <a:t>النجاح 0,70</a:t>
            </a:r>
          </a:p>
        </p:txBody>
      </p:sp>
      <p:sp>
        <p:nvSpPr>
          <p:cNvPr id="25623" name="مربع نص 23"/>
          <p:cNvSpPr txBox="1">
            <a:spLocks noChangeArrowheads="1"/>
          </p:cNvSpPr>
          <p:nvPr/>
        </p:nvSpPr>
        <p:spPr bwMode="auto">
          <a:xfrm rot="737763">
            <a:off x="3386138" y="3736975"/>
            <a:ext cx="1414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a:latin typeface="Calibri" pitchFamily="34" charset="0"/>
              </a:rPr>
              <a:t>Failure 0.30</a:t>
            </a:r>
          </a:p>
          <a:p>
            <a:pPr algn="ctr" eaLnBrk="1" hangingPunct="1"/>
            <a:r>
              <a:rPr lang="ar-SA" sz="1200" b="1">
                <a:latin typeface="Calibri" pitchFamily="34" charset="0"/>
              </a:rPr>
              <a:t>الفشل 0,30</a:t>
            </a:r>
          </a:p>
        </p:txBody>
      </p:sp>
      <p:sp>
        <p:nvSpPr>
          <p:cNvPr id="25624" name="مربع نص 26"/>
          <p:cNvSpPr txBox="1">
            <a:spLocks noChangeArrowheads="1"/>
          </p:cNvSpPr>
          <p:nvPr/>
        </p:nvSpPr>
        <p:spPr bwMode="auto">
          <a:xfrm>
            <a:off x="4267200" y="2743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u="sng">
                <a:latin typeface="Calibri" pitchFamily="34" charset="0"/>
              </a:rPr>
              <a:t>Outcome</a:t>
            </a:r>
            <a:r>
              <a:rPr lang="ar-SA" b="1" u="sng">
                <a:latin typeface="Calibri" pitchFamily="34" charset="0"/>
              </a:rPr>
              <a:t>النتيجة - </a:t>
            </a:r>
          </a:p>
        </p:txBody>
      </p:sp>
      <p:sp>
        <p:nvSpPr>
          <p:cNvPr id="25625" name="مربع نص 27"/>
          <p:cNvSpPr txBox="1">
            <a:spLocks noChangeArrowheads="1"/>
          </p:cNvSpPr>
          <p:nvPr/>
        </p:nvSpPr>
        <p:spPr bwMode="auto">
          <a:xfrm>
            <a:off x="6172200" y="2743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u="sng">
                <a:latin typeface="Calibri" pitchFamily="34" charset="0"/>
              </a:rPr>
              <a:t>EVM – </a:t>
            </a:r>
            <a:r>
              <a:rPr lang="ar-SA" b="1" u="sng">
                <a:latin typeface="Calibri" pitchFamily="34" charset="0"/>
              </a:rPr>
              <a:t>القيمة المالية المتوقعة</a:t>
            </a:r>
          </a:p>
        </p:txBody>
      </p:sp>
      <p:sp>
        <p:nvSpPr>
          <p:cNvPr id="25626" name="مربع نص 28"/>
          <p:cNvSpPr txBox="1">
            <a:spLocks noChangeArrowheads="1"/>
          </p:cNvSpPr>
          <p:nvPr/>
        </p:nvSpPr>
        <p:spPr bwMode="auto">
          <a:xfrm>
            <a:off x="4572000" y="3048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Y" b="1">
                <a:latin typeface="Calibri" pitchFamily="34" charset="0"/>
              </a:rPr>
              <a:t>100,000</a:t>
            </a:r>
            <a:endParaRPr lang="ar-SA" b="1">
              <a:latin typeface="Calibri" pitchFamily="34" charset="0"/>
            </a:endParaRPr>
          </a:p>
        </p:txBody>
      </p:sp>
      <p:sp>
        <p:nvSpPr>
          <p:cNvPr id="25627" name="مربع نص 29"/>
          <p:cNvSpPr txBox="1">
            <a:spLocks noChangeArrowheads="1"/>
          </p:cNvSpPr>
          <p:nvPr/>
        </p:nvSpPr>
        <p:spPr bwMode="auto">
          <a:xfrm>
            <a:off x="6477000" y="3124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100 k X 0.70 = 70 k</a:t>
            </a:r>
            <a:endParaRPr lang="ar-SA" b="1">
              <a:latin typeface="Calibri" pitchFamily="34" charset="0"/>
            </a:endParaRPr>
          </a:p>
        </p:txBody>
      </p:sp>
      <p:sp>
        <p:nvSpPr>
          <p:cNvPr id="25628" name="مربع نص 30"/>
          <p:cNvSpPr txBox="1">
            <a:spLocks noChangeArrowheads="1"/>
          </p:cNvSpPr>
          <p:nvPr/>
        </p:nvSpPr>
        <p:spPr bwMode="auto">
          <a:xfrm>
            <a:off x="4648200" y="3897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Y" b="1">
                <a:latin typeface="Calibri" pitchFamily="34" charset="0"/>
              </a:rPr>
              <a:t>- 30,000</a:t>
            </a:r>
            <a:endParaRPr lang="ar-SA" b="1">
              <a:latin typeface="Calibri" pitchFamily="34" charset="0"/>
            </a:endParaRPr>
          </a:p>
        </p:txBody>
      </p:sp>
      <p:sp>
        <p:nvSpPr>
          <p:cNvPr id="25629" name="مربع نص 31"/>
          <p:cNvSpPr txBox="1">
            <a:spLocks noChangeArrowheads="1"/>
          </p:cNvSpPr>
          <p:nvPr/>
        </p:nvSpPr>
        <p:spPr bwMode="auto">
          <a:xfrm>
            <a:off x="6477000" y="37449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100 k X 0.30 = - 9 k</a:t>
            </a:r>
            <a:endParaRPr lang="ar-SA" b="1">
              <a:latin typeface="Calibri" pitchFamily="34" charset="0"/>
            </a:endParaRPr>
          </a:p>
        </p:txBody>
      </p:sp>
      <p:sp>
        <p:nvSpPr>
          <p:cNvPr id="25630" name="مربع نص 32"/>
          <p:cNvSpPr txBox="1">
            <a:spLocks noChangeArrowheads="1"/>
          </p:cNvSpPr>
          <p:nvPr/>
        </p:nvSpPr>
        <p:spPr bwMode="auto">
          <a:xfrm>
            <a:off x="4648200" y="4343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Y" b="1">
                <a:latin typeface="Calibri" pitchFamily="34" charset="0"/>
              </a:rPr>
              <a:t>200,000</a:t>
            </a:r>
            <a:endParaRPr lang="ar-SA" b="1">
              <a:latin typeface="Calibri" pitchFamily="34" charset="0"/>
            </a:endParaRPr>
          </a:p>
        </p:txBody>
      </p:sp>
      <p:sp>
        <p:nvSpPr>
          <p:cNvPr id="25631" name="مربع نص 33"/>
          <p:cNvSpPr txBox="1">
            <a:spLocks noChangeArrowheads="1"/>
          </p:cNvSpPr>
          <p:nvPr/>
        </p:nvSpPr>
        <p:spPr bwMode="auto">
          <a:xfrm>
            <a:off x="6477000" y="4419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200 k X 0.40 = 80 k</a:t>
            </a:r>
            <a:endParaRPr lang="ar-SA" b="1">
              <a:latin typeface="Calibri" pitchFamily="34" charset="0"/>
            </a:endParaRPr>
          </a:p>
        </p:txBody>
      </p:sp>
      <p:sp>
        <p:nvSpPr>
          <p:cNvPr id="25632" name="مربع نص 34"/>
          <p:cNvSpPr txBox="1">
            <a:spLocks noChangeArrowheads="1"/>
          </p:cNvSpPr>
          <p:nvPr/>
        </p:nvSpPr>
        <p:spPr bwMode="auto">
          <a:xfrm>
            <a:off x="4648200" y="5029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SY" b="1">
                <a:latin typeface="Calibri" pitchFamily="34" charset="0"/>
              </a:rPr>
              <a:t>- 40,000</a:t>
            </a:r>
            <a:endParaRPr lang="ar-SA" b="1">
              <a:latin typeface="Calibri" pitchFamily="34" charset="0"/>
            </a:endParaRPr>
          </a:p>
        </p:txBody>
      </p:sp>
      <p:sp>
        <p:nvSpPr>
          <p:cNvPr id="25633" name="مربع نص 35"/>
          <p:cNvSpPr txBox="1">
            <a:spLocks noChangeArrowheads="1"/>
          </p:cNvSpPr>
          <p:nvPr/>
        </p:nvSpPr>
        <p:spPr bwMode="auto">
          <a:xfrm>
            <a:off x="6477000" y="5029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-40 k X 0.60 = 24 k</a:t>
            </a:r>
            <a:endParaRPr lang="ar-SA" b="1">
              <a:latin typeface="Calibri" pitchFamily="34" charset="0"/>
            </a:endParaRPr>
          </a:p>
        </p:txBody>
      </p:sp>
      <p:cxnSp>
        <p:nvCxnSpPr>
          <p:cNvPr id="38" name="رابط مستقيم 37"/>
          <p:cNvCxnSpPr/>
          <p:nvPr/>
        </p:nvCxnSpPr>
        <p:spPr>
          <a:xfrm>
            <a:off x="7848600" y="4114800"/>
            <a:ext cx="838200" cy="1588"/>
          </a:xfrm>
          <a:prstGeom prst="line">
            <a:avLst/>
          </a:prstGeom>
        </p:spPr>
        <p:style>
          <a:lnRef idx="2">
            <a:schemeClr val="dk1"/>
          </a:lnRef>
          <a:fillRef idx="0">
            <a:schemeClr val="dk1"/>
          </a:fillRef>
          <a:effectRef idx="1">
            <a:schemeClr val="dk1"/>
          </a:effectRef>
          <a:fontRef idx="minor">
            <a:schemeClr val="tx1"/>
          </a:fontRef>
        </p:style>
      </p:cxnSp>
      <p:sp>
        <p:nvSpPr>
          <p:cNvPr id="25635" name="مربع نص 38"/>
          <p:cNvSpPr txBox="1">
            <a:spLocks noChangeArrowheads="1"/>
          </p:cNvSpPr>
          <p:nvPr/>
        </p:nvSpPr>
        <p:spPr bwMode="auto">
          <a:xfrm>
            <a:off x="7848600" y="41148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00B050"/>
                </a:solidFill>
                <a:latin typeface="Calibri" pitchFamily="34" charset="0"/>
              </a:rPr>
              <a:t>61 k</a:t>
            </a:r>
            <a:endParaRPr lang="ar-SA" b="1">
              <a:solidFill>
                <a:srgbClr val="00B050"/>
              </a:solidFill>
              <a:latin typeface="Calibri" pitchFamily="34" charset="0"/>
            </a:endParaRPr>
          </a:p>
        </p:txBody>
      </p:sp>
      <p:sp>
        <p:nvSpPr>
          <p:cNvPr id="25636" name="مربع نص 39"/>
          <p:cNvSpPr txBox="1">
            <a:spLocks noChangeArrowheads="1"/>
          </p:cNvSpPr>
          <p:nvPr/>
        </p:nvSpPr>
        <p:spPr bwMode="auto">
          <a:xfrm>
            <a:off x="7772400" y="5475288"/>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C00000"/>
                </a:solidFill>
                <a:latin typeface="Calibri" pitchFamily="34" charset="0"/>
              </a:rPr>
              <a:t>56 k</a:t>
            </a:r>
            <a:endParaRPr lang="ar-SA" b="1">
              <a:solidFill>
                <a:srgbClr val="C00000"/>
              </a:solidFill>
              <a:latin typeface="Calibri" pitchFamily="34" charset="0"/>
            </a:endParaRPr>
          </a:p>
        </p:txBody>
      </p:sp>
      <p:cxnSp>
        <p:nvCxnSpPr>
          <p:cNvPr id="42" name="رابط مستقيم 41"/>
          <p:cNvCxnSpPr/>
          <p:nvPr/>
        </p:nvCxnSpPr>
        <p:spPr>
          <a:xfrm>
            <a:off x="7848600" y="5473700"/>
            <a:ext cx="838200" cy="1588"/>
          </a:xfrm>
          <a:prstGeom prst="line">
            <a:avLst/>
          </a:prstGeom>
        </p:spPr>
        <p:style>
          <a:lnRef idx="2">
            <a:schemeClr val="dk1"/>
          </a:lnRef>
          <a:fillRef idx="0">
            <a:schemeClr val="dk1"/>
          </a:fillRef>
          <a:effectRef idx="1">
            <a:schemeClr val="dk1"/>
          </a:effectRef>
          <a:fontRef idx="minor">
            <a:schemeClr val="tx1"/>
          </a:fontRef>
        </p:style>
      </p:cxnSp>
      <p:sp>
        <p:nvSpPr>
          <p:cNvPr id="41" name="عنصر نائب للمحتوى 2"/>
          <p:cNvSpPr txBox="1">
            <a:spLocks/>
          </p:cNvSpPr>
          <p:nvPr/>
        </p:nvSpPr>
        <p:spPr>
          <a:xfrm>
            <a:off x="4419600" y="1600200"/>
            <a:ext cx="4267200" cy="914400"/>
          </a:xfrm>
          <a:prstGeom prst="rect">
            <a:avLst/>
          </a:prstGeom>
        </p:spPr>
        <p:txBody>
          <a:bodyPr>
            <a:normAutofit fontScale="85000" lnSpcReduction="10000"/>
          </a:bodyPr>
          <a:lstStyle/>
          <a:p>
            <a:pPr marL="342900" indent="-342900" algn="r" rtl="1" fontAlgn="auto">
              <a:spcBef>
                <a:spcPct val="20000"/>
              </a:spcBef>
              <a:spcAft>
                <a:spcPts val="0"/>
              </a:spcAft>
              <a:buFont typeface="Arial" pitchFamily="34" charset="0"/>
              <a:buNone/>
              <a:defRPr/>
            </a:pPr>
            <a:r>
              <a:rPr lang="ar-SY" sz="3200" b="1" i="1" dirty="0">
                <a:latin typeface="+mn-lt"/>
                <a:cs typeface="+mn-cs"/>
              </a:rPr>
              <a:t>شجرة القرار : انتقاء المسار الذي يمثل أعلى قيمة مالية متوقعة .</a:t>
            </a:r>
            <a:endParaRPr lang="en-US" sz="3200" b="1" i="1" dirty="0">
              <a:latin typeface="+mn-lt"/>
              <a:cs typeface="+mn-cs"/>
            </a:endParaRPr>
          </a:p>
          <a:p>
            <a:pPr marL="342900" indent="-342900" fontAlgn="auto">
              <a:spcBef>
                <a:spcPct val="20000"/>
              </a:spcBef>
              <a:spcAft>
                <a:spcPts val="0"/>
              </a:spcAft>
              <a:buFont typeface="Arial" pitchFamily="34" charset="0"/>
              <a:buNone/>
              <a:defRPr/>
            </a:pPr>
            <a:endParaRPr lang="ar-SA" sz="3200" dirty="0">
              <a:latin typeface="+mn-lt"/>
              <a:cs typeface="+mn-cs"/>
            </a:endParaRPr>
          </a:p>
        </p:txBody>
      </p:sp>
      <p:sp>
        <p:nvSpPr>
          <p:cNvPr id="25639" name="مربع نص 22"/>
          <p:cNvSpPr txBox="1">
            <a:spLocks noChangeArrowheads="1"/>
          </p:cNvSpPr>
          <p:nvPr/>
        </p:nvSpPr>
        <p:spPr bwMode="auto">
          <a:xfrm rot="-698382">
            <a:off x="3228975" y="4359275"/>
            <a:ext cx="1717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a:latin typeface="Calibri" pitchFamily="34" charset="0"/>
              </a:rPr>
              <a:t>Success 0.40</a:t>
            </a:r>
          </a:p>
          <a:p>
            <a:pPr algn="ctr" eaLnBrk="1" hangingPunct="1"/>
            <a:r>
              <a:rPr lang="ar-SA" sz="1200" b="1">
                <a:latin typeface="Calibri" pitchFamily="34" charset="0"/>
              </a:rPr>
              <a:t>النجاح 0,40</a:t>
            </a:r>
          </a:p>
        </p:txBody>
      </p:sp>
      <p:sp>
        <p:nvSpPr>
          <p:cNvPr id="25640" name="مربع نص 23"/>
          <p:cNvSpPr txBox="1">
            <a:spLocks noChangeArrowheads="1"/>
          </p:cNvSpPr>
          <p:nvPr/>
        </p:nvSpPr>
        <p:spPr bwMode="auto">
          <a:xfrm rot="737763">
            <a:off x="3309938" y="4870450"/>
            <a:ext cx="1414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a:latin typeface="Calibri" pitchFamily="34" charset="0"/>
              </a:rPr>
              <a:t>Failure 0.60</a:t>
            </a:r>
          </a:p>
          <a:p>
            <a:pPr algn="ctr" eaLnBrk="1" hangingPunct="1"/>
            <a:r>
              <a:rPr lang="ar-SA" sz="1200" b="1">
                <a:latin typeface="Calibri" pitchFamily="34" charset="0"/>
              </a:rPr>
              <a:t>الفشل 0,60</a:t>
            </a:r>
          </a:p>
        </p:txBody>
      </p:sp>
    </p:spTree>
    <p:extLst>
      <p:ext uri="{BB962C8B-B14F-4D97-AF65-F5344CB8AC3E}">
        <p14:creationId xmlns:p14="http://schemas.microsoft.com/office/powerpoint/2010/main" val="93737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التخطيط لإدارة المخاطر </a:t>
            </a:r>
            <a:r>
              <a:rPr lang="en-US" dirty="0" smtClean="0"/>
              <a:t/>
            </a:r>
            <a:br>
              <a:rPr lang="en-US" dirty="0" smtClean="0"/>
            </a:br>
            <a:r>
              <a:rPr lang="en-US" dirty="0" smtClean="0"/>
              <a:t>Plan Risk Management </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ar-SY" dirty="0" smtClean="0"/>
              <a:t>تعرف هذه العملية كيف سيتم تنفيذ أنشطة إدارة المخاطر في المشروع . وهي تشمل عملية تحديد المخاطر وتوفير الموارد الكافية والوقت اللازم لتنفيذ أنشطة إدارة المخاطر </a:t>
            </a:r>
          </a:p>
          <a:p>
            <a:pPr algn="r" rtl="1"/>
            <a:r>
              <a:rPr lang="ar-SY" dirty="0" smtClean="0"/>
              <a:t>يبدأ التخطيط لإدارة المخاطر عندما يكون المشروع في مرحلى التصور أصلاً ، وينبغي أن تكتمل مبكراً ضمن مجموعة عمليات التخطيط للمشروع . علينا فهم أنه إذا كانت المخاطر هي جانب هام من جوانب مشروعك , فالتخطيط لإدارة المشروع ، قد يحتاج للحصول على مساعدة من متخصصين في إدارة المخاطر ضمن منظمومتك أو من خارج منظومتك .</a:t>
            </a:r>
          </a:p>
          <a:p>
            <a:pPr algn="r" rtl="1"/>
            <a:r>
              <a:rPr lang="ar-SY" dirty="0" smtClean="0"/>
              <a:t>تماماً كما هو الحال مع جودة المشروع ، هناك تكلفة في معالجة جوانب مخاطر مشروعك . ومع ذلك ، عليك فهم</a:t>
            </a:r>
          </a:p>
          <a:p>
            <a:pPr algn="r" rtl="1"/>
            <a:r>
              <a:rPr lang="ar-SY" dirty="0" smtClean="0"/>
              <a:t>أن الفشل في معالجة المخاطر في المشروع يمكن أن يكون في نهاية المطاف أكثر بكثير من تلك التكلفة ، ليس فقط لهذا المشروع بالذات ، ولكن أيضاً بالنسبة للمنظموة ككل .</a:t>
            </a:r>
          </a:p>
          <a:p>
            <a:pPr algn="r" rtl="1"/>
            <a:endParaRPr lang="ar-SY" dirty="0" smtClean="0"/>
          </a:p>
          <a:p>
            <a:pPr algn="r" rtl="1"/>
            <a:endParaRPr lang="en-US" dirty="0"/>
          </a:p>
        </p:txBody>
      </p:sp>
      <p:sp>
        <p:nvSpPr>
          <p:cNvPr id="4" name="Slide Number Placeholder 3"/>
          <p:cNvSpPr>
            <a:spLocks noGrp="1"/>
          </p:cNvSpPr>
          <p:nvPr>
            <p:ph type="sldNum" sz="quarter" idx="12"/>
          </p:nvPr>
        </p:nvSpPr>
        <p:spPr/>
        <p:txBody>
          <a:bodyPr/>
          <a:lstStyle/>
          <a:p>
            <a:fld id="{5F9C30FA-506B-4469-9B50-526BD940CB9B}" type="slidenum">
              <a:rPr lang="en-US" smtClean="0"/>
              <a:t>9</a:t>
            </a:fld>
            <a:endParaRPr lang="en-US"/>
          </a:p>
        </p:txBody>
      </p:sp>
    </p:spTree>
    <p:extLst>
      <p:ext uri="{BB962C8B-B14F-4D97-AF65-F5344CB8AC3E}">
        <p14:creationId xmlns:p14="http://schemas.microsoft.com/office/powerpoint/2010/main" val="2303773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Decision Tree Analysis – Example</a:t>
            </a:r>
            <a:r>
              <a:rPr lang="ar-SY" dirty="0" smtClean="0"/>
              <a:t/>
            </a:r>
            <a:br>
              <a:rPr lang="ar-SY" dirty="0" smtClean="0"/>
            </a:br>
            <a:r>
              <a:rPr lang="ar-SY" dirty="0" smtClean="0"/>
              <a:t>تحليل شجرة القرار – مثال </a:t>
            </a:r>
            <a:r>
              <a:rPr lang="en-US" dirty="0" smtClean="0"/>
              <a:t> </a:t>
            </a:r>
            <a:endParaRPr lang="en-US" dirty="0"/>
          </a:p>
        </p:txBody>
      </p:sp>
      <p:sp>
        <p:nvSpPr>
          <p:cNvPr id="4" name="Rectangle 3"/>
          <p:cNvSpPr/>
          <p:nvPr/>
        </p:nvSpPr>
        <p:spPr>
          <a:xfrm>
            <a:off x="2209800" y="3429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cxnSp>
        <p:nvCxnSpPr>
          <p:cNvPr id="6" name="Straight Connector 5"/>
          <p:cNvCxnSpPr/>
          <p:nvPr/>
        </p:nvCxnSpPr>
        <p:spPr>
          <a:xfrm flipV="1">
            <a:off x="2962275" y="2819400"/>
            <a:ext cx="1676400" cy="876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2962275" y="3695700"/>
            <a:ext cx="1752600" cy="647700"/>
          </a:xfrm>
          <a:prstGeom prst="line">
            <a:avLst/>
          </a:prstGeom>
        </p:spPr>
        <p:style>
          <a:lnRef idx="3">
            <a:schemeClr val="accent6"/>
          </a:lnRef>
          <a:fillRef idx="0">
            <a:schemeClr val="accent6"/>
          </a:fillRef>
          <a:effectRef idx="2">
            <a:schemeClr val="accent6"/>
          </a:effectRef>
          <a:fontRef idx="minor">
            <a:schemeClr val="tx1"/>
          </a:fontRef>
        </p:style>
      </p:cxnSp>
      <p:sp>
        <p:nvSpPr>
          <p:cNvPr id="9" name="Oval 8"/>
          <p:cNvSpPr/>
          <p:nvPr/>
        </p:nvSpPr>
        <p:spPr>
          <a:xfrm>
            <a:off x="4638675" y="2514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10" name="Oval 9"/>
          <p:cNvSpPr/>
          <p:nvPr/>
        </p:nvSpPr>
        <p:spPr>
          <a:xfrm>
            <a:off x="4714875" y="4038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cxnSp>
        <p:nvCxnSpPr>
          <p:cNvPr id="11" name="Straight Connector 10"/>
          <p:cNvCxnSpPr/>
          <p:nvPr/>
        </p:nvCxnSpPr>
        <p:spPr>
          <a:xfrm flipV="1">
            <a:off x="5324475" y="1981200"/>
            <a:ext cx="1676400" cy="876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5324475" y="2895600"/>
            <a:ext cx="1752600" cy="3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flipV="1">
            <a:off x="5400675" y="3810000"/>
            <a:ext cx="1752600" cy="5715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a:off x="5400675" y="4381500"/>
            <a:ext cx="1752600" cy="647700"/>
          </a:xfrm>
          <a:prstGeom prst="line">
            <a:avLst/>
          </a:prstGeom>
        </p:spPr>
        <p:style>
          <a:lnRef idx="3">
            <a:schemeClr val="accent6"/>
          </a:lnRef>
          <a:fillRef idx="0">
            <a:schemeClr val="accent6"/>
          </a:fillRef>
          <a:effectRef idx="2">
            <a:schemeClr val="accent6"/>
          </a:effectRef>
          <a:fontRef idx="minor">
            <a:schemeClr val="tx1"/>
          </a:fontRef>
        </p:style>
      </p:cxnSp>
      <p:sp>
        <p:nvSpPr>
          <p:cNvPr id="26636" name="TextBox 16"/>
          <p:cNvSpPr txBox="1">
            <a:spLocks noChangeArrowheads="1"/>
          </p:cNvSpPr>
          <p:nvPr/>
        </p:nvSpPr>
        <p:spPr bwMode="auto">
          <a:xfrm rot="-1686611">
            <a:off x="2722563" y="2597150"/>
            <a:ext cx="1828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Prototype set-up</a:t>
            </a:r>
            <a:endParaRPr lang="ar-SY" sz="1400" b="1">
              <a:latin typeface="Calibri" pitchFamily="34" charset="0"/>
            </a:endParaRPr>
          </a:p>
          <a:p>
            <a:pPr algn="ctr" eaLnBrk="1" hangingPunct="1"/>
            <a:r>
              <a:rPr lang="ar-SY" sz="1400" b="1">
                <a:latin typeface="Calibri" pitchFamily="34" charset="0"/>
              </a:rPr>
              <a:t>تنفيذ نموذج أولي </a:t>
            </a:r>
            <a:endParaRPr lang="en-US" sz="1400" b="1">
              <a:latin typeface="Calibri" pitchFamily="34" charset="0"/>
            </a:endParaRPr>
          </a:p>
          <a:p>
            <a:pPr algn="ctr" eaLnBrk="1" hangingPunct="1"/>
            <a:r>
              <a:rPr lang="en-US" sz="1400" b="1">
                <a:latin typeface="Calibri" pitchFamily="34" charset="0"/>
              </a:rPr>
              <a:t>$200,000</a:t>
            </a:r>
          </a:p>
        </p:txBody>
      </p:sp>
      <p:sp>
        <p:nvSpPr>
          <p:cNvPr id="26637" name="TextBox 17"/>
          <p:cNvSpPr txBox="1">
            <a:spLocks noChangeArrowheads="1"/>
          </p:cNvSpPr>
          <p:nvPr/>
        </p:nvSpPr>
        <p:spPr bwMode="auto">
          <a:xfrm rot="1257307">
            <a:off x="2757488" y="4014788"/>
            <a:ext cx="21066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Don’t Prototype set-up</a:t>
            </a:r>
            <a:endParaRPr lang="ar-SY" sz="1400" b="1">
              <a:latin typeface="Calibri" pitchFamily="34" charset="0"/>
            </a:endParaRPr>
          </a:p>
          <a:p>
            <a:pPr algn="ctr" rtl="1" eaLnBrk="1" hangingPunct="1"/>
            <a:r>
              <a:rPr lang="ar-SY" sz="1400" b="1">
                <a:latin typeface="Calibri" pitchFamily="34" charset="0"/>
              </a:rPr>
              <a:t> عدم تنفيذ نموذج أولي  </a:t>
            </a:r>
            <a:endParaRPr lang="en-US" sz="1400" b="1">
              <a:latin typeface="Calibri" pitchFamily="34" charset="0"/>
            </a:endParaRPr>
          </a:p>
          <a:p>
            <a:pPr algn="ctr" eaLnBrk="1" hangingPunct="1"/>
            <a:r>
              <a:rPr lang="en-US" sz="1400" b="1">
                <a:latin typeface="Calibri" pitchFamily="34" charset="0"/>
              </a:rPr>
              <a:t>$0</a:t>
            </a:r>
          </a:p>
        </p:txBody>
      </p:sp>
      <p:sp>
        <p:nvSpPr>
          <p:cNvPr id="26638" name="TextBox 19"/>
          <p:cNvSpPr txBox="1">
            <a:spLocks noChangeArrowheads="1"/>
          </p:cNvSpPr>
          <p:nvPr/>
        </p:nvSpPr>
        <p:spPr bwMode="auto">
          <a:xfrm rot="-1675475">
            <a:off x="5108575" y="1822450"/>
            <a:ext cx="2054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Failure 35% probability </a:t>
            </a:r>
          </a:p>
          <a:p>
            <a:pPr algn="ctr" eaLnBrk="1" hangingPunct="1"/>
            <a:r>
              <a:rPr lang="en-US" sz="1400" b="1">
                <a:latin typeface="Calibri" pitchFamily="34" charset="0"/>
              </a:rPr>
              <a:t>And $ 120</a:t>
            </a:r>
            <a:r>
              <a:rPr lang="ar-SY" sz="1400" b="1">
                <a:latin typeface="Calibri" pitchFamily="34" charset="0"/>
              </a:rPr>
              <a:t>00</a:t>
            </a:r>
            <a:r>
              <a:rPr lang="en-US" sz="1400" b="1">
                <a:latin typeface="Calibri" pitchFamily="34" charset="0"/>
              </a:rPr>
              <a:t>,00 Impact  </a:t>
            </a:r>
          </a:p>
        </p:txBody>
      </p:sp>
      <p:sp>
        <p:nvSpPr>
          <p:cNvPr id="26639" name="TextBox 20"/>
          <p:cNvSpPr txBox="1">
            <a:spLocks noChangeArrowheads="1"/>
          </p:cNvSpPr>
          <p:nvPr/>
        </p:nvSpPr>
        <p:spPr bwMode="auto">
          <a:xfrm rot="690322">
            <a:off x="5565775" y="2832100"/>
            <a:ext cx="16668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Pass : No Impact  </a:t>
            </a:r>
          </a:p>
        </p:txBody>
      </p:sp>
      <p:sp>
        <p:nvSpPr>
          <p:cNvPr id="26640" name="TextBox 21"/>
          <p:cNvSpPr txBox="1">
            <a:spLocks noChangeArrowheads="1"/>
          </p:cNvSpPr>
          <p:nvPr/>
        </p:nvSpPr>
        <p:spPr bwMode="auto">
          <a:xfrm rot="1095524">
            <a:off x="5718175" y="4541838"/>
            <a:ext cx="16668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Pass No Impact  </a:t>
            </a:r>
          </a:p>
        </p:txBody>
      </p:sp>
      <p:sp>
        <p:nvSpPr>
          <p:cNvPr id="26641" name="TextBox 22"/>
          <p:cNvSpPr txBox="1">
            <a:spLocks noChangeArrowheads="1"/>
          </p:cNvSpPr>
          <p:nvPr/>
        </p:nvSpPr>
        <p:spPr bwMode="auto">
          <a:xfrm rot="-1201892">
            <a:off x="5199063" y="3636963"/>
            <a:ext cx="2054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Failure 70% probability </a:t>
            </a:r>
          </a:p>
          <a:p>
            <a:pPr algn="ctr" eaLnBrk="1" hangingPunct="1"/>
            <a:r>
              <a:rPr lang="en-US" sz="1400" b="1">
                <a:latin typeface="Calibri" pitchFamily="34" charset="0"/>
              </a:rPr>
              <a:t>And $ 450,000 Impact  </a:t>
            </a:r>
          </a:p>
        </p:txBody>
      </p:sp>
      <p:graphicFrame>
        <p:nvGraphicFramePr>
          <p:cNvPr id="24" name="Table 23"/>
          <p:cNvGraphicFramePr>
            <a:graphicFrameLocks noGrp="1"/>
          </p:cNvGraphicFramePr>
          <p:nvPr/>
        </p:nvGraphicFramePr>
        <p:xfrm>
          <a:off x="762000" y="5105400"/>
          <a:ext cx="7543800" cy="1112838"/>
        </p:xfrm>
        <a:graphic>
          <a:graphicData uri="http://schemas.openxmlformats.org/drawingml/2006/table">
            <a:tbl>
              <a:tblPr firstRow="1" bandRow="1">
                <a:tableStyleId>{5C22544A-7EE6-4342-B048-85BDC9FD1C3A}</a:tableStyleId>
              </a:tblPr>
              <a:tblGrid>
                <a:gridCol w="3657600"/>
                <a:gridCol w="3886200"/>
              </a:tblGrid>
              <a:tr h="370946">
                <a:tc rowSpan="2">
                  <a:txBody>
                    <a:bodyPr/>
                    <a:lstStyle/>
                    <a:p>
                      <a:r>
                        <a:rPr lang="en-US" sz="1800" dirty="0" smtClean="0"/>
                        <a:t>Prototype </a:t>
                      </a:r>
                      <a:r>
                        <a:rPr lang="ar-SY" sz="1800" dirty="0" smtClean="0"/>
                        <a:t>-  نموذج أولي - </a:t>
                      </a:r>
                      <a:endParaRPr lang="en-US" sz="1800" dirty="0"/>
                    </a:p>
                  </a:txBody>
                  <a:tcPr marT="45733" marB="45733"/>
                </a:tc>
                <a:tc>
                  <a:txBody>
                    <a:bodyPr/>
                    <a:lstStyle/>
                    <a:p>
                      <a:pPr marL="0" algn="l" defTabSz="914400" rtl="0" eaLnBrk="1" latinLnBrk="0" hangingPunct="1"/>
                      <a:r>
                        <a:rPr lang="en-US" sz="1800" kern="1200" dirty="0" smtClean="0">
                          <a:solidFill>
                            <a:schemeClr val="dk1"/>
                          </a:solidFill>
                          <a:latin typeface="+mn-lt"/>
                          <a:ea typeface="+mn-ea"/>
                          <a:cs typeface="+mn-cs"/>
                        </a:rPr>
                        <a:t>35% X $ 120,000</a:t>
                      </a:r>
                      <a:r>
                        <a:rPr lang="en-US" sz="1800" kern="1200" baseline="0" dirty="0" smtClean="0">
                          <a:solidFill>
                            <a:schemeClr val="dk1"/>
                          </a:solidFill>
                          <a:latin typeface="+mn-lt"/>
                          <a:ea typeface="+mn-ea"/>
                          <a:cs typeface="+mn-cs"/>
                        </a:rPr>
                        <a:t>    = $ 42,000</a:t>
                      </a:r>
                      <a:endParaRPr lang="en-US" sz="1800" kern="1200" dirty="0">
                        <a:solidFill>
                          <a:schemeClr val="dk1"/>
                        </a:solidFill>
                        <a:latin typeface="+mn-lt"/>
                        <a:ea typeface="+mn-ea"/>
                        <a:cs typeface="+mn-cs"/>
                      </a:endParaRPr>
                    </a:p>
                  </a:txBody>
                  <a:tcPr marT="45733" marB="45733">
                    <a:solidFill>
                      <a:schemeClr val="accent1">
                        <a:lumMod val="40000"/>
                        <a:lumOff val="60000"/>
                      </a:schemeClr>
                    </a:solidFill>
                  </a:tcPr>
                </a:tc>
              </a:tr>
              <a:tr h="370946">
                <a:tc vMerge="1">
                  <a:txBody>
                    <a:bodyPr/>
                    <a:lstStyle/>
                    <a:p>
                      <a:endParaRPr lang="en-US" dirty="0"/>
                    </a:p>
                  </a:txBody>
                  <a:tcPr/>
                </a:tc>
                <a:tc>
                  <a:txBody>
                    <a:bodyPr/>
                    <a:lstStyle/>
                    <a:p>
                      <a:r>
                        <a:rPr lang="en-US" sz="1800" b="1" dirty="0" smtClean="0"/>
                        <a:t>$42,000+$200,000 = $ 242,000</a:t>
                      </a:r>
                      <a:endParaRPr lang="en-US" sz="1800" b="1" dirty="0"/>
                    </a:p>
                  </a:txBody>
                  <a:tcPr marT="45733" marB="45733"/>
                </a:tc>
              </a:tr>
              <a:tr h="370946">
                <a:tc>
                  <a:txBody>
                    <a:bodyPr/>
                    <a:lstStyle/>
                    <a:p>
                      <a:r>
                        <a:rPr lang="en-US" sz="1800" b="1" dirty="0" smtClean="0"/>
                        <a:t>Don’t Prototype </a:t>
                      </a:r>
                      <a:r>
                        <a:rPr lang="ar-SY" sz="1800" b="1" dirty="0" smtClean="0"/>
                        <a:t>عدم تنفيذ نموذج أولي - </a:t>
                      </a:r>
                      <a:endParaRPr lang="en-US" sz="1800" b="1" dirty="0"/>
                    </a:p>
                  </a:txBody>
                  <a:tcPr marT="45733" marB="45733"/>
                </a:tc>
                <a:tc>
                  <a:txBody>
                    <a:bodyPr/>
                    <a:lstStyle/>
                    <a:p>
                      <a:r>
                        <a:rPr lang="en-US" sz="1800" b="1" dirty="0" smtClean="0"/>
                        <a:t>70% X $450,000      = $ 315,000</a:t>
                      </a:r>
                      <a:endParaRPr lang="en-US" sz="1800" b="1" dirty="0"/>
                    </a:p>
                  </a:txBody>
                  <a:tcPr marT="45733" marB="45733"/>
                </a:tc>
              </a:tr>
            </a:tbl>
          </a:graphicData>
        </a:graphic>
      </p:graphicFrame>
      <p:sp>
        <p:nvSpPr>
          <p:cNvPr id="19" name="Slide Number Placeholder 18"/>
          <p:cNvSpPr>
            <a:spLocks noGrp="1"/>
          </p:cNvSpPr>
          <p:nvPr>
            <p:ph type="sldNum" sz="quarter" idx="12"/>
          </p:nvPr>
        </p:nvSpPr>
        <p:spPr/>
        <p:txBody>
          <a:bodyPr/>
          <a:lstStyle/>
          <a:p>
            <a:pPr>
              <a:defRPr/>
            </a:pPr>
            <a:fld id="{14A29874-3A5F-455C-8B43-2E7954B33ABE}" type="slidenum">
              <a:rPr lang="en-US"/>
              <a:pPr>
                <a:defRPr/>
              </a:pPr>
              <a:t>90</a:t>
            </a:fld>
            <a:endParaRPr lang="en-US" dirty="0"/>
          </a:p>
        </p:txBody>
      </p:sp>
      <p:sp>
        <p:nvSpPr>
          <p:cNvPr id="26659" name="Rectangle 24"/>
          <p:cNvSpPr>
            <a:spLocks noChangeArrowheads="1"/>
          </p:cNvSpPr>
          <p:nvPr/>
        </p:nvSpPr>
        <p:spPr bwMode="auto">
          <a:xfrm>
            <a:off x="990600" y="3505200"/>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C00000"/>
                </a:solidFill>
                <a:latin typeface="Calibri" pitchFamily="34" charset="0"/>
              </a:rPr>
              <a:t>$ 242,000</a:t>
            </a:r>
          </a:p>
        </p:txBody>
      </p:sp>
    </p:spTree>
    <p:extLst>
      <p:ext uri="{BB962C8B-B14F-4D97-AF65-F5344CB8AC3E}">
        <p14:creationId xmlns:p14="http://schemas.microsoft.com/office/powerpoint/2010/main" val="2949073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Decision Tree Analysis – Example</a:t>
            </a:r>
            <a:r>
              <a:rPr lang="ar-SY" dirty="0" smtClean="0"/>
              <a:t/>
            </a:r>
            <a:br>
              <a:rPr lang="ar-SY" dirty="0" smtClean="0"/>
            </a:br>
            <a:r>
              <a:rPr lang="ar-SY" dirty="0" smtClean="0"/>
              <a:t>تحليل شجرة القرار – مثال </a:t>
            </a:r>
            <a:endParaRPr lang="en-US" dirty="0"/>
          </a:p>
        </p:txBody>
      </p:sp>
      <p:sp>
        <p:nvSpPr>
          <p:cNvPr id="4" name="Rectangle 3"/>
          <p:cNvSpPr/>
          <p:nvPr/>
        </p:nvSpPr>
        <p:spPr>
          <a:xfrm>
            <a:off x="1361372" y="3391163"/>
            <a:ext cx="762000" cy="533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b="1"/>
          </a:p>
        </p:txBody>
      </p:sp>
      <p:cxnSp>
        <p:nvCxnSpPr>
          <p:cNvPr id="5" name="Straight Connector 4"/>
          <p:cNvCxnSpPr/>
          <p:nvPr/>
        </p:nvCxnSpPr>
        <p:spPr>
          <a:xfrm flipV="1">
            <a:off x="2124075" y="2781300"/>
            <a:ext cx="1676400" cy="876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a:xfrm>
            <a:off x="2124075" y="3657600"/>
            <a:ext cx="1752600" cy="647700"/>
          </a:xfrm>
          <a:prstGeom prst="line">
            <a:avLst/>
          </a:prstGeom>
        </p:spPr>
        <p:style>
          <a:lnRef idx="3">
            <a:schemeClr val="accent6"/>
          </a:lnRef>
          <a:fillRef idx="0">
            <a:schemeClr val="accent6"/>
          </a:fillRef>
          <a:effectRef idx="2">
            <a:schemeClr val="accent6"/>
          </a:effectRef>
          <a:fontRef idx="minor">
            <a:schemeClr val="tx1"/>
          </a:fontRef>
        </p:style>
      </p:cxnSp>
      <p:sp>
        <p:nvSpPr>
          <p:cNvPr id="7" name="Oval 6"/>
          <p:cNvSpPr/>
          <p:nvPr/>
        </p:nvSpPr>
        <p:spPr>
          <a:xfrm>
            <a:off x="3799772" y="2476763"/>
            <a:ext cx="685800" cy="6096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b="1"/>
          </a:p>
        </p:txBody>
      </p:sp>
      <p:sp>
        <p:nvSpPr>
          <p:cNvPr id="8" name="Oval 7"/>
          <p:cNvSpPr/>
          <p:nvPr/>
        </p:nvSpPr>
        <p:spPr>
          <a:xfrm>
            <a:off x="3875972" y="4000763"/>
            <a:ext cx="685800" cy="6096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b="1"/>
          </a:p>
        </p:txBody>
      </p:sp>
      <p:cxnSp>
        <p:nvCxnSpPr>
          <p:cNvPr id="9" name="Straight Connector 8"/>
          <p:cNvCxnSpPr/>
          <p:nvPr/>
        </p:nvCxnSpPr>
        <p:spPr>
          <a:xfrm flipV="1">
            <a:off x="4486275" y="1943100"/>
            <a:ext cx="1676400" cy="876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4486275" y="2857500"/>
            <a:ext cx="1752600" cy="3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flipV="1">
            <a:off x="4562475" y="3771900"/>
            <a:ext cx="1752600" cy="5715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4562475" y="4343400"/>
            <a:ext cx="1752600" cy="647700"/>
          </a:xfrm>
          <a:prstGeom prst="line">
            <a:avLst/>
          </a:prstGeom>
        </p:spPr>
        <p:style>
          <a:lnRef idx="3">
            <a:schemeClr val="accent6"/>
          </a:lnRef>
          <a:fillRef idx="0">
            <a:schemeClr val="accent6"/>
          </a:fillRef>
          <a:effectRef idx="2">
            <a:schemeClr val="accent6"/>
          </a:effectRef>
          <a:fontRef idx="minor">
            <a:schemeClr val="tx1"/>
          </a:fontRef>
        </p:style>
      </p:cxnSp>
      <p:sp>
        <p:nvSpPr>
          <p:cNvPr id="27666" name="TextBox 12"/>
          <p:cNvSpPr txBox="1">
            <a:spLocks noChangeArrowheads="1"/>
          </p:cNvSpPr>
          <p:nvPr/>
        </p:nvSpPr>
        <p:spPr bwMode="auto">
          <a:xfrm rot="-1686611">
            <a:off x="1939925" y="2773363"/>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Airline A</a:t>
            </a:r>
          </a:p>
          <a:p>
            <a:pPr algn="ctr" eaLnBrk="1" hangingPunct="1"/>
            <a:r>
              <a:rPr lang="en-US" sz="1400" b="1">
                <a:latin typeface="Calibri" pitchFamily="34" charset="0"/>
              </a:rPr>
              <a:t>Fee $ 900</a:t>
            </a:r>
          </a:p>
        </p:txBody>
      </p:sp>
      <p:sp>
        <p:nvSpPr>
          <p:cNvPr id="27667" name="TextBox 14"/>
          <p:cNvSpPr txBox="1">
            <a:spLocks noChangeArrowheads="1"/>
          </p:cNvSpPr>
          <p:nvPr/>
        </p:nvSpPr>
        <p:spPr bwMode="auto">
          <a:xfrm rot="-1675475">
            <a:off x="4283075" y="1822450"/>
            <a:ext cx="2055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On Time </a:t>
            </a:r>
          </a:p>
          <a:p>
            <a:pPr algn="ctr" eaLnBrk="1" hangingPunct="1"/>
            <a:r>
              <a:rPr lang="en-US" sz="1400" b="1">
                <a:latin typeface="Calibri" pitchFamily="34" charset="0"/>
              </a:rPr>
              <a:t>90%</a:t>
            </a:r>
          </a:p>
        </p:txBody>
      </p:sp>
      <p:sp>
        <p:nvSpPr>
          <p:cNvPr id="27668" name="TextBox 15"/>
          <p:cNvSpPr txBox="1">
            <a:spLocks noChangeArrowheads="1"/>
          </p:cNvSpPr>
          <p:nvPr/>
        </p:nvSpPr>
        <p:spPr bwMode="auto">
          <a:xfrm rot="690322">
            <a:off x="4683125" y="2598738"/>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Late </a:t>
            </a:r>
          </a:p>
          <a:p>
            <a:pPr algn="ctr" eaLnBrk="1" hangingPunct="1"/>
            <a:r>
              <a:rPr lang="en-US" sz="1400" b="1">
                <a:latin typeface="Calibri" pitchFamily="34" charset="0"/>
              </a:rPr>
              <a:t>$ 4,000</a:t>
            </a:r>
          </a:p>
        </p:txBody>
      </p:sp>
      <p:sp>
        <p:nvSpPr>
          <p:cNvPr id="27669" name="TextBox 16"/>
          <p:cNvSpPr txBox="1">
            <a:spLocks noChangeArrowheads="1"/>
          </p:cNvSpPr>
          <p:nvPr/>
        </p:nvSpPr>
        <p:spPr bwMode="auto">
          <a:xfrm rot="1095524">
            <a:off x="4687888" y="4210050"/>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Late </a:t>
            </a:r>
          </a:p>
          <a:p>
            <a:pPr algn="ctr" eaLnBrk="1" hangingPunct="1"/>
            <a:r>
              <a:rPr lang="en-US" sz="1400" b="1">
                <a:latin typeface="Calibri" pitchFamily="34" charset="0"/>
              </a:rPr>
              <a:t>$ 4,000</a:t>
            </a:r>
          </a:p>
        </p:txBody>
      </p:sp>
      <p:sp>
        <p:nvSpPr>
          <p:cNvPr id="27670" name="TextBox 17"/>
          <p:cNvSpPr txBox="1">
            <a:spLocks noChangeArrowheads="1"/>
          </p:cNvSpPr>
          <p:nvPr/>
        </p:nvSpPr>
        <p:spPr bwMode="auto">
          <a:xfrm rot="-1201892">
            <a:off x="4360863" y="3598863"/>
            <a:ext cx="2054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On Time </a:t>
            </a:r>
          </a:p>
          <a:p>
            <a:pPr algn="ctr" eaLnBrk="1" hangingPunct="1"/>
            <a:r>
              <a:rPr lang="en-US" sz="1400" b="1">
                <a:latin typeface="Calibri" pitchFamily="34" charset="0"/>
              </a:rPr>
              <a:t>70%</a:t>
            </a:r>
          </a:p>
        </p:txBody>
      </p:sp>
      <p:sp>
        <p:nvSpPr>
          <p:cNvPr id="27671" name="TextBox 18"/>
          <p:cNvSpPr txBox="1">
            <a:spLocks noChangeArrowheads="1"/>
          </p:cNvSpPr>
          <p:nvPr/>
        </p:nvSpPr>
        <p:spPr bwMode="auto">
          <a:xfrm rot="1172528">
            <a:off x="2073275" y="3986213"/>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Airline B</a:t>
            </a:r>
          </a:p>
          <a:p>
            <a:pPr algn="ctr" eaLnBrk="1" hangingPunct="1"/>
            <a:r>
              <a:rPr lang="en-US" sz="1400" b="1">
                <a:latin typeface="Calibri" pitchFamily="34" charset="0"/>
              </a:rPr>
              <a:t>Fee $ 300</a:t>
            </a:r>
          </a:p>
        </p:txBody>
      </p:sp>
      <p:graphicFrame>
        <p:nvGraphicFramePr>
          <p:cNvPr id="20" name="Table 19"/>
          <p:cNvGraphicFramePr>
            <a:graphicFrameLocks noGrp="1"/>
          </p:cNvGraphicFramePr>
          <p:nvPr/>
        </p:nvGraphicFramePr>
        <p:xfrm>
          <a:off x="152400" y="5257800"/>
          <a:ext cx="8610599" cy="741680"/>
        </p:xfrm>
        <a:graphic>
          <a:graphicData uri="http://schemas.openxmlformats.org/drawingml/2006/table">
            <a:tbl>
              <a:tblPr firstRow="1" bandRow="1">
                <a:tableStyleId>{18603FDC-E32A-4AB5-989C-0864C3EAD2B8}</a:tableStyleId>
              </a:tblPr>
              <a:tblGrid>
                <a:gridCol w="1614487"/>
                <a:gridCol w="6996112"/>
              </a:tblGrid>
              <a:tr h="370840">
                <a:tc>
                  <a:txBody>
                    <a:bodyPr/>
                    <a:lstStyle/>
                    <a:p>
                      <a:r>
                        <a:rPr lang="en-US" b="1" dirty="0" smtClean="0"/>
                        <a:t>Airline A</a:t>
                      </a:r>
                      <a:endParaRPr lang="en-US" b="1" dirty="0"/>
                    </a:p>
                  </a:txBody>
                  <a:tcPr/>
                </a:tc>
                <a:tc>
                  <a:txBody>
                    <a:bodyPr/>
                    <a:lstStyle/>
                    <a:p>
                      <a:r>
                        <a:rPr lang="en-US" b="1" dirty="0" smtClean="0"/>
                        <a:t>( 10% X $</a:t>
                      </a:r>
                      <a:r>
                        <a:rPr lang="en-US" b="1" baseline="0" dirty="0" smtClean="0"/>
                        <a:t> 4,000) + ( 90% X $ 0 ) + $ 900 = </a:t>
                      </a:r>
                      <a:r>
                        <a:rPr lang="en-US" b="1" dirty="0" smtClean="0"/>
                        <a:t>$ 400 + $ 0 +</a:t>
                      </a:r>
                      <a:r>
                        <a:rPr lang="en-US" b="1" baseline="0" dirty="0" smtClean="0"/>
                        <a:t> $ 900 = $ 1,300 </a:t>
                      </a:r>
                      <a:endParaRPr lang="en-US" b="1" dirty="0"/>
                    </a:p>
                  </a:txBody>
                  <a:tcPr/>
                </a:tc>
              </a:tr>
              <a:tr h="370840">
                <a:tc>
                  <a:txBody>
                    <a:bodyPr/>
                    <a:lstStyle/>
                    <a:p>
                      <a:r>
                        <a:rPr lang="en-US" b="1" dirty="0" smtClean="0"/>
                        <a:t>Airline B </a:t>
                      </a:r>
                      <a:endParaRPr lang="en-US" b="1" dirty="0"/>
                    </a:p>
                  </a:txBody>
                  <a:tcPr/>
                </a:tc>
                <a:tc>
                  <a:txBody>
                    <a:bodyPr/>
                    <a:lstStyle/>
                    <a:p>
                      <a:r>
                        <a:rPr lang="en-US" b="1" dirty="0" smtClean="0"/>
                        <a:t>( 30% X $ 4,000 ) + ( 70% X $</a:t>
                      </a:r>
                      <a:r>
                        <a:rPr lang="en-US" b="1" baseline="0" dirty="0" smtClean="0"/>
                        <a:t> 0 ) + $ 300 =</a:t>
                      </a:r>
                      <a:r>
                        <a:rPr lang="ar-SY" b="1" baseline="0" dirty="0" smtClean="0"/>
                        <a:t> </a:t>
                      </a:r>
                      <a:r>
                        <a:rPr lang="en-US" b="1" baseline="0" dirty="0" smtClean="0"/>
                        <a:t>$ 1,200 + $ 0 + $ 300 = $ </a:t>
                      </a:r>
                      <a:r>
                        <a:rPr lang="ar-SY" b="1" baseline="0" dirty="0" smtClean="0"/>
                        <a:t>1</a:t>
                      </a:r>
                      <a:r>
                        <a:rPr lang="en-US" b="1" baseline="0" dirty="0" smtClean="0"/>
                        <a:t>,500 </a:t>
                      </a:r>
                      <a:endParaRPr lang="en-US" b="1" dirty="0"/>
                    </a:p>
                  </a:txBody>
                  <a:tcPr/>
                </a:tc>
              </a:tr>
            </a:tbl>
          </a:graphicData>
        </a:graphic>
      </p:graphicFrame>
      <p:sp>
        <p:nvSpPr>
          <p:cNvPr id="21" name="Rectangle 20"/>
          <p:cNvSpPr/>
          <p:nvPr/>
        </p:nvSpPr>
        <p:spPr>
          <a:xfrm>
            <a:off x="152400" y="3429000"/>
            <a:ext cx="1179513" cy="4619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US" sz="2400" b="1" dirty="0">
                <a:solidFill>
                  <a:srgbClr val="C00000"/>
                </a:solidFill>
              </a:rPr>
              <a:t>$ 1,300 </a:t>
            </a:r>
          </a:p>
        </p:txBody>
      </p:sp>
      <p:sp>
        <p:nvSpPr>
          <p:cNvPr id="22" name="Slide Number Placeholder 21"/>
          <p:cNvSpPr>
            <a:spLocks noGrp="1"/>
          </p:cNvSpPr>
          <p:nvPr>
            <p:ph type="sldNum" sz="quarter" idx="12"/>
          </p:nvPr>
        </p:nvSpPr>
        <p:spPr/>
        <p:txBody>
          <a:bodyPr/>
          <a:lstStyle/>
          <a:p>
            <a:pPr>
              <a:defRPr/>
            </a:pPr>
            <a:fld id="{C0D35120-5309-4F89-968A-216CF8C9F7C0}" type="slidenum">
              <a:rPr lang="en-US"/>
              <a:pPr>
                <a:defRPr/>
              </a:pPr>
              <a:t>91</a:t>
            </a:fld>
            <a:endParaRPr lang="en-US" dirty="0"/>
          </a:p>
        </p:txBody>
      </p:sp>
    </p:spTree>
    <p:extLst>
      <p:ext uri="{BB962C8B-B14F-4D97-AF65-F5344CB8AC3E}">
        <p14:creationId xmlns:p14="http://schemas.microsoft.com/office/powerpoint/2010/main" val="31104680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a:xfrm>
            <a:off x="457200" y="6356350"/>
            <a:ext cx="2133600" cy="365125"/>
          </a:xfrm>
        </p:spPr>
        <p:txBody>
          <a:bodyPr/>
          <a:lstStyle/>
          <a:p>
            <a:pPr algn="l">
              <a:defRPr/>
            </a:pPr>
            <a:fld id="{BF14A10B-D8CA-43DD-BA78-ABC845240667}" type="slidenum">
              <a:rPr lang="en-US"/>
              <a:pPr algn="l">
                <a:defRPr/>
              </a:pPr>
              <a:t>92</a:t>
            </a:fld>
            <a:endParaRPr lang="en-US" dirty="0"/>
          </a:p>
        </p:txBody>
      </p:sp>
      <p:sp>
        <p:nvSpPr>
          <p:cNvPr id="22773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Quantified Risks</a:t>
            </a:r>
            <a:r>
              <a:rPr lang="ar-SY" dirty="0" smtClean="0"/>
              <a:t/>
            </a:r>
            <a:br>
              <a:rPr lang="ar-SY" dirty="0" smtClean="0"/>
            </a:br>
            <a:r>
              <a:rPr lang="ar-SY" dirty="0" smtClean="0"/>
              <a:t>المخاطر المقاسة كميا</a:t>
            </a:r>
            <a:endParaRPr lang="en-US" dirty="0"/>
          </a:p>
        </p:txBody>
      </p:sp>
      <p:sp>
        <p:nvSpPr>
          <p:cNvPr id="28676" name="Rectangle 3"/>
          <p:cNvSpPr>
            <a:spLocks noChangeArrowheads="1"/>
          </p:cNvSpPr>
          <p:nvPr/>
        </p:nvSpPr>
        <p:spPr bwMode="auto">
          <a:xfrm>
            <a:off x="7954963" y="1477963"/>
            <a:ext cx="903287" cy="4625975"/>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28677" name="Rectangle 4"/>
          <p:cNvSpPr>
            <a:spLocks noChangeArrowheads="1"/>
          </p:cNvSpPr>
          <p:nvPr/>
        </p:nvSpPr>
        <p:spPr bwMode="auto">
          <a:xfrm>
            <a:off x="185738" y="1477963"/>
            <a:ext cx="487362" cy="4625975"/>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28678" name="Rectangle 5"/>
          <p:cNvSpPr>
            <a:spLocks noChangeArrowheads="1"/>
          </p:cNvSpPr>
          <p:nvPr/>
        </p:nvSpPr>
        <p:spPr bwMode="auto">
          <a:xfrm>
            <a:off x="698500" y="1477963"/>
            <a:ext cx="5475288" cy="4625975"/>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28679" name="Rectangle 6"/>
          <p:cNvSpPr>
            <a:spLocks noChangeArrowheads="1"/>
          </p:cNvSpPr>
          <p:nvPr/>
        </p:nvSpPr>
        <p:spPr bwMode="auto">
          <a:xfrm>
            <a:off x="7059613" y="1477963"/>
            <a:ext cx="904875" cy="4625975"/>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28680" name="Rectangle 7"/>
          <p:cNvSpPr>
            <a:spLocks noChangeArrowheads="1"/>
          </p:cNvSpPr>
          <p:nvPr/>
        </p:nvSpPr>
        <p:spPr bwMode="auto">
          <a:xfrm>
            <a:off x="4427538" y="4006850"/>
            <a:ext cx="187325"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endParaRPr lang="en-US">
              <a:latin typeface="Calibri" pitchFamily="34" charset="0"/>
            </a:endParaRPr>
          </a:p>
        </p:txBody>
      </p:sp>
      <p:sp>
        <p:nvSpPr>
          <p:cNvPr id="28681" name="Rectangle 8"/>
          <p:cNvSpPr>
            <a:spLocks noChangeArrowheads="1"/>
          </p:cNvSpPr>
          <p:nvPr/>
        </p:nvSpPr>
        <p:spPr bwMode="auto">
          <a:xfrm>
            <a:off x="6165850" y="1477963"/>
            <a:ext cx="903288" cy="4625975"/>
          </a:xfrm>
          <a:prstGeom prst="rect">
            <a:avLst/>
          </a:prstGeom>
          <a:solidFill>
            <a:srgbClr val="DDDDDD"/>
          </a:solidFill>
          <a:ln w="25400">
            <a:solidFill>
              <a:schemeClr val="tx1"/>
            </a:solidFill>
            <a:miter lim="800000"/>
            <a:headEnd/>
            <a:tailEnd/>
          </a:ln>
        </p:spPr>
        <p:txBody>
          <a:bodyPr wrap="none" anchor="ctr"/>
          <a:lstStyle/>
          <a:p>
            <a:pPr algn="ctr" rtl="1"/>
            <a:endParaRPr lang="en-US">
              <a:latin typeface="Calibri" pitchFamily="34" charset="0"/>
            </a:endParaRPr>
          </a:p>
        </p:txBody>
      </p:sp>
      <p:sp>
        <p:nvSpPr>
          <p:cNvPr id="28682" name="Rectangle 9"/>
          <p:cNvSpPr>
            <a:spLocks noChangeArrowheads="1"/>
          </p:cNvSpPr>
          <p:nvPr/>
        </p:nvSpPr>
        <p:spPr bwMode="auto">
          <a:xfrm>
            <a:off x="279400" y="1570038"/>
            <a:ext cx="330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en-US" sz="2100">
                <a:solidFill>
                  <a:srgbClr val="0000FF"/>
                </a:solidFill>
                <a:latin typeface="Calibri" pitchFamily="34" charset="0"/>
              </a:rPr>
              <a:t>*</a:t>
            </a:r>
          </a:p>
        </p:txBody>
      </p:sp>
      <p:sp>
        <p:nvSpPr>
          <p:cNvPr id="28683" name="Line 13"/>
          <p:cNvSpPr>
            <a:spLocks noChangeShapeType="1"/>
          </p:cNvSpPr>
          <p:nvPr/>
        </p:nvSpPr>
        <p:spPr bwMode="auto">
          <a:xfrm>
            <a:off x="153988" y="2138363"/>
            <a:ext cx="87566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84" name="Rectangle 15"/>
          <p:cNvSpPr>
            <a:spLocks noChangeArrowheads="1"/>
          </p:cNvSpPr>
          <p:nvPr/>
        </p:nvSpPr>
        <p:spPr bwMode="auto">
          <a:xfrm>
            <a:off x="277813" y="2289175"/>
            <a:ext cx="33178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en-US" sz="2100">
                <a:solidFill>
                  <a:srgbClr val="0000FF"/>
                </a:solidFill>
                <a:latin typeface="Calibri" pitchFamily="34" charset="0"/>
              </a:rPr>
              <a:t>1</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2</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3</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4</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5</a:t>
            </a:r>
          </a:p>
          <a:p>
            <a:pPr algn="ctr" defTabSz="957263" rtl="1" eaLnBrk="0" hangingPunct="0"/>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p:txBody>
      </p:sp>
      <p:sp>
        <p:nvSpPr>
          <p:cNvPr id="28685" name="Rectangle 16"/>
          <p:cNvSpPr>
            <a:spLocks noChangeArrowheads="1"/>
          </p:cNvSpPr>
          <p:nvPr/>
        </p:nvSpPr>
        <p:spPr bwMode="auto">
          <a:xfrm>
            <a:off x="855663" y="2303463"/>
            <a:ext cx="5164137"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43" tIns="48222" rIns="96443" bIns="48222">
            <a:spAutoFit/>
          </a:bodyPr>
          <a:lstStyle/>
          <a:p>
            <a:pPr algn="r" defTabSz="957263" rtl="1" eaLnBrk="0" hangingPunct="0"/>
            <a:r>
              <a:rPr lang="ar-SY" sz="2100">
                <a:solidFill>
                  <a:srgbClr val="0000FF"/>
                </a:solidFill>
                <a:latin typeface="Calibri" pitchFamily="34" charset="0"/>
              </a:rPr>
              <a:t>المتابعة الخاطئة للبيانات على بطاقات الاعتماد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تركيب الكيابل من قبل فريق غير مؤهل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التأخر في اصدار الفيزا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برنامج حاسوب تشفيره غير عملي .</a:t>
            </a:r>
            <a:endParaRPr lang="en-US" sz="2100">
              <a:solidFill>
                <a:srgbClr val="0000FF"/>
              </a:solidFill>
              <a:latin typeface="Calibri" pitchFamily="34" charset="0"/>
            </a:endParaRPr>
          </a:p>
          <a:p>
            <a:pPr algn="r" defTabSz="957263" rtl="1" eaLnBrk="0" hangingPunct="0"/>
            <a:endParaRPr lang="en-US" sz="2100">
              <a:solidFill>
                <a:srgbClr val="0000FF"/>
              </a:solidFill>
              <a:latin typeface="Calibri" pitchFamily="34" charset="0"/>
            </a:endParaRPr>
          </a:p>
          <a:p>
            <a:pPr algn="r" defTabSz="957263" rtl="1" eaLnBrk="0" hangingPunct="0"/>
            <a:r>
              <a:rPr lang="ar-SY" sz="2100">
                <a:solidFill>
                  <a:srgbClr val="0000FF"/>
                </a:solidFill>
                <a:latin typeface="Calibri" pitchFamily="34" charset="0"/>
              </a:rPr>
              <a:t>عدم وجود اتصالات من مدير المشروع .</a:t>
            </a:r>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TOTAL</a:t>
            </a:r>
          </a:p>
        </p:txBody>
      </p:sp>
      <p:sp>
        <p:nvSpPr>
          <p:cNvPr id="28686" name="Rectangle 17"/>
          <p:cNvSpPr>
            <a:spLocks noChangeArrowheads="1"/>
          </p:cNvSpPr>
          <p:nvPr/>
        </p:nvSpPr>
        <p:spPr bwMode="auto">
          <a:xfrm>
            <a:off x="6224588" y="2320925"/>
            <a:ext cx="68262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en-US" sz="2100">
                <a:solidFill>
                  <a:srgbClr val="0000FF"/>
                </a:solidFill>
                <a:latin typeface="Calibri" pitchFamily="34" charset="0"/>
              </a:rPr>
              <a:t>50%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40%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30%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40%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30%</a:t>
            </a:r>
          </a:p>
          <a:p>
            <a:pPr algn="ctr" defTabSz="957263" rtl="1" eaLnBrk="0" hangingPunct="0"/>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p:txBody>
      </p:sp>
      <p:sp>
        <p:nvSpPr>
          <p:cNvPr id="28687" name="Rectangle 18"/>
          <p:cNvSpPr>
            <a:spLocks noChangeArrowheads="1"/>
          </p:cNvSpPr>
          <p:nvPr/>
        </p:nvSpPr>
        <p:spPr bwMode="auto">
          <a:xfrm>
            <a:off x="7112000" y="2262188"/>
            <a:ext cx="8064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en-US" sz="2100">
                <a:solidFill>
                  <a:srgbClr val="0000FF"/>
                </a:solidFill>
                <a:latin typeface="Calibri" pitchFamily="34" charset="0"/>
              </a:rPr>
              <a:t>1,000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2,000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1,500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2,000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1,000</a:t>
            </a:r>
          </a:p>
          <a:p>
            <a:pPr algn="ctr" defTabSz="957263" rtl="1" eaLnBrk="0" hangingPunct="0"/>
            <a:endParaRPr lang="en-US" sz="2100">
              <a:solidFill>
                <a:srgbClr val="0000FF"/>
              </a:solidFill>
              <a:latin typeface="Calibri" pitchFamily="34" charset="0"/>
            </a:endParaRPr>
          </a:p>
          <a:p>
            <a:pPr algn="ctr" defTabSz="957263" rtl="1" eaLnBrk="0" hangingPunct="0"/>
            <a:endParaRPr lang="en-US" sz="2100">
              <a:solidFill>
                <a:srgbClr val="0000FF"/>
              </a:solidFill>
              <a:latin typeface="Calibri" pitchFamily="34" charset="0"/>
            </a:endParaRPr>
          </a:p>
        </p:txBody>
      </p:sp>
      <p:sp>
        <p:nvSpPr>
          <p:cNvPr id="28688" name="Rectangle 19"/>
          <p:cNvSpPr>
            <a:spLocks noChangeArrowheads="1"/>
          </p:cNvSpPr>
          <p:nvPr/>
        </p:nvSpPr>
        <p:spPr bwMode="auto">
          <a:xfrm>
            <a:off x="8069263" y="2293938"/>
            <a:ext cx="8064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en-US" sz="2100">
                <a:solidFill>
                  <a:srgbClr val="0000FF"/>
                </a:solidFill>
                <a:latin typeface="Calibri" pitchFamily="34" charset="0"/>
              </a:rPr>
              <a:t>500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800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500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800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300</a:t>
            </a:r>
          </a:p>
          <a:p>
            <a:pPr algn="ctr" defTabSz="957263" rtl="1" eaLnBrk="0" hangingPunct="0"/>
            <a:endParaRPr lang="en-US" sz="2100">
              <a:solidFill>
                <a:srgbClr val="0000FF"/>
              </a:solidFill>
              <a:latin typeface="Calibri" pitchFamily="34" charset="0"/>
            </a:endParaRPr>
          </a:p>
          <a:p>
            <a:pPr algn="ctr" defTabSz="957263" rtl="1" eaLnBrk="0" hangingPunct="0"/>
            <a:r>
              <a:rPr lang="en-US" sz="2100">
                <a:solidFill>
                  <a:srgbClr val="0000FF"/>
                </a:solidFill>
                <a:latin typeface="Calibri" pitchFamily="34" charset="0"/>
              </a:rPr>
              <a:t>2,900</a:t>
            </a:r>
          </a:p>
        </p:txBody>
      </p:sp>
      <p:sp>
        <p:nvSpPr>
          <p:cNvPr id="28689" name="Line 20"/>
          <p:cNvSpPr>
            <a:spLocks noChangeShapeType="1"/>
          </p:cNvSpPr>
          <p:nvPr/>
        </p:nvSpPr>
        <p:spPr bwMode="auto">
          <a:xfrm>
            <a:off x="196850" y="5491163"/>
            <a:ext cx="866933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90" name="Rectangle 10"/>
          <p:cNvSpPr>
            <a:spLocks noChangeArrowheads="1"/>
          </p:cNvSpPr>
          <p:nvPr/>
        </p:nvSpPr>
        <p:spPr bwMode="auto">
          <a:xfrm>
            <a:off x="2514600" y="1524000"/>
            <a:ext cx="20240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3200" b="1" i="1">
                <a:solidFill>
                  <a:srgbClr val="0000FF"/>
                </a:solidFill>
                <a:latin typeface="Calibri" pitchFamily="34" charset="0"/>
              </a:rPr>
              <a:t>الحدث الخطر </a:t>
            </a:r>
            <a:endParaRPr lang="en-US" sz="3200" b="1" i="1">
              <a:solidFill>
                <a:srgbClr val="0000FF"/>
              </a:solidFill>
              <a:latin typeface="Calibri" pitchFamily="34" charset="0"/>
            </a:endParaRPr>
          </a:p>
        </p:txBody>
      </p:sp>
      <p:sp>
        <p:nvSpPr>
          <p:cNvPr id="28691" name="Rectangle 11"/>
          <p:cNvSpPr>
            <a:spLocks noChangeArrowheads="1"/>
          </p:cNvSpPr>
          <p:nvPr/>
        </p:nvSpPr>
        <p:spPr bwMode="auto">
          <a:xfrm>
            <a:off x="6172200" y="1636713"/>
            <a:ext cx="8953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2100" b="1" i="1">
                <a:solidFill>
                  <a:srgbClr val="0000FF"/>
                </a:solidFill>
                <a:latin typeface="Calibri" pitchFamily="34" charset="0"/>
              </a:rPr>
              <a:t>الاحتمال</a:t>
            </a:r>
            <a:endParaRPr lang="en-US" sz="2100" b="1" i="1">
              <a:solidFill>
                <a:srgbClr val="0000FF"/>
              </a:solidFill>
              <a:latin typeface="Calibri" pitchFamily="34" charset="0"/>
            </a:endParaRPr>
          </a:p>
        </p:txBody>
      </p:sp>
      <p:sp>
        <p:nvSpPr>
          <p:cNvPr id="28692" name="Rectangle 12"/>
          <p:cNvSpPr>
            <a:spLocks noChangeArrowheads="1"/>
          </p:cNvSpPr>
          <p:nvPr/>
        </p:nvSpPr>
        <p:spPr bwMode="auto">
          <a:xfrm>
            <a:off x="7162800" y="1600200"/>
            <a:ext cx="5746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2100" b="1" i="1">
                <a:solidFill>
                  <a:srgbClr val="0000FF"/>
                </a:solidFill>
                <a:latin typeface="Calibri" pitchFamily="34" charset="0"/>
              </a:rPr>
              <a:t>الأثر</a:t>
            </a:r>
            <a:endParaRPr lang="en-US" sz="2100" b="1" i="1">
              <a:solidFill>
                <a:srgbClr val="0000FF"/>
              </a:solidFill>
              <a:latin typeface="Calibri" pitchFamily="34" charset="0"/>
            </a:endParaRPr>
          </a:p>
        </p:txBody>
      </p:sp>
      <p:sp>
        <p:nvSpPr>
          <p:cNvPr id="28693" name="Rectangle 14"/>
          <p:cNvSpPr>
            <a:spLocks noChangeArrowheads="1"/>
          </p:cNvSpPr>
          <p:nvPr/>
        </p:nvSpPr>
        <p:spPr bwMode="auto">
          <a:xfrm>
            <a:off x="8048625" y="1458913"/>
            <a:ext cx="7143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3" tIns="48222" rIns="96443" bIns="48222">
            <a:spAutoFit/>
          </a:bodyPr>
          <a:lstStyle/>
          <a:p>
            <a:pPr algn="ctr" defTabSz="957263" rtl="1" eaLnBrk="0" hangingPunct="0"/>
            <a:r>
              <a:rPr lang="ar-SY" sz="2100" b="1" i="1">
                <a:solidFill>
                  <a:srgbClr val="0000FF"/>
                </a:solidFill>
                <a:latin typeface="Calibri" pitchFamily="34" charset="0"/>
              </a:rPr>
              <a:t>كامل </a:t>
            </a:r>
          </a:p>
          <a:p>
            <a:pPr algn="ctr" defTabSz="957263" rtl="1" eaLnBrk="0" hangingPunct="0"/>
            <a:r>
              <a:rPr lang="ar-SY" sz="2100" b="1" i="1">
                <a:solidFill>
                  <a:srgbClr val="0000FF"/>
                </a:solidFill>
                <a:latin typeface="Calibri" pitchFamily="34" charset="0"/>
              </a:rPr>
              <a:t>الخطر</a:t>
            </a:r>
            <a:endParaRPr lang="en-US" sz="2100" b="1" i="1">
              <a:solidFill>
                <a:srgbClr val="0000FF"/>
              </a:solidFill>
              <a:latin typeface="Calibri" pitchFamily="34" charset="0"/>
            </a:endParaRPr>
          </a:p>
        </p:txBody>
      </p:sp>
    </p:spTree>
    <p:extLst>
      <p:ext uri="{BB962C8B-B14F-4D97-AF65-F5344CB8AC3E}">
        <p14:creationId xmlns:p14="http://schemas.microsoft.com/office/powerpoint/2010/main" val="42771601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Risk Response Strategies – Example</a:t>
            </a:r>
            <a:r>
              <a:rPr lang="ar-SY" dirty="0" smtClean="0"/>
              <a:t/>
            </a:r>
            <a:br>
              <a:rPr lang="ar-SY" dirty="0" smtClean="0"/>
            </a:br>
            <a:r>
              <a:rPr lang="ar-SY" dirty="0" smtClean="0"/>
              <a:t>استراتيجية الاستجابه للمخاطر – مثال </a:t>
            </a:r>
            <a:endParaRPr lang="en-US" dirty="0"/>
          </a:p>
        </p:txBody>
      </p:sp>
      <p:graphicFrame>
        <p:nvGraphicFramePr>
          <p:cNvPr id="5" name="Content Placeholder 4"/>
          <p:cNvGraphicFramePr>
            <a:graphicFrameLocks noGrp="1"/>
          </p:cNvGraphicFramePr>
          <p:nvPr>
            <p:ph sz="half" idx="1"/>
          </p:nvPr>
        </p:nvGraphicFramePr>
        <p:xfrm>
          <a:off x="381000" y="1447800"/>
          <a:ext cx="4038600" cy="5212000"/>
        </p:xfrm>
        <a:graphic>
          <a:graphicData uri="http://schemas.openxmlformats.org/drawingml/2006/table">
            <a:tbl>
              <a:tblPr firstRow="1" bandRow="1">
                <a:tableStyleId>{5940675A-B579-460E-94D1-54222C63F5DA}</a:tableStyleId>
              </a:tblPr>
              <a:tblGrid>
                <a:gridCol w="2743200"/>
                <a:gridCol w="1295400"/>
              </a:tblGrid>
              <a:tr h="822912">
                <a:tc>
                  <a:txBody>
                    <a:bodyPr/>
                    <a:lstStyle/>
                    <a:p>
                      <a:pPr algn="ctr"/>
                      <a:r>
                        <a:rPr lang="en-US" sz="1600" dirty="0" smtClean="0"/>
                        <a:t>Description of strategy </a:t>
                      </a:r>
                      <a:endParaRPr lang="en-US" sz="1600" dirty="0"/>
                    </a:p>
                  </a:txBody>
                  <a:tcPr marT="45715" marB="45715"/>
                </a:tc>
                <a:tc>
                  <a:txBody>
                    <a:bodyPr/>
                    <a:lstStyle/>
                    <a:p>
                      <a:pPr algn="ctr"/>
                      <a:r>
                        <a:rPr lang="en-US" sz="1600" dirty="0" smtClean="0"/>
                        <a:t>Name of risk response strategy</a:t>
                      </a:r>
                      <a:endParaRPr lang="en-US" sz="1600" dirty="0"/>
                    </a:p>
                  </a:txBody>
                  <a:tcPr marT="45715" marB="45715"/>
                </a:tc>
              </a:tr>
              <a:tr h="944825">
                <a:tc>
                  <a:txBody>
                    <a:bodyPr/>
                    <a:lstStyle/>
                    <a:p>
                      <a:r>
                        <a:rPr lang="en-US" sz="1400" dirty="0" smtClean="0"/>
                        <a:t>Notify management that there could be a cost increase if a risk occur because no actions is being taken to prevent the risk .</a:t>
                      </a:r>
                      <a:endParaRPr lang="en-US" sz="1400" dirty="0"/>
                    </a:p>
                  </a:txBody>
                  <a:tcPr marT="45715" marB="45715"/>
                </a:tc>
                <a:tc>
                  <a:txBody>
                    <a:bodyPr/>
                    <a:lstStyle/>
                    <a:p>
                      <a:r>
                        <a:rPr lang="en-US" sz="1600" b="1" dirty="0" smtClean="0">
                          <a:solidFill>
                            <a:srgbClr val="C00000"/>
                          </a:solidFill>
                        </a:rPr>
                        <a:t>Accept .</a:t>
                      </a:r>
                      <a:endParaRPr lang="en-US" sz="1600" b="1" dirty="0">
                        <a:solidFill>
                          <a:srgbClr val="C00000"/>
                        </a:solidFill>
                      </a:endParaRPr>
                    </a:p>
                  </a:txBody>
                  <a:tcPr marT="45715" marB="45715" anchor="ctr"/>
                </a:tc>
              </a:tr>
              <a:tr h="518127">
                <a:tc>
                  <a:txBody>
                    <a:bodyPr/>
                    <a:lstStyle/>
                    <a:p>
                      <a:r>
                        <a:rPr lang="en-US" sz="1400" dirty="0" smtClean="0"/>
                        <a:t>Remove a troublesome</a:t>
                      </a:r>
                      <a:r>
                        <a:rPr lang="en-US" sz="1400" baseline="0" dirty="0" smtClean="0"/>
                        <a:t> recourse from the project .</a:t>
                      </a:r>
                      <a:endParaRPr lang="en-US" sz="1400" dirty="0"/>
                    </a:p>
                  </a:txBody>
                  <a:tcPr marT="45715" marB="45715"/>
                </a:tc>
                <a:tc>
                  <a:txBody>
                    <a:bodyPr/>
                    <a:lstStyle/>
                    <a:p>
                      <a:r>
                        <a:rPr lang="en-US" sz="1600" b="1" dirty="0" smtClean="0">
                          <a:solidFill>
                            <a:srgbClr val="C00000"/>
                          </a:solidFill>
                        </a:rPr>
                        <a:t>Avoid .</a:t>
                      </a:r>
                      <a:endParaRPr lang="en-US" sz="1600" b="1" dirty="0">
                        <a:solidFill>
                          <a:srgbClr val="C00000"/>
                        </a:solidFill>
                      </a:endParaRPr>
                    </a:p>
                  </a:txBody>
                  <a:tcPr marT="45715" marB="45715" anchor="ctr"/>
                </a:tc>
              </a:tr>
              <a:tr h="731476">
                <a:tc>
                  <a:txBody>
                    <a:bodyPr/>
                    <a:lstStyle/>
                    <a:p>
                      <a:r>
                        <a:rPr lang="en-US" sz="1400" dirty="0" smtClean="0"/>
                        <a:t>Provide a team member who has limited experience with additional training .</a:t>
                      </a:r>
                      <a:endParaRPr lang="en-US" sz="1400" dirty="0"/>
                    </a:p>
                  </a:txBody>
                  <a:tcPr marT="45715" marB="45715"/>
                </a:tc>
                <a:tc>
                  <a:txBody>
                    <a:bodyPr/>
                    <a:lstStyle/>
                    <a:p>
                      <a:r>
                        <a:rPr lang="en-US" sz="1600" b="1" dirty="0" smtClean="0">
                          <a:solidFill>
                            <a:srgbClr val="C00000"/>
                          </a:solidFill>
                        </a:rPr>
                        <a:t>Mitigate the Probability .</a:t>
                      </a:r>
                      <a:endParaRPr lang="en-US" sz="1600" b="1" dirty="0">
                        <a:solidFill>
                          <a:srgbClr val="C00000"/>
                        </a:solidFill>
                      </a:endParaRPr>
                    </a:p>
                  </a:txBody>
                  <a:tcPr marT="45715" marB="45715" anchor="ctr"/>
                </a:tc>
              </a:tr>
              <a:tr h="518127">
                <a:tc>
                  <a:txBody>
                    <a:bodyPr/>
                    <a:lstStyle/>
                    <a:p>
                      <a:r>
                        <a:rPr lang="en-US" sz="1400" dirty="0" smtClean="0"/>
                        <a:t>Outsource difficult work to a more experienced company .</a:t>
                      </a:r>
                      <a:endParaRPr lang="en-US" sz="1400" dirty="0"/>
                    </a:p>
                  </a:txBody>
                  <a:tcPr marT="45715" marB="45715"/>
                </a:tc>
                <a:tc>
                  <a:txBody>
                    <a:bodyPr/>
                    <a:lstStyle/>
                    <a:p>
                      <a:r>
                        <a:rPr lang="en-US" sz="1600" b="1" dirty="0" smtClean="0">
                          <a:solidFill>
                            <a:srgbClr val="C00000"/>
                          </a:solidFill>
                        </a:rPr>
                        <a:t>Transfer .</a:t>
                      </a:r>
                      <a:endParaRPr lang="en-US" sz="1600" b="1" dirty="0">
                        <a:solidFill>
                          <a:srgbClr val="C00000"/>
                        </a:solidFill>
                      </a:endParaRPr>
                    </a:p>
                  </a:txBody>
                  <a:tcPr marT="45715" marB="45715" anchor="ctr"/>
                </a:tc>
              </a:tr>
              <a:tr h="579084">
                <a:tc>
                  <a:txBody>
                    <a:bodyPr/>
                    <a:lstStyle/>
                    <a:p>
                      <a:r>
                        <a:rPr lang="en-US" sz="1400" dirty="0" smtClean="0"/>
                        <a:t>Train the team on conflict resolution strategies .</a:t>
                      </a:r>
                      <a:endParaRPr lang="en-US" sz="14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rPr>
                        <a:t>Mitigate the impact .</a:t>
                      </a:r>
                    </a:p>
                  </a:txBody>
                  <a:tcPr marT="45715" marB="45715" anchor="ctr"/>
                </a:tc>
              </a:tr>
              <a:tr h="518127">
                <a:tc>
                  <a:txBody>
                    <a:bodyPr/>
                    <a:lstStyle/>
                    <a:p>
                      <a:r>
                        <a:rPr lang="en-US" sz="1400" dirty="0" smtClean="0"/>
                        <a:t>Ask the customer to handle some of the work </a:t>
                      </a:r>
                      <a:endParaRPr lang="en-US" sz="1400" dirty="0"/>
                    </a:p>
                  </a:txBody>
                  <a:tcPr marT="45715" marB="45715"/>
                </a:tc>
                <a:tc>
                  <a:txBody>
                    <a:bodyPr/>
                    <a:lstStyle/>
                    <a:p>
                      <a:r>
                        <a:rPr lang="en-US" sz="1600" b="1" dirty="0" smtClean="0">
                          <a:solidFill>
                            <a:srgbClr val="C00000"/>
                          </a:solidFill>
                        </a:rPr>
                        <a:t>Transfer .</a:t>
                      </a:r>
                      <a:endParaRPr lang="en-US" sz="1600" b="1" dirty="0">
                        <a:solidFill>
                          <a:srgbClr val="C00000"/>
                        </a:solidFill>
                      </a:endParaRPr>
                    </a:p>
                  </a:txBody>
                  <a:tcPr marT="45715" marB="45715" anchor="ctr"/>
                </a:tc>
              </a:tr>
              <a:tr h="579084">
                <a:tc>
                  <a:txBody>
                    <a:bodyPr/>
                    <a:lstStyle/>
                    <a:p>
                      <a:r>
                        <a:rPr lang="en-US" sz="1400" dirty="0" smtClean="0"/>
                        <a:t>Prototype a risky piece of equipment .</a:t>
                      </a:r>
                      <a:endParaRPr lang="en-US" sz="14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rPr>
                        <a:t>Mitigate the Probability .</a:t>
                      </a:r>
                    </a:p>
                  </a:txBody>
                  <a:tcPr marT="45715" marB="45715" anchor="ctr"/>
                </a:tc>
              </a:tr>
            </a:tbl>
          </a:graphicData>
        </a:graphic>
      </p:graphicFrame>
      <p:graphicFrame>
        <p:nvGraphicFramePr>
          <p:cNvPr id="6" name="Content Placeholder 4"/>
          <p:cNvGraphicFramePr>
            <a:graphicFrameLocks/>
          </p:cNvGraphicFramePr>
          <p:nvPr/>
        </p:nvGraphicFramePr>
        <p:xfrm>
          <a:off x="4648200" y="1524000"/>
          <a:ext cx="4038600" cy="5105400"/>
        </p:xfrm>
        <a:graphic>
          <a:graphicData uri="http://schemas.openxmlformats.org/drawingml/2006/table">
            <a:tbl>
              <a:tblPr firstRow="1" bandRow="1">
                <a:tableStyleId>{5940675A-B579-460E-94D1-54222C63F5DA}</a:tableStyleId>
              </a:tblPr>
              <a:tblGrid>
                <a:gridCol w="2743200"/>
                <a:gridCol w="1295400"/>
              </a:tblGrid>
              <a:tr h="756000">
                <a:tc>
                  <a:txBody>
                    <a:bodyPr/>
                    <a:lstStyle/>
                    <a:p>
                      <a:pPr algn="ctr" rtl="1"/>
                      <a:r>
                        <a:rPr lang="ar-SY" sz="1600" dirty="0" smtClean="0"/>
                        <a:t>وصف الاستراتيجية</a:t>
                      </a:r>
                      <a:endParaRPr lang="en-US" sz="1600" dirty="0"/>
                    </a:p>
                  </a:txBody>
                  <a:tcPr/>
                </a:tc>
                <a:tc>
                  <a:txBody>
                    <a:bodyPr/>
                    <a:lstStyle/>
                    <a:p>
                      <a:pPr algn="ctr" rtl="1"/>
                      <a:r>
                        <a:rPr lang="ar-SY" sz="1600" dirty="0" smtClean="0"/>
                        <a:t>اسم استراتيجية</a:t>
                      </a:r>
                      <a:r>
                        <a:rPr lang="ar-SY" sz="1600" baseline="0" dirty="0" smtClean="0"/>
                        <a:t> الاستجابه للحث الخطر</a:t>
                      </a:r>
                      <a:endParaRPr lang="en-US" sz="1600" dirty="0"/>
                    </a:p>
                  </a:txBody>
                  <a:tcPr/>
                </a:tc>
              </a:tr>
              <a:tr h="504000">
                <a:tc>
                  <a:txBody>
                    <a:bodyPr/>
                    <a:lstStyle/>
                    <a:p>
                      <a:pPr algn="r" rtl="1"/>
                      <a:r>
                        <a:rPr lang="ar-SY" sz="1600" dirty="0" smtClean="0"/>
                        <a:t>اعلام الادارة أنه من المحتمل زيادة التكلفة اذا وقع الحدث الخطر لأنه</a:t>
                      </a:r>
                      <a:r>
                        <a:rPr lang="ar-SY" sz="1600" baseline="0" dirty="0" smtClean="0"/>
                        <a:t> لم يتخذ أي اجراء لمنع حدوثه .</a:t>
                      </a:r>
                      <a:endParaRPr lang="en-US" sz="1600" dirty="0"/>
                    </a:p>
                  </a:txBody>
                  <a:tcPr/>
                </a:tc>
                <a:tc>
                  <a:txBody>
                    <a:bodyPr/>
                    <a:lstStyle/>
                    <a:p>
                      <a:pPr algn="r" rtl="1"/>
                      <a:r>
                        <a:rPr lang="ar-SY" sz="2400" b="1" dirty="0" smtClean="0">
                          <a:solidFill>
                            <a:srgbClr val="C00000"/>
                          </a:solidFill>
                        </a:rPr>
                        <a:t>القبول </a:t>
                      </a:r>
                      <a:r>
                        <a:rPr lang="en-US" sz="2400" b="1" dirty="0" smtClean="0">
                          <a:solidFill>
                            <a:srgbClr val="C00000"/>
                          </a:solidFill>
                        </a:rPr>
                        <a:t>.</a:t>
                      </a:r>
                      <a:endParaRPr lang="en-US" sz="2400" b="1" dirty="0">
                        <a:solidFill>
                          <a:srgbClr val="C00000"/>
                        </a:solidFill>
                      </a:endParaRPr>
                    </a:p>
                  </a:txBody>
                  <a:tcPr anchor="ctr"/>
                </a:tc>
              </a:tr>
              <a:tr h="441960">
                <a:tc>
                  <a:txBody>
                    <a:bodyPr/>
                    <a:lstStyle/>
                    <a:p>
                      <a:pPr algn="r" rtl="1"/>
                      <a:r>
                        <a:rPr lang="ar-SY" sz="1600" dirty="0" smtClean="0"/>
                        <a:t>تغيير مورد مشاكس في المشروع .</a:t>
                      </a:r>
                      <a:endParaRPr lang="en-US" sz="1600" dirty="0"/>
                    </a:p>
                  </a:txBody>
                  <a:tcPr/>
                </a:tc>
                <a:tc>
                  <a:txBody>
                    <a:bodyPr/>
                    <a:lstStyle/>
                    <a:p>
                      <a:pPr algn="r" rtl="1"/>
                      <a:r>
                        <a:rPr lang="ar-SY" sz="2400" b="1" dirty="0" smtClean="0">
                          <a:solidFill>
                            <a:srgbClr val="C00000"/>
                          </a:solidFill>
                        </a:rPr>
                        <a:t>التجنب </a:t>
                      </a:r>
                      <a:r>
                        <a:rPr lang="en-US" sz="2400" b="1" dirty="0" smtClean="0">
                          <a:solidFill>
                            <a:srgbClr val="C00000"/>
                          </a:solidFill>
                        </a:rPr>
                        <a:t>.</a:t>
                      </a:r>
                      <a:endParaRPr lang="en-US" sz="2400" b="1" dirty="0">
                        <a:solidFill>
                          <a:srgbClr val="C00000"/>
                        </a:solidFill>
                      </a:endParaRPr>
                    </a:p>
                  </a:txBody>
                  <a:tcPr anchor="ctr"/>
                </a:tc>
              </a:tr>
              <a:tr h="685800">
                <a:tc>
                  <a:txBody>
                    <a:bodyPr/>
                    <a:lstStyle/>
                    <a:p>
                      <a:pPr algn="r" rtl="1"/>
                      <a:r>
                        <a:rPr lang="ar-SY" sz="1600" dirty="0" smtClean="0"/>
                        <a:t>توفير عضو فريق لديه خبرة محدودة مع توفير التدريب الاضافي له .</a:t>
                      </a:r>
                      <a:endParaRPr lang="en-US" sz="1600" dirty="0"/>
                    </a:p>
                  </a:txBody>
                  <a:tcPr/>
                </a:tc>
                <a:tc>
                  <a:txBody>
                    <a:bodyPr/>
                    <a:lstStyle/>
                    <a:p>
                      <a:pPr algn="r" rtl="1"/>
                      <a:r>
                        <a:rPr lang="ar-SY" sz="2400" b="1" dirty="0" smtClean="0">
                          <a:solidFill>
                            <a:srgbClr val="C00000"/>
                          </a:solidFill>
                        </a:rPr>
                        <a:t>تلطيف</a:t>
                      </a:r>
                      <a:r>
                        <a:rPr lang="en-US" sz="2400" b="1" dirty="0" smtClean="0">
                          <a:solidFill>
                            <a:srgbClr val="C00000"/>
                          </a:solidFill>
                        </a:rPr>
                        <a:t>.</a:t>
                      </a:r>
                      <a:endParaRPr lang="en-US" sz="2400" b="1" dirty="0">
                        <a:solidFill>
                          <a:srgbClr val="C00000"/>
                        </a:solidFill>
                      </a:endParaRPr>
                    </a:p>
                  </a:txBody>
                  <a:tcPr anchor="ctr"/>
                </a:tc>
              </a:tr>
              <a:tr h="438000">
                <a:tc>
                  <a:txBody>
                    <a:bodyPr/>
                    <a:lstStyle/>
                    <a:p>
                      <a:pPr algn="r" rtl="1"/>
                      <a:r>
                        <a:rPr lang="ar-SY" sz="1600" dirty="0" smtClean="0"/>
                        <a:t>تلزيم عمل معقد ( صعب ) الى شركة أكثر خبرة .</a:t>
                      </a:r>
                      <a:endParaRPr lang="en-US" sz="1600" dirty="0"/>
                    </a:p>
                  </a:txBody>
                  <a:tcPr/>
                </a:tc>
                <a:tc>
                  <a:txBody>
                    <a:bodyPr/>
                    <a:lstStyle/>
                    <a:p>
                      <a:pPr algn="r" rtl="1"/>
                      <a:r>
                        <a:rPr lang="ar-SY" sz="2400" b="1" dirty="0" smtClean="0">
                          <a:solidFill>
                            <a:srgbClr val="C00000"/>
                          </a:solidFill>
                        </a:rPr>
                        <a:t>النقل </a:t>
                      </a:r>
                      <a:r>
                        <a:rPr lang="en-US" sz="2400" b="1" dirty="0" smtClean="0">
                          <a:solidFill>
                            <a:srgbClr val="C00000"/>
                          </a:solidFill>
                        </a:rPr>
                        <a:t>.</a:t>
                      </a:r>
                      <a:endParaRPr lang="en-US" sz="2400" b="1" dirty="0">
                        <a:solidFill>
                          <a:srgbClr val="C00000"/>
                        </a:solidFill>
                      </a:endParaRPr>
                    </a:p>
                  </a:txBody>
                  <a:tcPr anchor="ctr"/>
                </a:tc>
              </a:tr>
              <a:tr h="438000">
                <a:tc>
                  <a:txBody>
                    <a:bodyPr/>
                    <a:lstStyle/>
                    <a:p>
                      <a:pPr algn="r" rtl="1"/>
                      <a:r>
                        <a:rPr lang="ar-SY" sz="1600" dirty="0" smtClean="0"/>
                        <a:t>تدريب الفريق على استراتيجيات حل التعارضات .</a:t>
                      </a:r>
                      <a:endParaRPr lang="en-US" sz="16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2400" b="1" dirty="0" smtClean="0">
                          <a:solidFill>
                            <a:srgbClr val="C00000"/>
                          </a:solidFill>
                        </a:rPr>
                        <a:t>تلطيف</a:t>
                      </a:r>
                      <a:r>
                        <a:rPr lang="ar-SY" sz="2400" b="1" baseline="0" dirty="0" smtClean="0">
                          <a:solidFill>
                            <a:srgbClr val="C00000"/>
                          </a:solidFill>
                        </a:rPr>
                        <a:t>.</a:t>
                      </a:r>
                      <a:endParaRPr lang="en-US" sz="2400" b="1" dirty="0" smtClean="0">
                        <a:solidFill>
                          <a:srgbClr val="C00000"/>
                        </a:solidFill>
                      </a:endParaRPr>
                    </a:p>
                  </a:txBody>
                  <a:tcPr anchor="ctr"/>
                </a:tc>
              </a:tr>
              <a:tr h="438000">
                <a:tc>
                  <a:txBody>
                    <a:bodyPr/>
                    <a:lstStyle/>
                    <a:p>
                      <a:pPr algn="r" rtl="1"/>
                      <a:r>
                        <a:rPr lang="ar-SY" sz="1600" dirty="0" smtClean="0"/>
                        <a:t>الطلب من العميل لاستلام جزء من العمل ( بعض الأعمال ) .</a:t>
                      </a:r>
                      <a:endParaRPr lang="en-US" sz="1600" dirty="0"/>
                    </a:p>
                  </a:txBody>
                  <a:tcPr/>
                </a:tc>
                <a:tc>
                  <a:txBody>
                    <a:bodyPr/>
                    <a:lstStyle/>
                    <a:p>
                      <a:pPr algn="r" rtl="1"/>
                      <a:r>
                        <a:rPr lang="ar-SY" sz="2400" dirty="0" smtClean="0">
                          <a:solidFill>
                            <a:srgbClr val="C00000"/>
                          </a:solidFill>
                        </a:rPr>
                        <a:t>النقل </a:t>
                      </a:r>
                      <a:r>
                        <a:rPr lang="en-US" sz="2400" dirty="0" smtClean="0">
                          <a:solidFill>
                            <a:srgbClr val="C00000"/>
                          </a:solidFill>
                        </a:rPr>
                        <a:t> .</a:t>
                      </a:r>
                      <a:endParaRPr lang="en-US" sz="2400" b="1" dirty="0">
                        <a:solidFill>
                          <a:srgbClr val="C00000"/>
                        </a:solidFill>
                      </a:endParaRPr>
                    </a:p>
                  </a:txBody>
                  <a:tcPr anchor="ctr"/>
                </a:tc>
              </a:tr>
              <a:tr h="438000">
                <a:tc>
                  <a:txBody>
                    <a:bodyPr/>
                    <a:lstStyle/>
                    <a:p>
                      <a:pPr algn="r" rtl="1"/>
                      <a:r>
                        <a:rPr lang="ar-SY" sz="1600" dirty="0" smtClean="0"/>
                        <a:t>انشاء نموذج أولي لجزء خطر من الآلية .</a:t>
                      </a:r>
                      <a:endParaRPr lang="en-US" sz="16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2400" b="1" dirty="0" smtClean="0">
                          <a:solidFill>
                            <a:srgbClr val="C00000"/>
                          </a:solidFill>
                        </a:rPr>
                        <a:t>تلطيف.</a:t>
                      </a:r>
                      <a:endParaRPr lang="en-US" sz="2400" b="1" dirty="0" smtClean="0">
                        <a:solidFill>
                          <a:srgbClr val="C00000"/>
                        </a:solidFill>
                      </a:endParaRPr>
                    </a:p>
                  </a:txBody>
                  <a:tcPr anchor="ctr"/>
                </a:tc>
              </a:tr>
            </a:tbl>
          </a:graphicData>
        </a:graphic>
      </p:graphicFrame>
      <p:sp>
        <p:nvSpPr>
          <p:cNvPr id="7" name="Slide Number Placeholder 6"/>
          <p:cNvSpPr>
            <a:spLocks noGrp="1"/>
          </p:cNvSpPr>
          <p:nvPr>
            <p:ph type="sldNum" sz="quarter" idx="12"/>
          </p:nvPr>
        </p:nvSpPr>
        <p:spPr/>
        <p:txBody>
          <a:bodyPr/>
          <a:lstStyle/>
          <a:p>
            <a:pPr>
              <a:defRPr/>
            </a:pPr>
            <a:fld id="{358444A4-8497-4807-B466-F42C6482D78D}" type="slidenum">
              <a:rPr lang="en-US"/>
              <a:pPr>
                <a:defRPr/>
              </a:pPr>
              <a:t>93</a:t>
            </a:fld>
            <a:endParaRPr lang="en-US" dirty="0"/>
          </a:p>
        </p:txBody>
      </p:sp>
    </p:spTree>
    <p:extLst>
      <p:ext uri="{BB962C8B-B14F-4D97-AF65-F5344CB8AC3E}">
        <p14:creationId xmlns:p14="http://schemas.microsoft.com/office/powerpoint/2010/main" val="14068661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Risk Response Strategies – Example</a:t>
            </a:r>
            <a:r>
              <a:rPr lang="ar-SY" dirty="0" smtClean="0"/>
              <a:t/>
            </a:r>
            <a:br>
              <a:rPr lang="ar-SY" dirty="0" smtClean="0"/>
            </a:br>
            <a:r>
              <a:rPr lang="ar-SY" dirty="0" smtClean="0"/>
              <a:t>استراتيجية الاستجابه للمخاطر – مثال </a:t>
            </a:r>
            <a:endParaRPr lang="en-US" dirty="0"/>
          </a:p>
        </p:txBody>
      </p:sp>
      <p:graphicFrame>
        <p:nvGraphicFramePr>
          <p:cNvPr id="5" name="Content Placeholder 4"/>
          <p:cNvGraphicFramePr>
            <a:graphicFrameLocks noGrp="1"/>
          </p:cNvGraphicFramePr>
          <p:nvPr>
            <p:ph sz="half" idx="1"/>
          </p:nvPr>
        </p:nvGraphicFramePr>
        <p:xfrm>
          <a:off x="457200" y="1447800"/>
          <a:ext cx="4038600" cy="5175266"/>
        </p:xfrm>
        <a:graphic>
          <a:graphicData uri="http://schemas.openxmlformats.org/drawingml/2006/table">
            <a:tbl>
              <a:tblPr firstRow="1" bandRow="1">
                <a:tableStyleId>{5940675A-B579-460E-94D1-54222C63F5DA}</a:tableStyleId>
              </a:tblPr>
              <a:tblGrid>
                <a:gridCol w="2743200"/>
                <a:gridCol w="1295400"/>
              </a:tblGrid>
              <a:tr h="809176">
                <a:tc>
                  <a:txBody>
                    <a:bodyPr/>
                    <a:lstStyle/>
                    <a:p>
                      <a:pPr algn="ctr"/>
                      <a:r>
                        <a:rPr lang="en-US" sz="1200" dirty="0" smtClean="0"/>
                        <a:t>Description of strategy </a:t>
                      </a:r>
                      <a:endParaRPr lang="en-US" sz="1200" dirty="0"/>
                    </a:p>
                  </a:txBody>
                  <a:tcPr marT="45714" marB="45714"/>
                </a:tc>
                <a:tc>
                  <a:txBody>
                    <a:bodyPr/>
                    <a:lstStyle/>
                    <a:p>
                      <a:pPr algn="ctr"/>
                      <a:r>
                        <a:rPr lang="en-US" sz="1200" dirty="0" smtClean="0"/>
                        <a:t>Name of risk response strategy</a:t>
                      </a:r>
                      <a:endParaRPr lang="en-US" sz="1200" dirty="0"/>
                    </a:p>
                  </a:txBody>
                  <a:tcPr marT="45714" marB="45714"/>
                </a:tc>
              </a:tr>
              <a:tr h="554606">
                <a:tc>
                  <a:txBody>
                    <a:bodyPr/>
                    <a:lstStyle/>
                    <a:p>
                      <a:r>
                        <a:rPr lang="en-US" sz="1400" dirty="0" smtClean="0"/>
                        <a:t>Remove a work package or activity from the project .</a:t>
                      </a:r>
                      <a:endParaRPr lang="en-US" sz="1400" dirty="0"/>
                    </a:p>
                  </a:txBody>
                  <a:tcPr marT="45714" marB="45714"/>
                </a:tc>
                <a:tc>
                  <a:txBody>
                    <a:bodyPr/>
                    <a:lstStyle/>
                    <a:p>
                      <a:r>
                        <a:rPr lang="en-US" sz="2000" b="1" dirty="0" smtClean="0">
                          <a:solidFill>
                            <a:srgbClr val="C00000"/>
                          </a:solidFill>
                        </a:rPr>
                        <a:t>Avoid .</a:t>
                      </a:r>
                      <a:endParaRPr lang="en-US" sz="2000" b="1" dirty="0">
                        <a:solidFill>
                          <a:srgbClr val="C00000"/>
                        </a:solidFill>
                      </a:endParaRPr>
                    </a:p>
                  </a:txBody>
                  <a:tcPr marT="45714" marB="45714" anchor="ctr"/>
                </a:tc>
              </a:tr>
              <a:tr h="1239709">
                <a:tc>
                  <a:txBody>
                    <a:bodyPr/>
                    <a:lstStyle/>
                    <a:p>
                      <a:r>
                        <a:rPr lang="en-US" sz="1400" dirty="0" smtClean="0"/>
                        <a:t>Assign a team member to visit the seller’s manufacturing facilities frequently to learn about a problem with delivery as early as possible .</a:t>
                      </a:r>
                      <a:endParaRPr lang="en-US" sz="1400" dirty="0"/>
                    </a:p>
                  </a:txBody>
                  <a:tcPr marT="45714" marB="45714"/>
                </a:tc>
                <a:tc>
                  <a:txBody>
                    <a:bodyPr/>
                    <a:lstStyle/>
                    <a:p>
                      <a:r>
                        <a:rPr lang="en-US" sz="2000" b="1" dirty="0" smtClean="0">
                          <a:solidFill>
                            <a:srgbClr val="C00000"/>
                          </a:solidFill>
                        </a:rPr>
                        <a:t>Mitigate of impact</a:t>
                      </a:r>
                      <a:r>
                        <a:rPr lang="ar-SY" sz="2000" b="1" dirty="0" smtClean="0">
                          <a:solidFill>
                            <a:srgbClr val="C00000"/>
                          </a:solidFill>
                        </a:rPr>
                        <a:t>. </a:t>
                      </a:r>
                      <a:endParaRPr lang="en-US" sz="2000" b="1" dirty="0">
                        <a:solidFill>
                          <a:srgbClr val="C00000"/>
                        </a:solidFill>
                      </a:endParaRPr>
                    </a:p>
                  </a:txBody>
                  <a:tcPr marT="45714" marB="45714" anchor="ctr"/>
                </a:tc>
              </a:tr>
              <a:tr h="1011341">
                <a:tc>
                  <a:txBody>
                    <a:bodyPr/>
                    <a:lstStyle/>
                    <a:p>
                      <a:r>
                        <a:rPr lang="en-US" sz="1400" dirty="0" smtClean="0"/>
                        <a:t>Move a work package to a date when a more experienced</a:t>
                      </a:r>
                      <a:r>
                        <a:rPr lang="en-US" sz="1400" baseline="0" dirty="0" smtClean="0"/>
                        <a:t> recourse is available to assigned to the project . </a:t>
                      </a:r>
                      <a:endParaRPr lang="en-US" sz="1400" dirty="0"/>
                    </a:p>
                  </a:txBody>
                  <a:tcPr marT="45714" marB="45714"/>
                </a:tc>
                <a:tc>
                  <a:txBody>
                    <a:bodyPr/>
                    <a:lstStyle/>
                    <a:p>
                      <a:r>
                        <a:rPr lang="en-US" sz="2000" b="1" dirty="0" smtClean="0">
                          <a:solidFill>
                            <a:srgbClr val="C00000"/>
                          </a:solidFill>
                        </a:rPr>
                        <a:t>Exploit . </a:t>
                      </a:r>
                      <a:endParaRPr lang="en-US" sz="2000" b="1" dirty="0">
                        <a:solidFill>
                          <a:srgbClr val="C00000"/>
                        </a:solidFill>
                      </a:endParaRPr>
                    </a:p>
                  </a:txBody>
                  <a:tcPr marT="45714" marB="45714" anchor="ctr"/>
                </a:tc>
              </a:tr>
              <a:tr h="1005812">
                <a:tc>
                  <a:txBody>
                    <a:bodyPr/>
                    <a:lstStyle/>
                    <a:p>
                      <a:r>
                        <a:rPr lang="en-US" sz="1400" dirty="0" smtClean="0"/>
                        <a:t>Begin negotiation</a:t>
                      </a:r>
                      <a:r>
                        <a:rPr lang="en-US" sz="1400" baseline="0" dirty="0" smtClean="0"/>
                        <a:t> for the equipment earlier than planned so as to secure a lower price .</a:t>
                      </a:r>
                      <a:endParaRPr lang="en-US" sz="1400" dirty="0"/>
                    </a:p>
                  </a:txBody>
                  <a:tcPr marT="45714" marB="45714"/>
                </a:tc>
                <a:tc>
                  <a:txBody>
                    <a:bodyPr/>
                    <a:lstStyle/>
                    <a:p>
                      <a:r>
                        <a:rPr lang="en-US" sz="2000" b="1" dirty="0" smtClean="0">
                          <a:solidFill>
                            <a:srgbClr val="C00000"/>
                          </a:solidFill>
                        </a:rPr>
                        <a:t>Enhance the</a:t>
                      </a:r>
                      <a:r>
                        <a:rPr lang="en-US" sz="2000" b="1" baseline="0" dirty="0" smtClean="0">
                          <a:solidFill>
                            <a:srgbClr val="C00000"/>
                          </a:solidFill>
                        </a:rPr>
                        <a:t> Impact .</a:t>
                      </a:r>
                      <a:endParaRPr lang="en-US" sz="2000" b="1" dirty="0">
                        <a:solidFill>
                          <a:srgbClr val="C00000"/>
                        </a:solidFill>
                      </a:endParaRPr>
                    </a:p>
                  </a:txBody>
                  <a:tcPr marT="45714" marB="45714" anchor="ctr"/>
                </a:tc>
              </a:tr>
              <a:tr h="554606">
                <a:tc>
                  <a:txBody>
                    <a:bodyPr/>
                    <a:lstStyle/>
                    <a:p>
                      <a:r>
                        <a:rPr lang="en-US" sz="1400" dirty="0" smtClean="0"/>
                        <a:t>Outsourcing a work package so as to gain an opportunity .</a:t>
                      </a:r>
                      <a:endParaRPr lang="en-US" sz="1400" dirty="0"/>
                    </a:p>
                  </a:txBody>
                  <a:tcPr marT="45714" marB="45714"/>
                </a:tc>
                <a:tc>
                  <a:txBody>
                    <a:bodyPr/>
                    <a:lstStyle/>
                    <a:p>
                      <a:r>
                        <a:rPr lang="en-US" sz="2000" b="1" dirty="0" smtClean="0">
                          <a:solidFill>
                            <a:srgbClr val="C00000"/>
                          </a:solidFill>
                        </a:rPr>
                        <a:t>Share .</a:t>
                      </a:r>
                      <a:endParaRPr lang="en-US" sz="2000" b="1" dirty="0">
                        <a:solidFill>
                          <a:srgbClr val="C00000"/>
                        </a:solidFill>
                      </a:endParaRPr>
                    </a:p>
                  </a:txBody>
                  <a:tcPr marT="45714" marB="45714" anchor="ctr"/>
                </a:tc>
              </a:tr>
            </a:tbl>
          </a:graphicData>
        </a:graphic>
      </p:graphicFrame>
      <p:graphicFrame>
        <p:nvGraphicFramePr>
          <p:cNvPr id="6" name="Content Placeholder 4"/>
          <p:cNvGraphicFramePr>
            <a:graphicFrameLocks/>
          </p:cNvGraphicFramePr>
          <p:nvPr/>
        </p:nvGraphicFramePr>
        <p:xfrm>
          <a:off x="4495800" y="1371600"/>
          <a:ext cx="4038600" cy="5212020"/>
        </p:xfrm>
        <a:graphic>
          <a:graphicData uri="http://schemas.openxmlformats.org/drawingml/2006/table">
            <a:tbl>
              <a:tblPr firstRow="1" bandRow="1">
                <a:tableStyleId>{5940675A-B579-460E-94D1-54222C63F5DA}</a:tableStyleId>
              </a:tblPr>
              <a:tblGrid>
                <a:gridCol w="2743200"/>
                <a:gridCol w="1295400"/>
              </a:tblGrid>
              <a:tr h="914345">
                <a:tc>
                  <a:txBody>
                    <a:bodyPr/>
                    <a:lstStyle/>
                    <a:p>
                      <a:pPr algn="ctr" rtl="1"/>
                      <a:r>
                        <a:rPr lang="ar-SY" sz="1800" dirty="0" smtClean="0"/>
                        <a:t>وصف الاستراتيجية</a:t>
                      </a:r>
                      <a:endParaRPr lang="en-US" sz="1800" dirty="0"/>
                    </a:p>
                  </a:txBody>
                  <a:tcPr marT="45715" marB="45715"/>
                </a:tc>
                <a:tc>
                  <a:txBody>
                    <a:bodyPr/>
                    <a:lstStyle/>
                    <a:p>
                      <a:pPr algn="ctr" rtl="1"/>
                      <a:r>
                        <a:rPr lang="ar-SY" sz="1800" dirty="0" smtClean="0"/>
                        <a:t>اسم استراتيجية</a:t>
                      </a:r>
                      <a:r>
                        <a:rPr lang="ar-SY" sz="1800" baseline="0" dirty="0" smtClean="0"/>
                        <a:t> الاستجابه للحث الخطر</a:t>
                      </a:r>
                      <a:endParaRPr lang="en-US" sz="1800" dirty="0"/>
                    </a:p>
                  </a:txBody>
                  <a:tcPr marT="45715" marB="45715"/>
                </a:tc>
              </a:tr>
              <a:tr h="640039">
                <a:tc>
                  <a:txBody>
                    <a:bodyPr/>
                    <a:lstStyle/>
                    <a:p>
                      <a:pPr algn="r" rtl="1"/>
                      <a:r>
                        <a:rPr lang="ar-SY" sz="1800" dirty="0" smtClean="0"/>
                        <a:t>ازالة حزمة عمل أو نشاط من المشروع .</a:t>
                      </a:r>
                      <a:endParaRPr lang="en-US" sz="1800" dirty="0"/>
                    </a:p>
                  </a:txBody>
                  <a:tcPr marT="45715" marB="45715"/>
                </a:tc>
                <a:tc>
                  <a:txBody>
                    <a:bodyPr/>
                    <a:lstStyle/>
                    <a:p>
                      <a:pPr algn="r" rtl="1"/>
                      <a:r>
                        <a:rPr lang="ar-SY" sz="2400" b="1" dirty="0" smtClean="0">
                          <a:solidFill>
                            <a:srgbClr val="C00000"/>
                          </a:solidFill>
                        </a:rPr>
                        <a:t>تجنب </a:t>
                      </a:r>
                      <a:r>
                        <a:rPr lang="en-US" sz="2400" b="1" dirty="0" smtClean="0">
                          <a:solidFill>
                            <a:srgbClr val="C00000"/>
                          </a:solidFill>
                        </a:rPr>
                        <a:t>.</a:t>
                      </a:r>
                      <a:endParaRPr lang="en-US" sz="2400" b="1" dirty="0">
                        <a:solidFill>
                          <a:srgbClr val="C00000"/>
                        </a:solidFill>
                      </a:endParaRPr>
                    </a:p>
                  </a:txBody>
                  <a:tcPr marT="45715" marB="45715" anchor="ctr"/>
                </a:tc>
              </a:tr>
              <a:tr h="1188650">
                <a:tc>
                  <a:txBody>
                    <a:bodyPr/>
                    <a:lstStyle/>
                    <a:p>
                      <a:pPr algn="r" rtl="1"/>
                      <a:r>
                        <a:rPr lang="ar-SY" sz="1800" dirty="0" smtClean="0"/>
                        <a:t>تعيين عضو من الفريق لزيارة مرافق مصنع البائع ( المقاول ) مرارا للدراسة حول المشاكل المتعلقة بالتسليم أبكر مايمكن .</a:t>
                      </a:r>
                      <a:endParaRPr lang="en-US" sz="1800" dirty="0"/>
                    </a:p>
                  </a:txBody>
                  <a:tcPr marT="45715" marB="45715"/>
                </a:tc>
                <a:tc>
                  <a:txBody>
                    <a:bodyPr/>
                    <a:lstStyle/>
                    <a:p>
                      <a:pPr algn="r" rtl="1"/>
                      <a:r>
                        <a:rPr lang="ar-SY" sz="2400" b="1" dirty="0" smtClean="0">
                          <a:solidFill>
                            <a:srgbClr val="C00000"/>
                          </a:solidFill>
                        </a:rPr>
                        <a:t>تلطيف</a:t>
                      </a:r>
                      <a:r>
                        <a:rPr lang="en-US" sz="2400" b="1" dirty="0" smtClean="0">
                          <a:solidFill>
                            <a:srgbClr val="C00000"/>
                          </a:solidFill>
                        </a:rPr>
                        <a:t>.</a:t>
                      </a:r>
                      <a:endParaRPr lang="en-US" sz="2400" b="1" dirty="0">
                        <a:solidFill>
                          <a:srgbClr val="C00000"/>
                        </a:solidFill>
                      </a:endParaRPr>
                    </a:p>
                  </a:txBody>
                  <a:tcPr marT="45715" marB="45715" anchor="ctr"/>
                </a:tc>
              </a:tr>
              <a:tr h="914345">
                <a:tc>
                  <a:txBody>
                    <a:bodyPr/>
                    <a:lstStyle/>
                    <a:p>
                      <a:pPr algn="r" rtl="1"/>
                      <a:r>
                        <a:rPr lang="ar-SY" sz="1800" dirty="0" smtClean="0"/>
                        <a:t>نقل حزمة عمل الى تاريخ يتوفر عنده مورد اكثر خبرة لتعيينه في المشروع .</a:t>
                      </a:r>
                      <a:endParaRPr lang="en-US" sz="1800" dirty="0"/>
                    </a:p>
                  </a:txBody>
                  <a:tcPr marT="45715" marB="45715"/>
                </a:tc>
                <a:tc>
                  <a:txBody>
                    <a:bodyPr/>
                    <a:lstStyle/>
                    <a:p>
                      <a:pPr algn="r" rtl="1"/>
                      <a:r>
                        <a:rPr lang="ar-SY" sz="2400" b="1" dirty="0" smtClean="0">
                          <a:solidFill>
                            <a:srgbClr val="C00000"/>
                          </a:solidFill>
                        </a:rPr>
                        <a:t>اعتنام الفرصة </a:t>
                      </a:r>
                      <a:r>
                        <a:rPr lang="en-US" sz="2400" b="1" dirty="0" smtClean="0">
                          <a:solidFill>
                            <a:srgbClr val="C00000"/>
                          </a:solidFill>
                        </a:rPr>
                        <a:t>. </a:t>
                      </a:r>
                      <a:endParaRPr lang="en-US" sz="2400" b="1" dirty="0">
                        <a:solidFill>
                          <a:srgbClr val="C00000"/>
                        </a:solidFill>
                      </a:endParaRPr>
                    </a:p>
                  </a:txBody>
                  <a:tcPr marT="45715" marB="45715" anchor="ctr"/>
                </a:tc>
              </a:tr>
              <a:tr h="914345">
                <a:tc>
                  <a:txBody>
                    <a:bodyPr/>
                    <a:lstStyle/>
                    <a:p>
                      <a:pPr algn="r" rtl="1"/>
                      <a:r>
                        <a:rPr lang="ar-SY" sz="1800" dirty="0" smtClean="0"/>
                        <a:t>بدء مفاوضات عن آلية أبكر من التاريخ المخطط لذلك لضمان سعر أقل .</a:t>
                      </a:r>
                      <a:endParaRPr lang="en-US" sz="1800" dirty="0"/>
                    </a:p>
                  </a:txBody>
                  <a:tcPr marT="45715" marB="45715"/>
                </a:tc>
                <a:tc>
                  <a:txBody>
                    <a:bodyPr/>
                    <a:lstStyle/>
                    <a:p>
                      <a:pPr algn="r" rtl="1"/>
                      <a:r>
                        <a:rPr lang="ar-SY" sz="2400" b="1" dirty="0" smtClean="0">
                          <a:solidFill>
                            <a:srgbClr val="C00000"/>
                          </a:solidFill>
                        </a:rPr>
                        <a:t>تعزيز</a:t>
                      </a:r>
                      <a:r>
                        <a:rPr lang="en-US" sz="2400" b="1" baseline="0" dirty="0" smtClean="0">
                          <a:solidFill>
                            <a:srgbClr val="C00000"/>
                          </a:solidFill>
                        </a:rPr>
                        <a:t>.</a:t>
                      </a:r>
                      <a:endParaRPr lang="en-US" sz="2400" b="1" dirty="0">
                        <a:solidFill>
                          <a:srgbClr val="C00000"/>
                        </a:solidFill>
                      </a:endParaRPr>
                    </a:p>
                  </a:txBody>
                  <a:tcPr marT="45715" marB="45715" anchor="ctr"/>
                </a:tc>
              </a:tr>
              <a:tr h="640039">
                <a:tc>
                  <a:txBody>
                    <a:bodyPr/>
                    <a:lstStyle/>
                    <a:p>
                      <a:pPr algn="r" rtl="1"/>
                      <a:r>
                        <a:rPr lang="ar-SY" sz="1800" dirty="0" smtClean="0"/>
                        <a:t>تلزيم حزمة عمل لمقاول خارجي لاغتنام الفرصة .</a:t>
                      </a:r>
                      <a:endParaRPr lang="en-US" sz="1800" dirty="0"/>
                    </a:p>
                  </a:txBody>
                  <a:tcPr marT="45715" marB="45715"/>
                </a:tc>
                <a:tc>
                  <a:txBody>
                    <a:bodyPr/>
                    <a:lstStyle/>
                    <a:p>
                      <a:pPr algn="r" rtl="1"/>
                      <a:r>
                        <a:rPr lang="ar-SY" sz="2400" b="1" dirty="0" smtClean="0">
                          <a:solidFill>
                            <a:srgbClr val="C00000"/>
                          </a:solidFill>
                        </a:rPr>
                        <a:t>التشارك </a:t>
                      </a:r>
                      <a:r>
                        <a:rPr lang="en-US" sz="2400" b="1" dirty="0" smtClean="0">
                          <a:solidFill>
                            <a:srgbClr val="C00000"/>
                          </a:solidFill>
                        </a:rPr>
                        <a:t>.</a:t>
                      </a:r>
                      <a:endParaRPr lang="en-US" sz="2400" b="1" dirty="0">
                        <a:solidFill>
                          <a:srgbClr val="C00000"/>
                        </a:solidFill>
                      </a:endParaRPr>
                    </a:p>
                  </a:txBody>
                  <a:tcPr marT="45715" marB="45715" anchor="ctr"/>
                </a:tc>
              </a:tr>
            </a:tbl>
          </a:graphicData>
        </a:graphic>
      </p:graphicFrame>
      <p:sp>
        <p:nvSpPr>
          <p:cNvPr id="7" name="Slide Number Placeholder 6"/>
          <p:cNvSpPr>
            <a:spLocks noGrp="1"/>
          </p:cNvSpPr>
          <p:nvPr>
            <p:ph type="sldNum" sz="quarter" idx="12"/>
          </p:nvPr>
        </p:nvSpPr>
        <p:spPr/>
        <p:txBody>
          <a:bodyPr/>
          <a:lstStyle/>
          <a:p>
            <a:pPr>
              <a:defRPr/>
            </a:pPr>
            <a:fld id="{75BCB1FF-CA09-4A9D-9FDC-F94E9021C539}" type="slidenum">
              <a:rPr lang="en-US"/>
              <a:pPr>
                <a:defRPr/>
              </a:pPr>
              <a:t>94</a:t>
            </a:fld>
            <a:endParaRPr lang="en-US" dirty="0"/>
          </a:p>
        </p:txBody>
      </p:sp>
    </p:spTree>
    <p:extLst>
      <p:ext uri="{BB962C8B-B14F-4D97-AF65-F5344CB8AC3E}">
        <p14:creationId xmlns:p14="http://schemas.microsoft.com/office/powerpoint/2010/main" val="32948740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Reserves</a:t>
            </a:r>
            <a:r>
              <a:rPr lang="ar-SY" dirty="0" smtClean="0"/>
              <a:t/>
            </a:r>
            <a:br>
              <a:rPr lang="ar-SY" dirty="0" smtClean="0"/>
            </a:br>
            <a:r>
              <a:rPr lang="ar-SY" dirty="0" smtClean="0"/>
              <a:t>الاحتياطيات</a:t>
            </a:r>
            <a:endParaRPr lang="en-US" dirty="0"/>
          </a:p>
        </p:txBody>
      </p:sp>
      <p:sp>
        <p:nvSpPr>
          <p:cNvPr id="3" name="Content Placeholder 2"/>
          <p:cNvSpPr>
            <a:spLocks noGrp="1"/>
          </p:cNvSpPr>
          <p:nvPr>
            <p:ph sz="half" idx="1"/>
          </p:nvPr>
        </p:nvSpPr>
        <p:spPr/>
        <p:txBody>
          <a:bodyPr rtlCol="0">
            <a:normAutofit lnSpcReduction="10000"/>
          </a:bodyPr>
          <a:lstStyle/>
          <a:p>
            <a:pPr marL="285750" lvl="1" eaLnBrk="1" fontAlgn="auto" hangingPunct="1">
              <a:spcAft>
                <a:spcPts val="0"/>
              </a:spcAft>
              <a:buFont typeface="Arial" pitchFamily="34" charset="0"/>
              <a:buChar char="•"/>
              <a:defRPr/>
            </a:pPr>
            <a:r>
              <a:rPr lang="en-US" sz="2000" b="1" dirty="0" smtClean="0">
                <a:solidFill>
                  <a:srgbClr val="C00000"/>
                </a:solidFill>
              </a:rPr>
              <a:t>Reserves  ( Contingency ) :</a:t>
            </a:r>
          </a:p>
          <a:p>
            <a:pPr marL="522288" lvl="2" eaLnBrk="1" fontAlgn="auto" hangingPunct="1">
              <a:spcAft>
                <a:spcPts val="0"/>
              </a:spcAft>
              <a:buFont typeface="Calibri" pitchFamily="34" charset="0"/>
              <a:buChar char="—"/>
              <a:defRPr/>
            </a:pPr>
            <a:r>
              <a:rPr lang="en-US" sz="1800" dirty="0" smtClean="0"/>
              <a:t>You cannot come with costs or schedule without reserves .</a:t>
            </a:r>
          </a:p>
          <a:p>
            <a:pPr marL="522288" lvl="2" eaLnBrk="1" fontAlgn="auto" hangingPunct="1">
              <a:spcAft>
                <a:spcPts val="0"/>
              </a:spcAft>
              <a:buFont typeface="Calibri" pitchFamily="34" charset="0"/>
              <a:buChar char="—"/>
              <a:defRPr/>
            </a:pPr>
            <a:r>
              <a:rPr lang="en-US" sz="1800" dirty="0" smtClean="0"/>
              <a:t>Two types of reserves :</a:t>
            </a:r>
          </a:p>
          <a:p>
            <a:pPr marL="979488" lvl="3" eaLnBrk="1" fontAlgn="auto" hangingPunct="1">
              <a:spcAft>
                <a:spcPts val="0"/>
              </a:spcAft>
              <a:buFont typeface="Arial" pitchFamily="34" charset="0"/>
              <a:buChar char="•"/>
              <a:defRPr/>
            </a:pPr>
            <a:r>
              <a:rPr lang="en-US" sz="1600" b="1" dirty="0" smtClean="0">
                <a:solidFill>
                  <a:srgbClr val="C00000"/>
                </a:solidFill>
              </a:rPr>
              <a:t>Contingency Reserve :</a:t>
            </a:r>
          </a:p>
          <a:p>
            <a:pPr marL="1436688" lvl="4" eaLnBrk="1" fontAlgn="auto" hangingPunct="1">
              <a:spcAft>
                <a:spcPts val="0"/>
              </a:spcAft>
              <a:buFont typeface="Arial" pitchFamily="34" charset="0"/>
              <a:buChar char="•"/>
              <a:defRPr/>
            </a:pPr>
            <a:r>
              <a:rPr lang="en-US" sz="1600" dirty="0" smtClean="0"/>
              <a:t>Account for                      “Known – Unknowns </a:t>
            </a:r>
            <a:r>
              <a:rPr lang="ar-SY" sz="1600" dirty="0" smtClean="0"/>
              <a:t>”</a:t>
            </a:r>
            <a:r>
              <a:rPr lang="en-US" sz="1600" dirty="0" smtClean="0"/>
              <a:t>or “Known “. These are items you identified in risk management . They cover the residual risks in the project .</a:t>
            </a:r>
          </a:p>
          <a:p>
            <a:pPr marL="979488" lvl="3" eaLnBrk="1" fontAlgn="auto" hangingPunct="1">
              <a:spcAft>
                <a:spcPts val="0"/>
              </a:spcAft>
              <a:buFont typeface="Arial" pitchFamily="34" charset="0"/>
              <a:buChar char="•"/>
              <a:defRPr/>
            </a:pPr>
            <a:r>
              <a:rPr lang="en-US" sz="1600" b="1" dirty="0" smtClean="0">
                <a:solidFill>
                  <a:srgbClr val="C00000"/>
                </a:solidFill>
              </a:rPr>
              <a:t>Management Reserve :</a:t>
            </a:r>
          </a:p>
          <a:p>
            <a:pPr marL="1436688" lvl="4" eaLnBrk="1" fontAlgn="auto" hangingPunct="1">
              <a:spcAft>
                <a:spcPts val="0"/>
              </a:spcAft>
              <a:buFont typeface="Arial" pitchFamily="34" charset="0"/>
              <a:buChar char="•"/>
              <a:defRPr/>
            </a:pPr>
            <a:r>
              <a:rPr lang="en-US" sz="1600" dirty="0" smtClean="0"/>
              <a:t>Account for “	 Unknown Unknowns “or “ Unknowns “. Items you did not or could not identified in risk management .</a:t>
            </a:r>
          </a:p>
        </p:txBody>
      </p:sp>
      <p:sp>
        <p:nvSpPr>
          <p:cNvPr id="4" name="Content Placeholder 3"/>
          <p:cNvSpPr>
            <a:spLocks noGrp="1"/>
          </p:cNvSpPr>
          <p:nvPr>
            <p:ph sz="half" idx="2"/>
          </p:nvPr>
        </p:nvSpPr>
        <p:spPr/>
        <p:txBody>
          <a:bodyPr rtlCol="0">
            <a:normAutofit fontScale="92500" lnSpcReduction="10000"/>
          </a:bodyPr>
          <a:lstStyle/>
          <a:p>
            <a:pPr eaLnBrk="1" fontAlgn="auto" hangingPunct="1">
              <a:spcAft>
                <a:spcPts val="0"/>
              </a:spcAft>
              <a:buFont typeface="Arial" pitchFamily="34" charset="0"/>
              <a:buChar char="•"/>
              <a:defRPr/>
            </a:pPr>
            <a:r>
              <a:rPr lang="ar-SY" b="1" dirty="0" smtClean="0">
                <a:solidFill>
                  <a:srgbClr val="C00000"/>
                </a:solidFill>
              </a:rPr>
              <a:t> احتياطيات ( الطوارئ ) :</a:t>
            </a:r>
          </a:p>
          <a:p>
            <a:pPr lvl="1" eaLnBrk="1" fontAlgn="auto" hangingPunct="1">
              <a:spcAft>
                <a:spcPts val="0"/>
              </a:spcAft>
              <a:buFont typeface="Arial" pitchFamily="34" charset="0"/>
              <a:buChar char="–"/>
              <a:defRPr/>
            </a:pPr>
            <a:r>
              <a:rPr lang="ar-SY" dirty="0" smtClean="0"/>
              <a:t>لايمكنك الاتيان بتكاليف أو جدول زمني بدون احتياطيات .</a:t>
            </a:r>
          </a:p>
          <a:p>
            <a:pPr lvl="1" eaLnBrk="1" fontAlgn="auto" hangingPunct="1">
              <a:spcAft>
                <a:spcPts val="0"/>
              </a:spcAft>
              <a:buFont typeface="Arial" pitchFamily="34" charset="0"/>
              <a:buChar char="–"/>
              <a:defRPr/>
            </a:pPr>
            <a:r>
              <a:rPr lang="ar-SY" dirty="0" smtClean="0"/>
              <a:t>هناك نوعان منها :</a:t>
            </a:r>
          </a:p>
          <a:p>
            <a:pPr lvl="2" eaLnBrk="1" fontAlgn="auto" hangingPunct="1">
              <a:spcAft>
                <a:spcPts val="0"/>
              </a:spcAft>
              <a:buFont typeface="Arial" pitchFamily="34" charset="0"/>
              <a:buChar char="•"/>
              <a:defRPr/>
            </a:pPr>
            <a:r>
              <a:rPr lang="ar-SY" b="1" dirty="0" smtClean="0">
                <a:solidFill>
                  <a:srgbClr val="C00000"/>
                </a:solidFill>
              </a:rPr>
              <a:t>احتياطيات الطوارئ :</a:t>
            </a:r>
          </a:p>
          <a:p>
            <a:pPr lvl="3" eaLnBrk="1" fontAlgn="auto" hangingPunct="1">
              <a:spcAft>
                <a:spcPts val="0"/>
              </a:spcAft>
              <a:buFont typeface="Arial" pitchFamily="34" charset="0"/>
              <a:buChar char="–"/>
              <a:defRPr/>
            </a:pPr>
            <a:r>
              <a:rPr lang="ar-SY" dirty="0" smtClean="0"/>
              <a:t>تاخذ بالحساب ” المعلوم – غير المعلوم ” أو ” المعلوم ” . هذه بنود يتم تحديدها في ادارة المخاطر . تغطي المخاطر المتبقية في المشروع .</a:t>
            </a:r>
          </a:p>
          <a:p>
            <a:pPr lvl="2" eaLnBrk="1" fontAlgn="auto" hangingPunct="1">
              <a:spcAft>
                <a:spcPts val="0"/>
              </a:spcAft>
              <a:buFont typeface="Arial" pitchFamily="34" charset="0"/>
              <a:buChar char="•"/>
              <a:defRPr/>
            </a:pPr>
            <a:r>
              <a:rPr lang="ar-SY" b="1" dirty="0" smtClean="0">
                <a:solidFill>
                  <a:srgbClr val="C00000"/>
                </a:solidFill>
              </a:rPr>
              <a:t>احتياطيات الادارة :</a:t>
            </a:r>
          </a:p>
          <a:p>
            <a:pPr lvl="3" eaLnBrk="1" fontAlgn="auto" hangingPunct="1">
              <a:spcAft>
                <a:spcPts val="0"/>
              </a:spcAft>
              <a:buFont typeface="Arial" pitchFamily="34" charset="0"/>
              <a:buChar char="–"/>
              <a:defRPr/>
            </a:pPr>
            <a:r>
              <a:rPr lang="ar-SY" dirty="0" smtClean="0"/>
              <a:t>تاخذ بالحساب ” غيرالمعلوم – غير المعلوم ” أو ” غير المعلوم ” . بنود لم تحددها أو لم تستطع تحديدها في ادارة المخاطر .</a:t>
            </a:r>
            <a:endParaRPr lang="en-US" dirty="0"/>
          </a:p>
        </p:txBody>
      </p:sp>
      <p:sp>
        <p:nvSpPr>
          <p:cNvPr id="5" name="Slide Number Placeholder 4"/>
          <p:cNvSpPr>
            <a:spLocks noGrp="1"/>
          </p:cNvSpPr>
          <p:nvPr>
            <p:ph type="sldNum" sz="quarter" idx="12"/>
          </p:nvPr>
        </p:nvSpPr>
        <p:spPr/>
        <p:txBody>
          <a:bodyPr/>
          <a:lstStyle/>
          <a:p>
            <a:pPr>
              <a:defRPr/>
            </a:pPr>
            <a:fld id="{48099B22-78C6-4146-94E4-EA0018200521}" type="slidenum">
              <a:rPr lang="en-US"/>
              <a:pPr>
                <a:defRPr/>
              </a:pPr>
              <a:t>95</a:t>
            </a:fld>
            <a:endParaRPr lang="en-US" dirty="0"/>
          </a:p>
        </p:txBody>
      </p:sp>
    </p:spTree>
    <p:extLst>
      <p:ext uri="{BB962C8B-B14F-4D97-AF65-F5344CB8AC3E}">
        <p14:creationId xmlns:p14="http://schemas.microsoft.com/office/powerpoint/2010/main" val="851888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1" eaLnBrk="1" fontAlgn="auto" hangingPunct="1">
              <a:spcAft>
                <a:spcPts val="0"/>
              </a:spcAft>
              <a:defRPr/>
            </a:pPr>
            <a:r>
              <a:rPr lang="en-US" dirty="0" smtClean="0"/>
              <a:t>Reserves - Example</a:t>
            </a:r>
            <a:r>
              <a:rPr lang="ar-SY" dirty="0" smtClean="0"/>
              <a:t/>
            </a:r>
            <a:br>
              <a:rPr lang="ar-SY" dirty="0" smtClean="0"/>
            </a:br>
            <a:r>
              <a:rPr lang="ar-SY" dirty="0" smtClean="0"/>
              <a:t>   الاحتياطيات - مثال</a:t>
            </a:r>
            <a:endParaRPr lang="en-US" dirty="0"/>
          </a:p>
        </p:txBody>
      </p:sp>
      <p:graphicFrame>
        <p:nvGraphicFramePr>
          <p:cNvPr id="5" name="Diagram 4"/>
          <p:cNvGraphicFramePr/>
          <p:nvPr/>
        </p:nvGraphicFramePr>
        <p:xfrm>
          <a:off x="0" y="1524000"/>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38400" y="1752600"/>
            <a:ext cx="30480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400" dirty="0"/>
              <a:t>8 – Cost Budget –</a:t>
            </a:r>
            <a:r>
              <a:rPr lang="ar-SY" sz="1400" dirty="0"/>
              <a:t>ميزانية التكلفة </a:t>
            </a:r>
            <a:r>
              <a:rPr lang="en-US" sz="1400" dirty="0"/>
              <a:t> </a:t>
            </a:r>
          </a:p>
        </p:txBody>
      </p:sp>
      <p:sp>
        <p:nvSpPr>
          <p:cNvPr id="7" name="TextBox 6"/>
          <p:cNvSpPr txBox="1"/>
          <p:nvPr/>
        </p:nvSpPr>
        <p:spPr>
          <a:xfrm>
            <a:off x="2438400" y="2286000"/>
            <a:ext cx="30480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dirty="0"/>
              <a:t>7</a:t>
            </a:r>
            <a:r>
              <a:rPr lang="en-US" sz="1400" dirty="0"/>
              <a:t> – Management Reserve – </a:t>
            </a:r>
            <a:r>
              <a:rPr lang="ar-SY" sz="1400" dirty="0"/>
              <a:t>احتياط الادارة </a:t>
            </a:r>
            <a:endParaRPr lang="en-US" sz="1400" dirty="0"/>
          </a:p>
        </p:txBody>
      </p:sp>
      <p:sp>
        <p:nvSpPr>
          <p:cNvPr id="8" name="TextBox 7"/>
          <p:cNvSpPr txBox="1"/>
          <p:nvPr/>
        </p:nvSpPr>
        <p:spPr>
          <a:xfrm>
            <a:off x="2438400" y="2906713"/>
            <a:ext cx="30480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dirty="0"/>
              <a:t>6</a:t>
            </a:r>
            <a:r>
              <a:rPr lang="en-US" sz="1400" dirty="0"/>
              <a:t> – Cost Baseline – </a:t>
            </a:r>
            <a:r>
              <a:rPr lang="ar-SY" sz="1400" dirty="0"/>
              <a:t>خط أساس التكلفة  </a:t>
            </a:r>
            <a:endParaRPr lang="en-US" sz="1400" dirty="0"/>
          </a:p>
        </p:txBody>
      </p:sp>
      <p:sp>
        <p:nvSpPr>
          <p:cNvPr id="9" name="TextBox 8"/>
          <p:cNvSpPr txBox="1"/>
          <p:nvPr/>
        </p:nvSpPr>
        <p:spPr>
          <a:xfrm>
            <a:off x="2438400" y="3516313"/>
            <a:ext cx="30480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dirty="0"/>
              <a:t>5</a:t>
            </a:r>
            <a:r>
              <a:rPr lang="en-US" sz="1400" dirty="0"/>
              <a:t> – Contingency Reserve – </a:t>
            </a:r>
            <a:r>
              <a:rPr lang="ar-SY" sz="1400" dirty="0"/>
              <a:t>احتياط الطوارئ </a:t>
            </a:r>
            <a:endParaRPr lang="en-US" sz="1400" dirty="0"/>
          </a:p>
        </p:txBody>
      </p:sp>
      <p:sp>
        <p:nvSpPr>
          <p:cNvPr id="10" name="TextBox 9"/>
          <p:cNvSpPr txBox="1"/>
          <p:nvPr/>
        </p:nvSpPr>
        <p:spPr>
          <a:xfrm>
            <a:off x="2438400" y="4125913"/>
            <a:ext cx="30480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dirty="0"/>
              <a:t>4</a:t>
            </a:r>
            <a:r>
              <a:rPr lang="en-US" sz="1400" dirty="0"/>
              <a:t> – Project Estimates – </a:t>
            </a:r>
            <a:r>
              <a:rPr lang="ar-SY" sz="1400" dirty="0"/>
              <a:t>تقديرات المشروع </a:t>
            </a:r>
            <a:endParaRPr lang="en-US" sz="1400" dirty="0"/>
          </a:p>
        </p:txBody>
      </p:sp>
      <p:sp>
        <p:nvSpPr>
          <p:cNvPr id="11" name="TextBox 10"/>
          <p:cNvSpPr txBox="1"/>
          <p:nvPr/>
        </p:nvSpPr>
        <p:spPr>
          <a:xfrm>
            <a:off x="152400" y="4721225"/>
            <a:ext cx="38862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dirty="0"/>
              <a:t>3</a:t>
            </a:r>
            <a:r>
              <a:rPr lang="en-US" sz="1400" dirty="0"/>
              <a:t> – Control Account Estimates – </a:t>
            </a:r>
            <a:r>
              <a:rPr lang="ar-SY" sz="1400" dirty="0"/>
              <a:t>تقديرات ضبط الحسابات </a:t>
            </a:r>
            <a:endParaRPr lang="en-US" sz="1400" dirty="0"/>
          </a:p>
        </p:txBody>
      </p:sp>
      <p:sp>
        <p:nvSpPr>
          <p:cNvPr id="12" name="TextBox 11"/>
          <p:cNvSpPr txBox="1"/>
          <p:nvPr/>
        </p:nvSpPr>
        <p:spPr>
          <a:xfrm>
            <a:off x="152400" y="5257800"/>
            <a:ext cx="24384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dirty="0"/>
              <a:t>2</a:t>
            </a:r>
            <a:r>
              <a:rPr lang="en-US" sz="1400" dirty="0"/>
              <a:t> – Work Packages Estimates </a:t>
            </a:r>
            <a:endParaRPr lang="ar-SY" sz="1400" dirty="0"/>
          </a:p>
          <a:p>
            <a:pPr algn="ctr" fontAlgn="auto">
              <a:spcBef>
                <a:spcPts val="0"/>
              </a:spcBef>
              <a:spcAft>
                <a:spcPts val="0"/>
              </a:spcAft>
              <a:defRPr/>
            </a:pPr>
            <a:r>
              <a:rPr lang="ar-SY" sz="1400" dirty="0"/>
              <a:t>تقديرات حزم العمل </a:t>
            </a:r>
            <a:endParaRPr lang="en-US" sz="1400" dirty="0"/>
          </a:p>
        </p:txBody>
      </p:sp>
      <p:sp>
        <p:nvSpPr>
          <p:cNvPr id="13" name="TextBox 12"/>
          <p:cNvSpPr txBox="1"/>
          <p:nvPr/>
        </p:nvSpPr>
        <p:spPr>
          <a:xfrm>
            <a:off x="6629400" y="6105525"/>
            <a:ext cx="24384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dirty="0"/>
              <a:t>1</a:t>
            </a:r>
            <a:r>
              <a:rPr lang="en-US" sz="1400" dirty="0"/>
              <a:t> – Activity Estimates </a:t>
            </a:r>
            <a:endParaRPr lang="ar-SY" sz="1400" dirty="0"/>
          </a:p>
          <a:p>
            <a:pPr algn="ctr" fontAlgn="auto">
              <a:spcBef>
                <a:spcPts val="0"/>
              </a:spcBef>
              <a:spcAft>
                <a:spcPts val="0"/>
              </a:spcAft>
              <a:defRPr/>
            </a:pPr>
            <a:r>
              <a:rPr lang="ar-SY" sz="1400" dirty="0"/>
              <a:t>تقديرات النشاطات </a:t>
            </a:r>
            <a:endParaRPr lang="en-US" sz="1400" dirty="0"/>
          </a:p>
        </p:txBody>
      </p:sp>
      <p:sp>
        <p:nvSpPr>
          <p:cNvPr id="14" name="Slide Number Placeholder 13"/>
          <p:cNvSpPr>
            <a:spLocks noGrp="1"/>
          </p:cNvSpPr>
          <p:nvPr>
            <p:ph type="sldNum" sz="quarter" idx="12"/>
          </p:nvPr>
        </p:nvSpPr>
        <p:spPr/>
        <p:txBody>
          <a:bodyPr/>
          <a:lstStyle/>
          <a:p>
            <a:pPr>
              <a:defRPr/>
            </a:pPr>
            <a:fld id="{52AAC9B6-7F3B-4162-8DBD-BCF56251CF20}" type="slidenum">
              <a:rPr lang="en-US"/>
              <a:pPr>
                <a:defRPr/>
              </a:pPr>
              <a:t>96</a:t>
            </a:fld>
            <a:endParaRPr lang="en-US" dirty="0"/>
          </a:p>
        </p:txBody>
      </p:sp>
    </p:spTree>
    <p:extLst>
      <p:ext uri="{BB962C8B-B14F-4D97-AF65-F5344CB8AC3E}">
        <p14:creationId xmlns:p14="http://schemas.microsoft.com/office/powerpoint/2010/main" val="3140699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Reserves - Example</a:t>
            </a:r>
            <a:r>
              <a:rPr lang="ar-SY" dirty="0" smtClean="0"/>
              <a:t/>
            </a:r>
            <a:br>
              <a:rPr lang="ar-SY" dirty="0" smtClean="0"/>
            </a:br>
            <a:r>
              <a:rPr lang="ar-SY" dirty="0" smtClean="0"/>
              <a:t>   الاحتياطيات - مثال</a:t>
            </a:r>
            <a:endParaRPr lang="en-US" dirty="0"/>
          </a:p>
        </p:txBody>
      </p:sp>
      <p:graphicFrame>
        <p:nvGraphicFramePr>
          <p:cNvPr id="5" name="Content Placeholder 4"/>
          <p:cNvGraphicFramePr>
            <a:graphicFrameLocks noGrp="1"/>
          </p:cNvGraphicFramePr>
          <p:nvPr>
            <p:ph sz="half" idx="1"/>
          </p:nvPr>
        </p:nvGraphicFramePr>
        <p:xfrm>
          <a:off x="457200" y="1390650"/>
          <a:ext cx="4038600" cy="5314950"/>
        </p:xfrm>
        <a:graphic>
          <a:graphicData uri="http://schemas.openxmlformats.org/drawingml/2006/table">
            <a:tbl>
              <a:tblPr firstRow="1" bandRow="1">
                <a:tableStyleId>{5940675A-B579-460E-94D1-54222C63F5DA}</a:tableStyleId>
              </a:tblPr>
              <a:tblGrid>
                <a:gridCol w="2019300"/>
                <a:gridCol w="2019300"/>
              </a:tblGrid>
              <a:tr h="605380">
                <a:tc>
                  <a:txBody>
                    <a:bodyPr/>
                    <a:lstStyle/>
                    <a:p>
                      <a:pPr algn="ctr"/>
                      <a:r>
                        <a:rPr lang="en-US" sz="1400" dirty="0" smtClean="0"/>
                        <a:t>Project Data </a:t>
                      </a:r>
                      <a:endParaRPr lang="en-US" sz="1400" dirty="0"/>
                    </a:p>
                  </a:txBody>
                  <a:tcPr marT="45724" marB="45724"/>
                </a:tc>
                <a:tc>
                  <a:txBody>
                    <a:bodyPr/>
                    <a:lstStyle/>
                    <a:p>
                      <a:pPr algn="ctr"/>
                      <a:r>
                        <a:rPr lang="en-US" sz="1400" dirty="0" smtClean="0"/>
                        <a:t>Cost Contingency reserve calculation </a:t>
                      </a:r>
                      <a:endParaRPr lang="en-US" sz="1400" dirty="0"/>
                    </a:p>
                  </a:txBody>
                  <a:tcPr marT="45724" marB="45724"/>
                </a:tc>
              </a:tr>
              <a:tr h="883997">
                <a:tc>
                  <a:txBody>
                    <a:bodyPr/>
                    <a:lstStyle/>
                    <a:p>
                      <a:r>
                        <a:rPr lang="en-US" sz="1300" dirty="0" smtClean="0"/>
                        <a:t>There is 30 % probability of a delay in the receipt of parts , with</a:t>
                      </a:r>
                      <a:r>
                        <a:rPr lang="en-US" sz="1300" baseline="0" dirty="0" smtClean="0"/>
                        <a:t> cost of $ 9,000 .</a:t>
                      </a:r>
                      <a:r>
                        <a:rPr lang="en-US" sz="1300" dirty="0" smtClean="0"/>
                        <a:t> </a:t>
                      </a:r>
                      <a:endParaRPr lang="en-US" sz="1300" dirty="0"/>
                    </a:p>
                  </a:txBody>
                  <a:tcPr marT="45724" marB="45724"/>
                </a:tc>
                <a:tc>
                  <a:txBody>
                    <a:bodyPr/>
                    <a:lstStyle/>
                    <a:p>
                      <a:r>
                        <a:rPr lang="en-US" sz="1300" dirty="0" smtClean="0"/>
                        <a:t>30 % X $ 9,000</a:t>
                      </a:r>
                      <a:r>
                        <a:rPr lang="en-US" sz="1300" baseline="0" dirty="0" smtClean="0"/>
                        <a:t> = $ 2,700 </a:t>
                      </a:r>
                    </a:p>
                    <a:p>
                      <a:r>
                        <a:rPr lang="en-US" sz="1300" baseline="0" dirty="0" smtClean="0"/>
                        <a:t>Add $ 2,700</a:t>
                      </a:r>
                      <a:endParaRPr lang="en-US" sz="1300" dirty="0"/>
                    </a:p>
                  </a:txBody>
                  <a:tcPr marT="45724" marB="45724"/>
                </a:tc>
              </a:tr>
              <a:tr h="883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There is 20 % probability that parts  will </a:t>
                      </a:r>
                      <a:r>
                        <a:rPr lang="en-US" sz="1300" baseline="0" dirty="0" smtClean="0"/>
                        <a:t>cost of $ 10,000 less than expected  .</a:t>
                      </a:r>
                      <a:r>
                        <a:rPr lang="en-US" sz="1300" dirty="0" smtClean="0"/>
                        <a:t> </a:t>
                      </a:r>
                    </a:p>
                  </a:txBody>
                  <a:tcPr marT="45724" marB="45724"/>
                </a:tc>
                <a:tc>
                  <a:txBody>
                    <a:bodyPr/>
                    <a:lstStyle/>
                    <a:p>
                      <a:r>
                        <a:rPr lang="en-US" sz="1300" dirty="0" smtClean="0"/>
                        <a:t>20 % X $ 10,000</a:t>
                      </a:r>
                      <a:r>
                        <a:rPr lang="en-US" sz="1300" baseline="0" dirty="0" smtClean="0"/>
                        <a:t> = $ 2,000 </a:t>
                      </a:r>
                    </a:p>
                    <a:p>
                      <a:r>
                        <a:rPr lang="en-US" sz="1300" baseline="0" dirty="0" smtClean="0"/>
                        <a:t>Subtract $ 2,000</a:t>
                      </a:r>
                      <a:endParaRPr lang="en-US" sz="1300" dirty="0" smtClean="0"/>
                    </a:p>
                    <a:p>
                      <a:endParaRPr lang="en-US" sz="1300" dirty="0"/>
                    </a:p>
                  </a:txBody>
                  <a:tcPr marT="45724" marB="45724"/>
                </a:tc>
              </a:tr>
              <a:tr h="883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There is 25 % probability that</a:t>
                      </a:r>
                      <a:r>
                        <a:rPr lang="en-US" sz="1300" baseline="0" dirty="0" smtClean="0"/>
                        <a:t> two </a:t>
                      </a:r>
                      <a:r>
                        <a:rPr lang="en-US" sz="1300" dirty="0" smtClean="0"/>
                        <a:t>parts will not fit together when installing  , with</a:t>
                      </a:r>
                      <a:r>
                        <a:rPr lang="en-US" sz="1300" baseline="0" dirty="0" smtClean="0"/>
                        <a:t> extra cost of $ 3,500 .</a:t>
                      </a:r>
                      <a:r>
                        <a:rPr lang="en-US" sz="1300" dirty="0" smtClean="0"/>
                        <a:t> </a:t>
                      </a:r>
                    </a:p>
                  </a:txBody>
                  <a:tcPr marT="45724" marB="45724"/>
                </a:tc>
                <a:tc>
                  <a:txBody>
                    <a:bodyPr/>
                    <a:lstStyle/>
                    <a:p>
                      <a:r>
                        <a:rPr lang="en-US" sz="1300" dirty="0" smtClean="0"/>
                        <a:t>25 % X $ 3,500</a:t>
                      </a:r>
                      <a:r>
                        <a:rPr lang="en-US" sz="1300" baseline="0" dirty="0" smtClean="0"/>
                        <a:t> = $ $875 </a:t>
                      </a:r>
                    </a:p>
                    <a:p>
                      <a:r>
                        <a:rPr lang="en-US" sz="1300" baseline="0" dirty="0" smtClean="0"/>
                        <a:t>Add $ 875</a:t>
                      </a:r>
                      <a:endParaRPr lang="en-US" sz="1300" dirty="0" smtClean="0"/>
                    </a:p>
                    <a:p>
                      <a:endParaRPr lang="en-US" sz="1300" dirty="0"/>
                    </a:p>
                  </a:txBody>
                  <a:tcPr marT="45724" marB="45724"/>
                </a:tc>
              </a:tr>
              <a:tr h="883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There is 30 % that the manufacturing may be simple than expected , with</a:t>
                      </a:r>
                      <a:r>
                        <a:rPr lang="en-US" sz="1300" baseline="0" dirty="0" smtClean="0"/>
                        <a:t> saving of $ 2,500 .</a:t>
                      </a:r>
                      <a:r>
                        <a:rPr lang="en-US" sz="1300" dirty="0" smtClean="0"/>
                        <a:t> </a:t>
                      </a:r>
                    </a:p>
                  </a:txBody>
                  <a:tcPr marT="45724" marB="45724"/>
                </a:tc>
                <a:tc>
                  <a:txBody>
                    <a:bodyPr/>
                    <a:lstStyle/>
                    <a:p>
                      <a:r>
                        <a:rPr lang="en-US" sz="1300" dirty="0" smtClean="0"/>
                        <a:t>30 % X $ 2,500</a:t>
                      </a:r>
                      <a:r>
                        <a:rPr lang="en-US" sz="1300" baseline="0" dirty="0" smtClean="0"/>
                        <a:t> = $ 2,000 </a:t>
                      </a:r>
                    </a:p>
                    <a:p>
                      <a:r>
                        <a:rPr lang="en-US" sz="1300" baseline="0" dirty="0" smtClean="0"/>
                        <a:t>Subtract $ 750</a:t>
                      </a:r>
                      <a:endParaRPr lang="en-US" sz="1300" dirty="0" smtClean="0"/>
                    </a:p>
                    <a:p>
                      <a:endParaRPr lang="en-US" sz="1300" dirty="0"/>
                    </a:p>
                  </a:txBody>
                  <a:tcPr marT="45724" marB="45724"/>
                </a:tc>
              </a:tr>
              <a:tr h="68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There is 5 % probability of a design defects, with</a:t>
                      </a:r>
                      <a:r>
                        <a:rPr lang="en-US" sz="1300" baseline="0" dirty="0" smtClean="0"/>
                        <a:t> cost of $ 5,000 for rework  .</a:t>
                      </a:r>
                      <a:r>
                        <a:rPr lang="en-US" sz="1300" dirty="0" smtClean="0"/>
                        <a:t> </a:t>
                      </a:r>
                    </a:p>
                  </a:txBody>
                  <a:tcPr marT="45724" marB="45724"/>
                </a:tc>
                <a:tc>
                  <a:txBody>
                    <a:bodyPr/>
                    <a:lstStyle/>
                    <a:p>
                      <a:r>
                        <a:rPr lang="en-US" sz="1300" dirty="0" smtClean="0"/>
                        <a:t>5 % X $ 5,000</a:t>
                      </a:r>
                      <a:r>
                        <a:rPr lang="en-US" sz="1300" baseline="0" dirty="0" smtClean="0"/>
                        <a:t> = $ $250 </a:t>
                      </a:r>
                    </a:p>
                    <a:p>
                      <a:r>
                        <a:rPr lang="en-US" sz="1300" baseline="0" dirty="0" smtClean="0"/>
                        <a:t>Add $ 2500</a:t>
                      </a:r>
                      <a:endParaRPr lang="en-US" sz="1300" dirty="0" smtClean="0"/>
                    </a:p>
                    <a:p>
                      <a:endParaRPr lang="en-US" sz="1300" dirty="0"/>
                    </a:p>
                  </a:txBody>
                  <a:tcPr marT="45724" marB="45724"/>
                </a:tc>
              </a:tr>
              <a:tr h="487722">
                <a:tc>
                  <a:txBody>
                    <a:bodyPr/>
                    <a:lstStyle/>
                    <a:p>
                      <a:r>
                        <a:rPr lang="en-US" sz="1300" dirty="0" smtClean="0"/>
                        <a:t>Total Costs Contingency Reserve </a:t>
                      </a:r>
                      <a:endParaRPr lang="en-US" sz="1300" dirty="0"/>
                    </a:p>
                  </a:txBody>
                  <a:tcPr marT="45724" marB="45724"/>
                </a:tc>
                <a:tc>
                  <a:txBody>
                    <a:bodyPr/>
                    <a:lstStyle/>
                    <a:p>
                      <a:r>
                        <a:rPr lang="en-US" sz="1300" dirty="0" smtClean="0"/>
                        <a:t>$ 1,075 </a:t>
                      </a:r>
                      <a:endParaRPr lang="en-US" sz="1300" dirty="0"/>
                    </a:p>
                  </a:txBody>
                  <a:tcPr marT="45724" marB="45724"/>
                </a:tc>
              </a:tr>
            </a:tbl>
          </a:graphicData>
        </a:graphic>
      </p:graphicFrame>
      <p:graphicFrame>
        <p:nvGraphicFramePr>
          <p:cNvPr id="6" name="Content Placeholder 4"/>
          <p:cNvGraphicFramePr>
            <a:graphicFrameLocks/>
          </p:cNvGraphicFramePr>
          <p:nvPr/>
        </p:nvGraphicFramePr>
        <p:xfrm>
          <a:off x="4724400" y="1441450"/>
          <a:ext cx="4038600" cy="5277012"/>
        </p:xfrm>
        <a:graphic>
          <a:graphicData uri="http://schemas.openxmlformats.org/drawingml/2006/table">
            <a:tbl>
              <a:tblPr firstRow="1" bandRow="1">
                <a:tableStyleId>{5940675A-B579-460E-94D1-54222C63F5DA}</a:tableStyleId>
              </a:tblPr>
              <a:tblGrid>
                <a:gridCol w="2019300"/>
                <a:gridCol w="2019300"/>
              </a:tblGrid>
              <a:tr h="579093">
                <a:tc>
                  <a:txBody>
                    <a:bodyPr/>
                    <a:lstStyle/>
                    <a:p>
                      <a:pPr algn="ctr" rtl="1"/>
                      <a:r>
                        <a:rPr lang="ar-SY" sz="1600" dirty="0" smtClean="0"/>
                        <a:t>بيانات المشروع </a:t>
                      </a:r>
                      <a:endParaRPr lang="en-US" sz="1600" b="1" dirty="0"/>
                    </a:p>
                  </a:txBody>
                  <a:tcPr marT="45716" marB="45716"/>
                </a:tc>
                <a:tc>
                  <a:txBody>
                    <a:bodyPr/>
                    <a:lstStyle/>
                    <a:p>
                      <a:pPr algn="ctr" rtl="1"/>
                      <a:r>
                        <a:rPr lang="ar-SY" sz="1600" dirty="0" smtClean="0"/>
                        <a:t>حساب احتياطيات الطوارئ للتكلفة </a:t>
                      </a:r>
                      <a:endParaRPr lang="en-US" sz="1600" b="1" dirty="0"/>
                    </a:p>
                  </a:txBody>
                  <a:tcPr marT="45716" marB="45716"/>
                </a:tc>
              </a:tr>
              <a:tr h="731487">
                <a:tc>
                  <a:txBody>
                    <a:bodyPr/>
                    <a:lstStyle/>
                    <a:p>
                      <a:pPr algn="r" rtl="1"/>
                      <a:r>
                        <a:rPr lang="ar-SY" sz="1400" dirty="0" smtClean="0"/>
                        <a:t>هناك احتمال مقداره 30% للتاخير في استلام القطع و ذلك سيكلف 9,000$ .</a:t>
                      </a:r>
                      <a:endParaRPr lang="en-US" sz="1400" b="1" dirty="0"/>
                    </a:p>
                  </a:txBody>
                  <a:tcPr marT="45716" marB="45716"/>
                </a:tc>
                <a:tc>
                  <a:txBody>
                    <a:bodyPr/>
                    <a:lstStyle/>
                    <a:p>
                      <a:pPr algn="r" rtl="1"/>
                      <a:r>
                        <a:rPr lang="en-US" sz="1400" dirty="0" smtClean="0"/>
                        <a:t>30 % X $ 9,000</a:t>
                      </a:r>
                      <a:r>
                        <a:rPr lang="en-US" sz="1400" baseline="0" dirty="0" smtClean="0"/>
                        <a:t> = $ 2,700 </a:t>
                      </a:r>
                    </a:p>
                    <a:p>
                      <a:pPr algn="r" rtl="1"/>
                      <a:r>
                        <a:rPr lang="ar-SY" sz="1400" baseline="0" dirty="0" smtClean="0"/>
                        <a:t>اضافة </a:t>
                      </a:r>
                      <a:r>
                        <a:rPr lang="en-US" sz="1400" baseline="0" dirty="0" smtClean="0"/>
                        <a:t>$ 2,700</a:t>
                      </a:r>
                      <a:endParaRPr lang="en-US" sz="1400" b="1" dirty="0"/>
                    </a:p>
                  </a:txBody>
                  <a:tcPr marT="45716" marB="45716"/>
                </a:tc>
              </a:tr>
              <a:tr h="944838">
                <a:tc>
                  <a:txBody>
                    <a:bodyPr/>
                    <a:lstStyle/>
                    <a:p>
                      <a:pPr algn="r" rtl="1"/>
                      <a:r>
                        <a:rPr lang="ar-SY" sz="1400" dirty="0" smtClean="0"/>
                        <a:t>هناك احتمال مقداره 20% أن تلك  القطع  سوف</a:t>
                      </a:r>
                      <a:r>
                        <a:rPr lang="ar-SY" sz="1400" baseline="0" dirty="0" smtClean="0"/>
                        <a:t> تكلف </a:t>
                      </a:r>
                      <a:r>
                        <a:rPr lang="ar-SY" sz="1400" dirty="0" smtClean="0"/>
                        <a:t>مبتغ 10,000$  اقل من المتوقع .</a:t>
                      </a:r>
                      <a:endParaRPr lang="en-US" sz="1400" b="1" dirty="0"/>
                    </a:p>
                  </a:txBody>
                  <a:tcPr marT="45716" marB="45716"/>
                </a:tc>
                <a:tc>
                  <a:txBody>
                    <a:bodyPr/>
                    <a:lstStyle/>
                    <a:p>
                      <a:pPr algn="r" rtl="1"/>
                      <a:r>
                        <a:rPr lang="en-US" sz="1400" dirty="0" smtClean="0"/>
                        <a:t>20 % X $ 10,000</a:t>
                      </a:r>
                      <a:r>
                        <a:rPr lang="en-US" sz="1400" baseline="0" dirty="0" smtClean="0"/>
                        <a:t> = $ 2,000 </a:t>
                      </a:r>
                    </a:p>
                    <a:p>
                      <a:pPr algn="r" rtl="1"/>
                      <a:r>
                        <a:rPr lang="ar-SY" sz="1400" baseline="0" dirty="0" smtClean="0"/>
                        <a:t>طرح </a:t>
                      </a:r>
                      <a:r>
                        <a:rPr lang="en-US" sz="1400" baseline="0" dirty="0" smtClean="0"/>
                        <a:t>$ 2,000</a:t>
                      </a:r>
                      <a:endParaRPr lang="en-US" sz="1400" dirty="0" smtClean="0"/>
                    </a:p>
                    <a:p>
                      <a:pPr algn="r" rtl="1"/>
                      <a:endParaRPr lang="en-US" sz="1400" b="1" dirty="0"/>
                    </a:p>
                  </a:txBody>
                  <a:tcPr marT="45716" marB="45716"/>
                </a:tc>
              </a:tr>
              <a:tr h="9448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400" dirty="0" smtClean="0"/>
                        <a:t>هناك احتمال مقداره 25% أن تكون قطعتان غير متوافقتين عند التركيب , مع تكلفة اضافية 3,000$</a:t>
                      </a:r>
                      <a:r>
                        <a:rPr lang="ar-SY" sz="1400" baseline="0" dirty="0" smtClean="0"/>
                        <a:t> .</a:t>
                      </a:r>
                      <a:endParaRPr lang="en-US" sz="1400" b="1" dirty="0" smtClean="0"/>
                    </a:p>
                  </a:txBody>
                  <a:tcPr marT="45716" marB="45716"/>
                </a:tc>
                <a:tc>
                  <a:txBody>
                    <a:bodyPr/>
                    <a:lstStyle/>
                    <a:p>
                      <a:pPr algn="r" rtl="1"/>
                      <a:r>
                        <a:rPr lang="en-US" sz="1400" dirty="0" smtClean="0"/>
                        <a:t>25 % X $ 3,500</a:t>
                      </a:r>
                      <a:r>
                        <a:rPr lang="en-US" sz="1400" baseline="0" dirty="0" smtClean="0"/>
                        <a:t> = $ $875 </a:t>
                      </a:r>
                    </a:p>
                    <a:p>
                      <a:pPr algn="r" rtl="1"/>
                      <a:r>
                        <a:rPr lang="ar-SY" sz="1400" baseline="0" dirty="0" smtClean="0"/>
                        <a:t>اضافة </a:t>
                      </a:r>
                      <a:r>
                        <a:rPr lang="en-US" sz="1400" baseline="0" dirty="0" smtClean="0"/>
                        <a:t>$ 875</a:t>
                      </a:r>
                      <a:endParaRPr lang="en-US" sz="1400" dirty="0" smtClean="0"/>
                    </a:p>
                    <a:p>
                      <a:pPr algn="r" rtl="1"/>
                      <a:endParaRPr lang="en-US" sz="1400" b="1" dirty="0"/>
                    </a:p>
                  </a:txBody>
                  <a:tcPr marT="45716" marB="45716"/>
                </a:tc>
              </a:tr>
              <a:tr h="73148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400" dirty="0" smtClean="0"/>
                        <a:t>هناك احتمال مقداره 30% أن يكون التصنيع أسهل مما كان متوقعا , ذلك سيوفر 2,500$ .</a:t>
                      </a:r>
                      <a:endParaRPr lang="en-US" sz="1400" b="1" dirty="0" smtClean="0"/>
                    </a:p>
                  </a:txBody>
                  <a:tcPr marT="45716" marB="45716"/>
                </a:tc>
                <a:tc>
                  <a:txBody>
                    <a:bodyPr/>
                    <a:lstStyle/>
                    <a:p>
                      <a:pPr algn="r" rtl="1"/>
                      <a:r>
                        <a:rPr lang="en-US" sz="1400" dirty="0" smtClean="0"/>
                        <a:t>30 % X $ 2,500</a:t>
                      </a:r>
                      <a:r>
                        <a:rPr lang="en-US" sz="1400" baseline="0" dirty="0" smtClean="0"/>
                        <a:t> = $ 2,000 </a:t>
                      </a:r>
                    </a:p>
                    <a:p>
                      <a:pPr algn="r" rtl="1"/>
                      <a:r>
                        <a:rPr lang="ar-SY" sz="1400" baseline="0" dirty="0" smtClean="0"/>
                        <a:t>طرح </a:t>
                      </a:r>
                      <a:r>
                        <a:rPr lang="en-US" sz="1400" baseline="0" dirty="0" smtClean="0"/>
                        <a:t>$ 750</a:t>
                      </a:r>
                      <a:endParaRPr lang="en-US" sz="1400" dirty="0" smtClean="0"/>
                    </a:p>
                    <a:p>
                      <a:pPr algn="r" rtl="1"/>
                      <a:endParaRPr lang="en-US" sz="1400" b="1" dirty="0"/>
                    </a:p>
                  </a:txBody>
                  <a:tcPr marT="45716" marB="45716"/>
                </a:tc>
              </a:tr>
              <a:tr h="73148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400" dirty="0" smtClean="0"/>
                        <a:t>هناك احتمال مقداره</a:t>
                      </a:r>
                      <a:r>
                        <a:rPr lang="ar-SY" sz="1400" baseline="0" dirty="0" smtClean="0"/>
                        <a:t> 5% لوجود عيوب في التصاميم , مع تكلفة 5,000$ لاعادة العمل .</a:t>
                      </a:r>
                      <a:endParaRPr lang="en-US" sz="1400" b="1" dirty="0" smtClean="0"/>
                    </a:p>
                  </a:txBody>
                  <a:tcPr marT="45716" marB="45716"/>
                </a:tc>
                <a:tc>
                  <a:txBody>
                    <a:bodyPr/>
                    <a:lstStyle/>
                    <a:p>
                      <a:pPr algn="r" rtl="1"/>
                      <a:r>
                        <a:rPr lang="en-US" sz="1400" dirty="0" smtClean="0"/>
                        <a:t>5 % X $ 5,000</a:t>
                      </a:r>
                      <a:r>
                        <a:rPr lang="en-US" sz="1400" baseline="0" dirty="0" smtClean="0"/>
                        <a:t> = $ $250 </a:t>
                      </a:r>
                    </a:p>
                    <a:p>
                      <a:pPr algn="r" rtl="1"/>
                      <a:r>
                        <a:rPr lang="ar-SY" sz="1400" baseline="0" dirty="0" smtClean="0"/>
                        <a:t>اضافة </a:t>
                      </a:r>
                      <a:r>
                        <a:rPr lang="en-US" sz="1400" baseline="0" dirty="0" smtClean="0"/>
                        <a:t>$ 2500</a:t>
                      </a:r>
                      <a:endParaRPr lang="en-US" sz="1400" dirty="0" smtClean="0"/>
                    </a:p>
                    <a:p>
                      <a:pPr algn="r" rtl="1"/>
                      <a:endParaRPr lang="en-US" sz="1400" b="1" dirty="0"/>
                    </a:p>
                  </a:txBody>
                  <a:tcPr marT="45716" marB="45716"/>
                </a:tc>
              </a:tr>
              <a:tr h="613620">
                <a:tc>
                  <a:txBody>
                    <a:bodyPr/>
                    <a:lstStyle/>
                    <a:p>
                      <a:pPr algn="r" rtl="1"/>
                      <a:r>
                        <a:rPr lang="ar-SY" sz="1400" dirty="0" smtClean="0"/>
                        <a:t>مجموع احتياطيات الطوارئ للتكلفة .</a:t>
                      </a:r>
                      <a:endParaRPr lang="en-US" sz="1400" b="1" dirty="0"/>
                    </a:p>
                  </a:txBody>
                  <a:tcPr marT="45716" marB="45716"/>
                </a:tc>
                <a:tc>
                  <a:txBody>
                    <a:bodyPr/>
                    <a:lstStyle/>
                    <a:p>
                      <a:pPr algn="r" rtl="1"/>
                      <a:r>
                        <a:rPr lang="en-US" sz="1400" dirty="0" smtClean="0"/>
                        <a:t>$ 1,075 </a:t>
                      </a:r>
                      <a:endParaRPr lang="en-US" sz="1400" b="1" dirty="0"/>
                    </a:p>
                  </a:txBody>
                  <a:tcPr marT="45716" marB="45716"/>
                </a:tc>
              </a:tr>
            </a:tbl>
          </a:graphicData>
        </a:graphic>
      </p:graphicFrame>
      <p:sp>
        <p:nvSpPr>
          <p:cNvPr id="7" name="Slide Number Placeholder 6"/>
          <p:cNvSpPr>
            <a:spLocks noGrp="1"/>
          </p:cNvSpPr>
          <p:nvPr>
            <p:ph type="sldNum" sz="quarter" idx="12"/>
          </p:nvPr>
        </p:nvSpPr>
        <p:spPr/>
        <p:txBody>
          <a:bodyPr/>
          <a:lstStyle/>
          <a:p>
            <a:pPr>
              <a:defRPr/>
            </a:pPr>
            <a:fld id="{DDC05695-1A30-4D95-9241-8378178F34B2}" type="slidenum">
              <a:rPr lang="en-US"/>
              <a:pPr>
                <a:defRPr/>
              </a:pPr>
              <a:t>97</a:t>
            </a:fld>
            <a:endParaRPr lang="en-US" dirty="0"/>
          </a:p>
        </p:txBody>
      </p:sp>
    </p:spTree>
    <p:extLst>
      <p:ext uri="{BB962C8B-B14F-4D97-AF65-F5344CB8AC3E}">
        <p14:creationId xmlns:p14="http://schemas.microsoft.com/office/powerpoint/2010/main" val="39992252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685800" y="2130425"/>
            <a:ext cx="7772400" cy="2974975"/>
          </a:xfrm>
        </p:spPr>
        <p:txBody>
          <a:bodyPr rtlCol="0">
            <a:normAutofit fontScale="90000"/>
          </a:bodyPr>
          <a:lstStyle/>
          <a:p>
            <a:pPr eaLnBrk="1" fontAlgn="auto" hangingPunct="1">
              <a:spcAft>
                <a:spcPts val="0"/>
              </a:spcAft>
              <a:defRPr/>
            </a:pPr>
            <a:r>
              <a:rPr lang="en-US" sz="11500" b="1" dirty="0" smtClean="0">
                <a:solidFill>
                  <a:srgbClr val="002060"/>
                </a:solidFill>
              </a:rPr>
              <a:t>Questions?</a:t>
            </a:r>
            <a:br>
              <a:rPr lang="en-US" sz="11500" b="1" dirty="0" smtClean="0">
                <a:solidFill>
                  <a:srgbClr val="002060"/>
                </a:solidFill>
              </a:rPr>
            </a:br>
            <a:r>
              <a:rPr lang="ar-SA" sz="11500" b="1" dirty="0" smtClean="0">
                <a:solidFill>
                  <a:srgbClr val="002060"/>
                </a:solidFill>
              </a:rPr>
              <a:t>؟</a:t>
            </a:r>
            <a:r>
              <a:rPr lang="en-US" sz="11500" b="1" dirty="0" smtClean="0">
                <a:solidFill>
                  <a:srgbClr val="002060"/>
                </a:solidFill>
              </a:rPr>
              <a:t> </a:t>
            </a:r>
            <a:r>
              <a:rPr lang="ar-SA" sz="11500" b="1" dirty="0" smtClean="0">
                <a:solidFill>
                  <a:srgbClr val="002060"/>
                </a:solidFill>
              </a:rPr>
              <a:t> الأسئلة</a:t>
            </a:r>
            <a:endParaRPr lang="ar-SA" dirty="0"/>
          </a:p>
        </p:txBody>
      </p:sp>
      <p:sp>
        <p:nvSpPr>
          <p:cNvPr id="3" name="Slide Number Placeholder 2"/>
          <p:cNvSpPr>
            <a:spLocks noGrp="1"/>
          </p:cNvSpPr>
          <p:nvPr>
            <p:ph type="sldNum" sz="quarter" idx="12"/>
          </p:nvPr>
        </p:nvSpPr>
        <p:spPr/>
        <p:txBody>
          <a:bodyPr/>
          <a:lstStyle/>
          <a:p>
            <a:pPr>
              <a:defRPr/>
            </a:pPr>
            <a:fld id="{831ABB6D-5B18-47E4-ABA9-70757BE1A499}" type="slidenum">
              <a:rPr lang="en-US"/>
              <a:pPr>
                <a:defRPr/>
              </a:pPr>
              <a:t>98</a:t>
            </a:fld>
            <a:endParaRPr lang="en-US" dirty="0"/>
          </a:p>
        </p:txBody>
      </p:sp>
    </p:spTree>
    <p:extLst>
      <p:ext uri="{BB962C8B-B14F-4D97-AF65-F5344CB8AC3E}">
        <p14:creationId xmlns:p14="http://schemas.microsoft.com/office/powerpoint/2010/main" val="374778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8744</Words>
  <Application>Microsoft Office PowerPoint</Application>
  <PresentationFormat>On-screen Show (4:3)</PresentationFormat>
  <Paragraphs>1076</Paragraphs>
  <Slides>98</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4" baseType="lpstr">
      <vt:lpstr>Arial</vt:lpstr>
      <vt:lpstr>Calibri</vt:lpstr>
      <vt:lpstr>Tahoma</vt:lpstr>
      <vt:lpstr>Times New Roman</vt:lpstr>
      <vt:lpstr>Office Theme</vt:lpstr>
      <vt:lpstr>ClipArt</vt:lpstr>
      <vt:lpstr>PowerPoint Presentation</vt:lpstr>
      <vt:lpstr>مواضيع القسم  Section Topics </vt:lpstr>
      <vt:lpstr>نظرة عامة حول إدارة المخاطر  Risk Management Overview </vt:lpstr>
      <vt:lpstr>نظرة عامة حول إدارة المخاطر  Risk Management Overview </vt:lpstr>
      <vt:lpstr>إدارة مخاطر المشروع   Project Risk Management </vt:lpstr>
      <vt:lpstr>إدارة مخاطر المشروع   Project Risk Management </vt:lpstr>
      <vt:lpstr>إدارة مخاطر المشروع   Project Risk Management </vt:lpstr>
      <vt:lpstr>التخطيط لإدارة المخاطر  Plan Risk Management </vt:lpstr>
      <vt:lpstr>التخطيط لإدارة المخاطر  Plan Risk Management </vt:lpstr>
      <vt:lpstr>خطة إدارة المخاطر   The Risk Management Plan</vt:lpstr>
      <vt:lpstr>خطة إدارة المخاطر   The Risk Management Plan</vt:lpstr>
      <vt:lpstr>هيكل تجزئة المخاطر  Risk Breakdown Structure </vt:lpstr>
      <vt:lpstr>هيكل تجزئة المخاطر  Risk Breakdown Structure </vt:lpstr>
      <vt:lpstr>فئات المخاطر  Categories of Risk </vt:lpstr>
      <vt:lpstr>تحديد المخاطر  Identify Risks </vt:lpstr>
      <vt:lpstr>تحديد المخاطر  Identify Risks </vt:lpstr>
      <vt:lpstr>تقنيات جمع المعلومات عن المخاطر   Risk Information Gathering Techniques</vt:lpstr>
      <vt:lpstr>العصف الذهني ودلفي   Brainstorming and Delphi </vt:lpstr>
      <vt:lpstr>العصف الذهني ودلفي   Brainstorming and Delphi </vt:lpstr>
      <vt:lpstr>تطوير تقنية دلفي   Delphi Technique </vt:lpstr>
      <vt:lpstr>تحليل السبب الجذري (RCA) وإجراء المقابلات الخبراء   Root Cause Analysis (RCA) and Expert Interviewing </vt:lpstr>
      <vt:lpstr>تحليل السبب الجذري (RCA) وإجراء المقابلات الخبراء   Root Cause Analysis (RCA) and Expert Interviewing </vt:lpstr>
      <vt:lpstr>تحليل السبب الجذري (RCA) وإجراء المقابلات الخبراء   Root Cause Analysis (RCA) and Expert Interviewing </vt:lpstr>
      <vt:lpstr>تحليل مواطن القوة , الضعف , الفرص , والتهديدات  SWOT Analysis </vt:lpstr>
      <vt:lpstr>سجل المخاطر  The Risk Register </vt:lpstr>
      <vt:lpstr>سجل المخاطر  The Risk Register </vt:lpstr>
      <vt:lpstr>إجراء التحليل النوعي للمخاطر   Perform Qualitative Risk Analysis</vt:lpstr>
      <vt:lpstr>إجراء التحليل النوعي للمخاطر   Perform Qualitative Risk Analysis</vt:lpstr>
      <vt:lpstr>إجراء التحليل النوعي للمخاطر   Perform Qualitative Risk Analysis</vt:lpstr>
      <vt:lpstr>مصفوفة التقييم النوعي للمخاطر  Qualitative Risk Assessment Matrix </vt:lpstr>
      <vt:lpstr>تحديثات وثائق المشروع   Project Documents Updates</vt:lpstr>
      <vt:lpstr>تحديثات وثائق المشروع   Project Documents Updates</vt:lpstr>
      <vt:lpstr>إجراء التحليل الكمي للمخاطر  Perform Quantitative Risk Analysis </vt:lpstr>
      <vt:lpstr>إجراء التحليل الكمي للمخاطر  Perform Quantitative Risk Analysis </vt:lpstr>
      <vt:lpstr>تحليل الحساسية  sensitivity analysis </vt:lpstr>
      <vt:lpstr>طرق تحليل آثار الفشل  ( Failure Modes Effects Analysis (FMEA </vt:lpstr>
      <vt:lpstr>طرق تحليل آثار الفشل  ( Failure Modes Effects Analysis (FMEA </vt:lpstr>
      <vt:lpstr>طرق تحليل آثار الفشل  ( Failure Modes Effects Analysis (FMEA </vt:lpstr>
      <vt:lpstr>طرق تحليل آثار الفشل  ( Failure Modes Effects Analysis (FMEA </vt:lpstr>
      <vt:lpstr>القيمة المتوقعة / القيمة النقدية المتوقعة  Expected Value/ Expected Monetary Value </vt:lpstr>
      <vt:lpstr>القيمة المتوقعة / القيمة النقدية المتوقعة  Expected Value/ Expected Monetary Value </vt:lpstr>
      <vt:lpstr>تحليل مونت كارلو   Monte Carlo Analysis</vt:lpstr>
      <vt:lpstr>تحليل مونت كارلو   Monte Carlo Analysis</vt:lpstr>
      <vt:lpstr>تحليل شجرة القرار  Decision Tree Analysis </vt:lpstr>
      <vt:lpstr>تحليل شجرة القرار  Decision Tree Analysis </vt:lpstr>
      <vt:lpstr>تحديثات وثائق المشروع </vt:lpstr>
      <vt:lpstr>خطة الإستجابة للمخاطر  Plan Risk Responses </vt:lpstr>
      <vt:lpstr>خطة الإستجابة للمخاطر  Plan Risk Responses </vt:lpstr>
      <vt:lpstr>PowerPoint Presentation</vt:lpstr>
      <vt:lpstr>أمثلة عن استراتيجيات الإستجابة للمخاطر - المخاطر السلبية - التهديدات Examples of Risk Strategies – Negative Risks </vt:lpstr>
      <vt:lpstr>أمثلة استراتيجيات المخاطر - المخاطر الإيجابية ( الفرص ) Examples of Risk Strategies – Positive Risks </vt:lpstr>
      <vt:lpstr>خطط الطوارئ  Contingency Plans</vt:lpstr>
      <vt:lpstr>المخاطر المتبقية والثانوية   Residual and Secondary Risks </vt:lpstr>
      <vt:lpstr>المخاطر المتبقية والثانوية   Residual and Secondary Risks </vt:lpstr>
      <vt:lpstr>إحتياطيات الطوارئ واحتياطي الإدارة  Contingency and Management Reserve</vt:lpstr>
      <vt:lpstr>تحديثات سجل المخاطر  Risk Register Updates </vt:lpstr>
      <vt:lpstr>تحديثات سجل المخاطر  Risk Register Updates </vt:lpstr>
      <vt:lpstr>تحديثات سجل المخاطر  Risk Register Updates </vt:lpstr>
      <vt:lpstr>ضبط المخاطر  Control Risks </vt:lpstr>
      <vt:lpstr>ضبط المخاطر  Control Risks </vt:lpstr>
      <vt:lpstr>مراجعات وتفتيش المخاطر  Risk Audits and Reviews </vt:lpstr>
      <vt:lpstr>مراجعات وتفتيش المخاطر  Risk Audits and Reviews </vt:lpstr>
      <vt:lpstr>مراجعات وتفتيش المخاطر  Risk Audits and Reviews </vt:lpstr>
      <vt:lpstr>أدوات إضافية للمخاطر  Additional Risk Tools </vt:lpstr>
      <vt:lpstr>الحلول  Workarounds </vt:lpstr>
      <vt:lpstr>ملخص  In Summary </vt:lpstr>
      <vt:lpstr>Risk Event الحدث الخطر</vt:lpstr>
      <vt:lpstr>Why Do We Have Risks In Projects لماذا لدينا مخاطر في المشروع</vt:lpstr>
      <vt:lpstr>Benefits of Risk Management فوائد ادارة المخاطر</vt:lpstr>
      <vt:lpstr>Uncertainty عدم التيقن  </vt:lpstr>
      <vt:lpstr>Risk Tolerances and Thresholds السماحيات والعتبات </vt:lpstr>
      <vt:lpstr>Risk Categories أصناف ( فئات ) المخاطر </vt:lpstr>
      <vt:lpstr>Risk Categories أصناف ( فئات ) المخاطر </vt:lpstr>
      <vt:lpstr>Risk Categories أصناف ( فئات ) المخاطر </vt:lpstr>
      <vt:lpstr>Examples of Risks -  Project Management Perspective أمثلة عن مخاطر المشروع – من وجهة نظر ادارة المشاريع</vt:lpstr>
      <vt:lpstr>Types of Risks – Another Way انواع المخاطر – طريقة أخرى </vt:lpstr>
      <vt:lpstr>Risk Categories - Risk Identification  أنواع المخاطر – تحديد المخاطر</vt:lpstr>
      <vt:lpstr>Types of risks – Corporate Business management Perspective أنواع المخاطر – وجهة نظر ادارة الأعمال للشركة</vt:lpstr>
      <vt:lpstr>Insurable Risks – Pure Risks المخاطر القابلة للتأمين – المخاطر المجردة</vt:lpstr>
      <vt:lpstr>Assumptions analysis   تحليل الافتراضات </vt:lpstr>
      <vt:lpstr>Prioritized Risks المخاطر مرتبة الدرجة </vt:lpstr>
      <vt:lpstr>Probability Analysis – Some basics الاحتمالات – بعض الأساسيات</vt:lpstr>
      <vt:lpstr>Probability Analysis – Some basics الاحتمالات – مثال </vt:lpstr>
      <vt:lpstr>Probability  الاحتمال </vt:lpstr>
      <vt:lpstr>Expected Monetary Value analysis تحليل القيمة المالية المتوقعة </vt:lpstr>
      <vt:lpstr>Quantitative Risk Analysis Modeling Techniques -  Tools &amp; Techniques of Quantitative Risk Analysis  نمذجة التحليل النوعي للمخاطر –  أدوات وتقنيات التحليل النوعي للمخاطر </vt:lpstr>
      <vt:lpstr>Decision Tree Analysis تحليل شجرة القرار </vt:lpstr>
      <vt:lpstr>Decision Tree Analysis  تحليل شجرة القرار </vt:lpstr>
      <vt:lpstr>Quantitative Risk Analysis Modeling Techniques -  Tools &amp; Techniques of Quantitative Risk Analysis  نمذجة التحليل الكمي للمخاطر –  أدوات وتقنيات التحليل النوعي للمخاطر </vt:lpstr>
      <vt:lpstr>Decision Tree Analysis – Example تحليل شجرة القرار – مثال  </vt:lpstr>
      <vt:lpstr>Decision Tree Analysis – Example تحليل شجرة القرار – مثال </vt:lpstr>
      <vt:lpstr>Quantified Risks المخاطر المقاسة كميا</vt:lpstr>
      <vt:lpstr>Risk Response Strategies – Example استراتيجية الاستجابه للمخاطر – مثال </vt:lpstr>
      <vt:lpstr>Risk Response Strategies – Example استراتيجية الاستجابه للمخاطر – مثال </vt:lpstr>
      <vt:lpstr>Reserves الاحتياطيات</vt:lpstr>
      <vt:lpstr>Reserves - Example    الاحتياطيات - مثال</vt:lpstr>
      <vt:lpstr>Reserves - Example    الاحتياطيات - مثال</vt:lpstr>
      <vt:lpstr>Questions? ؟  الأسئلة</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11: إدارة مخاطر المشروع</dc:title>
  <dc:creator>Eng.Yassin</dc:creator>
  <cp:lastModifiedBy>m.yassin alnafi</cp:lastModifiedBy>
  <cp:revision>61</cp:revision>
  <dcterms:created xsi:type="dcterms:W3CDTF">2013-08-26T10:03:41Z</dcterms:created>
  <dcterms:modified xsi:type="dcterms:W3CDTF">2014-12-18T14:33:10Z</dcterms:modified>
</cp:coreProperties>
</file>