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25/03/1434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25/03/1434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88640"/>
            <a:ext cx="8299648" cy="1643442"/>
          </a:xfrm>
        </p:spPr>
        <p:txBody>
          <a:bodyPr>
            <a:normAutofit fontScale="90000"/>
          </a:bodyPr>
          <a:lstStyle/>
          <a:p>
            <a:pPr algn="ctr"/>
            <a:r>
              <a:rPr lang="ar-SA" b="1" dirty="0" smtClean="0">
                <a:effectLst/>
              </a:rPr>
              <a:t/>
            </a:r>
            <a:br>
              <a:rPr lang="ar-SA" b="1" dirty="0" smtClean="0">
                <a:effectLst/>
              </a:rPr>
            </a:br>
            <a:r>
              <a:rPr lang="ar-SA" b="1" dirty="0">
                <a:effectLst/>
              </a:rPr>
              <a:t/>
            </a:r>
            <a:br>
              <a:rPr lang="ar-SA" b="1" dirty="0">
                <a:effectLst/>
              </a:rPr>
            </a:br>
            <a:r>
              <a:rPr lang="ar-SA" b="1" dirty="0" smtClean="0">
                <a:effectLst/>
              </a:rPr>
              <a:t/>
            </a:r>
            <a:br>
              <a:rPr lang="ar-SA" b="1" dirty="0" smtClean="0">
                <a:effectLst/>
              </a:rPr>
            </a:br>
            <a:r>
              <a:rPr lang="ar-SA" b="1" dirty="0">
                <a:effectLst/>
              </a:rPr>
              <a:t/>
            </a:r>
            <a:br>
              <a:rPr lang="ar-SA" b="1" dirty="0">
                <a:effectLst/>
              </a:rPr>
            </a:br>
            <a:r>
              <a:rPr lang="ar-SA" b="1" dirty="0" smtClean="0">
                <a:effectLst/>
              </a:rPr>
              <a:t>المجتمع المدني</a:t>
            </a:r>
            <a:endParaRPr lang="ar-SA" dirty="0"/>
          </a:p>
        </p:txBody>
      </p:sp>
      <p:sp>
        <p:nvSpPr>
          <p:cNvPr id="3" name="عنوان فرعي 2"/>
          <p:cNvSpPr>
            <a:spLocks noGrp="1"/>
          </p:cNvSpPr>
          <p:nvPr>
            <p:ph type="subTitle" idx="1"/>
          </p:nvPr>
        </p:nvSpPr>
        <p:spPr>
          <a:xfrm>
            <a:off x="0" y="1850064"/>
            <a:ext cx="9144000" cy="5007936"/>
          </a:xfrm>
        </p:spPr>
        <p:txBody>
          <a:bodyPr/>
          <a:lstStyle/>
          <a:p>
            <a:pPr algn="ctr"/>
            <a:endParaRPr lang="ar-SA"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43608" y="1844824"/>
            <a:ext cx="8100392" cy="50131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7872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115616" y="116632"/>
            <a:ext cx="7920880" cy="6624736"/>
          </a:xfrm>
        </p:spPr>
        <p:txBody>
          <a:bodyPr/>
          <a:lstStyle/>
          <a:p>
            <a:pPr marL="541782" lvl="0" indent="-514350" algn="just">
              <a:buFont typeface="+mj-lt"/>
              <a:buAutoNum type="arabicPeriod" startAt="5"/>
            </a:pPr>
            <a:r>
              <a:rPr lang="ar-EG" dirty="0"/>
              <a:t>إبداء ردود الفعل والتعبير عن سبل التفاعل والمواجهة بما يكفل المصلحة العامة.</a:t>
            </a:r>
            <a:endParaRPr lang="en-US" dirty="0"/>
          </a:p>
          <a:p>
            <a:pPr marL="541782" lvl="0" indent="-514350" algn="just">
              <a:buFont typeface="+mj-lt"/>
              <a:buAutoNum type="arabicPeriod" startAt="5"/>
            </a:pPr>
            <a:r>
              <a:rPr lang="ar-EG" dirty="0"/>
              <a:t>تعميق الحوار وانفتاحه لرسم سياسة عامة حيال موضوع محدد.</a:t>
            </a:r>
            <a:endParaRPr lang="en-US" dirty="0"/>
          </a:p>
          <a:p>
            <a:pPr marL="541782" lvl="0" indent="-514350" algn="just">
              <a:buFont typeface="+mj-lt"/>
              <a:buAutoNum type="arabicPeriod" startAt="5"/>
            </a:pPr>
            <a:r>
              <a:rPr lang="ar-EG" dirty="0"/>
              <a:t>الوصول إلى تبني إحدى السياسات المطروحة عبر الاحتكام إلى الرأي العام , إما بالاقتراع العام أو بواسطة الهيئات صاحبة التفويض (البرلمان, مجلس المحافظة, المجلس البلدي).</a:t>
            </a:r>
            <a:endParaRPr lang="en-US" dirty="0"/>
          </a:p>
          <a:p>
            <a:pPr marL="541782" lvl="0" indent="-514350" algn="just">
              <a:buFont typeface="+mj-lt"/>
              <a:buAutoNum type="arabicPeriod" startAt="5"/>
            </a:pPr>
            <a:r>
              <a:rPr lang="ar-EG" dirty="0"/>
              <a:t>التزام السلطة الإجرائية المعنية بهذه السياسات وترجمتها عبر خطط تنفيذية ومشاريع وإجراءات وتدابير.</a:t>
            </a:r>
            <a:endParaRPr lang="en-US" dirty="0"/>
          </a:p>
          <a:p>
            <a:pPr marL="541782" lvl="0" indent="-514350" algn="just">
              <a:buFont typeface="+mj-lt"/>
              <a:buAutoNum type="arabicPeriod" startAt="5"/>
            </a:pPr>
            <a:r>
              <a:rPr lang="ar-EG" dirty="0"/>
              <a:t>مراقبة مدى التزام السلطات الإجرائية بالسياسات المقررة ومحاسبتها بنزع الثقة منها أو بتجديد الثقة بها, وهذه مسئولية المجالس المنتخبة.</a:t>
            </a:r>
            <a:endParaRPr lang="en-US" dirty="0"/>
          </a:p>
          <a:p>
            <a:pPr algn="just"/>
            <a:endParaRPr lang="ar-SA" dirty="0"/>
          </a:p>
        </p:txBody>
      </p:sp>
    </p:spTree>
    <p:extLst>
      <p:ext uri="{BB962C8B-B14F-4D97-AF65-F5344CB8AC3E}">
        <p14:creationId xmlns="" xmlns:p14="http://schemas.microsoft.com/office/powerpoint/2010/main" val="216937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0"/>
            <a:ext cx="7992888" cy="6858000"/>
          </a:xfrm>
        </p:spPr>
        <p:txBody>
          <a:bodyPr>
            <a:normAutofit/>
          </a:bodyPr>
          <a:lstStyle/>
          <a:p>
            <a:pPr lvl="0" algn="r"/>
            <a:r>
              <a:rPr lang="ar-SA" b="1" u="sng" dirty="0" smtClean="0"/>
              <a:t>ت</a:t>
            </a:r>
            <a:r>
              <a:rPr lang="ar-EG" b="1" u="sng" dirty="0" smtClean="0"/>
              <a:t>عريف </a:t>
            </a:r>
            <a:r>
              <a:rPr lang="ar-EG" b="1" u="sng" dirty="0"/>
              <a:t>المجتمع المدني, وأهمية البناء المؤسسي في توجهات المستقبل:</a:t>
            </a:r>
            <a:endParaRPr lang="en-US" dirty="0"/>
          </a:p>
          <a:p>
            <a:pPr algn="r"/>
            <a:r>
              <a:rPr lang="en-US" dirty="0">
                <a:sym typeface="AGA Arabesque"/>
              </a:rPr>
              <a:t></a:t>
            </a:r>
            <a:r>
              <a:rPr lang="ar-EG" b="1" u="sng" dirty="0"/>
              <a:t>أولاً : تعريف المجتمع المدني:</a:t>
            </a:r>
            <a:endParaRPr lang="en-US" dirty="0"/>
          </a:p>
          <a:p>
            <a:pPr algn="just"/>
            <a:r>
              <a:rPr lang="ar-EG" dirty="0"/>
              <a:t>  إن المجتمع المدني هو مجتمع المواطنين , والإحساس العام الذي انطلق منه مفهوم المجتمع المدني , أن المواطن هو صاحب المصلحة الرئيسية في تنظيم مؤسسات المجتمع , والمواطن هو الذي قام بخلق هذه المؤسسات سواء كانت في الدولة أم في الحكومة أم في القطاعين العام والخاص . فالمواطن يحاول ترسيخ بعض القيم في المجتمع مثل العدالة والمساواة وسيادة القانون وحرية الرأي والنزاهة والأمانة والصدق, وترسيخ المعنى الشامل لدولة المواطن.  </a:t>
            </a:r>
            <a:endParaRPr lang="en-US" dirty="0"/>
          </a:p>
          <a:p>
            <a:pPr algn="r"/>
            <a:r>
              <a:rPr lang="ar-EG" dirty="0"/>
              <a:t> المجتمع المدني يمثل إحدى وسائل تعميق المشاركة الديمقراطية في الحياة السياسية والاقتصادية والاجتماعية بجميع أبعادها . ولذلك فإن أهمية هذا المجتمع تكمن في الحاجة لاستكمال الديمقراطية الشعبية التقليدية بأشكال تطوعية أخرى وبناء مؤسسات تطوعية التي هي أبرز نتاج المجتمع المدني.</a:t>
            </a:r>
            <a:endParaRPr lang="ar-SA" dirty="0"/>
          </a:p>
        </p:txBody>
      </p:sp>
    </p:spTree>
    <p:extLst>
      <p:ext uri="{BB962C8B-B14F-4D97-AF65-F5344CB8AC3E}">
        <p14:creationId xmlns="" xmlns:p14="http://schemas.microsoft.com/office/powerpoint/2010/main" val="152691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0"/>
            <a:ext cx="7992888" cy="6858000"/>
          </a:xfrm>
        </p:spPr>
        <p:txBody>
          <a:bodyPr>
            <a:normAutofit fontScale="92500"/>
          </a:bodyPr>
          <a:lstStyle/>
          <a:p>
            <a:pPr algn="r"/>
            <a:r>
              <a:rPr lang="ar-EG" b="1" u="sng" dirty="0"/>
              <a:t>ثانياً : خصائص المجتمع المدني:</a:t>
            </a:r>
            <a:endParaRPr lang="en-US" dirty="0"/>
          </a:p>
          <a:p>
            <a:pPr algn="r"/>
            <a:r>
              <a:rPr lang="ar-EG" dirty="0"/>
              <a:t>   إن الأساس هو المواطن , والدعوة إلى إعادة الدور إلى المواطنين تؤكد خصائص المجتمع المدني التي يمكن تحديدها بالآتي</a:t>
            </a:r>
            <a:r>
              <a:rPr lang="ar-EG" dirty="0" smtClean="0"/>
              <a:t>:</a:t>
            </a:r>
            <a:endParaRPr lang="ar-SA" dirty="0" smtClean="0"/>
          </a:p>
          <a:p>
            <a:pPr marL="541782" lvl="0" indent="-514350" algn="just">
              <a:buFont typeface="+mj-lt"/>
              <a:buAutoNum type="arabicPeriod"/>
            </a:pPr>
            <a:r>
              <a:rPr lang="ar-EG" dirty="0"/>
              <a:t>المشاركة الواسعة من قبل المواطنين  في جميع الأمور المتعلقة بحياتهم من خلال إقامة المنظمات التطوعية والأهلية غير الربحية في جميع نواحي حياة </a:t>
            </a:r>
            <a:r>
              <a:rPr lang="ar-EG" dirty="0" err="1"/>
              <a:t>المجتمع.فإن</a:t>
            </a:r>
            <a:r>
              <a:rPr lang="ar-EG" dirty="0"/>
              <a:t> المجتمع المدني يعمق مفهوم ثالث لا يستهدف الربح وهو غير الحكومي.</a:t>
            </a:r>
            <a:endParaRPr lang="en-US" dirty="0"/>
          </a:p>
          <a:p>
            <a:pPr marL="541782" lvl="0" indent="-514350" algn="just">
              <a:buFont typeface="+mj-lt"/>
              <a:buAutoNum type="arabicPeriod"/>
            </a:pPr>
            <a:r>
              <a:rPr lang="ar-EG" dirty="0"/>
              <a:t> تأكيد دور المؤسسات التطوعية الأهلية للمشاركة الواسعة للمواطنين, وحق المواطن في تشكيلها والانضمام لها والانفصال عنها دون أي عوائق.</a:t>
            </a:r>
            <a:endParaRPr lang="en-US" dirty="0"/>
          </a:p>
          <a:p>
            <a:pPr marL="541782" lvl="0" indent="-514350" algn="just">
              <a:buFont typeface="+mj-lt"/>
              <a:buAutoNum type="arabicPeriod"/>
            </a:pPr>
            <a:r>
              <a:rPr lang="ar-EG" dirty="0"/>
              <a:t>الديمقراطية وشمولها وممارستها بحيث لا يصل من يحتل منصب القرار وموقعه إلا من خلال مشاركة المواطن في انتخابه بحرية دون تدخل أو تأثير.</a:t>
            </a:r>
            <a:endParaRPr lang="en-US" dirty="0"/>
          </a:p>
          <a:p>
            <a:pPr marL="541782" lvl="0" indent="-514350" algn="just">
              <a:buFont typeface="+mj-lt"/>
              <a:buAutoNum type="arabicPeriod"/>
            </a:pPr>
            <a:r>
              <a:rPr lang="ar-EG" dirty="0"/>
              <a:t>تأكيد مبادئ حقوق الإنسان: بما في ذلك من مساواة , فالمواطنون سواسية أمام القانون, بالإضافة إلى العدالة بين الأفراد وكل الفئات.</a:t>
            </a:r>
            <a:endParaRPr lang="en-US" dirty="0"/>
          </a:p>
          <a:p>
            <a:pPr marL="541782" lvl="0" indent="-514350" algn="just">
              <a:buFont typeface="+mj-lt"/>
              <a:buAutoNum type="arabicPeriod"/>
            </a:pPr>
            <a:r>
              <a:rPr lang="ar-EG" dirty="0"/>
              <a:t>تأكيد مفهوم التسامح والتعددية: بحيث يعمل المجتمع على ترسيخ ثقافة الحوار, وتبدو الوسطية التي دعا إليها الإسلام هي أساس التسامح.</a:t>
            </a:r>
            <a:endParaRPr lang="en-US" dirty="0"/>
          </a:p>
          <a:p>
            <a:pPr marL="541782" lvl="0" indent="-514350" algn="just">
              <a:buFont typeface="+mj-lt"/>
              <a:buAutoNum type="arabicPeriod"/>
            </a:pPr>
            <a:r>
              <a:rPr lang="ar-EG" dirty="0"/>
              <a:t>تأكيد مفهوم الكرامة الإنسانية .</a:t>
            </a:r>
            <a:endParaRPr lang="en-US" dirty="0"/>
          </a:p>
          <a:p>
            <a:pPr marL="541782" indent="-514350" algn="just">
              <a:buFont typeface="+mj-lt"/>
              <a:buAutoNum type="arabicPeriod"/>
            </a:pPr>
            <a:endParaRPr lang="en-US" dirty="0"/>
          </a:p>
        </p:txBody>
      </p:sp>
    </p:spTree>
    <p:extLst>
      <p:ext uri="{BB962C8B-B14F-4D97-AF65-F5344CB8AC3E}">
        <p14:creationId xmlns="" xmlns:p14="http://schemas.microsoft.com/office/powerpoint/2010/main" val="21370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0"/>
            <a:ext cx="8100392" cy="6858000"/>
          </a:xfrm>
        </p:spPr>
        <p:txBody>
          <a:bodyPr/>
          <a:lstStyle/>
          <a:p>
            <a:pPr marL="541782" lvl="0" indent="-514350" algn="just">
              <a:buFont typeface="+mj-lt"/>
              <a:buAutoNum type="arabicPeriod" startAt="7"/>
            </a:pPr>
            <a:r>
              <a:rPr lang="ar-SA" dirty="0" smtClean="0"/>
              <a:t> </a:t>
            </a:r>
            <a:r>
              <a:rPr lang="ar-EG" dirty="0"/>
              <a:t>تعزيز الانتماء المجتمعي : وذلك بتعزيز حقوق الإنسان وصيانتها.</a:t>
            </a:r>
            <a:endParaRPr lang="en-US" dirty="0"/>
          </a:p>
          <a:p>
            <a:pPr marL="541782" lvl="0" indent="-514350" algn="just">
              <a:buFont typeface="+mj-lt"/>
              <a:buAutoNum type="arabicPeriod" startAt="7"/>
            </a:pPr>
            <a:r>
              <a:rPr lang="ar-EG" dirty="0"/>
              <a:t>تأكيد مفهوم حكم القانون والمؤسسات: فليس هناك من هو خارج على القانون, فالكل سواء أمام القانون.</a:t>
            </a:r>
            <a:endParaRPr lang="en-US" dirty="0"/>
          </a:p>
          <a:p>
            <a:pPr marL="541782" lvl="0" indent="-514350" algn="just">
              <a:buFont typeface="+mj-lt"/>
              <a:buAutoNum type="arabicPeriod" startAt="7"/>
            </a:pPr>
            <a:r>
              <a:rPr lang="ar-EG" dirty="0"/>
              <a:t>تأكيد مفهوم دور الدولة في تحقيق الرفاه الاجتماعي  للجميع كبار وصغار, رجال ونساء. وتعمل على تحقيق حاجات المواطنين الأساسية والعناية به في مرضه وشيخوخته , أو عند الحاجه إلى رعاية متخصصة.</a:t>
            </a:r>
            <a:endParaRPr lang="en-US" dirty="0"/>
          </a:p>
          <a:p>
            <a:pPr marL="541782" lvl="0" indent="-514350" algn="just">
              <a:buFont typeface="+mj-lt"/>
              <a:buAutoNum type="arabicPeriod" startAt="7"/>
            </a:pPr>
            <a:r>
              <a:rPr lang="ar-EG" dirty="0"/>
              <a:t>شمولية واستدامة التنمية المجتمعية , التي تعامل الجميع في الدولة بالتساوي وبشكل دائم, وتولي أهمية قصوى للفئات الهشة والفقيرة والمحرومة.</a:t>
            </a:r>
            <a:endParaRPr lang="en-US" dirty="0"/>
          </a:p>
          <a:p>
            <a:pPr marL="541782" lvl="0" indent="-514350" algn="just">
              <a:buFont typeface="+mj-lt"/>
              <a:buAutoNum type="arabicPeriod" startAt="7"/>
            </a:pPr>
            <a:r>
              <a:rPr lang="ar-EG" dirty="0"/>
              <a:t>تأكيد أن فرص التقاء الشعوب لتحقيق السلام العادل والمساواة والعولمة, التي يتساوى فيها الناس جميعاً من المطالب الرئيسية لمجتمع العولمة, الذي هو في نهاية المطاف الهدف الرئيسي للمجتمع المدني.</a:t>
            </a:r>
            <a:endParaRPr lang="en-US" dirty="0"/>
          </a:p>
          <a:p>
            <a:pPr marL="541782" indent="-514350" algn="just">
              <a:buFont typeface="+mj-lt"/>
              <a:buAutoNum type="arabicPeriod" startAt="7"/>
            </a:pPr>
            <a:endParaRPr lang="ar-SA" dirty="0"/>
          </a:p>
        </p:txBody>
      </p:sp>
    </p:spTree>
    <p:extLst>
      <p:ext uri="{BB962C8B-B14F-4D97-AF65-F5344CB8AC3E}">
        <p14:creationId xmlns="" xmlns:p14="http://schemas.microsoft.com/office/powerpoint/2010/main" val="1708077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0"/>
            <a:ext cx="8100392" cy="6858000"/>
          </a:xfrm>
        </p:spPr>
        <p:txBody>
          <a:bodyPr/>
          <a:lstStyle/>
          <a:p>
            <a:pPr algn="r"/>
            <a:r>
              <a:rPr lang="en-US" dirty="0">
                <a:sym typeface="AGA Arabesque"/>
              </a:rPr>
              <a:t></a:t>
            </a:r>
            <a:r>
              <a:rPr lang="ar-EG" b="1" u="sng" dirty="0"/>
              <a:t>ثالثاً : البناء المؤسسي للمنظمات الأهلية في توجهات المستقبل:</a:t>
            </a:r>
            <a:endParaRPr lang="en-US" dirty="0"/>
          </a:p>
          <a:p>
            <a:pPr algn="r"/>
            <a:r>
              <a:rPr lang="ar-EG" dirty="0"/>
              <a:t>ينطلق البناء المؤسسي للمنظمات الأهلية في توجهات المستقبل من مفهومين رئيسيين هما :التطوع والعمل غير الربحي. وهذا البناء محكوم بالقواعد الآتية:</a:t>
            </a:r>
            <a:endParaRPr lang="en-US" dirty="0"/>
          </a:p>
          <a:p>
            <a:pPr marL="541782" lvl="0" indent="-514350" algn="r">
              <a:buFont typeface="+mj-lt"/>
              <a:buAutoNum type="arabicPeriod"/>
            </a:pPr>
            <a:r>
              <a:rPr lang="ar-EG" dirty="0"/>
              <a:t>المواطن هو الهدف, وهو الوسيلة في بناء المؤسسات التي تقوم بخدمة المجتمع .</a:t>
            </a:r>
            <a:endParaRPr lang="en-US" dirty="0"/>
          </a:p>
          <a:p>
            <a:pPr marL="541782" lvl="0" indent="-514350" algn="r">
              <a:buFont typeface="+mj-lt"/>
              <a:buAutoNum type="arabicPeriod"/>
            </a:pPr>
            <a:r>
              <a:rPr lang="ar-EG" dirty="0"/>
              <a:t>هذه المؤسسات أكثر ارتباطاً بالمفاهيم الإنسانية والزمالة في تعاملها مع المواطن .</a:t>
            </a:r>
            <a:endParaRPr lang="en-US" dirty="0"/>
          </a:p>
          <a:p>
            <a:pPr marL="541782" lvl="0" indent="-514350" algn="r">
              <a:buFont typeface="+mj-lt"/>
              <a:buAutoNum type="arabicPeriod"/>
            </a:pPr>
            <a:r>
              <a:rPr lang="ar-EG" dirty="0"/>
              <a:t>المجموعات المهمشة من الفقراء والمعوقين وذوي الحاجات الخاصة هم أساس عمل هذه المنظمات , ولا يتوقف عملها على هذا الحد بل يمتد إلى احتياجات المجتمع من أمور ثقافية وحضارية والبيئة الترفيهية .</a:t>
            </a:r>
            <a:endParaRPr lang="en-US" dirty="0"/>
          </a:p>
          <a:p>
            <a:pPr marL="541782" lvl="0" indent="-514350" algn="r">
              <a:buFont typeface="+mj-lt"/>
              <a:buAutoNum type="arabicPeriod"/>
            </a:pPr>
            <a:r>
              <a:rPr lang="ar-EG" dirty="0"/>
              <a:t>أطر عمل مؤسسات المجتمع المدني تشمل الجوانب الايجابية دون السلبية, والجوانب التي تحقق السلام والأمن الاجتماعي .</a:t>
            </a:r>
            <a:endParaRPr lang="en-US" dirty="0"/>
          </a:p>
          <a:p>
            <a:pPr marL="541782" lvl="0" indent="-514350" algn="r">
              <a:buFont typeface="+mj-lt"/>
              <a:buAutoNum type="arabicPeriod"/>
            </a:pPr>
            <a:r>
              <a:rPr lang="ar-EG" dirty="0"/>
              <a:t>البناء المؤسسي في توجهات المجتمع المدني يتعامل مع الأمور بتكاملها, لا بالتجزئة. فاحتياجات المواطن لابد من التعامل معها بتوازن, فالحاجات النفسية والاجتماعية والذهنية يكمل كل منهما الآخر.</a:t>
            </a:r>
            <a:endParaRPr lang="en-US" dirty="0"/>
          </a:p>
        </p:txBody>
      </p:sp>
    </p:spTree>
    <p:extLst>
      <p:ext uri="{BB962C8B-B14F-4D97-AF65-F5344CB8AC3E}">
        <p14:creationId xmlns="" xmlns:p14="http://schemas.microsoft.com/office/powerpoint/2010/main" val="1066850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476672"/>
            <a:ext cx="7920880" cy="6381328"/>
          </a:xfrm>
        </p:spPr>
        <p:txBody>
          <a:bodyPr>
            <a:normAutofit/>
          </a:bodyPr>
          <a:lstStyle/>
          <a:p>
            <a:pPr marL="541782" lvl="0" indent="-514350" algn="just">
              <a:buFont typeface="+mj-lt"/>
              <a:buAutoNum type="arabicPeriod" startAt="6"/>
            </a:pPr>
            <a:r>
              <a:rPr lang="ar-EG" dirty="0"/>
              <a:t>البناء المؤسسي يدعو إلى تقارب الناس ومساعدتهم على حل مشكلاتهم وتأكيد القيم الإنسانية التي تدعو إلى الخير والتعاون.</a:t>
            </a:r>
            <a:endParaRPr lang="en-US" dirty="0"/>
          </a:p>
          <a:p>
            <a:pPr marL="541782" lvl="0" indent="-514350" algn="just">
              <a:buFont typeface="+mj-lt"/>
              <a:buAutoNum type="arabicPeriod" startAt="6"/>
            </a:pPr>
            <a:r>
              <a:rPr lang="ar-EG" dirty="0"/>
              <a:t>البناء المؤسسي في توجهات المجتمع المدني يدعو إلى انفتاح المجتمعات, وإلى إدراك أن العالم قد أصبح قرية كونية من خلال أنظمة الاتصالات العالمية. وأن العالمية هي جزء من البناء المؤسسي للمجتمع المدني.</a:t>
            </a:r>
            <a:endParaRPr lang="en-US" dirty="0"/>
          </a:p>
          <a:p>
            <a:pPr marL="541782" lvl="0" indent="-514350" algn="just">
              <a:buFont typeface="+mj-lt"/>
              <a:buAutoNum type="arabicPeriod" startAt="6"/>
            </a:pPr>
            <a:r>
              <a:rPr lang="ar-EG" dirty="0"/>
              <a:t>البناء المؤسسي في توجهات المجتمع المدني يرسخ مفهوم المسئولية الجماعية, فالمواطن الذي هو الهدف من البناء المؤسسي بحاجة إلى تأكيد الأبعاد الجماعية في حياته, ومطلوب من هذه المؤسسات تأكيدها.</a:t>
            </a:r>
            <a:endParaRPr lang="en-US" dirty="0"/>
          </a:p>
          <a:p>
            <a:pPr marL="541782" lvl="0" indent="-514350" algn="just">
              <a:buFont typeface="+mj-lt"/>
              <a:buAutoNum type="arabicPeriod" startAt="6"/>
            </a:pPr>
            <a:r>
              <a:rPr lang="ar-EG" dirty="0"/>
              <a:t>الشفافية والمساءلة هي الأبرز في البناء المؤسسي في توجهات المجتمع المدني. فالمال في البناء المؤسسي في توجهات المجتمع المدني في الغالب يصل من خلال التبرعات والمنظمات المانحة, فلذلك هو بحاجة إلى أن يكون تحت المجهر وأن يتم العمل بشفافية.</a:t>
            </a:r>
            <a:endParaRPr lang="en-US" dirty="0"/>
          </a:p>
          <a:p>
            <a:pPr algn="just"/>
            <a:endParaRPr lang="ar-SA" dirty="0"/>
          </a:p>
        </p:txBody>
      </p:sp>
    </p:spTree>
    <p:extLst>
      <p:ext uri="{BB962C8B-B14F-4D97-AF65-F5344CB8AC3E}">
        <p14:creationId xmlns="" xmlns:p14="http://schemas.microsoft.com/office/powerpoint/2010/main" val="4265386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187624" y="620688"/>
            <a:ext cx="7632848" cy="6237312"/>
          </a:xfrm>
        </p:spPr>
        <p:txBody>
          <a:bodyPr/>
          <a:lstStyle/>
          <a:p>
            <a:pPr algn="just"/>
            <a:r>
              <a:rPr lang="en-US" dirty="0">
                <a:sym typeface="AGA Arabesque"/>
              </a:rPr>
              <a:t></a:t>
            </a:r>
            <a:r>
              <a:rPr lang="ar-EG" b="1" u="sng" dirty="0"/>
              <a:t>رابعاً : المشاركة الفاعلة في التطوع والإيثار ضمن مفاهيم المجتمع المدني الأساسية:</a:t>
            </a:r>
            <a:endParaRPr lang="en-US" dirty="0"/>
          </a:p>
          <a:p>
            <a:pPr algn="just"/>
            <a:r>
              <a:rPr lang="ar-EG" dirty="0"/>
              <a:t>    أكد المجتمع المدني صفتي التطوع والإيثار, وهما يحددان مدنية المجتمع والمستوى الحضاري والتكنولوجي للمجتمع. التطوع المؤسسي وما صاحبه من إقامة المنظمات التطوعية التي تستهدف الآخرين دون الفرد , قد أعطت مفهوم الإيثار المؤسسي بعداً مختلفاً. والتطوع يحتاج إلى بيئة تربوية مشجعة, أبعادها المجتمع ككل والأسرة والمدرسة ووسائل الاتصال. والإيثار الذي هو حصيلة العمل التطوعي الاجتماعي, هو نقلة من الاهتمام بالذات الفردية إلى إيثار المجتمع والآخرين من خلال العمل التطوعي. ويتضح الإيثار بشكل خاص في المنظمات التي تستهدف الرفاه الاجتماعي خاصة الجمعيات الخيرية.</a:t>
            </a:r>
            <a:endParaRPr lang="en-US" dirty="0"/>
          </a:p>
          <a:p>
            <a:pPr algn="just"/>
            <a:endParaRPr lang="ar-SA" dirty="0"/>
          </a:p>
        </p:txBody>
      </p:sp>
    </p:spTree>
    <p:extLst>
      <p:ext uri="{BB962C8B-B14F-4D97-AF65-F5344CB8AC3E}">
        <p14:creationId xmlns="" xmlns:p14="http://schemas.microsoft.com/office/powerpoint/2010/main" val="363574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115616" y="188640"/>
            <a:ext cx="7920880" cy="6552728"/>
          </a:xfrm>
        </p:spPr>
        <p:txBody>
          <a:bodyPr/>
          <a:lstStyle/>
          <a:p>
            <a:pPr algn="just"/>
            <a:r>
              <a:rPr lang="en-US" dirty="0">
                <a:sym typeface="AGA Arabesque"/>
              </a:rPr>
              <a:t></a:t>
            </a:r>
            <a:r>
              <a:rPr lang="ar-EG" b="1" u="sng" dirty="0"/>
              <a:t>خامساً : مفهوم صنع السياسات العامة في المجتمع المدني وآلياته, والأدوار المطلوبة من التنظيمات الأهلية:</a:t>
            </a:r>
            <a:endParaRPr lang="en-US" dirty="0"/>
          </a:p>
          <a:p>
            <a:pPr algn="just"/>
            <a:r>
              <a:rPr lang="ar-EG" b="1" u="sng" dirty="0"/>
              <a:t>أ- السياسات العامة والمنظمات الدفاعية:</a:t>
            </a:r>
            <a:endParaRPr lang="en-US" dirty="0"/>
          </a:p>
          <a:p>
            <a:pPr algn="just"/>
            <a:r>
              <a:rPr lang="ar-EG" dirty="0"/>
              <a:t>  إن من أبرز المفاهيم المرتبطة بالمجتمع المدني وجود التنظيمات التطوعية الجماعية المنوط بها التأثير في السياسات العامة في الدولة. وتعرف السياسات العامة بأنها التجليات العملية للتوجهات وللمنظمات والبرامج التي تضعها أنظمة الحكم من أجل إدارة شئون مجتمعاتها وتسييرها وتطويرها. السياسات العامة إما أن تكون معلنة أو مضمرة وتختلف آلياتها من بلد إلى آخر, ومن نظام سياسي إلى آخر حسب مستوى الحريات والديمقراطية. وتعرف </a:t>
            </a:r>
            <a:r>
              <a:rPr lang="ar-EG" b="1" dirty="0"/>
              <a:t>"المنظمات الأهلية (منظمات المجتمع المدني) التي تستهدف التأثير في السياسات العامة والرأي العام بخصوص قضايا ذات سمة سياسية أو اجتماعية أو اقتصادية أو ثقافية بهدف وضعها على جدول اهتمامات صانع القرار والرأي العام" بالمنظمات الدفاعية</a:t>
            </a:r>
            <a:r>
              <a:rPr lang="ar-EG" dirty="0"/>
              <a:t>.</a:t>
            </a:r>
            <a:endParaRPr lang="en-US" dirty="0"/>
          </a:p>
        </p:txBody>
      </p:sp>
    </p:spTree>
    <p:extLst>
      <p:ext uri="{BB962C8B-B14F-4D97-AF65-F5344CB8AC3E}">
        <p14:creationId xmlns="" xmlns:p14="http://schemas.microsoft.com/office/powerpoint/2010/main" val="14717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188640"/>
            <a:ext cx="7992888" cy="6552728"/>
          </a:xfrm>
        </p:spPr>
        <p:txBody>
          <a:bodyPr>
            <a:normAutofit fontScale="92500" lnSpcReduction="10000"/>
          </a:bodyPr>
          <a:lstStyle/>
          <a:p>
            <a:pPr algn="just"/>
            <a:r>
              <a:rPr lang="ar-EG" dirty="0"/>
              <a:t>ترتبط نمو المنظمات الدفاعية في الوطن العربي بأمور عدة أهمها:</a:t>
            </a:r>
            <a:endParaRPr lang="en-US" dirty="0"/>
          </a:p>
          <a:p>
            <a:pPr marL="541782" lvl="0" indent="-514350" algn="just">
              <a:buFont typeface="+mj-lt"/>
              <a:buAutoNum type="arabicPeriod"/>
            </a:pPr>
            <a:r>
              <a:rPr lang="ar-EG" dirty="0"/>
              <a:t>الارتباط بين الديمقراطية والحريات من جانب والمنظمات الدفاعية من جانب آخر.</a:t>
            </a:r>
            <a:endParaRPr lang="en-US" dirty="0"/>
          </a:p>
          <a:p>
            <a:pPr marL="541782" lvl="0" indent="-514350" algn="just">
              <a:buFont typeface="+mj-lt"/>
              <a:buAutoNum type="arabicPeriod"/>
            </a:pPr>
            <a:r>
              <a:rPr lang="ar-EG" dirty="0"/>
              <a:t>الارتباط بين المنظمات الدفاعية وطبيعة القوانين الحاكمة للقطاع الغير ربحي والمنظمات الغير ربحية.</a:t>
            </a:r>
            <a:endParaRPr lang="en-US" dirty="0"/>
          </a:p>
          <a:p>
            <a:pPr marL="541782" lvl="0" indent="-514350" algn="just">
              <a:buFont typeface="+mj-lt"/>
              <a:buAutoNum type="arabicPeriod"/>
            </a:pPr>
            <a:r>
              <a:rPr lang="ar-EG" dirty="0"/>
              <a:t>الارتباط بين النفع العام والدور الذي تؤديه المنظمات الدفاعية.</a:t>
            </a:r>
            <a:endParaRPr lang="en-US" dirty="0"/>
          </a:p>
          <a:p>
            <a:pPr marL="541782" lvl="0" indent="-514350" algn="just">
              <a:buFont typeface="+mj-lt"/>
              <a:buAutoNum type="arabicPeriod"/>
            </a:pPr>
            <a:r>
              <a:rPr lang="ar-EG" dirty="0"/>
              <a:t>الارتباط بين التغيير في السياسات العامة أو التشريعات أو الرأي العام ودور المنظمات الدفاعية.</a:t>
            </a:r>
            <a:endParaRPr lang="en-US" dirty="0"/>
          </a:p>
          <a:p>
            <a:pPr algn="just"/>
            <a:r>
              <a:rPr lang="ar-EG" b="1" u="sng" dirty="0"/>
              <a:t>ب- آلية صنع السياسات العامة:</a:t>
            </a:r>
            <a:endParaRPr lang="en-US" dirty="0"/>
          </a:p>
          <a:p>
            <a:pPr algn="just"/>
            <a:r>
              <a:rPr lang="ar-EG" dirty="0"/>
              <a:t> الديمقراطية الفاعلة تصنع السياسات عموماً عبر الآلية الآتية:</a:t>
            </a:r>
            <a:endParaRPr lang="en-US" dirty="0"/>
          </a:p>
          <a:p>
            <a:pPr marL="541782" lvl="0" indent="-514350" algn="just">
              <a:buFont typeface="+mj-lt"/>
              <a:buAutoNum type="arabicPeriod"/>
            </a:pPr>
            <a:r>
              <a:rPr lang="ar-EG" dirty="0"/>
              <a:t>تعرف المعطيات الأساسية للبلاد, وتحديثها وتطويرها ومتابعتها ودراسة </a:t>
            </a:r>
            <a:r>
              <a:rPr lang="ar-EG" dirty="0" err="1"/>
              <a:t>دينامياتها</a:t>
            </a:r>
            <a:r>
              <a:rPr lang="ar-EG" dirty="0"/>
              <a:t>.</a:t>
            </a:r>
            <a:endParaRPr lang="en-US" dirty="0"/>
          </a:p>
          <a:p>
            <a:pPr marL="541782" lvl="0" indent="-514350" algn="just">
              <a:buFont typeface="+mj-lt"/>
              <a:buAutoNum type="arabicPeriod"/>
            </a:pPr>
            <a:r>
              <a:rPr lang="ar-EG" dirty="0"/>
              <a:t>تعرف البنية الخارجية للبلاد القريبة والبعيدة ومتابعة التطورات فيها.</a:t>
            </a:r>
            <a:endParaRPr lang="en-US" dirty="0"/>
          </a:p>
          <a:p>
            <a:pPr marL="541782" lvl="0" indent="-514350" algn="just">
              <a:buFont typeface="+mj-lt"/>
              <a:buAutoNum type="arabicPeriod"/>
            </a:pPr>
            <a:r>
              <a:rPr lang="ar-EG" dirty="0"/>
              <a:t>إطلاع الجمهور دورياً على أبرز الملامح والتطورات الداخلية والخارجية.</a:t>
            </a:r>
            <a:endParaRPr lang="en-US" dirty="0"/>
          </a:p>
          <a:p>
            <a:pPr marL="541782" lvl="0" indent="-514350" algn="just">
              <a:buFont typeface="+mj-lt"/>
              <a:buAutoNum type="arabicPeriod"/>
            </a:pPr>
            <a:r>
              <a:rPr lang="ar-EG" dirty="0"/>
              <a:t>التعليق على هذه التطورات وتفسير خلفياتها وتقويم نتائجها وآثارها المحتملة وانعكاسها على المجتمع</a:t>
            </a:r>
            <a:r>
              <a:rPr lang="ar-EG" dirty="0" smtClean="0"/>
              <a:t>.</a:t>
            </a:r>
            <a:endParaRPr lang="en-US" dirty="0"/>
          </a:p>
        </p:txBody>
      </p:sp>
    </p:spTree>
    <p:extLst>
      <p:ext uri="{BB962C8B-B14F-4D97-AF65-F5344CB8AC3E}">
        <p14:creationId xmlns="" xmlns:p14="http://schemas.microsoft.com/office/powerpoint/2010/main" val="4205891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56</TotalTime>
  <Words>1128</Words>
  <Application>Microsoft Office PowerPoint</Application>
  <PresentationFormat>On-screen Show (4:3)</PresentationFormat>
  <Paragraphs>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انقلاب</vt:lpstr>
      <vt:lpstr>    المجتمع المدني</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Dr.EYAD</dc:creator>
  <cp:lastModifiedBy>student</cp:lastModifiedBy>
  <cp:revision>5</cp:revision>
  <dcterms:created xsi:type="dcterms:W3CDTF">2012-04-21T18:02:54Z</dcterms:created>
  <dcterms:modified xsi:type="dcterms:W3CDTF">2013-02-05T06:28:34Z</dcterms:modified>
</cp:coreProperties>
</file>