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8" r:id="rId2"/>
    <p:sldId id="257" r:id="rId3"/>
    <p:sldId id="268" r:id="rId4"/>
    <p:sldId id="279" r:id="rId5"/>
    <p:sldId id="269" r:id="rId6"/>
    <p:sldId id="271" r:id="rId7"/>
    <p:sldId id="272" r:id="rId8"/>
    <p:sldId id="273" r:id="rId9"/>
    <p:sldId id="274" r:id="rId10"/>
    <p:sldId id="275" r:id="rId11"/>
    <p:sldId id="276" r:id="rId12"/>
    <p:sldId id="277" r:id="rId13"/>
    <p:sldId id="280" r:id="rId14"/>
    <p:sldId id="267" r:id="rId15"/>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756"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722FEF66-478B-4A61-B9F4-AFD0E06F1F71}" type="datetimeFigureOut">
              <a:rPr lang="en-US"/>
              <a:pPr>
                <a:defRPr/>
              </a:pPr>
              <a:t>5/22/2018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C7312264-3225-49C9-93BA-CCC1BB7D727A}" type="slidenum">
              <a:rPr lang="en-US"/>
              <a:pPr>
                <a:defRPr/>
              </a:pPr>
              <a:t>‹#›</a:t>
            </a:fld>
            <a:endParaRPr lang="en-US"/>
          </a:p>
        </p:txBody>
      </p:sp>
    </p:spTree>
    <p:extLst>
      <p:ext uri="{BB962C8B-B14F-4D97-AF65-F5344CB8AC3E}">
        <p14:creationId xmlns:p14="http://schemas.microsoft.com/office/powerpoint/2010/main" val="16438973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Image Placeholder 1"/>
          <p:cNvSpPr>
            <a:spLocks noGrp="1" noRot="1" noChangeAspect="1" noTextEdit="1"/>
          </p:cNvSpPr>
          <p:nvPr>
            <p:ph type="sldImg"/>
          </p:nvPr>
        </p:nvSpPr>
        <p:spPr bwMode="auto">
          <a:noFill/>
          <a:ln>
            <a:solidFill>
              <a:srgbClr val="000000"/>
            </a:solidFill>
            <a:miter lim="800000"/>
            <a:headEnd/>
            <a:tailEnd/>
          </a:ln>
        </p:spPr>
      </p:sp>
      <p:sp>
        <p:nvSpPr>
          <p:cNvPr id="1741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1638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6C3496A-9EA7-4C21-B82C-B0347DCEF67F}" type="slidenum">
              <a:rPr lang="en-US">
                <a:cs typeface="Arial" charset="0"/>
              </a:rPr>
              <a:pPr fontAlgn="base">
                <a:spcBef>
                  <a:spcPct val="0"/>
                </a:spcBef>
                <a:spcAft>
                  <a:spcPct val="0"/>
                </a:spcAft>
                <a:defRPr/>
              </a:pPr>
              <a:t>2</a:t>
            </a:fld>
            <a:endParaRPr lang="en-US">
              <a:cs typeface="Arial" charset="0"/>
            </a:endParaRPr>
          </a:p>
        </p:txBody>
      </p:sp>
    </p:spTree>
    <p:extLst>
      <p:ext uri="{BB962C8B-B14F-4D97-AF65-F5344CB8AC3E}">
        <p14:creationId xmlns:p14="http://schemas.microsoft.com/office/powerpoint/2010/main" val="37586866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686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95B603CA-9E86-4CDC-B25E-CAFC7BFE77B7}" type="slidenum">
              <a:rPr lang="en-US">
                <a:cs typeface="Arial" charset="0"/>
              </a:rPr>
              <a:pPr fontAlgn="base">
                <a:spcBef>
                  <a:spcPct val="0"/>
                </a:spcBef>
                <a:spcAft>
                  <a:spcPct val="0"/>
                </a:spcAft>
                <a:defRPr/>
              </a:pPr>
              <a:t>11</a:t>
            </a:fld>
            <a:endParaRPr lang="en-US">
              <a:cs typeface="Arial" charset="0"/>
            </a:endParaRPr>
          </a:p>
        </p:txBody>
      </p:sp>
    </p:spTree>
    <p:extLst>
      <p:ext uri="{BB962C8B-B14F-4D97-AF65-F5344CB8AC3E}">
        <p14:creationId xmlns:p14="http://schemas.microsoft.com/office/powerpoint/2010/main" val="41372988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891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50E6CB9-AB8D-4C8F-B94D-A02E942C196B}" type="slidenum">
              <a:rPr lang="en-US">
                <a:cs typeface="Arial" charset="0"/>
              </a:rPr>
              <a:pPr fontAlgn="base">
                <a:spcBef>
                  <a:spcPct val="0"/>
                </a:spcBef>
                <a:spcAft>
                  <a:spcPct val="0"/>
                </a:spcAft>
                <a:defRPr/>
              </a:pPr>
              <a:t>12</a:t>
            </a:fld>
            <a:endParaRPr lang="en-US">
              <a:cs typeface="Arial" charset="0"/>
            </a:endParaRPr>
          </a:p>
        </p:txBody>
      </p:sp>
    </p:spTree>
    <p:extLst>
      <p:ext uri="{BB962C8B-B14F-4D97-AF65-F5344CB8AC3E}">
        <p14:creationId xmlns:p14="http://schemas.microsoft.com/office/powerpoint/2010/main" val="264675500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4096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C498A0-9DC9-48B6-9C46-A1B2AED0B418}" type="slidenum">
              <a:rPr lang="en-US">
                <a:cs typeface="Arial" charset="0"/>
              </a:rPr>
              <a:pPr fontAlgn="base">
                <a:spcBef>
                  <a:spcPct val="0"/>
                </a:spcBef>
                <a:spcAft>
                  <a:spcPct val="0"/>
                </a:spcAft>
                <a:defRPr/>
              </a:pPr>
              <a:t>13</a:t>
            </a:fld>
            <a:endParaRPr lang="en-US">
              <a:cs typeface="Arial" charset="0"/>
            </a:endParaRPr>
          </a:p>
        </p:txBody>
      </p:sp>
    </p:spTree>
    <p:extLst>
      <p:ext uri="{BB962C8B-B14F-4D97-AF65-F5344CB8AC3E}">
        <p14:creationId xmlns:p14="http://schemas.microsoft.com/office/powerpoint/2010/main" val="8829497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noFill/>
          <a:ln>
            <a:solidFill>
              <a:srgbClr val="000000"/>
            </a:solidFill>
            <a:miter lim="800000"/>
            <a:headEnd/>
            <a:tailEnd/>
          </a:ln>
        </p:spPr>
      </p:sp>
      <p:sp>
        <p:nvSpPr>
          <p:cNvPr id="1843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612C012-DB6F-4BEE-9C06-73EB3947E3B6}" type="slidenum">
              <a:rPr lang="en-US">
                <a:cs typeface="Arial" charset="0"/>
              </a:rPr>
              <a:pPr fontAlgn="base">
                <a:spcBef>
                  <a:spcPct val="0"/>
                </a:spcBef>
                <a:spcAft>
                  <a:spcPct val="0"/>
                </a:spcAft>
                <a:defRPr/>
              </a:pPr>
              <a:t>3</a:t>
            </a:fld>
            <a:endParaRPr lang="en-US">
              <a:cs typeface="Arial" charset="0"/>
            </a:endParaRPr>
          </a:p>
        </p:txBody>
      </p:sp>
    </p:spTree>
    <p:extLst>
      <p:ext uri="{BB962C8B-B14F-4D97-AF65-F5344CB8AC3E}">
        <p14:creationId xmlns:p14="http://schemas.microsoft.com/office/powerpoint/2010/main" val="2131276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عنصر نائب لصورة الشريحة 1"/>
          <p:cNvSpPr>
            <a:spLocks noGrp="1" noRot="1" noChangeAspect="1" noTextEdit="1"/>
          </p:cNvSpPr>
          <p:nvPr>
            <p:ph type="sldImg"/>
          </p:nvPr>
        </p:nvSpPr>
        <p:spPr bwMode="auto">
          <a:noFill/>
          <a:ln>
            <a:solidFill>
              <a:srgbClr val="000000"/>
            </a:solidFill>
            <a:miter lim="800000"/>
            <a:headEnd/>
            <a:tailEnd/>
          </a:ln>
        </p:spPr>
      </p:sp>
      <p:sp>
        <p:nvSpPr>
          <p:cNvPr id="19459"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ar-SA" smtClean="0"/>
          </a:p>
        </p:txBody>
      </p:sp>
      <p:sp>
        <p:nvSpPr>
          <p:cNvPr id="20483" name="عنصر نائب لرقم الشريحة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AA63970-D988-4213-995D-85BCE3AD05F2}" type="slidenum">
              <a:rPr lang="en-US">
                <a:cs typeface="Arial" charset="0"/>
              </a:rPr>
              <a:pPr fontAlgn="base">
                <a:spcBef>
                  <a:spcPct val="0"/>
                </a:spcBef>
                <a:spcAft>
                  <a:spcPct val="0"/>
                </a:spcAft>
                <a:defRPr/>
              </a:pPr>
              <a:t>4</a:t>
            </a:fld>
            <a:endParaRPr lang="en-US">
              <a:cs typeface="Arial" charset="0"/>
            </a:endParaRPr>
          </a:p>
        </p:txBody>
      </p:sp>
    </p:spTree>
    <p:extLst>
      <p:ext uri="{BB962C8B-B14F-4D97-AF65-F5344CB8AC3E}">
        <p14:creationId xmlns:p14="http://schemas.microsoft.com/office/powerpoint/2010/main" val="2751994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p:spPr>
      </p:sp>
      <p:sp>
        <p:nvSpPr>
          <p:cNvPr id="2048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253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90F5DD-6647-4C6C-A3EC-D5AD60F9384D}" type="slidenum">
              <a:rPr lang="en-US">
                <a:cs typeface="Arial" charset="0"/>
              </a:rPr>
              <a:pPr fontAlgn="base">
                <a:spcBef>
                  <a:spcPct val="0"/>
                </a:spcBef>
                <a:spcAft>
                  <a:spcPct val="0"/>
                </a:spcAft>
                <a:defRPr/>
              </a:pPr>
              <a:t>5</a:t>
            </a:fld>
            <a:endParaRPr lang="en-US">
              <a:cs typeface="Arial" charset="0"/>
            </a:endParaRPr>
          </a:p>
        </p:txBody>
      </p:sp>
    </p:spTree>
    <p:extLst>
      <p:ext uri="{BB962C8B-B14F-4D97-AF65-F5344CB8AC3E}">
        <p14:creationId xmlns:p14="http://schemas.microsoft.com/office/powerpoint/2010/main" val="12505746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bwMode="auto">
          <a:noFill/>
          <a:ln>
            <a:solidFill>
              <a:srgbClr val="000000"/>
            </a:solidFill>
            <a:miter lim="800000"/>
            <a:headEnd/>
            <a:tailEnd/>
          </a:ln>
        </p:spPr>
      </p:sp>
      <p:sp>
        <p:nvSpPr>
          <p:cNvPr id="21507"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6627"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425E8D8-805E-4EBC-B0D6-311BFCB1DFF7}" type="slidenum">
              <a:rPr lang="en-US">
                <a:cs typeface="Arial" charset="0"/>
              </a:rPr>
              <a:pPr fontAlgn="base">
                <a:spcBef>
                  <a:spcPct val="0"/>
                </a:spcBef>
                <a:spcAft>
                  <a:spcPct val="0"/>
                </a:spcAft>
                <a:defRPr/>
              </a:pPr>
              <a:t>6</a:t>
            </a:fld>
            <a:endParaRPr lang="en-US">
              <a:cs typeface="Arial" charset="0"/>
            </a:endParaRPr>
          </a:p>
        </p:txBody>
      </p:sp>
    </p:spTree>
    <p:extLst>
      <p:ext uri="{BB962C8B-B14F-4D97-AF65-F5344CB8AC3E}">
        <p14:creationId xmlns:p14="http://schemas.microsoft.com/office/powerpoint/2010/main" val="17897081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28675"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C9B86DB-A98C-473F-8782-1312CF9D3C8D}" type="slidenum">
              <a:rPr lang="en-US">
                <a:cs typeface="Arial" charset="0"/>
              </a:rPr>
              <a:pPr fontAlgn="base">
                <a:spcBef>
                  <a:spcPct val="0"/>
                </a:spcBef>
                <a:spcAft>
                  <a:spcPct val="0"/>
                </a:spcAft>
                <a:defRPr/>
              </a:pPr>
              <a:t>7</a:t>
            </a:fld>
            <a:endParaRPr lang="en-US">
              <a:cs typeface="Arial" charset="0"/>
            </a:endParaRPr>
          </a:p>
        </p:txBody>
      </p:sp>
    </p:spTree>
    <p:extLst>
      <p:ext uri="{BB962C8B-B14F-4D97-AF65-F5344CB8AC3E}">
        <p14:creationId xmlns:p14="http://schemas.microsoft.com/office/powerpoint/2010/main" val="7888701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0723"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D8CC811-262A-43AA-85F0-3751DE597AA5}" type="slidenum">
              <a:rPr lang="en-US">
                <a:cs typeface="Arial" charset="0"/>
              </a:rPr>
              <a:pPr fontAlgn="base">
                <a:spcBef>
                  <a:spcPct val="0"/>
                </a:spcBef>
                <a:spcAft>
                  <a:spcPct val="0"/>
                </a:spcAft>
                <a:defRPr/>
              </a:pPr>
              <a:t>8</a:t>
            </a:fld>
            <a:endParaRPr lang="en-US">
              <a:cs typeface="Arial" charset="0"/>
            </a:endParaRPr>
          </a:p>
        </p:txBody>
      </p:sp>
    </p:spTree>
    <p:extLst>
      <p:ext uri="{BB962C8B-B14F-4D97-AF65-F5344CB8AC3E}">
        <p14:creationId xmlns:p14="http://schemas.microsoft.com/office/powerpoint/2010/main" val="10007558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p:spPr>
      </p:sp>
      <p:sp>
        <p:nvSpPr>
          <p:cNvPr id="24579"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2771"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0C006AB-945C-4C3C-AA08-8EC595986386}" type="slidenum">
              <a:rPr lang="en-US">
                <a:cs typeface="Arial" charset="0"/>
              </a:rPr>
              <a:pPr fontAlgn="base">
                <a:spcBef>
                  <a:spcPct val="0"/>
                </a:spcBef>
                <a:spcAft>
                  <a:spcPct val="0"/>
                </a:spcAft>
                <a:defRPr/>
              </a:pPr>
              <a:t>9</a:t>
            </a:fld>
            <a:endParaRPr lang="en-US">
              <a:cs typeface="Arial" charset="0"/>
            </a:endParaRPr>
          </a:p>
        </p:txBody>
      </p:sp>
    </p:spTree>
    <p:extLst>
      <p:ext uri="{BB962C8B-B14F-4D97-AF65-F5344CB8AC3E}">
        <p14:creationId xmlns:p14="http://schemas.microsoft.com/office/powerpoint/2010/main" val="6026042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smtClean="0"/>
          </a:p>
        </p:txBody>
      </p:sp>
      <p:sp>
        <p:nvSpPr>
          <p:cNvPr id="34819"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BF488AB-FB76-4802-8A66-BA633A83978B}" type="slidenum">
              <a:rPr lang="en-US">
                <a:cs typeface="Arial" charset="0"/>
              </a:rPr>
              <a:pPr fontAlgn="base">
                <a:spcBef>
                  <a:spcPct val="0"/>
                </a:spcBef>
                <a:spcAft>
                  <a:spcPct val="0"/>
                </a:spcAft>
                <a:defRPr/>
              </a:pPr>
              <a:t>10</a:t>
            </a:fld>
            <a:endParaRPr lang="en-US">
              <a:cs typeface="Arial" charset="0"/>
            </a:endParaRPr>
          </a:p>
        </p:txBody>
      </p:sp>
    </p:spTree>
    <p:extLst>
      <p:ext uri="{BB962C8B-B14F-4D97-AF65-F5344CB8AC3E}">
        <p14:creationId xmlns:p14="http://schemas.microsoft.com/office/powerpoint/2010/main" val="318597061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8D19EADF-002E-49D0-83F9-8C3CD3106A92}" type="datetimeFigureOut">
              <a:rPr lang="en-US"/>
              <a:pPr>
                <a:defRPr/>
              </a:pPr>
              <a:t>5/22/2018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9C639ADC-1B35-401E-A045-BC7217D73B5C}"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325C23FA-0397-479F-9638-851BE76F07C5}" type="datetimeFigureOut">
              <a:rPr lang="en-US"/>
              <a:pPr>
                <a:defRPr/>
              </a:pPr>
              <a:t>5/22/2018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E34BF8-7C6B-4A10-92BC-82F5C9555F65}"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56BC99C8-15EC-4752-A687-6852B35F3AE2}" type="datetimeFigureOut">
              <a:rPr lang="en-US"/>
              <a:pPr>
                <a:defRPr/>
              </a:pPr>
              <a:t>5/22/2018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5BC7EB1-A4BD-4A19-B7B2-0DE92B9CBC6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48059A41-8CFA-4CD2-9315-C792A4BF4B51}" type="datetimeFigureOut">
              <a:rPr lang="en-US"/>
              <a:pPr>
                <a:defRPr/>
              </a:pPr>
              <a:t>5/22/2018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DF81E47-F854-4E99-AE73-67C6FA1A7EDE}"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EA059920-96C9-4E83-BE75-470839DF80A9}" type="datetimeFigureOut">
              <a:rPr lang="en-US"/>
              <a:pPr>
                <a:defRPr/>
              </a:pPr>
              <a:t>5/22/2018</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9DFDA3A-F1B4-4939-AB24-D9B9154DD35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86CC31C2-3CEB-4EF3-AB9E-DCE8EFA2ACBA}" type="datetimeFigureOut">
              <a:rPr lang="en-US"/>
              <a:pPr>
                <a:defRPr/>
              </a:pPr>
              <a:t>5/22/2018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1CD3EF9-54FC-42B4-9ACC-C3A1BA2A62E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175EC137-F8D4-4366-A8AD-528A1E1F086E}" type="datetimeFigureOut">
              <a:rPr lang="en-US"/>
              <a:pPr>
                <a:defRPr/>
              </a:pPr>
              <a:t>5/22/2018</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2C9C18F1-FA76-4D40-82C8-8BF4841D170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8B514DCD-846E-4BEC-A7E8-D554A778B528}" type="datetimeFigureOut">
              <a:rPr lang="en-US"/>
              <a:pPr>
                <a:defRPr/>
              </a:pPr>
              <a:t>5/22/2018</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48A4918C-52C1-478F-84C6-729A7EA380C0}"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ADFC6C6B-37CD-4618-A477-7B9EF0D9C2C6}" type="datetimeFigureOut">
              <a:rPr lang="en-US"/>
              <a:pPr>
                <a:defRPr/>
              </a:pPr>
              <a:t>5/22/2018</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B28107A-CC64-4AFD-9D6B-61B554C0DC7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B235FA5-9432-4221-961B-2AF94473B560}" type="datetimeFigureOut">
              <a:rPr lang="en-US"/>
              <a:pPr>
                <a:defRPr/>
              </a:pPr>
              <a:t>5/22/2018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31DC4318-6BDD-453C-94C4-2505FA93D61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D914F30-97AA-4644-A94D-4134F649CEA0}" type="datetimeFigureOut">
              <a:rPr lang="en-US"/>
              <a:pPr>
                <a:defRPr/>
              </a:pPr>
              <a:t>5/22/2018</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B6E57B9D-DA40-40AD-AC2C-6010F1B6558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lum/>
          </a:blip>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43F69813-E972-4640-92A5-BA8B10D2D7EB}" type="datetimeFigureOut">
              <a:rPr lang="en-US"/>
              <a:pPr>
                <a:defRPr/>
              </a:pPr>
              <a:t>5/22/2018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36BE7428-D48F-4AA5-8A82-91A80974762D}"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Subtitle 4"/>
          <p:cNvSpPr>
            <a:spLocks noGrp="1"/>
          </p:cNvSpPr>
          <p:nvPr>
            <p:ph type="subTitle" idx="1"/>
          </p:nvPr>
        </p:nvSpPr>
        <p:spPr>
          <a:xfrm>
            <a:off x="1676400" y="2514600"/>
            <a:ext cx="6400800" cy="3124200"/>
          </a:xfrm>
        </p:spPr>
        <p:txBody>
          <a:bodyPr rtlCol="0">
            <a:normAutofit/>
          </a:bodyPr>
          <a:lstStyle/>
          <a:p>
            <a:pPr eaLnBrk="1" fontAlgn="auto" hangingPunct="1">
              <a:spcAft>
                <a:spcPts val="0"/>
              </a:spcAft>
              <a:defRPr/>
            </a:pPr>
            <a:endParaRPr lang="ar-SA" sz="4400" b="1" dirty="0" smtClean="0">
              <a:solidFill>
                <a:schemeClr val="tx2">
                  <a:lumMod val="75000"/>
                </a:schemeClr>
              </a:solidFill>
              <a:latin typeface="Arial Narrow" pitchFamily="34" charset="0"/>
            </a:endParaRPr>
          </a:p>
          <a:p>
            <a:pPr rtl="1" eaLnBrk="1" fontAlgn="auto" hangingPunct="1">
              <a:spcAft>
                <a:spcPts val="0"/>
              </a:spcAft>
              <a:defRPr/>
            </a:pPr>
            <a:r>
              <a:rPr lang="ar-SA" sz="11500" dirty="0" smtClean="0">
                <a:solidFill>
                  <a:srgbClr val="FFC000"/>
                </a:solidFill>
                <a:latin typeface="Arial Narrow" pitchFamily="34" charset="0"/>
              </a:rPr>
              <a:t>الحوكمــــة</a:t>
            </a:r>
            <a:endParaRPr lang="ar-SA" dirty="0">
              <a:solidFill>
                <a:srgbClr val="FFC000"/>
              </a:solidFill>
              <a:latin typeface="Arial Narrow"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Content Placeholder 4"/>
          <p:cNvSpPr>
            <a:spLocks noGrp="1"/>
          </p:cNvSpPr>
          <p:nvPr>
            <p:ph idx="1"/>
          </p:nvPr>
        </p:nvSpPr>
        <p:spPr>
          <a:xfrm>
            <a:off x="1066800" y="990600"/>
            <a:ext cx="7696200" cy="4525963"/>
          </a:xfrm>
        </p:spPr>
        <p:txBody>
          <a:bodyPr/>
          <a:lstStyle/>
          <a:p>
            <a:pPr lvl="1" algn="just" rtl="1" eaLnBrk="1" hangingPunct="1"/>
            <a:r>
              <a:rPr lang="ar-SA" dirty="0" smtClean="0">
                <a:solidFill>
                  <a:schemeClr val="accent4">
                    <a:lumMod val="60000"/>
                    <a:lumOff val="40000"/>
                  </a:schemeClr>
                </a:solidFill>
              </a:rPr>
              <a:t>معايير الحوكمة</a:t>
            </a:r>
          </a:p>
          <a:p>
            <a:pPr lvl="2" algn="just" rtl="1" eaLnBrk="1" hangingPunct="1"/>
            <a:r>
              <a:rPr lang="ar-SA" dirty="0" smtClean="0">
                <a:solidFill>
                  <a:schemeClr val="accent4">
                    <a:lumMod val="60000"/>
                    <a:lumOff val="40000"/>
                  </a:schemeClr>
                </a:solidFill>
              </a:rPr>
              <a:t>يوجد عدد من المعايير للحوكمة، ومن أشهرها معايير منظمة التعاون الاقتصادي والتنمية:</a:t>
            </a:r>
          </a:p>
          <a:p>
            <a:pPr lvl="3" algn="just" rtl="1" eaLnBrk="1" hangingPunct="1"/>
            <a:r>
              <a:rPr lang="ar-SA" dirty="0" smtClean="0">
                <a:solidFill>
                  <a:schemeClr val="accent4">
                    <a:lumMod val="60000"/>
                    <a:lumOff val="40000"/>
                  </a:schemeClr>
                </a:solidFill>
              </a:rPr>
              <a:t>وجود أساس لإطار فعال </a:t>
            </a:r>
            <a:r>
              <a:rPr lang="ar-SA" dirty="0" err="1" smtClean="0">
                <a:solidFill>
                  <a:schemeClr val="accent4">
                    <a:lumMod val="60000"/>
                    <a:lumOff val="40000"/>
                  </a:schemeClr>
                </a:solidFill>
              </a:rPr>
              <a:t>لحوكمة</a:t>
            </a:r>
            <a:r>
              <a:rPr lang="ar-SA" dirty="0" smtClean="0">
                <a:solidFill>
                  <a:schemeClr val="accent4">
                    <a:lumMod val="60000"/>
                    <a:lumOff val="40000"/>
                  </a:schemeClr>
                </a:solidFill>
              </a:rPr>
              <a:t> الشركات متضمناً:</a:t>
            </a:r>
          </a:p>
          <a:p>
            <a:pPr lvl="4" algn="just" rtl="1" eaLnBrk="1" hangingPunct="1"/>
            <a:r>
              <a:rPr lang="ar-SA" dirty="0" smtClean="0">
                <a:solidFill>
                  <a:schemeClr val="accent4">
                    <a:lumMod val="60000"/>
                    <a:lumOff val="40000"/>
                  </a:schemeClr>
                </a:solidFill>
              </a:rPr>
              <a:t>تعزيز الشفافية</a:t>
            </a:r>
          </a:p>
          <a:p>
            <a:pPr lvl="4" algn="just" rtl="1" eaLnBrk="1" hangingPunct="1"/>
            <a:r>
              <a:rPr lang="ar-SA" dirty="0" smtClean="0">
                <a:solidFill>
                  <a:schemeClr val="accent4">
                    <a:lumMod val="60000"/>
                    <a:lumOff val="40000"/>
                  </a:schemeClr>
                </a:solidFill>
              </a:rPr>
              <a:t>يكون متناسقا مع أحكام القانون</a:t>
            </a:r>
          </a:p>
          <a:p>
            <a:pPr lvl="4" algn="just" rtl="1" eaLnBrk="1" hangingPunct="1"/>
            <a:r>
              <a:rPr lang="ar-SA" dirty="0" smtClean="0">
                <a:solidFill>
                  <a:schemeClr val="accent4">
                    <a:lumMod val="60000"/>
                    <a:lumOff val="40000"/>
                  </a:schemeClr>
                </a:solidFill>
              </a:rPr>
              <a:t>تقسيم المسئوليات بوضوح في ما بين الجهات </a:t>
            </a:r>
            <a:r>
              <a:rPr lang="ar-SA" dirty="0" err="1" smtClean="0">
                <a:solidFill>
                  <a:schemeClr val="accent4">
                    <a:lumMod val="60000"/>
                    <a:lumOff val="40000"/>
                  </a:schemeClr>
                </a:solidFill>
              </a:rPr>
              <a:t>الإشرافية</a:t>
            </a:r>
            <a:r>
              <a:rPr lang="ar-SA" dirty="0" smtClean="0">
                <a:solidFill>
                  <a:schemeClr val="accent4">
                    <a:lumMod val="60000"/>
                    <a:lumOff val="40000"/>
                  </a:schemeClr>
                </a:solidFill>
              </a:rPr>
              <a:t> والتنظيمية والتنفيذية</a:t>
            </a:r>
          </a:p>
          <a:p>
            <a:pPr lvl="3" algn="r" rtl="1" eaLnBrk="1" hangingPunct="1"/>
            <a:r>
              <a:rPr lang="ar-SA" dirty="0" smtClean="0">
                <a:solidFill>
                  <a:schemeClr val="accent4">
                    <a:lumMod val="60000"/>
                    <a:lumOff val="40000"/>
                  </a:schemeClr>
                </a:solidFill>
              </a:rPr>
              <a:t>حفظ حقوق جميع المساهمين</a:t>
            </a:r>
          </a:p>
          <a:p>
            <a:pPr lvl="4" algn="just" rtl="1" eaLnBrk="1" hangingPunct="1"/>
            <a:r>
              <a:rPr lang="ar-SA" dirty="0" smtClean="0">
                <a:solidFill>
                  <a:schemeClr val="accent4">
                    <a:lumMod val="60000"/>
                    <a:lumOff val="40000"/>
                  </a:schemeClr>
                </a:solidFill>
              </a:rPr>
              <a:t>نقل ملكية الأسهم، واختيار مجلس الإدارة، والحصول على عائد الأرباح، ومراجعة القوائم المالية، وغيرها مما يضمن حقوقهم.</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90600" y="1600200"/>
            <a:ext cx="7696200" cy="4525963"/>
          </a:xfrm>
        </p:spPr>
        <p:txBody>
          <a:bodyPr rtlCol="0">
            <a:normAutofit fontScale="92500" lnSpcReduction="10000"/>
          </a:bodyPr>
          <a:lstStyle/>
          <a:p>
            <a:pPr lvl="3" algn="r" rtl="1" eaLnBrk="1" fontAlgn="auto" hangingPunct="1">
              <a:spcAft>
                <a:spcPts val="0"/>
              </a:spcAft>
              <a:defRPr/>
            </a:pPr>
            <a:r>
              <a:rPr lang="ar-SA" sz="2200" dirty="0" smtClean="0">
                <a:solidFill>
                  <a:schemeClr val="accent4">
                    <a:lumMod val="60000"/>
                    <a:lumOff val="40000"/>
                  </a:schemeClr>
                </a:solidFill>
              </a:rPr>
              <a:t>المساواة بين جميع المساهمين</a:t>
            </a:r>
          </a:p>
          <a:p>
            <a:pPr lvl="4" algn="r" rtl="1" eaLnBrk="1" fontAlgn="auto" hangingPunct="1">
              <a:spcAft>
                <a:spcPts val="0"/>
              </a:spcAft>
              <a:defRPr/>
            </a:pPr>
            <a:r>
              <a:rPr lang="ar-SA" sz="2200" dirty="0" smtClean="0">
                <a:solidFill>
                  <a:schemeClr val="accent4">
                    <a:lumMod val="60000"/>
                    <a:lumOff val="40000"/>
                  </a:schemeClr>
                </a:solidFill>
              </a:rPr>
              <a:t>من حيث حقهم في التصويت على القرارات الأساسية</a:t>
            </a:r>
          </a:p>
          <a:p>
            <a:pPr lvl="4" algn="r" rtl="1" eaLnBrk="1" fontAlgn="auto" hangingPunct="1">
              <a:spcAft>
                <a:spcPts val="0"/>
              </a:spcAft>
              <a:defRPr/>
            </a:pPr>
            <a:r>
              <a:rPr lang="ar-SA" sz="2200" dirty="0" smtClean="0">
                <a:solidFill>
                  <a:schemeClr val="accent4">
                    <a:lumMod val="60000"/>
                    <a:lumOff val="40000"/>
                  </a:schemeClr>
                </a:solidFill>
              </a:rPr>
              <a:t>اطلاعهم على معلومات المنظمة المالية والهيكلة الإدارية</a:t>
            </a:r>
          </a:p>
          <a:p>
            <a:pPr lvl="1" algn="r" rtl="1" eaLnBrk="1" fontAlgn="auto" hangingPunct="1">
              <a:spcAft>
                <a:spcPts val="0"/>
              </a:spcAft>
              <a:defRPr/>
            </a:pPr>
            <a:endParaRPr lang="ar-SA" dirty="0" smtClean="0">
              <a:solidFill>
                <a:schemeClr val="accent4">
                  <a:lumMod val="60000"/>
                  <a:lumOff val="40000"/>
                </a:schemeClr>
              </a:solidFill>
            </a:endParaRPr>
          </a:p>
          <a:p>
            <a:pPr algn="r" rtl="1" eaLnBrk="1" fontAlgn="auto" hangingPunct="1">
              <a:spcAft>
                <a:spcPts val="0"/>
              </a:spcAft>
              <a:defRPr/>
            </a:pPr>
            <a:r>
              <a:rPr lang="ar-SA" dirty="0" smtClean="0">
                <a:solidFill>
                  <a:srgbClr val="FFC000"/>
                </a:solidFill>
              </a:rPr>
              <a:t>النظم الإحصائية الفعالة وحرية الوصول إلى المعلومات</a:t>
            </a:r>
          </a:p>
          <a:p>
            <a:pPr lvl="2" algn="r" rtl="1" eaLnBrk="1" fontAlgn="auto" hangingPunct="1">
              <a:spcAft>
                <a:spcPts val="0"/>
              </a:spcAft>
              <a:buFont typeface="Arial" pitchFamily="34" charset="0"/>
              <a:buChar char="–"/>
              <a:defRPr/>
            </a:pPr>
            <a:r>
              <a:rPr lang="ar-SA" dirty="0" smtClean="0">
                <a:solidFill>
                  <a:schemeClr val="accent4">
                    <a:lumMod val="60000"/>
                    <a:lumOff val="40000"/>
                  </a:schemeClr>
                </a:solidFill>
              </a:rPr>
              <a:t>لها دور هام جدا لتطبيق الح</a:t>
            </a:r>
            <a:r>
              <a:rPr lang="ar-EG" dirty="0" smtClean="0">
                <a:solidFill>
                  <a:schemeClr val="accent4">
                    <a:lumMod val="60000"/>
                    <a:lumOff val="40000"/>
                  </a:schemeClr>
                </a:solidFill>
              </a:rPr>
              <a:t>و</a:t>
            </a:r>
            <a:r>
              <a:rPr lang="ar-SA" dirty="0" smtClean="0">
                <a:solidFill>
                  <a:schemeClr val="accent4">
                    <a:lumMod val="60000"/>
                    <a:lumOff val="40000"/>
                  </a:schemeClr>
                </a:solidFill>
              </a:rPr>
              <a:t>كمة الرشيدة</a:t>
            </a:r>
          </a:p>
          <a:p>
            <a:pPr lvl="2" algn="r" rtl="1" eaLnBrk="1" fontAlgn="auto" hangingPunct="1">
              <a:spcAft>
                <a:spcPts val="0"/>
              </a:spcAft>
              <a:defRPr/>
            </a:pPr>
            <a:r>
              <a:rPr lang="ar-SA" dirty="0" smtClean="0">
                <a:solidFill>
                  <a:schemeClr val="accent4">
                    <a:lumMod val="60000"/>
                    <a:lumOff val="40000"/>
                  </a:schemeClr>
                </a:solidFill>
              </a:rPr>
              <a:t>اتضح أنه لا يمكن إقامة أركان الح</a:t>
            </a:r>
            <a:r>
              <a:rPr lang="ar-EG" dirty="0" smtClean="0">
                <a:solidFill>
                  <a:schemeClr val="accent4">
                    <a:lumMod val="60000"/>
                    <a:lumOff val="40000"/>
                  </a:schemeClr>
                </a:solidFill>
              </a:rPr>
              <a:t>و</a:t>
            </a:r>
            <a:r>
              <a:rPr lang="ar-SA" dirty="0" smtClean="0">
                <a:solidFill>
                  <a:schemeClr val="accent4">
                    <a:lumMod val="60000"/>
                    <a:lumOff val="40000"/>
                  </a:schemeClr>
                </a:solidFill>
              </a:rPr>
              <a:t>كمة الرشيدة إلا من خلال توفر عنصرين أساسيين:</a:t>
            </a:r>
          </a:p>
          <a:p>
            <a:pPr lvl="3" algn="r" rtl="1" eaLnBrk="1" fontAlgn="auto" hangingPunct="1">
              <a:spcAft>
                <a:spcPts val="0"/>
              </a:spcAft>
              <a:defRPr/>
            </a:pPr>
            <a:r>
              <a:rPr lang="ar-SA" b="1" dirty="0" smtClean="0">
                <a:solidFill>
                  <a:schemeClr val="accent4">
                    <a:lumMod val="60000"/>
                    <a:lumOff val="40000"/>
                  </a:schemeClr>
                </a:solidFill>
              </a:rPr>
              <a:t>الإحصاءات والمعلومات الم</a:t>
            </a:r>
            <a:r>
              <a:rPr lang="ar-EG" b="1" dirty="0" smtClean="0">
                <a:solidFill>
                  <a:schemeClr val="accent4">
                    <a:lumMod val="60000"/>
                    <a:lumOff val="40000"/>
                  </a:schemeClr>
                </a:solidFill>
              </a:rPr>
              <a:t>و</a:t>
            </a:r>
            <a:r>
              <a:rPr lang="ar-SA" b="1" dirty="0" smtClean="0">
                <a:solidFill>
                  <a:schemeClr val="accent4">
                    <a:lumMod val="60000"/>
                    <a:lumOff val="40000"/>
                  </a:schemeClr>
                </a:solidFill>
              </a:rPr>
              <a:t>ثوقة والكافية </a:t>
            </a:r>
          </a:p>
          <a:p>
            <a:pPr lvl="4" algn="r" rtl="1" eaLnBrk="1" fontAlgn="auto" hangingPunct="1">
              <a:spcAft>
                <a:spcPts val="0"/>
              </a:spcAft>
              <a:defRPr/>
            </a:pPr>
            <a:r>
              <a:rPr lang="ar-SA" dirty="0" smtClean="0">
                <a:solidFill>
                  <a:schemeClr val="accent4">
                    <a:lumMod val="60000"/>
                    <a:lumOff val="40000"/>
                  </a:schemeClr>
                </a:solidFill>
              </a:rPr>
              <a:t>التأكيد على أهمية وجود إحصاءات رسمية تتسم بجودة عالية وشمولية</a:t>
            </a:r>
          </a:p>
          <a:p>
            <a:pPr lvl="3" algn="r" rtl="1" eaLnBrk="1" fontAlgn="auto" hangingPunct="1">
              <a:spcAft>
                <a:spcPts val="0"/>
              </a:spcAft>
              <a:defRPr/>
            </a:pPr>
            <a:r>
              <a:rPr lang="ar-SA" b="1" dirty="0" smtClean="0">
                <a:solidFill>
                  <a:schemeClr val="accent4">
                    <a:lumMod val="60000"/>
                    <a:lumOff val="40000"/>
                  </a:schemeClr>
                </a:solidFill>
              </a:rPr>
              <a:t>حق الوصول إلى المعلومات</a:t>
            </a:r>
          </a:p>
          <a:p>
            <a:pPr lvl="4" algn="r" rtl="1" eaLnBrk="1" fontAlgn="auto" hangingPunct="1">
              <a:spcAft>
                <a:spcPts val="0"/>
              </a:spcAft>
              <a:defRPr/>
            </a:pPr>
            <a:r>
              <a:rPr lang="ar-SA" dirty="0" smtClean="0">
                <a:solidFill>
                  <a:schemeClr val="accent4">
                    <a:lumMod val="60000"/>
                    <a:lumOff val="40000"/>
                  </a:schemeClr>
                </a:solidFill>
              </a:rPr>
              <a:t>اطلاع المواطن على المعلومات ونتائج الإحصاءات</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Content Placeholder 4"/>
          <p:cNvSpPr>
            <a:spLocks noGrp="1"/>
          </p:cNvSpPr>
          <p:nvPr>
            <p:ph idx="1"/>
          </p:nvPr>
        </p:nvSpPr>
        <p:spPr>
          <a:xfrm>
            <a:off x="990600" y="1600200"/>
            <a:ext cx="7696200" cy="4525963"/>
          </a:xfrm>
        </p:spPr>
        <p:txBody>
          <a:bodyPr/>
          <a:lstStyle/>
          <a:p>
            <a:pPr lvl="1" algn="r" rtl="1" eaLnBrk="1" hangingPunct="1">
              <a:buFont typeface="Arial" pitchFamily="34" charset="0"/>
              <a:buChar char="•"/>
            </a:pPr>
            <a:r>
              <a:rPr lang="ar-SA" b="1" dirty="0">
                <a:solidFill>
                  <a:srgbClr val="FFC000"/>
                </a:solidFill>
              </a:rPr>
              <a:t>من فوائد قوانين حرية الوصول إلى المعلومات:</a:t>
            </a:r>
          </a:p>
          <a:p>
            <a:pPr lvl="2" algn="r" rtl="1" eaLnBrk="1" hangingPunct="1">
              <a:buFont typeface="Wingdings" pitchFamily="2" charset="2"/>
              <a:buChar char="ü"/>
            </a:pPr>
            <a:r>
              <a:rPr lang="ar-SA" dirty="0" smtClean="0">
                <a:solidFill>
                  <a:schemeClr val="accent4">
                    <a:lumMod val="60000"/>
                    <a:lumOff val="40000"/>
                  </a:schemeClr>
                </a:solidFill>
              </a:rPr>
              <a:t>أنها أحد الشروط الأساسية للحوكمة الراشدة</a:t>
            </a:r>
          </a:p>
          <a:p>
            <a:pPr lvl="2" algn="r" rtl="1" eaLnBrk="1" hangingPunct="1">
              <a:buFont typeface="Wingdings" pitchFamily="2" charset="2"/>
              <a:buChar char="ü"/>
            </a:pPr>
            <a:r>
              <a:rPr lang="ar-SA" dirty="0" smtClean="0">
                <a:solidFill>
                  <a:schemeClr val="accent4">
                    <a:lumMod val="60000"/>
                    <a:lumOff val="40000"/>
                  </a:schemeClr>
                </a:solidFill>
              </a:rPr>
              <a:t>الكشف عن المعلومات خاصة عند التحقيق في دعاوى فساد</a:t>
            </a:r>
          </a:p>
          <a:p>
            <a:pPr lvl="2" algn="r" rtl="1" eaLnBrk="1" hangingPunct="1">
              <a:buFont typeface="Wingdings" pitchFamily="2" charset="2"/>
              <a:buChar char="ü"/>
            </a:pPr>
            <a:r>
              <a:rPr lang="ar-SA" dirty="0" smtClean="0">
                <a:solidFill>
                  <a:schemeClr val="accent4">
                    <a:lumMod val="60000"/>
                    <a:lumOff val="40000"/>
                  </a:schemeClr>
                </a:solidFill>
              </a:rPr>
              <a:t>يسمح للمواطن بفحص أعمال المؤسسات العامة بدقة</a:t>
            </a:r>
          </a:p>
          <a:p>
            <a:pPr lvl="2" algn="r" rtl="1" eaLnBrk="1" hangingPunct="1">
              <a:buFont typeface="Wingdings" pitchFamily="2" charset="2"/>
              <a:buChar char="ü"/>
            </a:pPr>
            <a:r>
              <a:rPr lang="ar-SA" dirty="0" smtClean="0">
                <a:solidFill>
                  <a:schemeClr val="accent4">
                    <a:lumMod val="60000"/>
                    <a:lumOff val="40000"/>
                  </a:schemeClr>
                </a:solidFill>
              </a:rPr>
              <a:t>تؤدي إلى تراجع أخذ قرارات مشبوهة أو فاسدة</a:t>
            </a:r>
          </a:p>
          <a:p>
            <a:pPr lvl="2" algn="r" rtl="1" eaLnBrk="1" hangingPunct="1">
              <a:buFont typeface="Wingdings" pitchFamily="2" charset="2"/>
              <a:buChar char="ü"/>
            </a:pPr>
            <a:r>
              <a:rPr lang="ar-SA" dirty="0" smtClean="0">
                <a:solidFill>
                  <a:schemeClr val="accent4">
                    <a:lumMod val="60000"/>
                    <a:lumOff val="40000"/>
                  </a:schemeClr>
                </a:solidFill>
              </a:rPr>
              <a:t>تحسين أداء وفاعلية الحكومات</a:t>
            </a:r>
          </a:p>
          <a:p>
            <a:pPr lvl="2" algn="r" rtl="1" eaLnBrk="1" hangingPunct="1">
              <a:buFont typeface="Wingdings" pitchFamily="2" charset="2"/>
              <a:buChar char="ü"/>
            </a:pPr>
            <a:r>
              <a:rPr lang="ar-SA" dirty="0" smtClean="0">
                <a:solidFill>
                  <a:schemeClr val="accent4">
                    <a:lumMod val="60000"/>
                    <a:lumOff val="40000"/>
                  </a:schemeClr>
                </a:solidFill>
              </a:rPr>
              <a:t>زيادة دقة المعلومات في السجلات الحكومية</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Content Placeholder 4"/>
          <p:cNvSpPr>
            <a:spLocks noGrp="1"/>
          </p:cNvSpPr>
          <p:nvPr>
            <p:ph idx="1"/>
          </p:nvPr>
        </p:nvSpPr>
        <p:spPr>
          <a:xfrm>
            <a:off x="990600" y="1600200"/>
            <a:ext cx="7696200" cy="4525963"/>
          </a:xfrm>
        </p:spPr>
        <p:txBody>
          <a:bodyPr/>
          <a:lstStyle/>
          <a:p>
            <a:pPr lvl="1" algn="r" rtl="1" eaLnBrk="1" hangingPunct="1"/>
            <a:r>
              <a:rPr lang="ar-SA" b="1" dirty="0">
                <a:solidFill>
                  <a:srgbClr val="FFC000"/>
                </a:solidFill>
              </a:rPr>
              <a:t>العوامل المؤثرة على جودة الحوكمة:</a:t>
            </a:r>
          </a:p>
          <a:p>
            <a:pPr lvl="2" algn="r" rtl="1" eaLnBrk="1" hangingPunct="1"/>
            <a:r>
              <a:rPr lang="ar-SA" sz="1800" b="1" dirty="0">
                <a:solidFill>
                  <a:srgbClr val="FFC000"/>
                </a:solidFill>
              </a:rPr>
              <a:t>الخارجية:</a:t>
            </a:r>
          </a:p>
          <a:p>
            <a:pPr lvl="3" algn="r" rtl="1" eaLnBrk="1" hangingPunct="1"/>
            <a:r>
              <a:rPr lang="ar-SA" dirty="0" smtClean="0">
                <a:solidFill>
                  <a:schemeClr val="accent4">
                    <a:lumMod val="60000"/>
                    <a:lumOff val="40000"/>
                  </a:schemeClr>
                </a:solidFill>
              </a:rPr>
              <a:t>مناخ الاستثمار في الدولة المشتمل على:</a:t>
            </a:r>
          </a:p>
          <a:p>
            <a:pPr lvl="4" algn="r" rtl="1" eaLnBrk="1" hangingPunct="1"/>
            <a:r>
              <a:rPr lang="ar-SA" dirty="0" smtClean="0">
                <a:solidFill>
                  <a:schemeClr val="accent4">
                    <a:lumMod val="60000"/>
                    <a:lumOff val="40000"/>
                  </a:schemeClr>
                </a:solidFill>
              </a:rPr>
              <a:t>القوانين المنظمة للنشاط الاقتصادي، مثل قوانين سوق المال</a:t>
            </a:r>
          </a:p>
          <a:p>
            <a:pPr lvl="4" algn="r" rtl="1" eaLnBrk="1" hangingPunct="1"/>
            <a:r>
              <a:rPr lang="ar-SA" dirty="0" smtClean="0">
                <a:solidFill>
                  <a:schemeClr val="accent4">
                    <a:lumMod val="60000"/>
                    <a:lumOff val="40000"/>
                  </a:schemeClr>
                </a:solidFill>
              </a:rPr>
              <a:t>كفاءة القطاع المالي، مثل توفير التمويل اللازم للمشاريع</a:t>
            </a:r>
          </a:p>
          <a:p>
            <a:pPr lvl="4" algn="r" rtl="1" eaLnBrk="1" hangingPunct="1"/>
            <a:r>
              <a:rPr lang="ar-SA" dirty="0" smtClean="0">
                <a:solidFill>
                  <a:schemeClr val="accent4">
                    <a:lumMod val="60000"/>
                    <a:lumOff val="40000"/>
                  </a:schemeClr>
                </a:solidFill>
              </a:rPr>
              <a:t>كفاءة الأجهزة والهيئات الرقابية، مثل هيئة سوق المال</a:t>
            </a:r>
          </a:p>
          <a:p>
            <a:pPr lvl="4" algn="r" rtl="1" eaLnBrk="1" hangingPunct="1"/>
            <a:endParaRPr lang="ar-SA" dirty="0" smtClean="0">
              <a:solidFill>
                <a:schemeClr val="accent4">
                  <a:lumMod val="60000"/>
                  <a:lumOff val="40000"/>
                </a:schemeClr>
              </a:solidFill>
            </a:endParaRPr>
          </a:p>
          <a:p>
            <a:pPr lvl="2" algn="r" rtl="1" eaLnBrk="1" hangingPunct="1"/>
            <a:r>
              <a:rPr lang="ar-SA" sz="1800" b="1" dirty="0">
                <a:solidFill>
                  <a:srgbClr val="FFC000"/>
                </a:solidFill>
              </a:rPr>
              <a:t>الداخلية:</a:t>
            </a:r>
          </a:p>
          <a:p>
            <a:pPr lvl="3" algn="r" rtl="1" eaLnBrk="1" hangingPunct="1"/>
            <a:r>
              <a:rPr lang="ar-SA" dirty="0" smtClean="0">
                <a:solidFill>
                  <a:schemeClr val="accent4">
                    <a:lumMod val="60000"/>
                    <a:lumOff val="40000"/>
                  </a:schemeClr>
                </a:solidFill>
              </a:rPr>
              <a:t>كيفية اتخاذ القرارات وتوزيع السلطات داخل المنظمة بين مجلس الإدارة والديرين والتنفيذيين</a:t>
            </a:r>
          </a:p>
          <a:p>
            <a:pPr lvl="2" algn="r" rtl="1" eaLnBrk="1" hangingPunct="1"/>
            <a:endParaRPr lang="ar-SA" dirty="0" smtClean="0">
              <a:solidFill>
                <a:schemeClr val="accent4">
                  <a:lumMod val="60000"/>
                  <a:lumOff val="40000"/>
                </a:schemeClr>
              </a:solidFill>
            </a:endParaRPr>
          </a:p>
          <a:p>
            <a:pPr lvl="2" algn="r" rtl="1" eaLnBrk="1" hangingPunct="1"/>
            <a:endParaRPr lang="ar-SA" dirty="0" smtClean="0">
              <a:solidFill>
                <a:schemeClr val="accent4">
                  <a:lumMod val="60000"/>
                  <a:lumOff val="40000"/>
                </a:schemeClr>
              </a:solidFill>
            </a:endParaRP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pic>
        <p:nvPicPr>
          <p:cNvPr id="7" name="صورة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3886200" y="2362200"/>
            <a:ext cx="1801302" cy="2070600"/>
          </a:xfrm>
          <a:prstGeom prst="rect">
            <a:avLst/>
          </a:prstGeom>
        </p:spPr>
      </p:pic>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2000"/>
                                        <p:tgtEl>
                                          <p:spTgt spid="7"/>
                                        </p:tgtEl>
                                      </p:cBhvr>
                                    </p:animEffect>
                                    <p:anim calcmode="lin" valueType="num">
                                      <p:cBhvr>
                                        <p:cTn id="8" dur="2000" fill="hold"/>
                                        <p:tgtEl>
                                          <p:spTgt spid="7"/>
                                        </p:tgtEl>
                                        <p:attrNameLst>
                                          <p:attrName>ppt_w</p:attrName>
                                        </p:attrNameLst>
                                      </p:cBhvr>
                                      <p:tavLst>
                                        <p:tav tm="0" fmla="#ppt_w*sin(2.5*pi*$)">
                                          <p:val>
                                            <p:fltVal val="0"/>
                                          </p:val>
                                        </p:tav>
                                        <p:tav tm="100000">
                                          <p:val>
                                            <p:fltVal val="1"/>
                                          </p:val>
                                        </p:tav>
                                      </p:tavLst>
                                    </p:anim>
                                    <p:anim calcmode="lin" valueType="num">
                                      <p:cBhvr>
                                        <p:cTn id="9" dur="2000" fill="hold"/>
                                        <p:tgtEl>
                                          <p:spTgt spid="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Content Placeholder 4"/>
          <p:cNvSpPr>
            <a:spLocks noGrp="1"/>
          </p:cNvSpPr>
          <p:nvPr>
            <p:ph idx="1"/>
          </p:nvPr>
        </p:nvSpPr>
        <p:spPr>
          <a:xfrm>
            <a:off x="990600" y="1600200"/>
            <a:ext cx="7696200" cy="4525963"/>
          </a:xfrm>
        </p:spPr>
        <p:txBody>
          <a:bodyPr/>
          <a:lstStyle/>
          <a:p>
            <a:pPr algn="r" rtl="1" eaLnBrk="1" hangingPunct="1"/>
            <a:r>
              <a:rPr lang="ar-SA" dirty="0" smtClean="0">
                <a:solidFill>
                  <a:schemeClr val="accent4">
                    <a:lumMod val="60000"/>
                    <a:lumOff val="40000"/>
                  </a:schemeClr>
                </a:solidFill>
              </a:rPr>
              <a:t>الأهداف</a:t>
            </a:r>
          </a:p>
          <a:p>
            <a:pPr lvl="1" algn="r" rtl="1" eaLnBrk="1" hangingPunct="1"/>
            <a:r>
              <a:rPr lang="ar-SA" dirty="0" smtClean="0">
                <a:solidFill>
                  <a:schemeClr val="accent4">
                    <a:lumMod val="60000"/>
                    <a:lumOff val="40000"/>
                  </a:schemeClr>
                </a:solidFill>
              </a:rPr>
              <a:t>الحوكمة.... المفاهيم والمرتكزات</a:t>
            </a:r>
            <a:r>
              <a:rPr lang="en-US" dirty="0" smtClean="0">
                <a:solidFill>
                  <a:schemeClr val="accent4">
                    <a:lumMod val="60000"/>
                    <a:lumOff val="40000"/>
                  </a:schemeClr>
                </a:solidFill>
              </a:rPr>
              <a:t> </a:t>
            </a:r>
          </a:p>
          <a:p>
            <a:pPr lvl="1" algn="r" rtl="1" eaLnBrk="1" hangingPunct="1"/>
            <a:r>
              <a:rPr lang="ar-SA" dirty="0" smtClean="0">
                <a:solidFill>
                  <a:schemeClr val="accent4">
                    <a:lumMod val="60000"/>
                    <a:lumOff val="40000"/>
                  </a:schemeClr>
                </a:solidFill>
              </a:rPr>
              <a:t>خصائص وأركان الحوكمة</a:t>
            </a:r>
          </a:p>
          <a:p>
            <a:pPr lvl="1" algn="r" rtl="1" eaLnBrk="1" hangingPunct="1"/>
            <a:r>
              <a:rPr lang="ar-SA" dirty="0" smtClean="0">
                <a:solidFill>
                  <a:schemeClr val="accent4">
                    <a:lumMod val="60000"/>
                    <a:lumOff val="40000"/>
                  </a:schemeClr>
                </a:solidFill>
              </a:rPr>
              <a:t>معايير الحوكمة</a:t>
            </a:r>
          </a:p>
          <a:p>
            <a:pPr lvl="1" algn="r" rtl="1" eaLnBrk="1" hangingPunct="1"/>
            <a:r>
              <a:rPr lang="ar-SA" dirty="0" smtClean="0">
                <a:solidFill>
                  <a:schemeClr val="accent4">
                    <a:lumMod val="60000"/>
                    <a:lumOff val="40000"/>
                  </a:schemeClr>
                </a:solidFill>
              </a:rPr>
              <a:t>النظم الإحصائية الفعالة، وحرية الوصول إلى المعلومات</a:t>
            </a:r>
          </a:p>
          <a:p>
            <a:pPr lvl="1" algn="r" rtl="1" eaLnBrk="1" hangingPunct="1"/>
            <a:r>
              <a:rPr lang="ar-SA" dirty="0" smtClean="0">
                <a:solidFill>
                  <a:schemeClr val="accent4">
                    <a:lumMod val="60000"/>
                    <a:lumOff val="40000"/>
                  </a:schemeClr>
                </a:solidFill>
              </a:rPr>
              <a:t>فوائد قوانين حرية الوصول إلى المعلومات</a:t>
            </a:r>
          </a:p>
          <a:p>
            <a:pPr lvl="1" algn="r" rtl="1" eaLnBrk="1" hangingPunct="1"/>
            <a:r>
              <a:rPr lang="ar-SA" dirty="0" smtClean="0">
                <a:solidFill>
                  <a:schemeClr val="accent4">
                    <a:lumMod val="60000"/>
                    <a:lumOff val="40000"/>
                  </a:schemeClr>
                </a:solidFill>
              </a:rPr>
              <a:t>العوامل المؤثرة على جودة الحوكمة</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r>
              <a:rPr lang="ar-SA" sz="3200" dirty="0" smtClean="0">
                <a:solidFill>
                  <a:srgbClr val="FFC000"/>
                </a:solidFill>
                <a:latin typeface="Arial Narrow" pitchFamily="34" charset="0"/>
              </a:rPr>
              <a:t>الحوكمـــة</a:t>
            </a:r>
            <a:endParaRPr lang="ar-SA" sz="3200" dirty="0">
              <a:solidFill>
                <a:srgbClr val="FFC000"/>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990600" y="1600200"/>
            <a:ext cx="7696200" cy="4525963"/>
          </a:xfrm>
        </p:spPr>
        <p:txBody>
          <a:bodyPr rtlCol="0">
            <a:normAutofit fontScale="85000" lnSpcReduction="20000"/>
          </a:bodyPr>
          <a:lstStyle/>
          <a:p>
            <a:pPr algn="r" rtl="1" eaLnBrk="1" fontAlgn="auto" hangingPunct="1">
              <a:spcAft>
                <a:spcPts val="0"/>
              </a:spcAft>
              <a:defRPr/>
            </a:pPr>
            <a:r>
              <a:rPr lang="ar-SA" dirty="0" smtClean="0">
                <a:solidFill>
                  <a:schemeClr val="accent4">
                    <a:lumMod val="60000"/>
                    <a:lumOff val="40000"/>
                  </a:schemeClr>
                </a:solidFill>
              </a:rPr>
              <a:t>تاريخ وحقائق</a:t>
            </a:r>
          </a:p>
          <a:p>
            <a:pPr lvl="1" algn="just" rtl="1" eaLnBrk="1" fontAlgn="auto" hangingPunct="1">
              <a:spcAft>
                <a:spcPts val="0"/>
              </a:spcAft>
              <a:defRPr/>
            </a:pPr>
            <a:r>
              <a:rPr lang="ar-SA" dirty="0" smtClean="0">
                <a:solidFill>
                  <a:schemeClr val="accent4">
                    <a:lumMod val="60000"/>
                    <a:lumOff val="40000"/>
                  </a:schemeClr>
                </a:solidFill>
              </a:rPr>
              <a:t>ظهرت الحاجة للحوك</a:t>
            </a:r>
            <a:r>
              <a:rPr lang="ar-EG" dirty="0" smtClean="0">
                <a:solidFill>
                  <a:schemeClr val="accent4">
                    <a:lumMod val="60000"/>
                    <a:lumOff val="40000"/>
                  </a:schemeClr>
                </a:solidFill>
              </a:rPr>
              <a:t>مة</a:t>
            </a:r>
            <a:r>
              <a:rPr lang="ar-SA" dirty="0" smtClean="0">
                <a:solidFill>
                  <a:schemeClr val="accent4">
                    <a:lumMod val="60000"/>
                    <a:lumOff val="40000"/>
                  </a:schemeClr>
                </a:solidFill>
              </a:rPr>
              <a:t> بعد انفجار الأزمة المالية الآسيوية عام 1997م</a:t>
            </a:r>
          </a:p>
          <a:p>
            <a:pPr lvl="1" algn="just" rtl="1" eaLnBrk="1" fontAlgn="auto" hangingPunct="1">
              <a:spcAft>
                <a:spcPts val="0"/>
              </a:spcAft>
              <a:defRPr/>
            </a:pPr>
            <a:r>
              <a:rPr lang="ar-SA" dirty="0" smtClean="0">
                <a:solidFill>
                  <a:schemeClr val="accent4">
                    <a:lumMod val="60000"/>
                    <a:lumOff val="40000"/>
                  </a:schemeClr>
                </a:solidFill>
              </a:rPr>
              <a:t>تتمثل الأزمة المالية الآسيوية في فقد الثقة بين المؤسسات والتشريعات المنظمة لأنشطة الأعمال والعلاقات فيما بين منشآت الأعمال والحكومة.</a:t>
            </a:r>
          </a:p>
          <a:p>
            <a:pPr lvl="1" algn="just" rtl="1" eaLnBrk="1" fontAlgn="auto" hangingPunct="1">
              <a:spcAft>
                <a:spcPts val="0"/>
              </a:spcAft>
              <a:defRPr/>
            </a:pPr>
            <a:r>
              <a:rPr lang="ar-SA" dirty="0" smtClean="0">
                <a:solidFill>
                  <a:schemeClr val="accent4">
                    <a:lumMod val="60000"/>
                    <a:lumOff val="40000"/>
                  </a:schemeClr>
                </a:solidFill>
              </a:rPr>
              <a:t>من المشاكل التي برزت أثناء الأزمة:</a:t>
            </a:r>
          </a:p>
          <a:p>
            <a:pPr lvl="2" algn="just" rtl="1" eaLnBrk="1" fontAlgn="auto" hangingPunct="1">
              <a:spcAft>
                <a:spcPts val="0"/>
              </a:spcAft>
              <a:defRPr/>
            </a:pPr>
            <a:r>
              <a:rPr lang="ar-SA" dirty="0" smtClean="0">
                <a:solidFill>
                  <a:schemeClr val="accent4">
                    <a:lumMod val="60000"/>
                    <a:lumOff val="40000"/>
                  </a:schemeClr>
                </a:solidFill>
              </a:rPr>
              <a:t>عمليات الموظفين الداخليين والأقارب والأصدقاء بين منظمات الأعمال والحكومة</a:t>
            </a:r>
          </a:p>
          <a:p>
            <a:pPr lvl="2" algn="just" rtl="1" eaLnBrk="1" fontAlgn="auto" hangingPunct="1">
              <a:spcAft>
                <a:spcPts val="0"/>
              </a:spcAft>
              <a:defRPr/>
            </a:pPr>
            <a:r>
              <a:rPr lang="ar-SA" dirty="0" smtClean="0">
                <a:solidFill>
                  <a:schemeClr val="accent4">
                    <a:lumMod val="60000"/>
                    <a:lumOff val="40000"/>
                  </a:schemeClr>
                </a:solidFill>
              </a:rPr>
              <a:t>حصول الشركات على مبالغ هائلة من الديون قصيرة الأجل</a:t>
            </a:r>
          </a:p>
          <a:p>
            <a:pPr lvl="2" algn="just" rtl="1" eaLnBrk="1" fontAlgn="auto" hangingPunct="1">
              <a:spcAft>
                <a:spcPts val="0"/>
              </a:spcAft>
              <a:defRPr/>
            </a:pPr>
            <a:r>
              <a:rPr lang="ar-SA" dirty="0" smtClean="0">
                <a:solidFill>
                  <a:schemeClr val="accent4">
                    <a:lumMod val="60000"/>
                    <a:lumOff val="40000"/>
                  </a:schemeClr>
                </a:solidFill>
              </a:rPr>
              <a:t>عدم إطلاع المساهمين والشركاء على هذه الديون</a:t>
            </a:r>
          </a:p>
          <a:p>
            <a:pPr lvl="1" algn="just" rtl="1" eaLnBrk="1" fontAlgn="auto" hangingPunct="1">
              <a:spcAft>
                <a:spcPts val="0"/>
              </a:spcAft>
              <a:defRPr/>
            </a:pPr>
            <a:r>
              <a:rPr lang="ar-SA" dirty="0" smtClean="0">
                <a:solidFill>
                  <a:schemeClr val="accent4">
                    <a:lumMod val="60000"/>
                    <a:lumOff val="40000"/>
                  </a:schemeClr>
                </a:solidFill>
              </a:rPr>
              <a:t>وبالتالي ظهرت أهمية وجود الشفافية في التعامل مع الشركاء ووجود آلية لتحقيق ذلك</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r>
              <a:rPr lang="ar-SA" sz="3200" dirty="0" smtClean="0">
                <a:solidFill>
                  <a:srgbClr val="FFC000"/>
                </a:solidFill>
                <a:latin typeface="Arial Narrow" pitchFamily="34" charset="0"/>
              </a:rPr>
              <a:t>الحوكمـــــة</a:t>
            </a:r>
            <a:endParaRPr lang="ar-SA" sz="3200" dirty="0">
              <a:solidFill>
                <a:srgbClr val="FFC000"/>
              </a:solidFill>
              <a:latin typeface="Arial Narrow"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مثلث متساوي الساقين 5"/>
          <p:cNvSpPr/>
          <p:nvPr/>
        </p:nvSpPr>
        <p:spPr>
          <a:xfrm>
            <a:off x="1600200" y="1828800"/>
            <a:ext cx="6781800" cy="3886200"/>
          </a:xfrm>
          <a:prstGeom prst="triangl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a:p>
            <a:pPr algn="ctr" fontAlgn="auto">
              <a:spcBef>
                <a:spcPts val="0"/>
              </a:spcBef>
              <a:spcAft>
                <a:spcPts val="0"/>
              </a:spcAft>
              <a:defRPr/>
            </a:pPr>
            <a:endParaRPr lang="en-US" sz="3200" b="1" dirty="0"/>
          </a:p>
        </p:txBody>
      </p:sp>
      <p:sp>
        <p:nvSpPr>
          <p:cNvPr id="10" name="علبة 9"/>
          <p:cNvSpPr/>
          <p:nvPr/>
        </p:nvSpPr>
        <p:spPr>
          <a:xfrm>
            <a:off x="3581400" y="3429000"/>
            <a:ext cx="2743200" cy="1981200"/>
          </a:xfrm>
          <a:prstGeom prst="can">
            <a:avLst/>
          </a:prstGeom>
          <a:solidFill>
            <a:schemeClr val="bg2">
              <a:lumMod val="90000"/>
            </a:schemeClr>
          </a:solidFill>
          <a:ln>
            <a:solidFill>
              <a:schemeClr val="accent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b="1" dirty="0">
                <a:solidFill>
                  <a:schemeClr val="tx1"/>
                </a:solidFill>
                <a:latin typeface="AGA Arabesque Desktop" pitchFamily="2" charset="2"/>
                <a:ea typeface="Arial Unicode MS" pitchFamily="34" charset="-128"/>
                <a:cs typeface="Arial Unicode MS" pitchFamily="34" charset="-128"/>
              </a:rPr>
              <a:t>المنظمة</a:t>
            </a:r>
            <a:endParaRPr lang="en-US" b="1" dirty="0">
              <a:solidFill>
                <a:schemeClr val="tx1"/>
              </a:solidFill>
              <a:latin typeface="AGA Arabesque Desktop" pitchFamily="2" charset="2"/>
              <a:ea typeface="Arial Unicode MS" pitchFamily="34" charset="-128"/>
              <a:cs typeface="Arial Unicode MS" pitchFamily="34" charset="-128"/>
            </a:endParaRPr>
          </a:p>
          <a:p>
            <a:pPr algn="ctr" fontAlgn="auto">
              <a:spcBef>
                <a:spcPts val="0"/>
              </a:spcBef>
              <a:spcAft>
                <a:spcPts val="0"/>
              </a:spcAft>
              <a:defRPr/>
            </a:pPr>
            <a:endParaRPr lang="ar-SA" b="1" dirty="0">
              <a:solidFill>
                <a:schemeClr val="tx1"/>
              </a:solidFill>
              <a:latin typeface="AGA Arabesque Desktop" pitchFamily="2" charset="2"/>
              <a:ea typeface="Arial Unicode MS" pitchFamily="34" charset="-128"/>
              <a:cs typeface="Arial Unicode MS" pitchFamily="34" charset="-128"/>
            </a:endParaRPr>
          </a:p>
          <a:p>
            <a:pPr algn="ctr" fontAlgn="auto">
              <a:spcBef>
                <a:spcPts val="0"/>
              </a:spcBef>
              <a:spcAft>
                <a:spcPts val="0"/>
              </a:spcAft>
              <a:defRPr/>
            </a:pPr>
            <a:endParaRPr lang="ar-SA" b="1" dirty="0"/>
          </a:p>
          <a:p>
            <a:pPr algn="ctr" fontAlgn="auto">
              <a:spcBef>
                <a:spcPts val="0"/>
              </a:spcBef>
              <a:spcAft>
                <a:spcPts val="0"/>
              </a:spcAft>
              <a:defRPr/>
            </a:pPr>
            <a:endParaRPr lang="ar-SA" b="1" dirty="0"/>
          </a:p>
          <a:p>
            <a:pPr algn="ctr" fontAlgn="auto">
              <a:spcBef>
                <a:spcPts val="0"/>
              </a:spcBef>
              <a:spcAft>
                <a:spcPts val="0"/>
              </a:spcAft>
              <a:defRPr/>
            </a:pPr>
            <a:endParaRPr lang="ar-SA" b="1" dirty="0"/>
          </a:p>
          <a:p>
            <a:pPr algn="ctr" fontAlgn="auto">
              <a:spcBef>
                <a:spcPts val="0"/>
              </a:spcBef>
              <a:spcAft>
                <a:spcPts val="0"/>
              </a:spcAft>
              <a:defRPr/>
            </a:pPr>
            <a:endParaRPr lang="ar-SA" b="1" dirty="0"/>
          </a:p>
          <a:p>
            <a:pPr algn="ctr" fontAlgn="auto">
              <a:spcBef>
                <a:spcPts val="0"/>
              </a:spcBef>
              <a:spcAft>
                <a:spcPts val="0"/>
              </a:spcAft>
              <a:defRPr/>
            </a:pPr>
            <a:endParaRPr lang="ar-SA" dirty="0"/>
          </a:p>
        </p:txBody>
      </p:sp>
      <p:sp>
        <p:nvSpPr>
          <p:cNvPr id="11" name="مستطيل مستدير الزوايا 10"/>
          <p:cNvSpPr/>
          <p:nvPr/>
        </p:nvSpPr>
        <p:spPr>
          <a:xfrm>
            <a:off x="5791200" y="4038600"/>
            <a:ext cx="304800" cy="11430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fontAlgn="auto">
              <a:spcBef>
                <a:spcPts val="0"/>
              </a:spcBef>
              <a:spcAft>
                <a:spcPts val="0"/>
              </a:spcAft>
              <a:defRPr/>
            </a:pPr>
            <a:r>
              <a:rPr lang="ar-SA" sz="1600" dirty="0">
                <a:solidFill>
                  <a:schemeClr val="accent1">
                    <a:lumMod val="75000"/>
                  </a:schemeClr>
                </a:solidFill>
              </a:rPr>
              <a:t>المساهمون</a:t>
            </a:r>
          </a:p>
        </p:txBody>
      </p:sp>
      <p:sp>
        <p:nvSpPr>
          <p:cNvPr id="12" name="مستطيل مستدير الزوايا 11"/>
          <p:cNvSpPr/>
          <p:nvPr/>
        </p:nvSpPr>
        <p:spPr>
          <a:xfrm>
            <a:off x="4800600" y="4114800"/>
            <a:ext cx="304800" cy="11430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fontAlgn="auto">
              <a:spcBef>
                <a:spcPts val="0"/>
              </a:spcBef>
              <a:spcAft>
                <a:spcPts val="0"/>
              </a:spcAft>
              <a:defRPr/>
            </a:pPr>
            <a:r>
              <a:rPr lang="ar-SA" sz="1600" dirty="0">
                <a:solidFill>
                  <a:schemeClr val="accent1">
                    <a:lumMod val="75000"/>
                  </a:schemeClr>
                </a:solidFill>
              </a:rPr>
              <a:t>مجلس الإدارة</a:t>
            </a:r>
          </a:p>
        </p:txBody>
      </p:sp>
      <p:sp>
        <p:nvSpPr>
          <p:cNvPr id="13" name="مستطيل مستدير الزوايا 12"/>
          <p:cNvSpPr/>
          <p:nvPr/>
        </p:nvSpPr>
        <p:spPr>
          <a:xfrm>
            <a:off x="3810000" y="4038600"/>
            <a:ext cx="304800" cy="1143000"/>
          </a:xfrm>
          <a:prstGeom prst="roundRect">
            <a:avLst/>
          </a:prstGeom>
          <a:solidFill>
            <a:schemeClr val="bg2">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fontAlgn="auto">
              <a:spcBef>
                <a:spcPts val="0"/>
              </a:spcBef>
              <a:spcAft>
                <a:spcPts val="0"/>
              </a:spcAft>
              <a:defRPr/>
            </a:pPr>
            <a:r>
              <a:rPr lang="ar-SA" sz="1600" dirty="0">
                <a:solidFill>
                  <a:schemeClr val="accent1">
                    <a:lumMod val="75000"/>
                  </a:schemeClr>
                </a:solidFill>
              </a:rPr>
              <a:t>الإدارة</a:t>
            </a:r>
          </a:p>
        </p:txBody>
      </p:sp>
      <p:cxnSp>
        <p:nvCxnSpPr>
          <p:cNvPr id="15" name="رابط كسهم مستقيم 14"/>
          <p:cNvCxnSpPr/>
          <p:nvPr/>
        </p:nvCxnSpPr>
        <p:spPr>
          <a:xfrm rot="10800000">
            <a:off x="5181600" y="4572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رابط كسهم مستقيم 17"/>
          <p:cNvCxnSpPr/>
          <p:nvPr/>
        </p:nvCxnSpPr>
        <p:spPr>
          <a:xfrm rot="10800000" flipH="1">
            <a:off x="4191000" y="4267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rot="10800000">
            <a:off x="4191000" y="495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0" name="Title 1"/>
          <p:cNvSpPr txBox="1">
            <a:spLocks noGrp="1"/>
          </p:cNvSpPr>
          <p:nvPr>
            <p:ph type="title"/>
          </p:nvPr>
        </p:nvSpPr>
        <p:spPr/>
        <p:txBody>
          <a:bodyPr rtlCol="0">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r>
              <a:rPr lang="ar-SA" sz="3200" dirty="0" smtClean="0">
                <a:solidFill>
                  <a:srgbClr val="FFC000"/>
                </a:solidFill>
                <a:latin typeface="Arial Narrow" pitchFamily="34" charset="0"/>
              </a:rPr>
              <a:t>الحوكمـــــــــة</a:t>
            </a:r>
            <a:endParaRPr lang="ar-SA" sz="3200" dirty="0">
              <a:solidFill>
                <a:srgbClr val="FFC000"/>
              </a:solidFill>
              <a:latin typeface="Arial Narrow" pitchFamily="34" charset="0"/>
            </a:endParaRPr>
          </a:p>
        </p:txBody>
      </p:sp>
      <p:sp>
        <p:nvSpPr>
          <p:cNvPr id="5131" name="Content Placeholder 4"/>
          <p:cNvSpPr>
            <a:spLocks noGrp="1"/>
          </p:cNvSpPr>
          <p:nvPr>
            <p:ph idx="1"/>
          </p:nvPr>
        </p:nvSpPr>
        <p:spPr>
          <a:xfrm>
            <a:off x="6019800" y="1600200"/>
            <a:ext cx="2667000" cy="1295400"/>
          </a:xfrm>
        </p:spPr>
        <p:txBody>
          <a:bodyPr/>
          <a:lstStyle/>
          <a:p>
            <a:pPr algn="justLow" rtl="1" eaLnBrk="1" hangingPunct="1"/>
            <a:r>
              <a:rPr lang="ar-SA" sz="1800" dirty="0" smtClean="0">
                <a:solidFill>
                  <a:schemeClr val="accent4">
                    <a:lumMod val="60000"/>
                    <a:lumOff val="40000"/>
                  </a:schemeClr>
                </a:solidFill>
              </a:rPr>
              <a:t>هي الإجراءات والقواعد والقوانين التي تحكم السلطات التشريعية والتشغيلية والإدارية في المنظمة.</a:t>
            </a:r>
          </a:p>
        </p:txBody>
      </p:sp>
      <p:sp>
        <p:nvSpPr>
          <p:cNvPr id="22" name="سهم للأسفل 21"/>
          <p:cNvSpPr/>
          <p:nvPr/>
        </p:nvSpPr>
        <p:spPr>
          <a:xfrm rot="7147443">
            <a:off x="6827399" y="4717160"/>
            <a:ext cx="914400" cy="9906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fontAlgn="auto">
              <a:spcBef>
                <a:spcPts val="0"/>
              </a:spcBef>
              <a:spcAft>
                <a:spcPts val="0"/>
              </a:spcAft>
              <a:defRPr/>
            </a:pPr>
            <a:r>
              <a:rPr lang="ar-SA" dirty="0">
                <a:solidFill>
                  <a:schemeClr val="tx1"/>
                </a:solidFill>
              </a:rPr>
              <a:t>قواعد</a:t>
            </a:r>
          </a:p>
        </p:txBody>
      </p:sp>
      <p:sp>
        <p:nvSpPr>
          <p:cNvPr id="24" name="سهم للأسفل 23"/>
          <p:cNvSpPr/>
          <p:nvPr/>
        </p:nvSpPr>
        <p:spPr>
          <a:xfrm rot="14452557">
            <a:off x="2243931" y="4683919"/>
            <a:ext cx="1011238" cy="9906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anchor="ctr"/>
          <a:lstStyle/>
          <a:p>
            <a:pPr algn="ctr">
              <a:defRPr/>
            </a:pPr>
            <a:r>
              <a:rPr lang="ar-SA">
                <a:solidFill>
                  <a:schemeClr val="tx1"/>
                </a:solidFill>
                <a:latin typeface="Agency FB"/>
                <a:ea typeface="Arial Unicode MS" pitchFamily="34" charset="-128"/>
                <a:cs typeface="Arial Unicode MS" pitchFamily="34" charset="-128"/>
              </a:rPr>
              <a:t>قوانين</a:t>
            </a:r>
          </a:p>
        </p:txBody>
      </p:sp>
      <p:sp>
        <p:nvSpPr>
          <p:cNvPr id="26" name="سهم للأسفل 25"/>
          <p:cNvSpPr/>
          <p:nvPr/>
        </p:nvSpPr>
        <p:spPr>
          <a:xfrm>
            <a:off x="4495800" y="2286000"/>
            <a:ext cx="1012656" cy="990600"/>
          </a:xfrm>
          <a:prstGeom prst="downArrow">
            <a:avLst/>
          </a:pr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vert270" rtlCol="1" anchor="ctr"/>
          <a:lstStyle/>
          <a:p>
            <a:pPr algn="ctr" fontAlgn="auto">
              <a:spcBef>
                <a:spcPts val="0"/>
              </a:spcBef>
              <a:spcAft>
                <a:spcPts val="0"/>
              </a:spcAft>
              <a:defRPr/>
            </a:pPr>
            <a:r>
              <a:rPr lang="ar-SA" dirty="0">
                <a:solidFill>
                  <a:schemeClr val="tx1"/>
                </a:solidFill>
              </a:rPr>
              <a:t>إجراءات</a:t>
            </a:r>
          </a:p>
        </p:txBody>
      </p:sp>
      <p:sp>
        <p:nvSpPr>
          <p:cNvPr id="27" name="مستطيل 26"/>
          <p:cNvSpPr/>
          <p:nvPr/>
        </p:nvSpPr>
        <p:spPr>
          <a:xfrm>
            <a:off x="4162425" y="4991100"/>
            <a:ext cx="6858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800" dirty="0">
                <a:solidFill>
                  <a:schemeClr val="tx1"/>
                </a:solidFill>
              </a:rPr>
              <a:t>تعيين ومراقبة</a:t>
            </a:r>
          </a:p>
        </p:txBody>
      </p:sp>
      <p:sp>
        <p:nvSpPr>
          <p:cNvPr id="28" name="مستطيل 27"/>
          <p:cNvSpPr/>
          <p:nvPr/>
        </p:nvSpPr>
        <p:spPr>
          <a:xfrm>
            <a:off x="4114800" y="4286250"/>
            <a:ext cx="6858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800" dirty="0">
                <a:solidFill>
                  <a:schemeClr val="tx1"/>
                </a:solidFill>
              </a:rPr>
              <a:t>رفع تقارير</a:t>
            </a:r>
          </a:p>
        </p:txBody>
      </p:sp>
      <p:sp>
        <p:nvSpPr>
          <p:cNvPr id="29" name="مستطيل 28"/>
          <p:cNvSpPr/>
          <p:nvPr/>
        </p:nvSpPr>
        <p:spPr>
          <a:xfrm>
            <a:off x="5105400" y="4648200"/>
            <a:ext cx="6858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800" dirty="0">
                <a:solidFill>
                  <a:schemeClr val="tx1"/>
                </a:solidFill>
              </a:rPr>
              <a:t>ترشيح واختيار</a:t>
            </a:r>
          </a:p>
        </p:txBody>
      </p:sp>
      <p:sp>
        <p:nvSpPr>
          <p:cNvPr id="23" name="Rectangle 22"/>
          <p:cNvSpPr/>
          <p:nvPr/>
        </p:nvSpPr>
        <p:spPr>
          <a:xfrm>
            <a:off x="1295400" y="1600200"/>
            <a:ext cx="22098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Low" rtl="1" fontAlgn="auto">
              <a:spcBef>
                <a:spcPts val="0"/>
              </a:spcBef>
              <a:spcAft>
                <a:spcPts val="0"/>
              </a:spcAft>
              <a:defRPr/>
            </a:pPr>
            <a:r>
              <a:rPr lang="ar-SA" sz="1400" dirty="0">
                <a:solidFill>
                  <a:schemeClr val="accent4">
                    <a:lumMod val="60000"/>
                    <a:lumOff val="40000"/>
                  </a:schemeClr>
                </a:solidFill>
                <a:latin typeface="Arial" pitchFamily="34" charset="0"/>
              </a:rPr>
              <a:t>تعتمد الحوك</a:t>
            </a:r>
            <a:r>
              <a:rPr lang="ar-EG" sz="1400" dirty="0">
                <a:solidFill>
                  <a:schemeClr val="accent4">
                    <a:lumMod val="60000"/>
                    <a:lumOff val="40000"/>
                  </a:schemeClr>
                </a:solidFill>
                <a:latin typeface="Arial" pitchFamily="34" charset="0"/>
              </a:rPr>
              <a:t>مة </a:t>
            </a:r>
            <a:r>
              <a:rPr lang="ar-SA" sz="1400" dirty="0">
                <a:solidFill>
                  <a:schemeClr val="accent4">
                    <a:lumMod val="60000"/>
                    <a:lumOff val="40000"/>
                  </a:schemeClr>
                </a:solidFill>
                <a:latin typeface="Arial" pitchFamily="34" charset="0"/>
              </a:rPr>
              <a:t>على التعاون بين القطاعين العام والخاص وذلك لإيجاد نظام لسوق تنافسية في المجتمع</a:t>
            </a:r>
            <a:r>
              <a:rPr lang="en-US" sz="1400" dirty="0">
                <a:solidFill>
                  <a:schemeClr val="accent4">
                    <a:lumMod val="60000"/>
                    <a:lumOff val="40000"/>
                  </a:schemeClr>
                </a:solidFill>
                <a:latin typeface="Arial" pitchFamily="34" charset="0"/>
                <a:cs typeface="Arial" pitchFamily="34" charset="0"/>
              </a:rPr>
              <a:t>.</a:t>
            </a:r>
          </a:p>
        </p:txBody>
      </p:sp>
      <p:cxnSp>
        <p:nvCxnSpPr>
          <p:cNvPr id="32" name="Straight Connector 31"/>
          <p:cNvCxnSpPr/>
          <p:nvPr/>
        </p:nvCxnSpPr>
        <p:spPr>
          <a:xfrm rot="16200000" flipH="1">
            <a:off x="3101181" y="2080419"/>
            <a:ext cx="808038" cy="0"/>
          </a:xfrm>
          <a:prstGeom prst="line">
            <a:avLst/>
          </a:prstGeom>
          <a:ln w="25400"/>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Content Placeholder 4"/>
          <p:cNvSpPr>
            <a:spLocks noGrp="1"/>
          </p:cNvSpPr>
          <p:nvPr>
            <p:ph idx="1"/>
          </p:nvPr>
        </p:nvSpPr>
        <p:spPr>
          <a:xfrm>
            <a:off x="990600" y="1600200"/>
            <a:ext cx="7696200" cy="4525963"/>
          </a:xfrm>
        </p:spPr>
        <p:txBody>
          <a:bodyPr/>
          <a:lstStyle/>
          <a:p>
            <a:pPr algn="just" rtl="1" eaLnBrk="1" hangingPunct="1"/>
            <a:r>
              <a:rPr lang="ar-SA" dirty="0" smtClean="0">
                <a:solidFill>
                  <a:schemeClr val="accent4">
                    <a:lumMod val="60000"/>
                    <a:lumOff val="40000"/>
                  </a:schemeClr>
                </a:solidFill>
              </a:rPr>
              <a:t>مفهوم الحوكمة</a:t>
            </a:r>
          </a:p>
          <a:p>
            <a:pPr lvl="1" algn="just" rtl="1" eaLnBrk="1" hangingPunct="1">
              <a:buFont typeface="Arial" pitchFamily="34" charset="0"/>
              <a:buNone/>
            </a:pPr>
            <a:endParaRPr lang="ar-SA" dirty="0" smtClean="0">
              <a:solidFill>
                <a:schemeClr val="accent4">
                  <a:lumMod val="60000"/>
                  <a:lumOff val="40000"/>
                </a:schemeClr>
              </a:solidFill>
            </a:endParaRPr>
          </a:p>
          <a:p>
            <a:pPr lvl="1" algn="just" rtl="1" eaLnBrk="1" hangingPunct="1"/>
            <a:r>
              <a:rPr lang="ar-SA" dirty="0" smtClean="0">
                <a:solidFill>
                  <a:schemeClr val="accent4">
                    <a:lumMod val="60000"/>
                    <a:lumOff val="40000"/>
                  </a:schemeClr>
                </a:solidFill>
              </a:rPr>
              <a:t>من أشمل التعاريف للحوكمة هو تعريف ”باركنسون“ في كتابه ”حوكمة الشركات“ 1994م</a:t>
            </a:r>
          </a:p>
          <a:p>
            <a:pPr lvl="2" algn="just" rtl="1" eaLnBrk="1" hangingPunct="1"/>
            <a:r>
              <a:rPr lang="ar-SA" dirty="0" smtClean="0">
                <a:solidFill>
                  <a:schemeClr val="accent4">
                    <a:lumMod val="60000"/>
                    <a:lumOff val="40000"/>
                  </a:schemeClr>
                </a:solidFill>
              </a:rPr>
              <a:t>”الحوكمة هي الإجراء الإداري الإشرافي والتنسيقي المعتمد والذي يعكس مصداقية إدارة الشركة في رعايتها لمصالح الشركاء“ (باركنسون، 1994)</a:t>
            </a:r>
          </a:p>
          <a:p>
            <a:pPr lvl="2" algn="just" rtl="1" eaLnBrk="1" hangingPunct="1"/>
            <a:r>
              <a:rPr lang="ar-SA" dirty="0" smtClean="0">
                <a:solidFill>
                  <a:schemeClr val="accent4">
                    <a:lumMod val="60000"/>
                    <a:lumOff val="40000"/>
                  </a:schemeClr>
                </a:solidFill>
              </a:rPr>
              <a:t>إذن فالهدف الرئيسي منها هو الشفافية للحفاظ على حقوق الشركاء</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Content Placeholder 4"/>
          <p:cNvSpPr>
            <a:spLocks noGrp="1"/>
          </p:cNvSpPr>
          <p:nvPr>
            <p:ph idx="1"/>
          </p:nvPr>
        </p:nvSpPr>
        <p:spPr>
          <a:xfrm>
            <a:off x="990600" y="1600200"/>
            <a:ext cx="7696200" cy="4525963"/>
          </a:xfrm>
        </p:spPr>
        <p:txBody>
          <a:bodyPr/>
          <a:lstStyle/>
          <a:p>
            <a:pPr lvl="2" algn="just" rtl="1" eaLnBrk="1" hangingPunct="1"/>
            <a:r>
              <a:rPr lang="ar-SA" dirty="0" smtClean="0">
                <a:solidFill>
                  <a:schemeClr val="accent4">
                    <a:lumMod val="60000"/>
                    <a:lumOff val="40000"/>
                  </a:schemeClr>
                </a:solidFill>
              </a:rPr>
              <a:t>الترجمة العلمية للحوكمة: ”هي أسلوب ممارسة سلطات الإدارة الرشيدة“</a:t>
            </a:r>
          </a:p>
          <a:p>
            <a:pPr lvl="1" algn="just" rtl="1" eaLnBrk="1" hangingPunct="1"/>
            <a:r>
              <a:rPr lang="ar-SA" dirty="0" smtClean="0">
                <a:solidFill>
                  <a:schemeClr val="accent4">
                    <a:lumMod val="60000"/>
                    <a:lumOff val="40000"/>
                  </a:schemeClr>
                </a:solidFill>
              </a:rPr>
              <a:t>مما سبق يتضح أن الحوكمة تعني النظام، أي وجود نظام يحكم العلاقات بين الأطراف الأساسية التي تؤثر في الأداء.</a:t>
            </a:r>
          </a:p>
          <a:p>
            <a:pPr lvl="1" algn="just" rtl="1" eaLnBrk="1" hangingPunct="1"/>
            <a:r>
              <a:rPr lang="ar-SA" dirty="0" smtClean="0">
                <a:solidFill>
                  <a:schemeClr val="accent4">
                    <a:lumMod val="60000"/>
                    <a:lumOff val="40000"/>
                  </a:schemeClr>
                </a:solidFill>
              </a:rPr>
              <a:t>وتهدف الحوكمة إلى:</a:t>
            </a:r>
          </a:p>
          <a:p>
            <a:pPr lvl="2" algn="just" rtl="1" eaLnBrk="1" hangingPunct="1"/>
            <a:r>
              <a:rPr lang="ar-SA" dirty="0" smtClean="0">
                <a:solidFill>
                  <a:schemeClr val="accent4">
                    <a:lumMod val="60000"/>
                    <a:lumOff val="40000"/>
                  </a:schemeClr>
                </a:solidFill>
              </a:rPr>
              <a:t>تحقيق الشفافية والعدالة</a:t>
            </a:r>
          </a:p>
          <a:p>
            <a:pPr lvl="2" algn="just" rtl="1" eaLnBrk="1" hangingPunct="1"/>
            <a:r>
              <a:rPr lang="ar-SA" dirty="0" smtClean="0">
                <a:solidFill>
                  <a:schemeClr val="accent4">
                    <a:lumMod val="60000"/>
                    <a:lumOff val="40000"/>
                  </a:schemeClr>
                </a:solidFill>
              </a:rPr>
              <a:t>منح حق مساءلة إدارة الشركة</a:t>
            </a:r>
          </a:p>
          <a:p>
            <a:pPr lvl="2" algn="just" rtl="1" eaLnBrk="1" hangingPunct="1"/>
            <a:r>
              <a:rPr lang="ar-SA" dirty="0" smtClean="0">
                <a:solidFill>
                  <a:schemeClr val="accent4">
                    <a:lumMod val="60000"/>
                    <a:lumOff val="40000"/>
                  </a:schemeClr>
                </a:solidFill>
              </a:rPr>
              <a:t>تحقيق حماية المساهمين</a:t>
            </a:r>
          </a:p>
          <a:p>
            <a:pPr lvl="2" algn="just" rtl="1" eaLnBrk="1" hangingPunct="1"/>
            <a:r>
              <a:rPr lang="ar-SA" dirty="0" smtClean="0">
                <a:solidFill>
                  <a:schemeClr val="accent4">
                    <a:lumMod val="60000"/>
                    <a:lumOff val="40000"/>
                  </a:schemeClr>
                </a:solidFill>
              </a:rPr>
              <a:t>الحد من استغلال السلطة في غير المصلحة العامة</a:t>
            </a:r>
          </a:p>
          <a:p>
            <a:pPr lvl="2" algn="just" rtl="1" eaLnBrk="1" hangingPunct="1"/>
            <a:r>
              <a:rPr lang="ar-SA" dirty="0" smtClean="0">
                <a:solidFill>
                  <a:schemeClr val="accent4">
                    <a:lumMod val="60000"/>
                    <a:lumOff val="40000"/>
                  </a:schemeClr>
                </a:solidFill>
              </a:rPr>
              <a:t>إيجاد جهة رقابية من غير أعضاء مجلس الإدارة للقيام بالرقابة</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Content Placeholder 4"/>
          <p:cNvSpPr>
            <a:spLocks noGrp="1"/>
          </p:cNvSpPr>
          <p:nvPr>
            <p:ph idx="1"/>
          </p:nvPr>
        </p:nvSpPr>
        <p:spPr>
          <a:xfrm>
            <a:off x="1066800" y="990600"/>
            <a:ext cx="7696200" cy="4525963"/>
          </a:xfrm>
        </p:spPr>
        <p:txBody>
          <a:bodyPr/>
          <a:lstStyle/>
          <a:p>
            <a:pPr algn="just" rtl="1" eaLnBrk="1" hangingPunct="1"/>
            <a:r>
              <a:rPr lang="ar-SA" dirty="0" smtClean="0">
                <a:solidFill>
                  <a:srgbClr val="FFC000"/>
                </a:solidFill>
              </a:rPr>
              <a:t>مرتكزات الحوكمة</a:t>
            </a:r>
          </a:p>
          <a:p>
            <a:pPr lvl="1" algn="just" rtl="1" eaLnBrk="1" hangingPunct="1"/>
            <a:r>
              <a:rPr lang="ar-SA" dirty="0" smtClean="0">
                <a:solidFill>
                  <a:schemeClr val="accent4">
                    <a:lumMod val="60000"/>
                    <a:lumOff val="40000"/>
                  </a:schemeClr>
                </a:solidFill>
              </a:rPr>
              <a:t>تبنت المؤسسات الدولية مفهوم ”الحوكمة الرشيدة“ أو ”الحكم الجيد“ وطورته للقضاء على التبذير والإسراف.</a:t>
            </a:r>
          </a:p>
          <a:p>
            <a:pPr lvl="1" algn="just" rtl="1" eaLnBrk="1" hangingPunct="1"/>
            <a:r>
              <a:rPr lang="ar-SA" dirty="0" smtClean="0">
                <a:solidFill>
                  <a:schemeClr val="accent4">
                    <a:lumMod val="60000"/>
                    <a:lumOff val="40000"/>
                  </a:schemeClr>
                </a:solidFill>
              </a:rPr>
              <a:t>”يكاد الحكم الجيد أن يكون العامل الوحيد الأساسي في القضاء على الفقر وإنعاش النمو“ (كوفي عنان)</a:t>
            </a:r>
          </a:p>
          <a:p>
            <a:pPr lvl="1" algn="just" rtl="1" eaLnBrk="1" hangingPunct="1"/>
            <a:r>
              <a:rPr lang="ar-SA" dirty="0" smtClean="0">
                <a:solidFill>
                  <a:schemeClr val="accent4">
                    <a:lumMod val="60000"/>
                    <a:lumOff val="40000"/>
                  </a:schemeClr>
                </a:solidFill>
              </a:rPr>
              <a:t>حدد </a:t>
            </a:r>
            <a:r>
              <a:rPr lang="ar-SA" b="1" dirty="0" smtClean="0">
                <a:solidFill>
                  <a:schemeClr val="accent4">
                    <a:lumMod val="60000"/>
                    <a:lumOff val="40000"/>
                  </a:schemeClr>
                </a:solidFill>
              </a:rPr>
              <a:t>البنك الدولي </a:t>
            </a:r>
            <a:r>
              <a:rPr lang="ar-SA" dirty="0" smtClean="0">
                <a:solidFill>
                  <a:schemeClr val="accent4">
                    <a:lumMod val="60000"/>
                    <a:lumOff val="40000"/>
                  </a:schemeClr>
                </a:solidFill>
              </a:rPr>
              <a:t>الحكم الرشيد باعتباره: ”ممارسة السلطة في تدبير موارد الدولة الاقتصادية والاجتماعية من أجل التنمية“</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066800" y="1066800"/>
            <a:ext cx="7696200" cy="4525963"/>
          </a:xfrm>
        </p:spPr>
        <p:txBody>
          <a:bodyPr rtlCol="0">
            <a:normAutofit fontScale="70000" lnSpcReduction="20000"/>
          </a:bodyPr>
          <a:lstStyle/>
          <a:p>
            <a:pPr lvl="1" algn="r" rtl="1" eaLnBrk="1" fontAlgn="auto" hangingPunct="1">
              <a:spcAft>
                <a:spcPts val="0"/>
              </a:spcAft>
              <a:defRPr/>
            </a:pPr>
            <a:r>
              <a:rPr lang="ar-SA" sz="3400" dirty="0" smtClean="0">
                <a:solidFill>
                  <a:srgbClr val="FFC000"/>
                </a:solidFill>
              </a:rPr>
              <a:t>أركان الحوكمة:</a:t>
            </a:r>
          </a:p>
          <a:p>
            <a:pPr marL="1371600" lvl="2" indent="-457200" algn="r" rtl="1" eaLnBrk="1" fontAlgn="auto" hangingPunct="1">
              <a:spcAft>
                <a:spcPts val="0"/>
              </a:spcAft>
              <a:buFont typeface="+mj-lt"/>
              <a:buAutoNum type="arabicPeriod"/>
              <a:defRPr/>
            </a:pPr>
            <a:r>
              <a:rPr lang="ar-SA" sz="2600" b="1" dirty="0" smtClean="0">
                <a:solidFill>
                  <a:srgbClr val="FFC000"/>
                </a:solidFill>
              </a:rPr>
              <a:t>المشاركة</a:t>
            </a:r>
          </a:p>
          <a:p>
            <a:pPr marL="1371600" lvl="2" indent="-457200" algn="r" rtl="1" eaLnBrk="1" fontAlgn="auto" hangingPunct="1">
              <a:spcAft>
                <a:spcPts val="0"/>
              </a:spcAft>
              <a:buFont typeface="Arial" pitchFamily="34" charset="0"/>
              <a:buNone/>
              <a:defRPr/>
            </a:pPr>
            <a:r>
              <a:rPr lang="ar-SA" sz="2600" dirty="0" smtClean="0">
                <a:solidFill>
                  <a:schemeClr val="accent4">
                    <a:lumMod val="60000"/>
                    <a:lumOff val="40000"/>
                  </a:schemeClr>
                </a:solidFill>
              </a:rPr>
              <a:t>	إشراك جميع فئات المجتمع من خلال مؤسسات تمثيلية شرعية في التنمية وفي أخذ القرارات، وهذا يتطلب وجود مجتمعا مدنيّاً</a:t>
            </a:r>
          </a:p>
          <a:p>
            <a:pPr marL="1371600" lvl="2" indent="-457200" algn="r" rtl="1" eaLnBrk="1" fontAlgn="auto" hangingPunct="1">
              <a:spcAft>
                <a:spcPts val="0"/>
              </a:spcAft>
              <a:buFont typeface="+mj-lt"/>
              <a:buAutoNum type="arabicPeriod" startAt="2"/>
              <a:defRPr/>
            </a:pPr>
            <a:r>
              <a:rPr lang="ar-SA" sz="2600" b="1" dirty="0" smtClean="0">
                <a:solidFill>
                  <a:srgbClr val="FFC000"/>
                </a:solidFill>
              </a:rPr>
              <a:t>حكم القانون</a:t>
            </a:r>
            <a:r>
              <a:rPr lang="ar-SA" sz="2600" b="1" dirty="0" smtClean="0">
                <a:solidFill>
                  <a:schemeClr val="accent4">
                    <a:lumMod val="60000"/>
                    <a:lumOff val="40000"/>
                  </a:schemeClr>
                </a:solidFill>
              </a:rPr>
              <a:t>، </a:t>
            </a:r>
            <a:r>
              <a:rPr lang="ar-SA" sz="2600" dirty="0" smtClean="0">
                <a:solidFill>
                  <a:schemeClr val="accent4">
                    <a:lumMod val="60000"/>
                    <a:lumOff val="40000"/>
                  </a:schemeClr>
                </a:solidFill>
              </a:rPr>
              <a:t>ولكن من له الأحقية لسن القوانين؟</a:t>
            </a:r>
            <a:br>
              <a:rPr lang="ar-SA" sz="2600" dirty="0" smtClean="0">
                <a:solidFill>
                  <a:schemeClr val="accent4">
                    <a:lumMod val="60000"/>
                    <a:lumOff val="40000"/>
                  </a:schemeClr>
                </a:solidFill>
              </a:rPr>
            </a:br>
            <a:r>
              <a:rPr lang="ar-SA" sz="2600" dirty="0" smtClean="0">
                <a:solidFill>
                  <a:schemeClr val="accent4">
                    <a:lumMod val="60000"/>
                    <a:lumOff val="40000"/>
                  </a:schemeClr>
                </a:solidFill>
              </a:rPr>
              <a:t>تطبيق القوانين بحيادية وهذا يتطلب استقلالية القضاء وجهات تنفيذية محايدة</a:t>
            </a:r>
          </a:p>
          <a:p>
            <a:pPr marL="1371600" lvl="2" indent="-457200" algn="r" rtl="1" eaLnBrk="1" fontAlgn="auto" hangingPunct="1">
              <a:spcAft>
                <a:spcPts val="0"/>
              </a:spcAft>
              <a:buFont typeface="+mj-lt"/>
              <a:buAutoNum type="arabicPeriod" startAt="2"/>
              <a:defRPr/>
            </a:pPr>
            <a:r>
              <a:rPr lang="ar-SA" sz="2600" b="1" dirty="0" smtClean="0">
                <a:solidFill>
                  <a:srgbClr val="FFC000"/>
                </a:solidFill>
              </a:rPr>
              <a:t>الشفافية</a:t>
            </a:r>
            <a:r>
              <a:rPr lang="ar-SA" sz="2600" dirty="0" smtClean="0">
                <a:solidFill>
                  <a:schemeClr val="accent4">
                    <a:lumMod val="60000"/>
                    <a:lumOff val="40000"/>
                  </a:schemeClr>
                </a:solidFill>
              </a:rPr>
              <a:t/>
            </a:r>
            <a:br>
              <a:rPr lang="ar-SA" sz="2600" dirty="0" smtClean="0">
                <a:solidFill>
                  <a:schemeClr val="accent4">
                    <a:lumMod val="60000"/>
                    <a:lumOff val="40000"/>
                  </a:schemeClr>
                </a:solidFill>
              </a:rPr>
            </a:br>
            <a:r>
              <a:rPr lang="ar-SA" sz="2600" dirty="0" smtClean="0">
                <a:solidFill>
                  <a:schemeClr val="accent4">
                    <a:lumMod val="60000"/>
                    <a:lumOff val="40000"/>
                  </a:schemeClr>
                </a:solidFill>
              </a:rPr>
              <a:t>تعني أن عملية اتخاذ القرارات تتم وفق قواعد معلومة، وأن المعلومات متاحة للجميع وخاصة من يهمهم الأمر.</a:t>
            </a:r>
          </a:p>
          <a:p>
            <a:pPr marL="1371600" lvl="2" indent="-457200" algn="just" rtl="1" eaLnBrk="1" fontAlgn="auto" hangingPunct="1">
              <a:spcAft>
                <a:spcPts val="0"/>
              </a:spcAft>
              <a:buFont typeface="+mj-lt"/>
              <a:buAutoNum type="arabicPeriod" startAt="2"/>
              <a:defRPr/>
            </a:pPr>
            <a:r>
              <a:rPr lang="ar-SA" sz="2600" b="1" dirty="0" smtClean="0">
                <a:solidFill>
                  <a:schemeClr val="accent4">
                    <a:lumMod val="60000"/>
                    <a:lumOff val="40000"/>
                  </a:schemeClr>
                </a:solidFill>
              </a:rPr>
              <a:t>الإجماع أو التوافق</a:t>
            </a:r>
          </a:p>
          <a:p>
            <a:pPr marL="1371600" lvl="2" indent="-457200" algn="just" rtl="1" eaLnBrk="1" fontAlgn="auto" hangingPunct="1">
              <a:spcAft>
                <a:spcPts val="0"/>
              </a:spcAft>
              <a:buFont typeface="Arial" charset="0"/>
              <a:buNone/>
              <a:defRPr/>
            </a:pPr>
            <a:r>
              <a:rPr lang="ar-SA" sz="2600" b="1" dirty="0" smtClean="0">
                <a:solidFill>
                  <a:schemeClr val="accent4">
                    <a:lumMod val="60000"/>
                    <a:lumOff val="40000"/>
                  </a:schemeClr>
                </a:solidFill>
              </a:rPr>
              <a:t>	</a:t>
            </a:r>
            <a:r>
              <a:rPr lang="ar-SA" sz="2600" dirty="0" smtClean="0">
                <a:solidFill>
                  <a:schemeClr val="accent4">
                    <a:lumMod val="60000"/>
                    <a:lumOff val="40000"/>
                  </a:schemeClr>
                </a:solidFill>
              </a:rPr>
              <a:t>تتطلب الحوكمة الرشيدة توسط مختلف المصالح في المجتمع للوصول إلى توافق لتحقيق المصلحة المشتركة لكل المجتمع</a:t>
            </a:r>
          </a:p>
          <a:p>
            <a:pPr marL="1371600" lvl="2" indent="-457200" algn="just" rtl="1" eaLnBrk="1" fontAlgn="auto" hangingPunct="1">
              <a:spcAft>
                <a:spcPts val="0"/>
              </a:spcAft>
              <a:buFont typeface="Arial" charset="0"/>
              <a:buNone/>
              <a:defRPr/>
            </a:pPr>
            <a:r>
              <a:rPr lang="ar-SA" sz="2600" b="1" dirty="0" smtClean="0">
                <a:solidFill>
                  <a:schemeClr val="accent4">
                    <a:lumMod val="60000"/>
                    <a:lumOff val="40000"/>
                  </a:schemeClr>
                </a:solidFill>
              </a:rPr>
              <a:t>5. الفاعلية والكفاءة</a:t>
            </a:r>
          </a:p>
          <a:p>
            <a:pPr marL="1371600" lvl="2" indent="-457200" algn="just" rtl="1" eaLnBrk="1" fontAlgn="auto" hangingPunct="1">
              <a:spcAft>
                <a:spcPts val="0"/>
              </a:spcAft>
              <a:buFont typeface="Arial" charset="0"/>
              <a:buNone/>
              <a:defRPr/>
            </a:pPr>
            <a:r>
              <a:rPr lang="ar-SA" sz="2600" dirty="0" smtClean="0">
                <a:solidFill>
                  <a:schemeClr val="accent4">
                    <a:lumMod val="60000"/>
                    <a:lumOff val="40000"/>
                  </a:schemeClr>
                </a:solidFill>
              </a:rPr>
              <a:t>	فاعلية الاستخدام الأمثل للموارد بأن تكون نتائج العمليات والمؤسسات متفقة مع احتياجات المجتمع، والكفاءة المتمثلة في الاستخدام المستدامة للموارد الطبيعية وحماية البيئة</a:t>
            </a:r>
          </a:p>
          <a:p>
            <a:pPr marL="1435100" lvl="3" indent="-63500" algn="r" rtl="1" eaLnBrk="1" fontAlgn="auto" hangingPunct="1">
              <a:spcAft>
                <a:spcPts val="0"/>
              </a:spcAft>
              <a:buFont typeface="Arial" pitchFamily="34" charset="0"/>
              <a:buNone/>
              <a:defRPr/>
            </a:pPr>
            <a:endParaRPr lang="ar-SA" dirty="0" smtClean="0">
              <a:solidFill>
                <a:schemeClr val="accent4">
                  <a:lumMod val="60000"/>
                  <a:lumOff val="40000"/>
                </a:schemeClr>
              </a:solidFill>
            </a:endParaRP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Content Placeholder 4"/>
          <p:cNvSpPr>
            <a:spLocks noGrp="1"/>
          </p:cNvSpPr>
          <p:nvPr>
            <p:ph idx="1"/>
          </p:nvPr>
        </p:nvSpPr>
        <p:spPr>
          <a:xfrm>
            <a:off x="1066800" y="914400"/>
            <a:ext cx="7696200" cy="4525963"/>
          </a:xfrm>
        </p:spPr>
        <p:txBody>
          <a:bodyPr/>
          <a:lstStyle/>
          <a:p>
            <a:pPr marL="1371600" lvl="2" indent="-457200" algn="r" rtl="1" eaLnBrk="1" hangingPunct="1">
              <a:buFont typeface="Calibri" pitchFamily="34" charset="0"/>
              <a:buAutoNum type="arabicPeriod" startAt="6"/>
            </a:pPr>
            <a:r>
              <a:rPr lang="ar-SA" dirty="0" smtClean="0">
                <a:solidFill>
                  <a:srgbClr val="FFC000"/>
                </a:solidFill>
              </a:rPr>
              <a:t>المحاسبة:</a:t>
            </a:r>
          </a:p>
          <a:p>
            <a:pPr marL="1371600" lvl="2" indent="-457200" algn="just" rtl="1" eaLnBrk="1" hangingPunct="1">
              <a:buFont typeface="Arial" pitchFamily="34" charset="0"/>
              <a:buNone/>
            </a:pPr>
            <a:r>
              <a:rPr lang="ar-SA" dirty="0" smtClean="0">
                <a:solidFill>
                  <a:schemeClr val="accent4">
                    <a:lumMod val="60000"/>
                    <a:lumOff val="40000"/>
                  </a:schemeClr>
                </a:solidFill>
              </a:rPr>
              <a:t>	أساس مهم للحكم الرشيد (الحكم الجيد)، فيجب أن تخضع المؤسسات لمحاسبة المتأثرين بأنشطتها</a:t>
            </a:r>
          </a:p>
          <a:p>
            <a:pPr marL="1371600" lvl="2" indent="-457200" algn="r" rtl="1" eaLnBrk="1" hangingPunct="1">
              <a:buFont typeface="Calibri" pitchFamily="34" charset="0"/>
              <a:buAutoNum type="arabicPeriod" startAt="7"/>
            </a:pPr>
            <a:r>
              <a:rPr lang="ar-SA" dirty="0" smtClean="0">
                <a:solidFill>
                  <a:srgbClr val="FFC000"/>
                </a:solidFill>
              </a:rPr>
              <a:t>الرؤية الاستراتيجية</a:t>
            </a:r>
          </a:p>
          <a:p>
            <a:pPr marL="1346200" lvl="3" indent="25400" algn="just" rtl="1" eaLnBrk="1" hangingPunct="1">
              <a:buFont typeface="Arial" pitchFamily="34" charset="0"/>
              <a:buNone/>
            </a:pPr>
            <a:r>
              <a:rPr lang="ar-SA" dirty="0" smtClean="0">
                <a:solidFill>
                  <a:schemeClr val="accent4">
                    <a:lumMod val="60000"/>
                    <a:lumOff val="40000"/>
                  </a:schemeClr>
                </a:solidFill>
              </a:rPr>
              <a:t>الحكم الرشيد يحتاج إلى محاولة توقع القادم من خلال قراءة الماضي والحاضر. فينبغي على أصحاب القرار امتلاك رؤية طويلة المدى للأمور</a:t>
            </a:r>
          </a:p>
          <a:p>
            <a:pPr marL="1346200" lvl="3" indent="25400" algn="just" rtl="1" eaLnBrk="1" hangingPunct="1">
              <a:buFont typeface="Arial" pitchFamily="34" charset="0"/>
              <a:buNone/>
            </a:pPr>
            <a:endParaRPr lang="ar-SA" dirty="0" smtClean="0">
              <a:solidFill>
                <a:schemeClr val="accent4">
                  <a:lumMod val="60000"/>
                  <a:lumOff val="40000"/>
                </a:schemeClr>
              </a:solidFill>
            </a:endParaRPr>
          </a:p>
          <a:p>
            <a:pPr marL="1346200" lvl="3" indent="25400" algn="just" rtl="1" eaLnBrk="1" hangingPunct="1">
              <a:buFont typeface="Arial" pitchFamily="34" charset="0"/>
              <a:buNone/>
            </a:pPr>
            <a:r>
              <a:rPr lang="ar-SA" dirty="0" smtClean="0">
                <a:solidFill>
                  <a:schemeClr val="accent4">
                    <a:lumMod val="60000"/>
                    <a:lumOff val="40000"/>
                  </a:schemeClr>
                </a:solidFill>
              </a:rPr>
              <a:t>هذا النمط من الحكم الرشيد، انتقل من السياسة وإدارة الدولة إلى الشركات والمؤسسات الاقتصادية من أجل تحقيق كفاءة اقتصادية عالية، ومعالجة المشكلات الناتجة عن الممارسات الخاطئة الصادرة عن أحد الجهات التنفيذية في المنظمات.</a:t>
            </a:r>
          </a:p>
        </p:txBody>
      </p:sp>
      <p:sp>
        <p:nvSpPr>
          <p:cNvPr id="8" name="Title 1"/>
          <p:cNvSpPr txBox="1">
            <a:spLocks/>
          </p:cNvSpPr>
          <p:nvPr/>
        </p:nvSpPr>
        <p:spPr>
          <a:xfrm>
            <a:off x="1066800" y="274638"/>
            <a:ext cx="76200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2769</TotalTime>
  <Words>600</Words>
  <Application>Microsoft Office PowerPoint</Application>
  <PresentationFormat>عرض على الشاشة (3:4)‏</PresentationFormat>
  <Paragraphs>122</Paragraphs>
  <Slides>14</Slides>
  <Notes>12</Notes>
  <HiddenSlides>0</HiddenSlides>
  <MMClips>0</MMClips>
  <ScaleCrop>false</ScaleCrop>
  <HeadingPairs>
    <vt:vector size="6" baseType="variant">
      <vt:variant>
        <vt:lpstr>الخطوط المستخدمة</vt:lpstr>
      </vt:variant>
      <vt:variant>
        <vt:i4>8</vt:i4>
      </vt:variant>
      <vt:variant>
        <vt:lpstr>نسق</vt:lpstr>
      </vt:variant>
      <vt:variant>
        <vt:i4>1</vt:i4>
      </vt:variant>
      <vt:variant>
        <vt:lpstr>عناوين الشرائح</vt:lpstr>
      </vt:variant>
      <vt:variant>
        <vt:i4>14</vt:i4>
      </vt:variant>
    </vt:vector>
  </HeadingPairs>
  <TitlesOfParts>
    <vt:vector size="23" baseType="lpstr">
      <vt:lpstr>Arial Unicode MS</vt:lpstr>
      <vt:lpstr>AGA Arabesque Desktop</vt:lpstr>
      <vt:lpstr>Agency FB</vt:lpstr>
      <vt:lpstr>Arial</vt:lpstr>
      <vt:lpstr>Arial Narrow</vt:lpstr>
      <vt:lpstr>Calibri</vt:lpstr>
      <vt:lpstr>Times New Roman</vt:lpstr>
      <vt:lpstr>Wingdings</vt:lpstr>
      <vt:lpstr>Office Theme</vt:lpstr>
      <vt:lpstr>عرض تقديمي في PowerPoint</vt:lpstr>
      <vt:lpstr>عرض تقديمي في PowerPoint</vt:lpstr>
      <vt:lpstr>عرض تقديمي في PowerPoint</vt:lpstr>
      <vt:lpstr>الحوكمـــــــــة</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alladdin zayat</cp:lastModifiedBy>
  <cp:revision>294</cp:revision>
  <dcterms:created xsi:type="dcterms:W3CDTF">2006-08-16T00:00:00Z</dcterms:created>
  <dcterms:modified xsi:type="dcterms:W3CDTF">2018-05-22T12:18:40Z</dcterms:modified>
</cp:coreProperties>
</file>